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16"/>
  </p:notesMasterIdLst>
  <p:sldIdLst>
    <p:sldId id="544" r:id="rId2"/>
    <p:sldId id="369" r:id="rId3"/>
    <p:sldId id="368" r:id="rId4"/>
    <p:sldId id="757" r:id="rId5"/>
    <p:sldId id="553" r:id="rId6"/>
    <p:sldId id="698" r:id="rId7"/>
    <p:sldId id="699" r:id="rId8"/>
    <p:sldId id="700" r:id="rId9"/>
    <p:sldId id="701" r:id="rId10"/>
    <p:sldId id="697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709" r:id="rId19"/>
    <p:sldId id="710" r:id="rId20"/>
    <p:sldId id="711" r:id="rId21"/>
    <p:sldId id="712" r:id="rId22"/>
    <p:sldId id="713" r:id="rId23"/>
    <p:sldId id="714" r:id="rId24"/>
    <p:sldId id="715" r:id="rId25"/>
    <p:sldId id="716" r:id="rId26"/>
    <p:sldId id="717" r:id="rId27"/>
    <p:sldId id="554" r:id="rId28"/>
    <p:sldId id="718" r:id="rId29"/>
    <p:sldId id="719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751" r:id="rId52"/>
    <p:sldId id="752" r:id="rId53"/>
    <p:sldId id="753" r:id="rId54"/>
    <p:sldId id="754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755" r:id="rId77"/>
    <p:sldId id="597" r:id="rId78"/>
    <p:sldId id="598" r:id="rId79"/>
    <p:sldId id="599" r:id="rId80"/>
    <p:sldId id="734" r:id="rId81"/>
    <p:sldId id="735" r:id="rId82"/>
    <p:sldId id="600" r:id="rId83"/>
    <p:sldId id="601" r:id="rId84"/>
    <p:sldId id="602" r:id="rId85"/>
    <p:sldId id="603" r:id="rId86"/>
    <p:sldId id="604" r:id="rId87"/>
    <p:sldId id="605" r:id="rId88"/>
    <p:sldId id="606" r:id="rId89"/>
    <p:sldId id="607" r:id="rId90"/>
    <p:sldId id="608" r:id="rId91"/>
    <p:sldId id="609" r:id="rId92"/>
    <p:sldId id="610" r:id="rId93"/>
    <p:sldId id="611" r:id="rId94"/>
    <p:sldId id="612" r:id="rId95"/>
    <p:sldId id="613" r:id="rId96"/>
    <p:sldId id="614" r:id="rId97"/>
    <p:sldId id="615" r:id="rId98"/>
    <p:sldId id="616" r:id="rId99"/>
    <p:sldId id="618" r:id="rId100"/>
    <p:sldId id="619" r:id="rId101"/>
    <p:sldId id="620" r:id="rId102"/>
    <p:sldId id="621" r:id="rId103"/>
    <p:sldId id="617" r:id="rId104"/>
    <p:sldId id="622" r:id="rId105"/>
    <p:sldId id="623" r:id="rId106"/>
    <p:sldId id="624" r:id="rId107"/>
    <p:sldId id="625" r:id="rId108"/>
    <p:sldId id="626" r:id="rId109"/>
    <p:sldId id="627" r:id="rId110"/>
    <p:sldId id="628" r:id="rId111"/>
    <p:sldId id="629" r:id="rId112"/>
    <p:sldId id="630" r:id="rId113"/>
    <p:sldId id="631" r:id="rId114"/>
    <p:sldId id="632" r:id="rId115"/>
    <p:sldId id="633" r:id="rId116"/>
    <p:sldId id="634" r:id="rId117"/>
    <p:sldId id="635" r:id="rId118"/>
    <p:sldId id="636" r:id="rId119"/>
    <p:sldId id="637" r:id="rId120"/>
    <p:sldId id="638" r:id="rId121"/>
    <p:sldId id="639" r:id="rId122"/>
    <p:sldId id="640" r:id="rId123"/>
    <p:sldId id="641" r:id="rId124"/>
    <p:sldId id="642" r:id="rId125"/>
    <p:sldId id="643" r:id="rId126"/>
    <p:sldId id="644" r:id="rId127"/>
    <p:sldId id="645" r:id="rId128"/>
    <p:sldId id="646" r:id="rId129"/>
    <p:sldId id="647" r:id="rId130"/>
    <p:sldId id="648" r:id="rId131"/>
    <p:sldId id="649" r:id="rId132"/>
    <p:sldId id="756" r:id="rId133"/>
    <p:sldId id="257" r:id="rId134"/>
    <p:sldId id="258" r:id="rId135"/>
    <p:sldId id="259" r:id="rId136"/>
    <p:sldId id="260" r:id="rId137"/>
    <p:sldId id="261" r:id="rId138"/>
    <p:sldId id="262" r:id="rId139"/>
    <p:sldId id="263" r:id="rId140"/>
    <p:sldId id="264" r:id="rId141"/>
    <p:sldId id="265" r:id="rId142"/>
    <p:sldId id="266" r:id="rId143"/>
    <p:sldId id="267" r:id="rId144"/>
    <p:sldId id="268" r:id="rId145"/>
    <p:sldId id="269" r:id="rId146"/>
    <p:sldId id="270" r:id="rId147"/>
    <p:sldId id="271" r:id="rId148"/>
    <p:sldId id="272" r:id="rId149"/>
    <p:sldId id="273" r:id="rId150"/>
    <p:sldId id="274" r:id="rId151"/>
    <p:sldId id="275" r:id="rId152"/>
    <p:sldId id="276" r:id="rId153"/>
    <p:sldId id="277" r:id="rId154"/>
    <p:sldId id="278" r:id="rId155"/>
    <p:sldId id="279" r:id="rId156"/>
    <p:sldId id="280" r:id="rId157"/>
    <p:sldId id="281" r:id="rId158"/>
    <p:sldId id="282" r:id="rId159"/>
    <p:sldId id="283" r:id="rId160"/>
    <p:sldId id="284" r:id="rId161"/>
    <p:sldId id="285" r:id="rId162"/>
    <p:sldId id="286" r:id="rId163"/>
    <p:sldId id="287" r:id="rId164"/>
    <p:sldId id="288" r:id="rId165"/>
    <p:sldId id="289" r:id="rId166"/>
    <p:sldId id="351" r:id="rId167"/>
    <p:sldId id="290" r:id="rId168"/>
    <p:sldId id="291" r:id="rId169"/>
    <p:sldId id="292" r:id="rId170"/>
    <p:sldId id="293" r:id="rId171"/>
    <p:sldId id="294" r:id="rId172"/>
    <p:sldId id="295" r:id="rId173"/>
    <p:sldId id="296" r:id="rId174"/>
    <p:sldId id="297" r:id="rId175"/>
    <p:sldId id="298" r:id="rId176"/>
    <p:sldId id="299" r:id="rId177"/>
    <p:sldId id="300" r:id="rId178"/>
    <p:sldId id="301" r:id="rId179"/>
    <p:sldId id="302" r:id="rId180"/>
    <p:sldId id="303" r:id="rId181"/>
    <p:sldId id="304" r:id="rId182"/>
    <p:sldId id="305" r:id="rId183"/>
    <p:sldId id="306" r:id="rId184"/>
    <p:sldId id="307" r:id="rId185"/>
    <p:sldId id="308" r:id="rId186"/>
    <p:sldId id="309" r:id="rId187"/>
    <p:sldId id="310" r:id="rId188"/>
    <p:sldId id="311" r:id="rId189"/>
    <p:sldId id="312" r:id="rId190"/>
    <p:sldId id="313" r:id="rId191"/>
    <p:sldId id="314" r:id="rId192"/>
    <p:sldId id="315" r:id="rId193"/>
    <p:sldId id="316" r:id="rId194"/>
    <p:sldId id="317" r:id="rId195"/>
    <p:sldId id="318" r:id="rId196"/>
    <p:sldId id="319" r:id="rId197"/>
    <p:sldId id="320" r:id="rId198"/>
    <p:sldId id="321" r:id="rId199"/>
    <p:sldId id="322" r:id="rId200"/>
    <p:sldId id="323" r:id="rId201"/>
    <p:sldId id="324" r:id="rId202"/>
    <p:sldId id="325" r:id="rId203"/>
    <p:sldId id="326" r:id="rId204"/>
    <p:sldId id="327" r:id="rId205"/>
    <p:sldId id="328" r:id="rId206"/>
    <p:sldId id="352" r:id="rId207"/>
    <p:sldId id="353" r:id="rId208"/>
    <p:sldId id="354" r:id="rId209"/>
    <p:sldId id="356" r:id="rId210"/>
    <p:sldId id="357" r:id="rId211"/>
    <p:sldId id="358" r:id="rId212"/>
    <p:sldId id="359" r:id="rId213"/>
    <p:sldId id="360" r:id="rId214"/>
    <p:sldId id="361" r:id="rId215"/>
    <p:sldId id="362" r:id="rId216"/>
    <p:sldId id="363" r:id="rId217"/>
    <p:sldId id="364" r:id="rId218"/>
    <p:sldId id="365" r:id="rId219"/>
    <p:sldId id="366" r:id="rId220"/>
    <p:sldId id="367" r:id="rId221"/>
    <p:sldId id="330" r:id="rId222"/>
    <p:sldId id="331" r:id="rId223"/>
    <p:sldId id="332" r:id="rId224"/>
    <p:sldId id="333" r:id="rId225"/>
    <p:sldId id="334" r:id="rId226"/>
    <p:sldId id="335" r:id="rId227"/>
    <p:sldId id="336" r:id="rId228"/>
    <p:sldId id="337" r:id="rId229"/>
    <p:sldId id="338" r:id="rId230"/>
    <p:sldId id="339" r:id="rId231"/>
    <p:sldId id="340" r:id="rId232"/>
    <p:sldId id="341" r:id="rId233"/>
    <p:sldId id="342" r:id="rId234"/>
    <p:sldId id="343" r:id="rId235"/>
    <p:sldId id="344" r:id="rId236"/>
    <p:sldId id="345" r:id="rId237"/>
    <p:sldId id="346" r:id="rId238"/>
    <p:sldId id="347" r:id="rId239"/>
    <p:sldId id="348" r:id="rId240"/>
    <p:sldId id="349" r:id="rId241"/>
    <p:sldId id="350" r:id="rId242"/>
    <p:sldId id="540" r:id="rId243"/>
    <p:sldId id="370" r:id="rId244"/>
    <p:sldId id="371" r:id="rId245"/>
    <p:sldId id="372" r:id="rId246"/>
    <p:sldId id="373" r:id="rId247"/>
    <p:sldId id="374" r:id="rId248"/>
    <p:sldId id="375" r:id="rId249"/>
    <p:sldId id="376" r:id="rId250"/>
    <p:sldId id="377" r:id="rId251"/>
    <p:sldId id="378" r:id="rId252"/>
    <p:sldId id="379" r:id="rId253"/>
    <p:sldId id="380" r:id="rId254"/>
    <p:sldId id="381" r:id="rId255"/>
    <p:sldId id="382" r:id="rId256"/>
    <p:sldId id="383" r:id="rId257"/>
    <p:sldId id="384" r:id="rId258"/>
    <p:sldId id="385" r:id="rId259"/>
    <p:sldId id="386" r:id="rId260"/>
    <p:sldId id="387" r:id="rId261"/>
    <p:sldId id="388" r:id="rId262"/>
    <p:sldId id="389" r:id="rId263"/>
    <p:sldId id="390" r:id="rId264"/>
    <p:sldId id="391" r:id="rId265"/>
    <p:sldId id="392" r:id="rId266"/>
    <p:sldId id="393" r:id="rId267"/>
    <p:sldId id="394" r:id="rId268"/>
    <p:sldId id="395" r:id="rId269"/>
    <p:sldId id="396" r:id="rId270"/>
    <p:sldId id="397" r:id="rId271"/>
    <p:sldId id="398" r:id="rId272"/>
    <p:sldId id="399" r:id="rId273"/>
    <p:sldId id="400" r:id="rId274"/>
    <p:sldId id="401" r:id="rId275"/>
    <p:sldId id="402" r:id="rId276"/>
    <p:sldId id="403" r:id="rId277"/>
    <p:sldId id="404" r:id="rId278"/>
    <p:sldId id="405" r:id="rId279"/>
    <p:sldId id="406" r:id="rId280"/>
    <p:sldId id="408" r:id="rId281"/>
    <p:sldId id="409" r:id="rId282"/>
    <p:sldId id="410" r:id="rId283"/>
    <p:sldId id="411" r:id="rId284"/>
    <p:sldId id="412" r:id="rId285"/>
    <p:sldId id="413" r:id="rId286"/>
    <p:sldId id="414" r:id="rId287"/>
    <p:sldId id="415" r:id="rId288"/>
    <p:sldId id="416" r:id="rId289"/>
    <p:sldId id="417" r:id="rId290"/>
    <p:sldId id="418" r:id="rId291"/>
    <p:sldId id="419" r:id="rId292"/>
    <p:sldId id="420" r:id="rId293"/>
    <p:sldId id="421" r:id="rId294"/>
    <p:sldId id="422" r:id="rId295"/>
    <p:sldId id="423" r:id="rId296"/>
    <p:sldId id="424" r:id="rId297"/>
    <p:sldId id="425" r:id="rId298"/>
    <p:sldId id="426" r:id="rId299"/>
    <p:sldId id="427" r:id="rId300"/>
    <p:sldId id="428" r:id="rId301"/>
    <p:sldId id="429" r:id="rId302"/>
    <p:sldId id="430" r:id="rId303"/>
    <p:sldId id="431" r:id="rId304"/>
    <p:sldId id="432" r:id="rId305"/>
    <p:sldId id="433" r:id="rId306"/>
    <p:sldId id="434" r:id="rId307"/>
    <p:sldId id="435" r:id="rId308"/>
    <p:sldId id="436" r:id="rId309"/>
    <p:sldId id="437" r:id="rId310"/>
    <p:sldId id="438" r:id="rId311"/>
    <p:sldId id="439" r:id="rId312"/>
    <p:sldId id="440" r:id="rId313"/>
    <p:sldId id="441" r:id="rId314"/>
    <p:sldId id="442" r:id="rId315"/>
    <p:sldId id="443" r:id="rId316"/>
    <p:sldId id="444" r:id="rId317"/>
    <p:sldId id="445" r:id="rId318"/>
    <p:sldId id="446" r:id="rId319"/>
    <p:sldId id="447" r:id="rId320"/>
    <p:sldId id="448" r:id="rId321"/>
    <p:sldId id="450" r:id="rId322"/>
    <p:sldId id="451" r:id="rId323"/>
    <p:sldId id="452" r:id="rId324"/>
    <p:sldId id="453" r:id="rId325"/>
    <p:sldId id="454" r:id="rId326"/>
    <p:sldId id="455" r:id="rId327"/>
    <p:sldId id="456" r:id="rId328"/>
    <p:sldId id="457" r:id="rId329"/>
    <p:sldId id="458" r:id="rId330"/>
    <p:sldId id="459" r:id="rId331"/>
    <p:sldId id="460" r:id="rId332"/>
    <p:sldId id="461" r:id="rId333"/>
    <p:sldId id="462" r:id="rId334"/>
    <p:sldId id="463" r:id="rId335"/>
    <p:sldId id="464" r:id="rId336"/>
    <p:sldId id="465" r:id="rId337"/>
    <p:sldId id="466" r:id="rId338"/>
    <p:sldId id="467" r:id="rId339"/>
    <p:sldId id="546" r:id="rId340"/>
    <p:sldId id="547" r:id="rId341"/>
    <p:sldId id="548" r:id="rId342"/>
    <p:sldId id="550" r:id="rId343"/>
    <p:sldId id="549" r:id="rId344"/>
    <p:sldId id="552" r:id="rId345"/>
    <p:sldId id="551" r:id="rId346"/>
    <p:sldId id="473" r:id="rId347"/>
    <p:sldId id="474" r:id="rId348"/>
    <p:sldId id="475" r:id="rId349"/>
    <p:sldId id="476" r:id="rId350"/>
    <p:sldId id="477" r:id="rId351"/>
    <p:sldId id="478" r:id="rId352"/>
    <p:sldId id="479" r:id="rId353"/>
    <p:sldId id="480" r:id="rId354"/>
    <p:sldId id="481" r:id="rId355"/>
    <p:sldId id="482" r:id="rId356"/>
    <p:sldId id="483" r:id="rId357"/>
    <p:sldId id="484" r:id="rId358"/>
    <p:sldId id="485" r:id="rId359"/>
    <p:sldId id="486" r:id="rId360"/>
    <p:sldId id="487" r:id="rId361"/>
    <p:sldId id="488" r:id="rId362"/>
    <p:sldId id="489" r:id="rId363"/>
    <p:sldId id="490" r:id="rId364"/>
    <p:sldId id="491" r:id="rId365"/>
    <p:sldId id="492" r:id="rId366"/>
    <p:sldId id="493" r:id="rId367"/>
    <p:sldId id="494" r:id="rId368"/>
    <p:sldId id="495" r:id="rId369"/>
    <p:sldId id="496" r:id="rId370"/>
    <p:sldId id="497" r:id="rId371"/>
    <p:sldId id="498" r:id="rId372"/>
    <p:sldId id="499" r:id="rId373"/>
    <p:sldId id="500" r:id="rId374"/>
    <p:sldId id="501" r:id="rId375"/>
    <p:sldId id="502" r:id="rId376"/>
    <p:sldId id="503" r:id="rId377"/>
    <p:sldId id="504" r:id="rId378"/>
    <p:sldId id="505" r:id="rId379"/>
    <p:sldId id="506" r:id="rId380"/>
    <p:sldId id="507" r:id="rId381"/>
    <p:sldId id="508" r:id="rId382"/>
    <p:sldId id="509" r:id="rId383"/>
    <p:sldId id="510" r:id="rId384"/>
    <p:sldId id="511" r:id="rId385"/>
    <p:sldId id="512" r:id="rId386"/>
    <p:sldId id="513" r:id="rId387"/>
    <p:sldId id="514" r:id="rId388"/>
    <p:sldId id="515" r:id="rId389"/>
    <p:sldId id="516" r:id="rId390"/>
    <p:sldId id="517" r:id="rId391"/>
    <p:sldId id="518" r:id="rId392"/>
    <p:sldId id="519" r:id="rId393"/>
    <p:sldId id="520" r:id="rId394"/>
    <p:sldId id="521" r:id="rId395"/>
    <p:sldId id="541" r:id="rId396"/>
    <p:sldId id="524" r:id="rId397"/>
    <p:sldId id="525" r:id="rId398"/>
    <p:sldId id="526" r:id="rId399"/>
    <p:sldId id="527" r:id="rId400"/>
    <p:sldId id="528" r:id="rId401"/>
    <p:sldId id="529" r:id="rId402"/>
    <p:sldId id="530" r:id="rId403"/>
    <p:sldId id="531" r:id="rId404"/>
    <p:sldId id="532" r:id="rId405"/>
    <p:sldId id="533" r:id="rId406"/>
    <p:sldId id="534" r:id="rId407"/>
    <p:sldId id="535" r:id="rId408"/>
    <p:sldId id="542" r:id="rId409"/>
    <p:sldId id="536" r:id="rId410"/>
    <p:sldId id="537" r:id="rId411"/>
    <p:sldId id="538" r:id="rId412"/>
    <p:sldId id="543" r:id="rId413"/>
    <p:sldId id="539" r:id="rId414"/>
    <p:sldId id="758" r:id="rId4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DDDDDD"/>
    <a:srgbClr val="FFFFFF"/>
    <a:srgbClr val="006600"/>
    <a:srgbClr val="FF9900"/>
    <a:srgbClr val="0000FF"/>
    <a:srgbClr val="ECE6C0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5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presProps" Target="presProp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theme" Target="theme/theme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notesMaster" Target="notesMasters/notesMaster1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3997-225E-4E54-8113-D1D56ACB6AF9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B95C-4086-4EC0-A746-A5907F086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4B95C-4086-4EC0-A746-A5907F086C4D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2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999163"/>
            <a:ext cx="7159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t" hangingPunct="1">
              <a:lnSpc>
                <a:spcPct val="140000"/>
              </a:lnSpc>
              <a:buClr>
                <a:schemeClr val="bg1"/>
              </a:buClr>
              <a:defRPr/>
            </a:pPr>
            <a:r>
              <a:rPr kumimoji="1"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kumimoji="1"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../slides/slide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129">
            <a:hlinkClick r:id="rId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6019800"/>
            <a:ext cx="7159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2149" name="Rectangle 5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t" hangingPunct="1">
              <a:lnSpc>
                <a:spcPct val="140000"/>
              </a:lnSpc>
              <a:buClr>
                <a:schemeClr val="bg1"/>
              </a:buClr>
              <a:defRPr/>
            </a:pPr>
            <a:r>
              <a:rPr kumimoji="1"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kumimoji="1"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2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3.xml"/><Relationship Id="rId13" Type="http://schemas.openxmlformats.org/officeDocument/2006/relationships/hyperlink" Target="../C++&#31243;&#24207;&#35774;&#35745;&#22522;&#30784;&#35838;&#20214;2&#29256;(&#20363;&#39064;&#32534;&#21495;)/2-&#31243;&#24207;&#25511;&#21046;&#32467;&#26500;(2.4).ppt#-1,1,PowerPoint &#28436;&#31034;&#25991;&#31295;" TargetMode="External"/><Relationship Id="rId18" Type="http://schemas.openxmlformats.org/officeDocument/2006/relationships/slide" Target="slide413.xml"/><Relationship Id="rId3" Type="http://schemas.microsoft.com/office/2007/relationships/hdphoto" Target="../media/hdphoto1.wdp"/><Relationship Id="rId7" Type="http://schemas.openxmlformats.org/officeDocument/2006/relationships/hyperlink" Target="../C++&#31243;&#24207;&#35774;&#35745;&#22522;&#30784;&#35838;&#20214;2&#29256;(&#20363;&#39064;&#32534;&#21495;)/2-&#31243;&#24207;&#25511;&#21046;&#32467;&#26500;(2.2).ppt#-1,1,2.2  &#24490;&#29615;&#25511;&#21046; " TargetMode="External"/><Relationship Id="rId12" Type="http://schemas.openxmlformats.org/officeDocument/2006/relationships/oleObject" Target="../embeddings/oleObject3.bin"/><Relationship Id="rId17" Type="http://schemas.openxmlformats.org/officeDocument/2006/relationships/hyperlink" Target="../C++&#31243;&#24207;&#35774;&#35745;&#22522;&#30784;&#35838;&#20214;2&#29256;(&#20363;&#39064;&#32534;&#21495;)/2-&#31243;&#24207;&#25511;&#21046;&#32467;&#26500;(&#23567;&#32467;).ppt#-1,1,PowerPoint &#28436;&#31034;&#25991;&#31295;" TargetMode="External"/><Relationship Id="rId2" Type="http://schemas.openxmlformats.org/officeDocument/2006/relationships/image" Target="../media/image2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396.xml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10" Type="http://schemas.openxmlformats.org/officeDocument/2006/relationships/hyperlink" Target="../C++&#31243;&#24207;&#35774;&#35745;&#22522;&#30784;&#35838;&#20214;2&#29256;(&#20363;&#39064;&#32534;&#21495;)/2-&#31243;&#24207;&#25511;&#21046;&#32467;&#26500;(2.3).ppt#-1,1,PowerPoint &#28436;&#31034;&#25991;&#31295;" TargetMode="External"/><Relationship Id="rId19" Type="http://schemas.openxmlformats.org/officeDocument/2006/relationships/oleObject" Target="../embeddings/oleObject5.bin"/><Relationship Id="rId4" Type="http://schemas.openxmlformats.org/officeDocument/2006/relationships/slide" Target="slide133.xml"/><Relationship Id="rId9" Type="http://schemas.openxmlformats.org/officeDocument/2006/relationships/oleObject" Target="../embeddings/oleObject2.bin"/><Relationship Id="rId14" Type="http://schemas.openxmlformats.org/officeDocument/2006/relationships/slide" Target="slide40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2.bin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2.1.2  </a:t>
            </a:r>
            <a:r>
              <a:rPr lang="zh-CN" altLang="en-US" sz="2400" b="1" dirty="0">
                <a:solidFill>
                  <a:schemeClr val="accent2"/>
                </a:solidFill>
              </a:rPr>
              <a:t>算术表达式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974725" y="1196975"/>
            <a:ext cx="653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算术表达式由算术运算符和操作数组成，结果值是算术值</a:t>
            </a:r>
          </a:p>
          <a:p>
            <a:endParaRPr lang="en-US" altLang="zh-CN" sz="2000" b="1" dirty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9625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59308"/>
              </p:ext>
            </p:extLst>
          </p:nvPr>
        </p:nvGraphicFramePr>
        <p:xfrm>
          <a:off x="3581400" y="2984500"/>
          <a:ext cx="4495800" cy="27686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+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加法，或单目求正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减法，或单目求负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*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乘法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除法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求模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求余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sizeof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求存储字节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2587" name="Rectangle 27"/>
          <p:cNvSpPr>
            <a:spLocks noChangeArrowheads="1"/>
          </p:cNvSpPr>
          <p:nvPr/>
        </p:nvSpPr>
        <p:spPr bwMode="auto">
          <a:xfrm>
            <a:off x="990600" y="2994025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基本算术运算符有：</a:t>
            </a:r>
          </a:p>
        </p:txBody>
      </p:sp>
      <p:sp>
        <p:nvSpPr>
          <p:cNvPr id="962588" name="Rectangle 28"/>
          <p:cNvSpPr>
            <a:spLocks noChangeArrowheads="1"/>
          </p:cNvSpPr>
          <p:nvPr/>
        </p:nvSpPr>
        <p:spPr bwMode="auto">
          <a:xfrm>
            <a:off x="533400" y="18796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．基本运算</a:t>
            </a:r>
            <a:endParaRPr lang="zh-CN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96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2" grpId="0" autoUpdateAnimBg="0"/>
      <p:bldP spid="962563" grpId="0" autoUpdateAnimBg="0"/>
      <p:bldP spid="962587" grpId="0" autoUpdateAnimBg="0"/>
      <p:bldP spid="962588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ext Box 2"/>
          <p:cNvSpPr txBox="1">
            <a:spLocks noChangeArrowheads="1"/>
          </p:cNvSpPr>
          <p:nvPr/>
        </p:nvSpPr>
        <p:spPr bwMode="auto">
          <a:xfrm>
            <a:off x="609599" y="1368277"/>
            <a:ext cx="410687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77571" name="Text Box 3"/>
          <p:cNvSpPr txBox="1">
            <a:spLocks noChangeArrowheads="1"/>
          </p:cNvSpPr>
          <p:nvPr/>
        </p:nvSpPr>
        <p:spPr bwMode="auto">
          <a:xfrm>
            <a:off x="1219200" y="1946943"/>
            <a:ext cx="7529264" cy="1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E1</a:t>
            </a:r>
            <a:r>
              <a:rPr lang="en-US" altLang="zh-CN" sz="2000" b="1" dirty="0">
                <a:solidFill>
                  <a:schemeClr val="tx1"/>
                </a:solidFill>
              </a:rPr>
              <a:t> &amp;&amp; </a:t>
            </a:r>
            <a:r>
              <a:rPr lang="en-US" altLang="zh-CN" sz="2000" b="1" i="1" dirty="0">
                <a:solidFill>
                  <a:schemeClr val="tx1"/>
                </a:solidFill>
              </a:rPr>
              <a:t>E2</a:t>
            </a: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</a:rPr>
              <a:t>当表达式 </a:t>
            </a:r>
            <a:r>
              <a:rPr lang="en-US" altLang="zh-CN" sz="2000" b="1" dirty="0">
                <a:solidFill>
                  <a:schemeClr val="tx1"/>
                </a:solidFill>
              </a:rPr>
              <a:t>E1 </a:t>
            </a:r>
            <a:r>
              <a:rPr lang="zh-CN" altLang="en-US" sz="2000" b="1" dirty="0">
                <a:solidFill>
                  <a:schemeClr val="tx1"/>
                </a:solidFill>
              </a:rPr>
              <a:t>的值为 </a:t>
            </a:r>
            <a:r>
              <a:rPr lang="en-US" altLang="zh-CN" sz="2000" b="1" dirty="0"/>
              <a:t>0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</a:rPr>
              <a:t>时，不再对 </a:t>
            </a:r>
            <a:r>
              <a:rPr lang="en-US" altLang="zh-CN" sz="2000" b="1" dirty="0">
                <a:solidFill>
                  <a:schemeClr val="tx1"/>
                </a:solidFill>
              </a:rPr>
              <a:t>E2 </a:t>
            </a:r>
            <a:r>
              <a:rPr lang="zh-CN" altLang="en-US" sz="2000" b="1" dirty="0">
                <a:solidFill>
                  <a:schemeClr val="tx1"/>
                </a:solidFill>
              </a:rPr>
              <a:t>求值</a:t>
            </a:r>
          </a:p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E1</a:t>
            </a:r>
            <a:r>
              <a:rPr lang="en-US" altLang="zh-CN" sz="2000" b="1" dirty="0">
                <a:solidFill>
                  <a:schemeClr val="tx1"/>
                </a:solidFill>
              </a:rPr>
              <a:t> || </a:t>
            </a:r>
            <a:r>
              <a:rPr lang="en-US" altLang="zh-CN" sz="2000" b="1" i="1" dirty="0">
                <a:solidFill>
                  <a:schemeClr val="tx1"/>
                </a:solidFill>
              </a:rPr>
              <a:t>E2</a:t>
            </a: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zh-CN" altLang="en-US" sz="2000" b="1" dirty="0">
                <a:solidFill>
                  <a:schemeClr val="tx1"/>
                </a:solidFill>
              </a:rPr>
              <a:t>当表达式 </a:t>
            </a:r>
            <a:r>
              <a:rPr lang="en-US" altLang="zh-CN" sz="2000" b="1" dirty="0">
                <a:solidFill>
                  <a:schemeClr val="tx1"/>
                </a:solidFill>
              </a:rPr>
              <a:t>E1 </a:t>
            </a:r>
            <a:r>
              <a:rPr lang="zh-CN" altLang="en-US" sz="2000" b="1" dirty="0">
                <a:solidFill>
                  <a:schemeClr val="tx1"/>
                </a:solidFill>
              </a:rPr>
              <a:t>值为</a:t>
            </a:r>
            <a:r>
              <a:rPr lang="zh-CN" altLang="en-US" sz="2000" b="1" dirty="0">
                <a:solidFill>
                  <a:srgbClr val="008000"/>
                </a:solidFill>
              </a:rPr>
              <a:t>非 </a:t>
            </a:r>
            <a:r>
              <a:rPr lang="en-US" altLang="zh-CN" sz="2000" b="1" dirty="0">
                <a:solidFill>
                  <a:srgbClr val="008000"/>
                </a:solidFill>
              </a:rPr>
              <a:t>0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</a:rPr>
              <a:t>时，不再对 </a:t>
            </a:r>
            <a:r>
              <a:rPr lang="en-US" altLang="zh-CN" sz="2000" b="1" dirty="0">
                <a:solidFill>
                  <a:schemeClr val="tx1"/>
                </a:solidFill>
              </a:rPr>
              <a:t>E2 </a:t>
            </a:r>
            <a:r>
              <a:rPr lang="zh-CN" altLang="en-US" sz="2000" b="1" dirty="0">
                <a:solidFill>
                  <a:schemeClr val="tx1"/>
                </a:solidFill>
              </a:rPr>
              <a:t>求值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832153" y="3654892"/>
            <a:ext cx="780053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zh-CN" altLang="en-US" sz="2000" b="1" i="1" dirty="0">
                <a:solidFill>
                  <a:srgbClr val="009900"/>
                </a:solidFill>
              </a:rPr>
              <a:t>例：</a:t>
            </a:r>
          </a:p>
        </p:txBody>
      </p:sp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1282700" y="4248617"/>
            <a:ext cx="359690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x = y = 0 ;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</a:rPr>
              <a:t>x ++ &amp;&amp; y ++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;</a:t>
            </a:r>
          </a:p>
        </p:txBody>
      </p:sp>
      <p:sp>
        <p:nvSpPr>
          <p:cNvPr id="36659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61999" y="533400"/>
            <a:ext cx="3873365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>
                <a:solidFill>
                  <a:schemeClr val="accent2"/>
                </a:solidFill>
              </a:rPr>
              <a:t>2.  </a:t>
            </a:r>
            <a:r>
              <a:rPr lang="zh-CN" altLang="en-US" sz="240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 autoUpdateAnimBg="0"/>
      <p:bldP spid="877572" grpId="0" autoUpdateAnimBg="0"/>
      <p:bldP spid="877573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Text Box 2"/>
          <p:cNvSpPr txBox="1">
            <a:spLocks noChangeArrowheads="1"/>
          </p:cNvSpPr>
          <p:nvPr/>
        </p:nvSpPr>
        <p:spPr bwMode="auto">
          <a:xfrm>
            <a:off x="609600" y="1368277"/>
            <a:ext cx="3657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b="1" i="1">
              <a:solidFill>
                <a:srgbClr val="008000"/>
              </a:solidFill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1219199" y="1946943"/>
            <a:ext cx="6988175" cy="1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E1</a:t>
            </a:r>
            <a:r>
              <a:rPr lang="en-US" altLang="zh-CN" sz="2000" b="1" dirty="0">
                <a:solidFill>
                  <a:schemeClr val="tx1"/>
                </a:solidFill>
              </a:rPr>
              <a:t> &amp;&amp; </a:t>
            </a:r>
            <a:r>
              <a:rPr lang="en-US" altLang="zh-CN" sz="2000" b="1" i="1" dirty="0">
                <a:solidFill>
                  <a:schemeClr val="tx1"/>
                </a:solidFill>
              </a:rPr>
              <a:t>E2</a:t>
            </a: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</a:rPr>
              <a:t>当表达式 </a:t>
            </a:r>
            <a:r>
              <a:rPr lang="en-US" altLang="zh-CN" sz="2000" b="1" dirty="0">
                <a:solidFill>
                  <a:schemeClr val="tx1"/>
                </a:solidFill>
              </a:rPr>
              <a:t>E1 </a:t>
            </a:r>
            <a:r>
              <a:rPr lang="zh-CN" altLang="en-US" sz="2000" b="1" dirty="0">
                <a:solidFill>
                  <a:schemeClr val="tx1"/>
                </a:solidFill>
              </a:rPr>
              <a:t>的值为 </a:t>
            </a:r>
            <a:r>
              <a:rPr lang="en-US" altLang="zh-CN" sz="2000" b="1" dirty="0"/>
              <a:t>0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</a:rPr>
              <a:t>时，不再对 </a:t>
            </a:r>
            <a:r>
              <a:rPr lang="en-US" altLang="zh-CN" sz="2000" b="1" dirty="0">
                <a:solidFill>
                  <a:schemeClr val="tx1"/>
                </a:solidFill>
              </a:rPr>
              <a:t>E2 </a:t>
            </a:r>
            <a:r>
              <a:rPr lang="zh-CN" altLang="en-US" sz="2000" b="1" dirty="0">
                <a:solidFill>
                  <a:schemeClr val="tx1"/>
                </a:solidFill>
              </a:rPr>
              <a:t>求值</a:t>
            </a:r>
          </a:p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E1</a:t>
            </a:r>
            <a:r>
              <a:rPr lang="en-US" altLang="zh-CN" sz="2000" b="1" dirty="0">
                <a:solidFill>
                  <a:schemeClr val="tx1"/>
                </a:solidFill>
              </a:rPr>
              <a:t> || </a:t>
            </a:r>
            <a:r>
              <a:rPr lang="en-US" altLang="zh-CN" sz="2000" b="1" i="1" dirty="0">
                <a:solidFill>
                  <a:schemeClr val="tx1"/>
                </a:solidFill>
              </a:rPr>
              <a:t>E2</a:t>
            </a: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zh-CN" altLang="en-US" sz="2000" b="1" dirty="0">
                <a:solidFill>
                  <a:schemeClr val="tx1"/>
                </a:solidFill>
              </a:rPr>
              <a:t>当表达式 </a:t>
            </a:r>
            <a:r>
              <a:rPr lang="en-US" altLang="zh-CN" sz="2000" b="1" dirty="0">
                <a:solidFill>
                  <a:schemeClr val="tx1"/>
                </a:solidFill>
              </a:rPr>
              <a:t>E1 </a:t>
            </a:r>
            <a:r>
              <a:rPr lang="zh-CN" altLang="en-US" sz="2000" b="1" dirty="0">
                <a:solidFill>
                  <a:schemeClr val="tx1"/>
                </a:solidFill>
              </a:rPr>
              <a:t>值为</a:t>
            </a:r>
            <a:r>
              <a:rPr lang="zh-CN" altLang="en-US" sz="2000" b="1" dirty="0">
                <a:solidFill>
                  <a:srgbClr val="008000"/>
                </a:solidFill>
              </a:rPr>
              <a:t>非 </a:t>
            </a:r>
            <a:r>
              <a:rPr lang="en-US" altLang="zh-CN" sz="2000" b="1" dirty="0">
                <a:solidFill>
                  <a:srgbClr val="008000"/>
                </a:solidFill>
              </a:rPr>
              <a:t>0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</a:rPr>
              <a:t>时，不再对 </a:t>
            </a:r>
            <a:r>
              <a:rPr lang="en-US" altLang="zh-CN" sz="2000" b="1" dirty="0">
                <a:solidFill>
                  <a:schemeClr val="tx1"/>
                </a:solidFill>
              </a:rPr>
              <a:t>E2 </a:t>
            </a:r>
            <a:r>
              <a:rPr lang="zh-CN" altLang="en-US" sz="2000" b="1" dirty="0">
                <a:solidFill>
                  <a:schemeClr val="tx1"/>
                </a:solidFill>
              </a:rPr>
              <a:t>求值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832153" y="3654892"/>
            <a:ext cx="69471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b="1" i="1">
                <a:solidFill>
                  <a:srgbClr val="009900"/>
                </a:solidFill>
              </a:rPr>
              <a:t>例：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282700" y="4248617"/>
            <a:ext cx="331883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x = y = 0 ;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zh-CN" sz="2000" b="1" dirty="0">
                <a:solidFill>
                  <a:srgbClr val="969696"/>
                </a:solidFill>
              </a:rPr>
              <a:t>x ++ &amp;&amp; y ++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2726756" y="4250845"/>
            <a:ext cx="6931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</a:t>
            </a:r>
            <a:endParaRPr lang="en-US" altLang="zh-CN" sz="2000" b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3298264" y="4248617"/>
            <a:ext cx="55365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&amp;&amp;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2716375" y="4629617"/>
            <a:ext cx="113554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 dirty="0">
                <a:solidFill>
                  <a:srgbClr val="969696"/>
                </a:solidFill>
              </a:rPr>
              <a:t>++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&amp;&amp;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2726756" y="5010617"/>
            <a:ext cx="6931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zh-CN" sz="2000" b="1" dirty="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++</a:t>
            </a:r>
            <a:endParaRPr lang="en-US" altLang="zh-CN" sz="2000" b="1" dirty="0">
              <a:solidFill>
                <a:srgbClr val="96969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695825" y="4210349"/>
            <a:ext cx="2975792" cy="4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i="1" dirty="0">
                <a:solidFill>
                  <a:schemeClr val="tx1"/>
                </a:solidFill>
              </a:rPr>
              <a:t>结果：</a:t>
            </a:r>
            <a:r>
              <a:rPr lang="zh-CN" altLang="zh-CN" sz="2000" b="1" dirty="0">
                <a:solidFill>
                  <a:schemeClr val="tx1"/>
                </a:solidFill>
              </a:rPr>
              <a:t>逻辑表达式</a:t>
            </a:r>
            <a:r>
              <a:rPr lang="zh-CN" altLang="en-US" sz="2000" b="1" dirty="0">
                <a:solidFill>
                  <a:schemeClr val="tx1"/>
                </a:solidFill>
              </a:rPr>
              <a:t>值为 </a:t>
            </a:r>
            <a:r>
              <a:rPr lang="en-US" altLang="zh-CN" sz="2000" b="1" dirty="0"/>
              <a:t>0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4727942" y="5010617"/>
            <a:ext cx="284114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x </a:t>
            </a:r>
            <a:r>
              <a:rPr lang="zh-CN" altLang="en-US" sz="2000" b="1" dirty="0">
                <a:solidFill>
                  <a:schemeClr val="tx1"/>
                </a:solidFill>
              </a:rPr>
              <a:t>的值为 </a:t>
            </a:r>
            <a:r>
              <a:rPr lang="en-US" altLang="zh-CN" sz="2000" b="1" dirty="0">
                <a:solidFill>
                  <a:srgbClr val="008000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，</a:t>
            </a:r>
            <a:r>
              <a:rPr lang="en-US" altLang="zh-CN" sz="2000" b="1" dirty="0">
                <a:solidFill>
                  <a:schemeClr val="tx1"/>
                </a:solidFill>
              </a:rPr>
              <a:t>y </a:t>
            </a:r>
            <a:r>
              <a:rPr lang="zh-CN" altLang="en-US" sz="2000" b="1" dirty="0">
                <a:solidFill>
                  <a:schemeClr val="tx1"/>
                </a:solidFill>
              </a:rPr>
              <a:t>的值为 </a:t>
            </a:r>
            <a:r>
              <a:rPr lang="en-US" altLang="zh-CN" sz="2000" b="1" dirty="0"/>
              <a:t>0</a:t>
            </a:r>
          </a:p>
        </p:txBody>
      </p:sp>
      <p:sp>
        <p:nvSpPr>
          <p:cNvPr id="367628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7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8" grpId="0" autoUpdateAnimBg="0"/>
      <p:bldP spid="878599" grpId="0" autoUpdateAnimBg="0"/>
      <p:bldP spid="878600" grpId="0" autoUpdateAnimBg="0"/>
      <p:bldP spid="878601" grpId="0" autoUpdateAnimBg="0"/>
      <p:bldP spid="878602" grpId="0" autoUpdateAnimBg="0"/>
      <p:bldP spid="87860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3" name="Rectangle 7"/>
          <p:cNvSpPr>
            <a:spLocks noChangeArrowheads="1"/>
          </p:cNvSpPr>
          <p:nvPr/>
        </p:nvSpPr>
        <p:spPr bwMode="auto">
          <a:xfrm>
            <a:off x="4695825" y="5048549"/>
            <a:ext cx="2975792" cy="4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i="1" dirty="0">
                <a:solidFill>
                  <a:schemeClr val="tx1"/>
                </a:solidFill>
              </a:rPr>
              <a:t>结果：</a:t>
            </a:r>
            <a:r>
              <a:rPr lang="zh-CN" altLang="zh-CN" sz="2000" b="1" dirty="0">
                <a:solidFill>
                  <a:schemeClr val="tx1"/>
                </a:solidFill>
              </a:rPr>
              <a:t>逻辑表达式</a:t>
            </a:r>
            <a:r>
              <a:rPr lang="zh-CN" altLang="en-US" sz="2000" b="1" dirty="0">
                <a:solidFill>
                  <a:schemeClr val="tx1"/>
                </a:solidFill>
              </a:rPr>
              <a:t>值为 </a:t>
            </a:r>
            <a:r>
              <a:rPr lang="en-US" altLang="zh-CN" sz="2000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879618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368644" name="Text Box 3"/>
          <p:cNvSpPr txBox="1">
            <a:spLocks noChangeArrowheads="1"/>
          </p:cNvSpPr>
          <p:nvPr/>
        </p:nvSpPr>
        <p:spPr bwMode="auto">
          <a:xfrm>
            <a:off x="1219200" y="1946943"/>
            <a:ext cx="6953200" cy="1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E1</a:t>
            </a:r>
            <a:r>
              <a:rPr lang="en-US" altLang="zh-CN" sz="2000" b="1" dirty="0">
                <a:solidFill>
                  <a:schemeClr val="tx1"/>
                </a:solidFill>
              </a:rPr>
              <a:t> &amp;&amp; </a:t>
            </a:r>
            <a:r>
              <a:rPr lang="en-US" altLang="zh-CN" sz="2000" b="1" i="1" dirty="0">
                <a:solidFill>
                  <a:schemeClr val="tx1"/>
                </a:solidFill>
              </a:rPr>
              <a:t>E2</a:t>
            </a: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</a:rPr>
              <a:t>当表达式 </a:t>
            </a:r>
            <a:r>
              <a:rPr lang="en-US" altLang="zh-CN" sz="2000" b="1" dirty="0">
                <a:solidFill>
                  <a:schemeClr val="tx1"/>
                </a:solidFill>
              </a:rPr>
              <a:t>E1 </a:t>
            </a:r>
            <a:r>
              <a:rPr lang="zh-CN" altLang="en-US" sz="2000" b="1" dirty="0">
                <a:solidFill>
                  <a:schemeClr val="tx1"/>
                </a:solidFill>
              </a:rPr>
              <a:t>的值为 </a:t>
            </a:r>
            <a:r>
              <a:rPr lang="en-US" altLang="zh-CN" sz="2000" b="1" dirty="0"/>
              <a:t>0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</a:rPr>
              <a:t>时，不再对 </a:t>
            </a:r>
            <a:r>
              <a:rPr lang="en-US" altLang="zh-CN" sz="2000" b="1" dirty="0">
                <a:solidFill>
                  <a:schemeClr val="tx1"/>
                </a:solidFill>
              </a:rPr>
              <a:t>E2 </a:t>
            </a:r>
            <a:r>
              <a:rPr lang="zh-CN" altLang="en-US" sz="2000" b="1" dirty="0">
                <a:solidFill>
                  <a:schemeClr val="tx1"/>
                </a:solidFill>
              </a:rPr>
              <a:t>求值</a:t>
            </a:r>
          </a:p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E1</a:t>
            </a:r>
            <a:r>
              <a:rPr lang="en-US" altLang="zh-CN" sz="2000" b="1" dirty="0">
                <a:solidFill>
                  <a:schemeClr val="tx1"/>
                </a:solidFill>
              </a:rPr>
              <a:t> || </a:t>
            </a:r>
            <a:r>
              <a:rPr lang="en-US" altLang="zh-CN" sz="2000" b="1" i="1" dirty="0">
                <a:solidFill>
                  <a:schemeClr val="tx1"/>
                </a:solidFill>
              </a:rPr>
              <a:t>E2</a:t>
            </a: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zh-CN" altLang="en-US" sz="2000" b="1" dirty="0">
                <a:solidFill>
                  <a:schemeClr val="tx1"/>
                </a:solidFill>
              </a:rPr>
              <a:t>当表达式 </a:t>
            </a:r>
            <a:r>
              <a:rPr lang="en-US" altLang="zh-CN" sz="2000" b="1" dirty="0">
                <a:solidFill>
                  <a:schemeClr val="tx1"/>
                </a:solidFill>
              </a:rPr>
              <a:t>E1 </a:t>
            </a:r>
            <a:r>
              <a:rPr lang="zh-CN" altLang="en-US" sz="2000" b="1" dirty="0">
                <a:solidFill>
                  <a:schemeClr val="tx1"/>
                </a:solidFill>
              </a:rPr>
              <a:t>值为</a:t>
            </a:r>
            <a:r>
              <a:rPr lang="zh-CN" altLang="en-US" sz="2000" b="1" dirty="0">
                <a:solidFill>
                  <a:srgbClr val="009900"/>
                </a:solidFill>
              </a:rPr>
              <a:t>非 </a:t>
            </a:r>
            <a:r>
              <a:rPr lang="en-US" altLang="zh-CN" sz="2000" b="1" dirty="0">
                <a:solidFill>
                  <a:srgbClr val="009900"/>
                </a:solidFill>
              </a:rPr>
              <a:t>0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</a:rPr>
              <a:t>时，不再对 </a:t>
            </a:r>
            <a:r>
              <a:rPr lang="en-US" altLang="zh-CN" sz="2000" b="1" dirty="0">
                <a:solidFill>
                  <a:schemeClr val="tx1"/>
                </a:solidFill>
              </a:rPr>
              <a:t>E2 </a:t>
            </a:r>
            <a:r>
              <a:rPr lang="zh-CN" altLang="en-US" sz="2000" b="1" dirty="0">
                <a:solidFill>
                  <a:schemeClr val="tx1"/>
                </a:solidFill>
              </a:rPr>
              <a:t>求值</a:t>
            </a:r>
          </a:p>
        </p:txBody>
      </p:sp>
      <p:sp>
        <p:nvSpPr>
          <p:cNvPr id="368645" name="Rectangle 4"/>
          <p:cNvSpPr>
            <a:spLocks noChangeArrowheads="1"/>
          </p:cNvSpPr>
          <p:nvPr/>
        </p:nvSpPr>
        <p:spPr bwMode="auto">
          <a:xfrm>
            <a:off x="830550" y="3654892"/>
            <a:ext cx="69792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b="1" i="1">
                <a:solidFill>
                  <a:srgbClr val="009900"/>
                </a:solidFill>
              </a:rPr>
              <a:t>例：</a:t>
            </a:r>
          </a:p>
        </p:txBody>
      </p:sp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1282700" y="4248617"/>
            <a:ext cx="331883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x = y = 0 ;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zh-CN" sz="2000" b="1" dirty="0">
                <a:solidFill>
                  <a:schemeClr val="tx1"/>
                </a:solidFill>
              </a:rPr>
              <a:t>x ++ &amp;&amp; y ++ ;</a:t>
            </a:r>
          </a:p>
        </p:txBody>
      </p:sp>
      <p:sp>
        <p:nvSpPr>
          <p:cNvPr id="879622" name="Rectangle 6"/>
          <p:cNvSpPr>
            <a:spLocks noChangeArrowheads="1"/>
          </p:cNvSpPr>
          <p:nvPr/>
        </p:nvSpPr>
        <p:spPr bwMode="auto">
          <a:xfrm>
            <a:off x="1295400" y="5086817"/>
            <a:ext cx="283472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x = y = 1 ;    x -- || y -- ;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4695825" y="4210349"/>
            <a:ext cx="2975792" cy="4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i="1" dirty="0">
                <a:solidFill>
                  <a:schemeClr val="tx1"/>
                </a:solidFill>
              </a:rPr>
              <a:t>结果：</a:t>
            </a:r>
            <a:r>
              <a:rPr lang="zh-CN" altLang="zh-CN" sz="2000" b="1" dirty="0">
                <a:solidFill>
                  <a:schemeClr val="tx1"/>
                </a:solidFill>
              </a:rPr>
              <a:t>逻辑表达式</a:t>
            </a:r>
            <a:r>
              <a:rPr lang="zh-CN" altLang="en-US" sz="2000" b="1" dirty="0">
                <a:solidFill>
                  <a:schemeClr val="tx1"/>
                </a:solidFill>
              </a:rPr>
              <a:t>值为 </a:t>
            </a:r>
            <a:r>
              <a:rPr lang="en-US" altLang="zh-CN" sz="2000" b="1" dirty="0"/>
              <a:t>0</a:t>
            </a:r>
          </a:p>
        </p:txBody>
      </p:sp>
      <p:sp>
        <p:nvSpPr>
          <p:cNvPr id="879625" name="AutoShape 9"/>
          <p:cNvSpPr>
            <a:spLocks noChangeArrowheads="1"/>
          </p:cNvSpPr>
          <p:nvPr/>
        </p:nvSpPr>
        <p:spPr bwMode="auto">
          <a:xfrm>
            <a:off x="4412679" y="1176457"/>
            <a:ext cx="4695825" cy="4613037"/>
          </a:xfrm>
          <a:prstGeom prst="verticalScroll">
            <a:avLst>
              <a:gd name="adj" fmla="val 6699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zh-CN" sz="2400" b="1" i="1" dirty="0"/>
              <a:t>  </a:t>
            </a:r>
            <a:r>
              <a:rPr lang="zh-CN" altLang="en-US" sz="2400" b="1" i="1" dirty="0"/>
              <a:t>想一想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如果有</a:t>
            </a:r>
          </a:p>
          <a:p>
            <a:pPr>
              <a:lnSpc>
                <a:spcPct val="170000"/>
              </a:lnSpc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</a:rPr>
              <a:t>x ++ ;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</a:rPr>
              <a:t>	y ++ ;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</a:rPr>
              <a:t>	x &amp;&amp; y ;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</a:rPr>
              <a:t>则    </a:t>
            </a:r>
            <a:r>
              <a:rPr lang="zh-CN" altLang="zh-CN" sz="2000" b="1" dirty="0">
                <a:solidFill>
                  <a:schemeClr val="tx1"/>
                </a:solidFill>
              </a:rPr>
              <a:t>逻辑</a:t>
            </a:r>
            <a:r>
              <a:rPr lang="zh-CN" altLang="en-US" sz="2000" b="1" dirty="0">
                <a:solidFill>
                  <a:schemeClr val="tx1"/>
                </a:solidFill>
              </a:rPr>
              <a:t>表达式的值是多少？</a:t>
            </a: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        变量 </a:t>
            </a:r>
            <a:r>
              <a:rPr lang="en-US" altLang="zh-CN" sz="2000" b="1" dirty="0">
                <a:solidFill>
                  <a:schemeClr val="tx1"/>
                </a:solidFill>
              </a:rPr>
              <a:t>x </a:t>
            </a:r>
            <a:r>
              <a:rPr lang="zh-CN" altLang="en-US" sz="2000" b="1" dirty="0">
                <a:solidFill>
                  <a:schemeClr val="tx1"/>
                </a:solidFill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</a:rPr>
              <a:t>y </a:t>
            </a:r>
            <a:r>
              <a:rPr lang="zh-CN" altLang="en-US" sz="2000" b="1" dirty="0">
                <a:solidFill>
                  <a:schemeClr val="tx1"/>
                </a:solidFill>
              </a:rPr>
              <a:t>的值是多少？</a:t>
            </a:r>
          </a:p>
          <a:p>
            <a:pPr>
              <a:defRPr/>
            </a:pP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36865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3" grpId="0" autoUpdateAnimBg="0"/>
      <p:bldP spid="879622" grpId="0" autoUpdateAnimBg="0"/>
      <p:bldP spid="879625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2209800"/>
            <a:ext cx="3200400" cy="2667000"/>
            <a:chOff x="1858" y="1344"/>
            <a:chExt cx="2016" cy="1680"/>
          </a:xfrm>
        </p:grpSpPr>
        <p:sp>
          <p:nvSpPr>
            <p:cNvPr id="369670" name="Text Box 3"/>
            <p:cNvSpPr txBox="1">
              <a:spLocks noChangeArrowheads="1"/>
            </p:cNvSpPr>
            <p:nvPr/>
          </p:nvSpPr>
          <p:spPr bwMode="auto">
            <a:xfrm>
              <a:off x="2784" y="2697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latin typeface="宋体" charset="-122"/>
                </a:rPr>
                <a:t> -2</a:t>
              </a:r>
              <a:endParaRPr lang="en-US" altLang="zh-CN" sz="2000">
                <a:solidFill>
                  <a:schemeClr val="tx1"/>
                </a:solidFill>
              </a:endParaRPr>
            </a:p>
          </p:txBody>
        </p:sp>
        <p:grpSp>
          <p:nvGrpSpPr>
            <p:cNvPr id="369671" name="Group 4"/>
            <p:cNvGrpSpPr>
              <a:grpSpLocks/>
            </p:cNvGrpSpPr>
            <p:nvPr/>
          </p:nvGrpSpPr>
          <p:grpSpPr bwMode="auto">
            <a:xfrm>
              <a:off x="1858" y="1344"/>
              <a:ext cx="2016" cy="1680"/>
              <a:chOff x="1858" y="1344"/>
              <a:chExt cx="2016" cy="1680"/>
            </a:xfrm>
          </p:grpSpPr>
          <p:sp>
            <p:nvSpPr>
              <p:cNvPr id="369672" name="Rectangle 5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1104" cy="110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673" name="Oval 6"/>
              <p:cNvSpPr>
                <a:spLocks noChangeArrowheads="1"/>
              </p:cNvSpPr>
              <p:nvPr/>
            </p:nvSpPr>
            <p:spPr bwMode="auto">
              <a:xfrm>
                <a:off x="2544" y="1872"/>
                <a:ext cx="624" cy="624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9674" name="Line 7"/>
              <p:cNvSpPr>
                <a:spLocks noChangeShapeType="1"/>
              </p:cNvSpPr>
              <p:nvPr/>
            </p:nvSpPr>
            <p:spPr bwMode="auto">
              <a:xfrm>
                <a:off x="1858" y="2208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9675" name="Line 8"/>
              <p:cNvSpPr>
                <a:spLocks noChangeShapeType="1"/>
              </p:cNvSpPr>
              <p:nvPr/>
            </p:nvSpPr>
            <p:spPr bwMode="auto">
              <a:xfrm flipV="1">
                <a:off x="2856" y="1344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9676" name="Text Box 9"/>
              <p:cNvSpPr txBox="1">
                <a:spLocks noChangeArrowheads="1"/>
              </p:cNvSpPr>
              <p:nvPr/>
            </p:nvSpPr>
            <p:spPr bwMode="auto">
              <a:xfrm>
                <a:off x="3342" y="2016"/>
                <a:ext cx="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2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77" name="Text Box 10"/>
              <p:cNvSpPr txBox="1">
                <a:spLocks noChangeArrowheads="1"/>
              </p:cNvSpPr>
              <p:nvPr/>
            </p:nvSpPr>
            <p:spPr bwMode="auto">
              <a:xfrm>
                <a:off x="2814" y="1440"/>
                <a:ext cx="25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宋体" charset="-122"/>
                  </a:rPr>
                  <a:t> 2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78" name="Text Box 11"/>
              <p:cNvSpPr txBox="1">
                <a:spLocks noChangeArrowheads="1"/>
              </p:cNvSpPr>
              <p:nvPr/>
            </p:nvSpPr>
            <p:spPr bwMode="auto">
              <a:xfrm>
                <a:off x="2022" y="2016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-2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79" name="Text Box 12"/>
              <p:cNvSpPr txBox="1">
                <a:spLocks noChangeArrowheads="1"/>
              </p:cNvSpPr>
              <p:nvPr/>
            </p:nvSpPr>
            <p:spPr bwMode="auto">
              <a:xfrm>
                <a:off x="2256" y="2160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-1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80" name="Text Box 13"/>
              <p:cNvSpPr txBox="1">
                <a:spLocks noChangeArrowheads="1"/>
              </p:cNvSpPr>
              <p:nvPr/>
            </p:nvSpPr>
            <p:spPr bwMode="auto">
              <a:xfrm>
                <a:off x="2592" y="2457"/>
                <a:ext cx="3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 -1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81" name="Text Box 14"/>
              <p:cNvSpPr txBox="1">
                <a:spLocks noChangeArrowheads="1"/>
              </p:cNvSpPr>
              <p:nvPr/>
            </p:nvSpPr>
            <p:spPr bwMode="auto">
              <a:xfrm>
                <a:off x="3126" y="2160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1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682" name="Text Box 15"/>
              <p:cNvSpPr txBox="1">
                <a:spLocks noChangeArrowheads="1"/>
              </p:cNvSpPr>
              <p:nvPr/>
            </p:nvSpPr>
            <p:spPr bwMode="auto">
              <a:xfrm>
                <a:off x="2742" y="1680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chemeClr val="tx1"/>
                    </a:solidFill>
                    <a:latin typeface="宋体" charset="-122"/>
                  </a:rPr>
                  <a:t>1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75536" name="Text Box 16"/>
          <p:cNvSpPr txBox="1">
            <a:spLocks noChangeArrowheads="1"/>
          </p:cNvSpPr>
          <p:nvPr/>
        </p:nvSpPr>
        <p:spPr bwMode="auto">
          <a:xfrm>
            <a:off x="755650" y="5127625"/>
            <a:ext cx="756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 &lt; x &amp;&amp; x &lt; 2 &amp;&amp; -2 &lt; y &amp;&amp; y &lt; 2 &amp;&amp; x * x + y * y &gt; 1</a:t>
            </a:r>
          </a:p>
        </p:txBody>
      </p:sp>
      <p:sp>
        <p:nvSpPr>
          <p:cNvPr id="875537" name="Text Box 17"/>
          <p:cNvSpPr txBox="1">
            <a:spLocks noChangeArrowheads="1"/>
          </p:cNvSpPr>
          <p:nvPr/>
        </p:nvSpPr>
        <p:spPr bwMode="auto">
          <a:xfrm>
            <a:off x="762000" y="1445092"/>
            <a:ext cx="827449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zh-CN" altLang="en-US" sz="2000" b="1" i="1" dirty="0">
                <a:solidFill>
                  <a:srgbClr val="009900"/>
                </a:solidFill>
              </a:rPr>
              <a:t>例：</a:t>
            </a:r>
            <a:r>
              <a:rPr lang="zh-CN" altLang="en-US" sz="2000" b="1" dirty="0">
                <a:solidFill>
                  <a:schemeClr val="tx1"/>
                </a:solidFill>
              </a:rPr>
              <a:t> 写出描述点 </a:t>
            </a:r>
            <a:r>
              <a:rPr lang="en-US" altLang="zh-CN" sz="2000" b="1" dirty="0">
                <a:solidFill>
                  <a:schemeClr val="tx1"/>
                </a:solidFill>
              </a:rPr>
              <a:t>A(</a:t>
            </a:r>
            <a:r>
              <a:rPr lang="en-US" altLang="zh-CN" sz="2000" b="1" dirty="0" err="1">
                <a:solidFill>
                  <a:schemeClr val="tx1"/>
                </a:solidFill>
              </a:rPr>
              <a:t>x,y</a:t>
            </a:r>
            <a:r>
              <a:rPr lang="en-US" altLang="zh-CN" sz="2000" b="1" dirty="0">
                <a:solidFill>
                  <a:schemeClr val="tx1"/>
                </a:solidFill>
              </a:rPr>
              <a:t>) </a:t>
            </a:r>
            <a:r>
              <a:rPr lang="zh-CN" altLang="zh-CN" sz="2000" b="1" dirty="0">
                <a:solidFill>
                  <a:schemeClr val="tx1"/>
                </a:solidFill>
              </a:rPr>
              <a:t>落在图中绿色部分 </a:t>
            </a:r>
            <a:r>
              <a:rPr lang="en-US" altLang="zh-CN" sz="2000" b="1" dirty="0">
                <a:solidFill>
                  <a:schemeClr val="tx1"/>
                </a:solidFill>
              </a:rPr>
              <a:t>( </a:t>
            </a:r>
            <a:r>
              <a:rPr lang="zh-CN" altLang="zh-CN" sz="2000" b="1" dirty="0">
                <a:solidFill>
                  <a:schemeClr val="tx1"/>
                </a:solidFill>
              </a:rPr>
              <a:t>不压线 ) 的 </a:t>
            </a:r>
            <a:r>
              <a:rPr lang="en-US" altLang="zh-CN" sz="2000" b="1" dirty="0">
                <a:solidFill>
                  <a:schemeClr val="tx1"/>
                </a:solidFill>
              </a:rPr>
              <a:t>C + + </a:t>
            </a:r>
            <a:r>
              <a:rPr lang="zh-CN" altLang="zh-CN" sz="2000" b="1" dirty="0">
                <a:solidFill>
                  <a:schemeClr val="tx1"/>
                </a:solidFill>
              </a:rPr>
              <a:t>表达式：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endParaRPr lang="zh-CN" altLang="en-US" sz="2000" b="1" i="1" dirty="0">
              <a:solidFill>
                <a:schemeClr val="tx1"/>
              </a:solidFill>
            </a:endParaRPr>
          </a:p>
        </p:txBody>
      </p:sp>
      <p:sp>
        <p:nvSpPr>
          <p:cNvPr id="36966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2.1.3  </a:t>
            </a:r>
            <a:r>
              <a:rPr lang="zh-CN" altLang="en-US" sz="2400" b="1" dirty="0">
                <a:solidFill>
                  <a:schemeClr val="accent2"/>
                </a:solidFill>
                <a:latin typeface="宋体" charset="-122"/>
              </a:rPr>
              <a:t>逻辑表达式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87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7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36" grpId="0" autoUpdateAnimBg="0"/>
      <p:bldP spid="875537" grpId="0" build="p" autoUpdateAnimBg="0" advAuto="100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793980"/>
            <a:ext cx="6705600" cy="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一般形式为：		</a:t>
            </a:r>
            <a:r>
              <a:rPr lang="zh-CN" altLang="en-US" sz="2000" b="1" i="1">
                <a:solidFill>
                  <a:srgbClr val="0000FF"/>
                </a:solidFill>
              </a:rPr>
              <a:t>变量</a:t>
            </a:r>
            <a:r>
              <a:rPr lang="zh-CN" altLang="en-US" sz="2000" b="1">
                <a:solidFill>
                  <a:srgbClr val="0000FF"/>
                </a:solidFill>
              </a:rPr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= </a:t>
            </a:r>
            <a:r>
              <a:rPr lang="zh-CN" altLang="en-US" sz="2000" b="1" i="1">
                <a:solidFill>
                  <a:srgbClr val="0000FF"/>
                </a:solidFill>
              </a:rPr>
              <a:t>表达式</a:t>
            </a:r>
            <a:r>
              <a:rPr lang="zh-CN" altLang="en-US" sz="2000" b="1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8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2" grpId="0"/>
      <p:bldP spid="5" grpId="0"/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685800" y="1793980"/>
            <a:ext cx="6705600" cy="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一般形式为：		</a:t>
            </a:r>
            <a:r>
              <a:rPr lang="zh-CN" altLang="en-US" sz="2000" b="1" i="1">
                <a:solidFill>
                  <a:srgbClr val="0000FF"/>
                </a:solidFill>
              </a:rPr>
              <a:t>变量</a:t>
            </a:r>
            <a:r>
              <a:rPr lang="zh-CN" altLang="en-US" sz="2000" b="1">
                <a:solidFill>
                  <a:srgbClr val="0000FF"/>
                </a:solidFill>
              </a:rPr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= </a:t>
            </a:r>
            <a:r>
              <a:rPr lang="zh-CN" altLang="en-US" sz="2000" b="1" i="1">
                <a:solidFill>
                  <a:srgbClr val="0000FF"/>
                </a:solidFill>
              </a:rPr>
              <a:t>表达式</a:t>
            </a:r>
            <a:r>
              <a:rPr lang="zh-CN" altLang="en-US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81668" name="AutoShape 4"/>
          <p:cNvSpPr>
            <a:spLocks/>
          </p:cNvSpPr>
          <p:nvPr/>
        </p:nvSpPr>
        <p:spPr bwMode="auto">
          <a:xfrm>
            <a:off x="5562600" y="29337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30588"/>
              <a:gd name="adj5" fmla="val -120236"/>
              <a:gd name="adj6" fmla="val -7746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赋值运算符</a:t>
            </a:r>
          </a:p>
        </p:txBody>
      </p:sp>
      <p:sp>
        <p:nvSpPr>
          <p:cNvPr id="881669" name="Text Box 5"/>
          <p:cNvSpPr txBox="1">
            <a:spLocks noChangeArrowheads="1"/>
          </p:cNvSpPr>
          <p:nvPr/>
        </p:nvSpPr>
        <p:spPr bwMode="auto">
          <a:xfrm>
            <a:off x="756000" y="3132000"/>
            <a:ext cx="2663872" cy="26283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Score1 = Temp;</a:t>
            </a:r>
          </a:p>
        </p:txBody>
      </p:sp>
      <p:sp>
        <p:nvSpPr>
          <p:cNvPr id="371718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1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8" grpId="0" animBg="1" autoUpdateAnimBg="0"/>
      <p:bldP spid="881669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85800" y="1793980"/>
            <a:ext cx="6705600" cy="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一般形式为：		</a:t>
            </a:r>
            <a:r>
              <a:rPr lang="zh-CN" altLang="en-US" sz="2000" b="1" i="1">
                <a:solidFill>
                  <a:srgbClr val="0000FF"/>
                </a:solidFill>
              </a:rPr>
              <a:t>变量</a:t>
            </a:r>
            <a:r>
              <a:rPr lang="zh-CN" altLang="en-US" sz="2000" b="1">
                <a:solidFill>
                  <a:srgbClr val="0000FF"/>
                </a:solidFill>
              </a:rPr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= </a:t>
            </a:r>
            <a:r>
              <a:rPr lang="zh-CN" altLang="en-US" sz="2000" b="1" i="1">
                <a:solidFill>
                  <a:srgbClr val="0000FF"/>
                </a:solidFill>
              </a:rPr>
              <a:t>表达式</a:t>
            </a:r>
            <a:r>
              <a:rPr lang="zh-CN" altLang="en-US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755650" y="3645024"/>
            <a:ext cx="2597150" cy="838076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sz="2400" b="1">
              <a:solidFill>
                <a:srgbClr val="0000FF"/>
              </a:solidFill>
            </a:endParaRP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720000" y="3132000"/>
            <a:ext cx="2597150" cy="26283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Score1 = Temp;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60763" y="3873500"/>
            <a:ext cx="4668838" cy="1447800"/>
            <a:chOff x="2243" y="2640"/>
            <a:chExt cx="2941" cy="912"/>
          </a:xfrm>
        </p:grpSpPr>
        <p:sp>
          <p:nvSpPr>
            <p:cNvPr id="372744" name="Rectangle 7"/>
            <p:cNvSpPr>
              <a:spLocks noChangeArrowheads="1"/>
            </p:cNvSpPr>
            <p:nvPr/>
          </p:nvSpPr>
          <p:spPr bwMode="auto">
            <a:xfrm>
              <a:off x="2784" y="2640"/>
              <a:ext cx="816" cy="240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72745" name="Rectangle 8"/>
            <p:cNvSpPr>
              <a:spLocks noChangeArrowheads="1"/>
            </p:cNvSpPr>
            <p:nvPr/>
          </p:nvSpPr>
          <p:spPr bwMode="auto">
            <a:xfrm>
              <a:off x="4368" y="2640"/>
              <a:ext cx="816" cy="240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75</a:t>
              </a:r>
            </a:p>
          </p:txBody>
        </p:sp>
        <p:sp>
          <p:nvSpPr>
            <p:cNvPr id="372746" name="Rectangle 9"/>
            <p:cNvSpPr>
              <a:spLocks noChangeArrowheads="1"/>
            </p:cNvSpPr>
            <p:nvPr/>
          </p:nvSpPr>
          <p:spPr bwMode="auto">
            <a:xfrm>
              <a:off x="3600" y="3312"/>
              <a:ext cx="816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 b="1"/>
            </a:p>
          </p:txBody>
        </p:sp>
        <p:sp>
          <p:nvSpPr>
            <p:cNvPr id="372747" name="Text Box 10"/>
            <p:cNvSpPr txBox="1">
              <a:spLocks noChangeArrowheads="1"/>
            </p:cNvSpPr>
            <p:nvPr/>
          </p:nvSpPr>
          <p:spPr bwMode="auto">
            <a:xfrm>
              <a:off x="2243" y="2656"/>
              <a:ext cx="546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1"/>
                  </a:solidFill>
                </a:rPr>
                <a:t>Score1</a:t>
              </a:r>
            </a:p>
          </p:txBody>
        </p:sp>
        <p:sp>
          <p:nvSpPr>
            <p:cNvPr id="372748" name="Text Box 11"/>
            <p:cNvSpPr txBox="1">
              <a:spLocks noChangeArrowheads="1"/>
            </p:cNvSpPr>
            <p:nvPr/>
          </p:nvSpPr>
          <p:spPr bwMode="auto">
            <a:xfrm>
              <a:off x="3833" y="2656"/>
              <a:ext cx="546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1"/>
                  </a:solidFill>
                </a:rPr>
                <a:t>Score2</a:t>
              </a:r>
            </a:p>
          </p:txBody>
        </p:sp>
        <p:sp>
          <p:nvSpPr>
            <p:cNvPr id="372749" name="Text Box 12"/>
            <p:cNvSpPr txBox="1">
              <a:spLocks noChangeArrowheads="1"/>
            </p:cNvSpPr>
            <p:nvPr/>
          </p:nvSpPr>
          <p:spPr bwMode="auto">
            <a:xfrm>
              <a:off x="3152" y="3299"/>
              <a:ext cx="451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tx1"/>
                  </a:solidFill>
                </a:rPr>
                <a:t>Temp</a:t>
              </a:r>
            </a:p>
          </p:txBody>
        </p:sp>
      </p:grpSp>
      <p:sp>
        <p:nvSpPr>
          <p:cNvPr id="37274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685800" y="1793980"/>
            <a:ext cx="6705600" cy="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一般形式为：		</a:t>
            </a:r>
            <a:r>
              <a:rPr lang="zh-CN" altLang="en-US" sz="2000" b="1" i="1">
                <a:solidFill>
                  <a:srgbClr val="0000FF"/>
                </a:solidFill>
              </a:rPr>
              <a:t>变量</a:t>
            </a:r>
            <a:r>
              <a:rPr lang="zh-CN" altLang="en-US" sz="2000" b="1">
                <a:solidFill>
                  <a:srgbClr val="0000FF"/>
                </a:solidFill>
              </a:rPr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= </a:t>
            </a:r>
            <a:r>
              <a:rPr lang="zh-CN" altLang="en-US" sz="2000" b="1" i="1">
                <a:solidFill>
                  <a:srgbClr val="0000FF"/>
                </a:solidFill>
              </a:rPr>
              <a:t>表达式</a:t>
            </a:r>
            <a:r>
              <a:rPr lang="zh-CN" altLang="en-US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914400" y="4483100"/>
            <a:ext cx="2438400" cy="381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sz="2400" b="1">
              <a:solidFill>
                <a:srgbClr val="0000FF"/>
              </a:solidFill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884583" y="3124200"/>
            <a:ext cx="2468217" cy="26283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  <a:endParaRPr lang="zh-CN" altLang="en-US" sz="2000" b="1" i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Score1 = Temp;</a:t>
            </a:r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44196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69342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5715000" y="4940300"/>
            <a:ext cx="12954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3563888" y="3898900"/>
            <a:ext cx="86754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tx1"/>
                </a:solidFill>
              </a:rPr>
              <a:t>Score1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6084168" y="3898900"/>
            <a:ext cx="86754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Score2</a:t>
            </a: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5008098" y="4919663"/>
            <a:ext cx="71603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883724" name="Line 12"/>
          <p:cNvSpPr>
            <a:spLocks noChangeShapeType="1"/>
          </p:cNvSpPr>
          <p:nvPr/>
        </p:nvSpPr>
        <p:spPr bwMode="auto">
          <a:xfrm flipH="1">
            <a:off x="6553200" y="4178300"/>
            <a:ext cx="990600" cy="7620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arrow" w="lg" len="lg"/>
          </a:ln>
        </p:spPr>
        <p:txBody>
          <a:bodyPr wrap="none"/>
          <a:lstStyle/>
          <a:p>
            <a:endParaRPr lang="zh-CN" altLang="en-US" b="1"/>
          </a:p>
        </p:txBody>
      </p:sp>
      <p:sp>
        <p:nvSpPr>
          <p:cNvPr id="883725" name="Text Box 13"/>
          <p:cNvSpPr txBox="1">
            <a:spLocks noChangeArrowheads="1"/>
          </p:cNvSpPr>
          <p:nvPr/>
        </p:nvSpPr>
        <p:spPr bwMode="auto">
          <a:xfrm>
            <a:off x="6140450" y="4954588"/>
            <a:ext cx="44114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377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24" grpId="0" animBg="1"/>
      <p:bldP spid="883725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685800" y="1793980"/>
            <a:ext cx="6705600" cy="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一般形式为：		</a:t>
            </a:r>
            <a:r>
              <a:rPr lang="zh-CN" altLang="en-US" sz="2000" b="1" i="1">
                <a:solidFill>
                  <a:srgbClr val="0000FF"/>
                </a:solidFill>
              </a:rPr>
              <a:t>变量</a:t>
            </a:r>
            <a:r>
              <a:rPr lang="zh-CN" altLang="en-US" sz="2000" b="1">
                <a:solidFill>
                  <a:srgbClr val="0000FF"/>
                </a:solidFill>
              </a:rPr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= </a:t>
            </a:r>
            <a:r>
              <a:rPr lang="zh-CN" altLang="en-US" sz="2000" b="1" i="1">
                <a:solidFill>
                  <a:srgbClr val="0000FF"/>
                </a:solidFill>
              </a:rPr>
              <a:t>表达式</a:t>
            </a:r>
            <a:r>
              <a:rPr lang="zh-CN" altLang="en-US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755650" y="4919663"/>
            <a:ext cx="2597150" cy="401637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sz="2400" b="1">
              <a:solidFill>
                <a:srgbClr val="0000FF"/>
              </a:solidFill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720000" y="3132000"/>
            <a:ext cx="2597150" cy="26283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  <a:endParaRPr lang="zh-CN" altLang="en-US" sz="2000" b="1" i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Score1 = Temp;</a:t>
            </a: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44196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69342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5715000" y="4940300"/>
            <a:ext cx="12954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3563888" y="3898900"/>
            <a:ext cx="86754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Score1</a:t>
            </a: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6084168" y="3898900"/>
            <a:ext cx="86754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Score2</a:t>
            </a:r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5004048" y="4919663"/>
            <a:ext cx="71603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884748" name="Line 12"/>
          <p:cNvSpPr>
            <a:spLocks noChangeShapeType="1"/>
          </p:cNvSpPr>
          <p:nvPr/>
        </p:nvSpPr>
        <p:spPr bwMode="auto">
          <a:xfrm rot="13051410" flipH="1">
            <a:off x="5791200" y="3797300"/>
            <a:ext cx="990600" cy="762000"/>
          </a:xfrm>
          <a:prstGeom prst="line">
            <a:avLst/>
          </a:prstGeom>
          <a:noFill/>
          <a:ln w="25400">
            <a:solidFill>
              <a:srgbClr val="FF3300"/>
            </a:solidFill>
            <a:prstDash val="dash"/>
            <a:round/>
            <a:headEnd type="none" w="sm" len="sm"/>
            <a:tailEnd type="arrow" w="lg" len="lg"/>
          </a:ln>
        </p:spPr>
        <p:txBody>
          <a:bodyPr wrap="none"/>
          <a:lstStyle/>
          <a:p>
            <a:endParaRPr lang="zh-CN" altLang="en-US" b="1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6140450" y="4954588"/>
            <a:ext cx="44114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884750" name="Text Box 14"/>
          <p:cNvSpPr txBox="1">
            <a:spLocks noChangeArrowheads="1"/>
          </p:cNvSpPr>
          <p:nvPr/>
        </p:nvSpPr>
        <p:spPr bwMode="auto">
          <a:xfrm>
            <a:off x="7391400" y="3887788"/>
            <a:ext cx="441146" cy="36933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479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4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8" grpId="0" animBg="1"/>
      <p:bldP spid="884750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赋值表达式的作用是把数据值写入变量，修改对象的值 </a:t>
            </a: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685800" y="1793980"/>
            <a:ext cx="6705600" cy="58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一般形式为：		</a:t>
            </a:r>
            <a:r>
              <a:rPr lang="zh-CN" altLang="en-US" sz="2000" b="1" i="1">
                <a:solidFill>
                  <a:srgbClr val="0000FF"/>
                </a:solidFill>
              </a:rPr>
              <a:t>变量</a:t>
            </a:r>
            <a:r>
              <a:rPr lang="zh-CN" altLang="en-US" sz="2000" b="1">
                <a:solidFill>
                  <a:srgbClr val="0000FF"/>
                </a:solidFill>
              </a:rPr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= </a:t>
            </a:r>
            <a:r>
              <a:rPr lang="zh-CN" altLang="en-US" sz="2000" b="1" i="1">
                <a:solidFill>
                  <a:srgbClr val="0000FF"/>
                </a:solidFill>
              </a:rPr>
              <a:t>表达式</a:t>
            </a:r>
            <a:r>
              <a:rPr lang="zh-CN" altLang="en-US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765448" y="5321300"/>
            <a:ext cx="2438400" cy="381000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756000" y="3132000"/>
            <a:ext cx="2456622" cy="26283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  <a:endParaRPr lang="zh-CN" altLang="en-US" sz="2000" b="1" i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Score1 = 90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Score2 = 75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Temp = Score2;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Score2 = Score1;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Score1 = Temp;</a:t>
            </a:r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44196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6934200" y="3873500"/>
            <a:ext cx="1295400" cy="3810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5715000" y="4940300"/>
            <a:ext cx="12954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3563888" y="3898900"/>
            <a:ext cx="86754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Score1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6084168" y="3898900"/>
            <a:ext cx="867545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Score2</a:t>
            </a: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5004048" y="4919663"/>
            <a:ext cx="71603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Temp</a:t>
            </a:r>
          </a:p>
        </p:txBody>
      </p:sp>
      <p:sp>
        <p:nvSpPr>
          <p:cNvPr id="885772" name="Line 12"/>
          <p:cNvSpPr>
            <a:spLocks noChangeShapeType="1"/>
          </p:cNvSpPr>
          <p:nvPr/>
        </p:nvSpPr>
        <p:spPr bwMode="auto">
          <a:xfrm rot="4182382" flipH="1">
            <a:off x="5219700" y="4216400"/>
            <a:ext cx="990600" cy="762000"/>
          </a:xfrm>
          <a:prstGeom prst="line">
            <a:avLst/>
          </a:prstGeom>
          <a:noFill/>
          <a:ln w="25400">
            <a:solidFill>
              <a:srgbClr val="FF3300"/>
            </a:solidFill>
            <a:prstDash val="dash"/>
            <a:round/>
            <a:headEnd type="none" w="sm" len="sm"/>
            <a:tailEnd type="arrow" w="lg" len="lg"/>
          </a:ln>
        </p:spPr>
        <p:txBody>
          <a:bodyPr wrap="none"/>
          <a:lstStyle/>
          <a:p>
            <a:endParaRPr lang="zh-CN" altLang="en-US" b="1"/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6140450" y="4954588"/>
            <a:ext cx="44114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885774" name="Text Box 14"/>
          <p:cNvSpPr txBox="1">
            <a:spLocks noChangeArrowheads="1"/>
          </p:cNvSpPr>
          <p:nvPr/>
        </p:nvSpPr>
        <p:spPr bwMode="auto">
          <a:xfrm>
            <a:off x="4845050" y="3887788"/>
            <a:ext cx="441146" cy="36933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375823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5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72" grpId="0" animBg="1"/>
      <p:bldP spid="8857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 dirty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4693" name="Group 69"/>
          <p:cNvGraphicFramePr>
            <a:graphicFrameLocks noGrp="1"/>
          </p:cNvGraphicFramePr>
          <p:nvPr/>
        </p:nvGraphicFramePr>
        <p:xfrm>
          <a:off x="1066800" y="838200"/>
          <a:ext cx="7086600" cy="58508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7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6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2"/>
          <p:cNvSpPr txBox="1">
            <a:spLocks noChangeArrowheads="1"/>
          </p:cNvSpPr>
          <p:nvPr/>
        </p:nvSpPr>
        <p:spPr bwMode="auto">
          <a:xfrm>
            <a:off x="685800" y="11879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赋值运算的强制类型转换 </a:t>
            </a:r>
          </a:p>
        </p:txBody>
      </p:sp>
      <p:sp>
        <p:nvSpPr>
          <p:cNvPr id="886787" name="Text Box 3"/>
          <p:cNvSpPr txBox="1">
            <a:spLocks noChangeArrowheads="1"/>
          </p:cNvSpPr>
          <p:nvPr/>
        </p:nvSpPr>
        <p:spPr bwMode="auto">
          <a:xfrm>
            <a:off x="1104900" y="2514600"/>
            <a:ext cx="3924300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x = 0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x = 2.3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"x = " &lt;&lt; x ;</a:t>
            </a:r>
          </a:p>
        </p:txBody>
      </p:sp>
      <p:sp>
        <p:nvSpPr>
          <p:cNvPr id="886788" name="Text Box 4"/>
          <p:cNvSpPr txBox="1">
            <a:spLocks noChangeArrowheads="1"/>
          </p:cNvSpPr>
          <p:nvPr/>
        </p:nvSpPr>
        <p:spPr bwMode="auto">
          <a:xfrm>
            <a:off x="1104900" y="4648200"/>
            <a:ext cx="230187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FFFF"/>
                </a:solidFill>
              </a:rPr>
              <a:t>x = 2</a:t>
            </a:r>
          </a:p>
        </p:txBody>
      </p:sp>
      <p:sp>
        <p:nvSpPr>
          <p:cNvPr id="37683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utoUpdateAnimBg="0"/>
      <p:bldP spid="886787" grpId="0" autoUpdateAnimBg="0"/>
      <p:bldP spid="886788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887812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( x = y )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z + 2 ;</a:t>
            </a:r>
            <a:endParaRPr lang="en-US" altLang="zh-CN" sz="2000" b="1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37786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0" grpId="0" autoUpdateAnimBg="0"/>
      <p:bldP spid="887811" grpId="0" autoUpdateAnimBg="0"/>
      <p:bldP spid="887812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  <a:endParaRPr lang="zh-CN" altLang="en-US" sz="2000" b="1" i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i="1" dirty="0">
                <a:solidFill>
                  <a:srgbClr val="0000FF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 dirty="0">
                <a:solidFill>
                  <a:srgbClr val="FF3300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( x = y )</a:t>
            </a:r>
            <a:r>
              <a:rPr lang="en-US" altLang="zh-CN" sz="2000" b="1" i="1" dirty="0">
                <a:solidFill>
                  <a:srgbClr val="FF3300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= z + 2 ;</a:t>
            </a:r>
            <a:endParaRPr lang="en-US" altLang="zh-CN" sz="2000" b="1" i="1" dirty="0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i="1" dirty="0">
                <a:solidFill>
                  <a:srgbClr val="FF3300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z + 2</a:t>
            </a:r>
            <a:r>
              <a:rPr lang="en-US" altLang="zh-CN" sz="2000" b="1" i="1" dirty="0">
                <a:solidFill>
                  <a:srgbClr val="FF3300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= x = y ;</a:t>
            </a:r>
            <a:endParaRPr lang="en-US" altLang="zh-CN" sz="2000" b="1" i="1" dirty="0">
              <a:solidFill>
                <a:srgbClr val="FF3300"/>
              </a:solidFill>
            </a:endParaRPr>
          </a:p>
        </p:txBody>
      </p:sp>
      <p:sp>
        <p:nvSpPr>
          <p:cNvPr id="888837" name="Oval 5"/>
          <p:cNvSpPr>
            <a:spLocks noChangeArrowheads="1"/>
          </p:cNvSpPr>
          <p:nvPr/>
        </p:nvSpPr>
        <p:spPr bwMode="auto">
          <a:xfrm>
            <a:off x="2806080" y="388620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88838" name="AutoShape 6"/>
          <p:cNvSpPr>
            <a:spLocks/>
          </p:cNvSpPr>
          <p:nvPr/>
        </p:nvSpPr>
        <p:spPr bwMode="auto">
          <a:xfrm>
            <a:off x="5029200" y="2667000"/>
            <a:ext cx="1558925" cy="533400"/>
          </a:xfrm>
          <a:prstGeom prst="borderCallout2">
            <a:avLst>
              <a:gd name="adj1" fmla="val 21431"/>
              <a:gd name="adj2" fmla="val -4889"/>
              <a:gd name="adj3" fmla="val 21431"/>
              <a:gd name="adj4" fmla="val -42870"/>
              <a:gd name="adj5" fmla="val 233630"/>
              <a:gd name="adj6" fmla="val -1111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1</a:t>
            </a:r>
            <a:r>
              <a:rPr lang="zh-CN" altLang="en-US" sz="2000" b="1">
                <a:solidFill>
                  <a:schemeClr val="tx1"/>
                </a:solidFill>
              </a:rPr>
              <a:t>）计值</a:t>
            </a:r>
          </a:p>
        </p:txBody>
      </p:sp>
      <p:sp>
        <p:nvSpPr>
          <p:cNvPr id="37888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nimBg="1"/>
      <p:bldP spid="888838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( x = y )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z + 2 ;</a:t>
            </a:r>
            <a:endParaRPr lang="en-US" altLang="zh-CN" sz="2000" b="1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89861" name="Oval 5"/>
          <p:cNvSpPr>
            <a:spLocks noChangeArrowheads="1"/>
          </p:cNvSpPr>
          <p:nvPr/>
        </p:nvSpPr>
        <p:spPr bwMode="auto">
          <a:xfrm>
            <a:off x="2362200" y="3886200"/>
            <a:ext cx="990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89862" name="AutoShape 6"/>
          <p:cNvSpPr>
            <a:spLocks/>
          </p:cNvSpPr>
          <p:nvPr/>
        </p:nvSpPr>
        <p:spPr bwMode="auto">
          <a:xfrm>
            <a:off x="5029200" y="2667000"/>
            <a:ext cx="2819400" cy="533400"/>
          </a:xfrm>
          <a:prstGeom prst="borderCallout2">
            <a:avLst>
              <a:gd name="adj1" fmla="val 21431"/>
              <a:gd name="adj2" fmla="val -2704"/>
              <a:gd name="adj3" fmla="val 21431"/>
              <a:gd name="adj4" fmla="val -23704"/>
              <a:gd name="adj5" fmla="val 233630"/>
              <a:gd name="adj6" fmla="val -6143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2</a:t>
            </a:r>
            <a:r>
              <a:rPr lang="zh-CN" altLang="en-US" sz="2000" b="1">
                <a:solidFill>
                  <a:schemeClr val="tx1"/>
                </a:solidFill>
              </a:rPr>
              <a:t>）把 </a:t>
            </a:r>
            <a:r>
              <a:rPr lang="en-US" altLang="zh-CN" sz="2000" b="1">
                <a:solidFill>
                  <a:schemeClr val="tx1"/>
                </a:solidFill>
              </a:rPr>
              <a:t>z+2 </a:t>
            </a:r>
            <a:r>
              <a:rPr lang="zh-CN" altLang="en-US" sz="2000" b="1">
                <a:solidFill>
                  <a:schemeClr val="tx1"/>
                </a:solidFill>
              </a:rPr>
              <a:t>的值写入 </a:t>
            </a:r>
            <a:r>
              <a:rPr lang="en-US" altLang="zh-CN" sz="2000" b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7991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1" grpId="0" animBg="1"/>
      <p:bldP spid="889862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( x = y )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z + 2 ;</a:t>
            </a:r>
            <a:endParaRPr lang="en-US" altLang="zh-CN" sz="2000" b="1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0885" name="Oval 5"/>
          <p:cNvSpPr>
            <a:spLocks noChangeArrowheads="1"/>
          </p:cNvSpPr>
          <p:nvPr/>
        </p:nvSpPr>
        <p:spPr bwMode="auto">
          <a:xfrm>
            <a:off x="1905000" y="38862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90886" name="AutoShape 6"/>
          <p:cNvSpPr>
            <a:spLocks/>
          </p:cNvSpPr>
          <p:nvPr/>
        </p:nvSpPr>
        <p:spPr bwMode="auto">
          <a:xfrm>
            <a:off x="4114800" y="2667000"/>
            <a:ext cx="2667000" cy="533400"/>
          </a:xfrm>
          <a:prstGeom prst="borderCallout2">
            <a:avLst>
              <a:gd name="adj1" fmla="val 21431"/>
              <a:gd name="adj2" fmla="val -2856"/>
              <a:gd name="adj3" fmla="val 21431"/>
              <a:gd name="adj4" fmla="val -25060"/>
              <a:gd name="adj5" fmla="val 233630"/>
              <a:gd name="adj6" fmla="val -649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3</a:t>
            </a:r>
            <a:r>
              <a:rPr lang="zh-CN" altLang="en-US" sz="2000" b="1">
                <a:solidFill>
                  <a:schemeClr val="tx1"/>
                </a:solidFill>
              </a:rPr>
              <a:t>）把 </a:t>
            </a:r>
            <a:r>
              <a:rPr lang="en-US" altLang="zh-CN" sz="2000" b="1">
                <a:solidFill>
                  <a:schemeClr val="tx1"/>
                </a:solidFill>
              </a:rPr>
              <a:t>y </a:t>
            </a:r>
            <a:r>
              <a:rPr lang="zh-CN" altLang="en-US" sz="2000" b="1">
                <a:solidFill>
                  <a:schemeClr val="tx1"/>
                </a:solidFill>
              </a:rPr>
              <a:t>的值写入 </a:t>
            </a:r>
            <a:r>
              <a:rPr lang="en-US" altLang="zh-CN" sz="20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8093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5" grpId="0" animBg="1"/>
      <p:bldP spid="890886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( x = y )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z + 2 ;</a:t>
            </a:r>
            <a:endParaRPr lang="en-US" altLang="zh-CN" sz="2000" b="1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1909" name="AutoShape 5"/>
          <p:cNvSpPr>
            <a:spLocks/>
          </p:cNvSpPr>
          <p:nvPr/>
        </p:nvSpPr>
        <p:spPr bwMode="auto">
          <a:xfrm>
            <a:off x="5029200" y="3124200"/>
            <a:ext cx="2209800" cy="533400"/>
          </a:xfrm>
          <a:prstGeom prst="borderCallout2">
            <a:avLst>
              <a:gd name="adj1" fmla="val 21431"/>
              <a:gd name="adj2" fmla="val -3449"/>
              <a:gd name="adj3" fmla="val 21431"/>
              <a:gd name="adj4" fmla="val -30245"/>
              <a:gd name="adj5" fmla="val 233630"/>
              <a:gd name="adj6" fmla="val -7837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与第一行等价</a:t>
            </a:r>
          </a:p>
        </p:txBody>
      </p:sp>
      <p:sp>
        <p:nvSpPr>
          <p:cNvPr id="38195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9" grpId="0" animBg="1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( x = y )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z + 2 ;</a:t>
            </a:r>
            <a:endParaRPr lang="en-US" altLang="zh-CN" sz="2000" b="1" i="1">
              <a:solidFill>
                <a:srgbClr val="FF33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2933" name="AutoShape 5"/>
          <p:cNvSpPr>
            <a:spLocks/>
          </p:cNvSpPr>
          <p:nvPr/>
        </p:nvSpPr>
        <p:spPr bwMode="auto">
          <a:xfrm>
            <a:off x="5257800" y="3505200"/>
            <a:ext cx="2209800" cy="533400"/>
          </a:xfrm>
          <a:prstGeom prst="borderCallout2">
            <a:avLst>
              <a:gd name="adj1" fmla="val 21431"/>
              <a:gd name="adj2" fmla="val -3449"/>
              <a:gd name="adj3" fmla="val 21431"/>
              <a:gd name="adj4" fmla="val -30245"/>
              <a:gd name="adj5" fmla="val 233630"/>
              <a:gd name="adj6" fmla="val -7837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与第一行等价</a:t>
            </a:r>
          </a:p>
        </p:txBody>
      </p:sp>
      <p:sp>
        <p:nvSpPr>
          <p:cNvPr id="38298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3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3957" name="AutoShape 5"/>
          <p:cNvSpPr>
            <a:spLocks/>
          </p:cNvSpPr>
          <p:nvPr/>
        </p:nvSpPr>
        <p:spPr bwMode="auto">
          <a:xfrm>
            <a:off x="4343400" y="3886200"/>
            <a:ext cx="2667000" cy="533400"/>
          </a:xfrm>
          <a:prstGeom prst="borderCallout2">
            <a:avLst>
              <a:gd name="adj1" fmla="val 21431"/>
              <a:gd name="adj2" fmla="val -2856"/>
              <a:gd name="adj3" fmla="val 21431"/>
              <a:gd name="adj4" fmla="val -25060"/>
              <a:gd name="adj5" fmla="val 219940"/>
              <a:gd name="adj6" fmla="val -649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1</a:t>
            </a:r>
            <a:r>
              <a:rPr lang="zh-CN" altLang="en-US" sz="2000" b="1">
                <a:solidFill>
                  <a:schemeClr val="tx1"/>
                </a:solidFill>
              </a:rPr>
              <a:t>）把 </a:t>
            </a:r>
            <a:r>
              <a:rPr lang="en-US" altLang="zh-CN" sz="2000" b="1">
                <a:solidFill>
                  <a:schemeClr val="tx1"/>
                </a:solidFill>
              </a:rPr>
              <a:t>y </a:t>
            </a:r>
            <a:r>
              <a:rPr lang="zh-CN" altLang="en-US" sz="2000" b="1">
                <a:solidFill>
                  <a:schemeClr val="tx1"/>
                </a:solidFill>
              </a:rPr>
              <a:t>的值写入 </a:t>
            </a:r>
            <a:r>
              <a:rPr lang="en-US" altLang="zh-CN" sz="20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93958" name="Oval 6"/>
          <p:cNvSpPr>
            <a:spLocks noChangeArrowheads="1"/>
          </p:cNvSpPr>
          <p:nvPr/>
        </p:nvSpPr>
        <p:spPr bwMode="auto">
          <a:xfrm>
            <a:off x="2057400" y="51054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8400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7" grpId="0" animBg="1" autoUpdateAnimBg="0"/>
      <p:bldP spid="893958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4981" name="AutoShape 5"/>
          <p:cNvSpPr>
            <a:spLocks/>
          </p:cNvSpPr>
          <p:nvPr/>
        </p:nvSpPr>
        <p:spPr bwMode="auto">
          <a:xfrm>
            <a:off x="5334000" y="3886200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38134"/>
              <a:gd name="adj5" fmla="val 233630"/>
              <a:gd name="adj6" fmla="val -9882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2</a:t>
            </a:r>
            <a:r>
              <a:rPr lang="zh-CN" altLang="en-US" sz="2000" b="1">
                <a:solidFill>
                  <a:schemeClr val="tx1"/>
                </a:solidFill>
              </a:rPr>
              <a:t>）求值</a:t>
            </a:r>
          </a:p>
        </p:txBody>
      </p:sp>
      <p:sp>
        <p:nvSpPr>
          <p:cNvPr id="894982" name="Oval 6"/>
          <p:cNvSpPr>
            <a:spLocks noChangeArrowheads="1"/>
          </p:cNvSpPr>
          <p:nvPr/>
        </p:nvSpPr>
        <p:spPr bwMode="auto">
          <a:xfrm>
            <a:off x="3094112" y="5105400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8503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1" grpId="0" animBg="1" autoUpdateAnimBg="0"/>
      <p:bldP spid="89498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6005" name="AutoShape 5"/>
          <p:cNvSpPr>
            <a:spLocks/>
          </p:cNvSpPr>
          <p:nvPr/>
        </p:nvSpPr>
        <p:spPr bwMode="auto">
          <a:xfrm>
            <a:off x="5334000" y="3886200"/>
            <a:ext cx="3054350" cy="533400"/>
          </a:xfrm>
          <a:prstGeom prst="borderCallout2">
            <a:avLst>
              <a:gd name="adj1" fmla="val 21431"/>
              <a:gd name="adj2" fmla="val -2495"/>
              <a:gd name="adj3" fmla="val 21431"/>
              <a:gd name="adj4" fmla="val -21880"/>
              <a:gd name="adj5" fmla="val 233630"/>
              <a:gd name="adj6" fmla="val -56704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3</a:t>
            </a:r>
            <a:r>
              <a:rPr lang="zh-CN" altLang="en-US" sz="2000" b="1">
                <a:solidFill>
                  <a:schemeClr val="tx1"/>
                </a:solidFill>
              </a:rPr>
              <a:t>）把 </a:t>
            </a:r>
            <a:r>
              <a:rPr lang="en-US" altLang="zh-CN" sz="2000" b="1">
                <a:solidFill>
                  <a:schemeClr val="tx1"/>
                </a:solidFill>
              </a:rPr>
              <a:t>z+2 </a:t>
            </a:r>
            <a:r>
              <a:rPr lang="zh-CN" altLang="en-US" sz="2000" b="1">
                <a:solidFill>
                  <a:schemeClr val="tx1"/>
                </a:solidFill>
              </a:rPr>
              <a:t>的值写入 </a:t>
            </a:r>
            <a:r>
              <a:rPr lang="en-US" altLang="zh-CN" sz="2000" b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96006" name="Oval 6"/>
          <p:cNvSpPr>
            <a:spLocks noChangeArrowheads="1"/>
          </p:cNvSpPr>
          <p:nvPr/>
        </p:nvSpPr>
        <p:spPr bwMode="auto">
          <a:xfrm>
            <a:off x="1951112" y="5105400"/>
            <a:ext cx="1828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8605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 animBg="1" autoUpdateAnimBg="0"/>
      <p:bldP spid="8960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 dirty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56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21623"/>
              </p:ext>
            </p:extLst>
          </p:nvPr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95715" name="AutoShape 67"/>
          <p:cNvSpPr>
            <a:spLocks/>
          </p:cNvSpPr>
          <p:nvPr/>
        </p:nvSpPr>
        <p:spPr bwMode="auto">
          <a:xfrm>
            <a:off x="1828800" y="2590800"/>
            <a:ext cx="2590800" cy="457200"/>
          </a:xfrm>
          <a:prstGeom prst="borderCallout2">
            <a:avLst>
              <a:gd name="adj1" fmla="val 25000"/>
              <a:gd name="adj2" fmla="val 102940"/>
              <a:gd name="adj3" fmla="val 25000"/>
              <a:gd name="adj4" fmla="val 128736"/>
              <a:gd name="adj5" fmla="val 305903"/>
              <a:gd name="adj6" fmla="val 155514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简单截取整数部分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715" grpId="0" animBg="1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7029" name="AutoShape 5"/>
          <p:cNvSpPr>
            <a:spLocks/>
          </p:cNvSpPr>
          <p:nvPr/>
        </p:nvSpPr>
        <p:spPr bwMode="auto">
          <a:xfrm>
            <a:off x="5334000" y="3886200"/>
            <a:ext cx="3270250" cy="914400"/>
          </a:xfrm>
          <a:prstGeom prst="borderCallout2">
            <a:avLst>
              <a:gd name="adj1" fmla="val 12500"/>
              <a:gd name="adj2" fmla="val -2329"/>
              <a:gd name="adj3" fmla="val 12500"/>
              <a:gd name="adj4" fmla="val -20435"/>
              <a:gd name="adj5" fmla="val 136287"/>
              <a:gd name="adj6" fmla="val -52963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注意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对变量 </a:t>
            </a:r>
            <a:r>
              <a:rPr lang="en-US" altLang="zh-CN" sz="2000" b="1" i="1">
                <a:solidFill>
                  <a:schemeClr val="tx1"/>
                </a:solidFill>
              </a:rPr>
              <a:t>x </a:t>
            </a:r>
            <a:r>
              <a:rPr lang="zh-CN" altLang="en-US" sz="2000" b="1" i="1">
                <a:solidFill>
                  <a:schemeClr val="tx1"/>
                </a:solidFill>
              </a:rPr>
              <a:t>作了两次写操作</a:t>
            </a:r>
          </a:p>
        </p:txBody>
      </p:sp>
      <p:sp>
        <p:nvSpPr>
          <p:cNvPr id="897030" name="Oval 6"/>
          <p:cNvSpPr>
            <a:spLocks noChangeArrowheads="1"/>
          </p:cNvSpPr>
          <p:nvPr/>
        </p:nvSpPr>
        <p:spPr bwMode="auto">
          <a:xfrm>
            <a:off x="1951112" y="5105400"/>
            <a:ext cx="1828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8707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9" grpId="0" animBg="1" autoUpdateAnimBg="0"/>
      <p:bldP spid="89703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 i="1">
                <a:solidFill>
                  <a:srgbClr val="0000FF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z + 2</a:t>
            </a:r>
            <a:r>
              <a:rPr lang="en-US" altLang="zh-CN" sz="2000" b="1" i="1">
                <a:solidFill>
                  <a:srgbClr val="FF3300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= x = y ;</a:t>
            </a:r>
            <a:endParaRPr lang="en-US" altLang="zh-CN" sz="2000" b="1" i="1">
              <a:solidFill>
                <a:srgbClr val="FF3300"/>
              </a:solidFill>
            </a:endParaRPr>
          </a:p>
        </p:txBody>
      </p:sp>
      <p:sp>
        <p:nvSpPr>
          <p:cNvPr id="898053" name="AutoShape 5"/>
          <p:cNvSpPr>
            <a:spLocks/>
          </p:cNvSpPr>
          <p:nvPr/>
        </p:nvSpPr>
        <p:spPr bwMode="auto">
          <a:xfrm>
            <a:off x="4427538" y="3954463"/>
            <a:ext cx="3392487" cy="1058862"/>
          </a:xfrm>
          <a:prstGeom prst="borderCallout2">
            <a:avLst>
              <a:gd name="adj1" fmla="val 10796"/>
              <a:gd name="adj2" fmla="val -2245"/>
              <a:gd name="adj3" fmla="val 10796"/>
              <a:gd name="adj4" fmla="val -19796"/>
              <a:gd name="adj5" fmla="val 106898"/>
              <a:gd name="adj6" fmla="val -5128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注意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第一次赋值操作没有意义</a:t>
            </a:r>
          </a:p>
        </p:txBody>
      </p:sp>
      <p:sp>
        <p:nvSpPr>
          <p:cNvPr id="898054" name="Oval 6"/>
          <p:cNvSpPr>
            <a:spLocks noChangeArrowheads="1"/>
          </p:cNvSpPr>
          <p:nvPr/>
        </p:nvSpPr>
        <p:spPr bwMode="auto">
          <a:xfrm>
            <a:off x="2133600" y="51816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8810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animBg="1" autoUpdateAnimBg="0"/>
      <p:bldP spid="89805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例如</a:t>
            </a:r>
            <a:endParaRPr lang="zh-CN" altLang="en-US" sz="2000" b="1" i="1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 dirty="0">
                <a:solidFill>
                  <a:srgbClr val="FF3300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 dirty="0">
                <a:solidFill>
                  <a:srgbClr val="FF3300"/>
                </a:solidFill>
              </a:rPr>
              <a:t>	</a:t>
            </a:r>
            <a:r>
              <a:rPr lang="en-US" altLang="zh-CN" sz="2000" b="1" i="1" dirty="0"/>
              <a:t>z + 2 = x = y ;</a:t>
            </a:r>
          </a:p>
        </p:txBody>
      </p:sp>
      <p:sp>
        <p:nvSpPr>
          <p:cNvPr id="899077" name="AutoShape 5"/>
          <p:cNvSpPr>
            <a:spLocks/>
          </p:cNvSpPr>
          <p:nvPr/>
        </p:nvSpPr>
        <p:spPr bwMode="auto">
          <a:xfrm>
            <a:off x="4267200" y="3933056"/>
            <a:ext cx="2743200" cy="1119188"/>
          </a:xfrm>
          <a:prstGeom prst="borderCallout2">
            <a:avLst>
              <a:gd name="adj1" fmla="val 10213"/>
              <a:gd name="adj2" fmla="val -2778"/>
              <a:gd name="adj3" fmla="val 10213"/>
              <a:gd name="adj4" fmla="val -24713"/>
              <a:gd name="adj5" fmla="val 144398"/>
              <a:gd name="adj6" fmla="val -64065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b="1" i="1"/>
              <a:t>错误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向哪一个对象赋值？</a:t>
            </a:r>
          </a:p>
        </p:txBody>
      </p:sp>
      <p:sp>
        <p:nvSpPr>
          <p:cNvPr id="899078" name="Oval 6"/>
          <p:cNvSpPr>
            <a:spLocks noChangeArrowheads="1"/>
          </p:cNvSpPr>
          <p:nvPr/>
        </p:nvSpPr>
        <p:spPr bwMode="auto">
          <a:xfrm>
            <a:off x="1905000" y="5589240"/>
            <a:ext cx="938808" cy="43056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dirty="0"/>
          </a:p>
        </p:txBody>
      </p:sp>
      <p:sp>
        <p:nvSpPr>
          <p:cNvPr id="3891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9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7" grpId="0" animBg="1" autoUpdateAnimBg="0"/>
      <p:bldP spid="89907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赋值运算的优先级和关联性 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67056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en-US" altLang="zh-CN" sz="2000" b="1">
                <a:solidFill>
                  <a:schemeClr val="tx1"/>
                </a:solidFill>
              </a:rPr>
              <a:t>  </a:t>
            </a:r>
            <a:r>
              <a:rPr lang="zh-CN" altLang="en-US" sz="2000" b="1">
                <a:solidFill>
                  <a:schemeClr val="tx1"/>
                </a:solidFill>
              </a:rPr>
              <a:t>赋值运算的优先级很低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赋值运算的右结合</a:t>
            </a:r>
          </a:p>
          <a:p>
            <a:pPr algn="just">
              <a:lnSpc>
                <a:spcPct val="170000"/>
              </a:lnSpc>
              <a:buClr>
                <a:srgbClr val="FF0000"/>
              </a:buClr>
              <a:buFontTx/>
              <a:buChar char="•"/>
            </a:pPr>
            <a:r>
              <a:rPr lang="zh-CN" altLang="en-US" sz="2000" b="1">
                <a:solidFill>
                  <a:schemeClr val="tx1"/>
                </a:solidFill>
              </a:rPr>
              <a:t>  赋值表达式称为左值表达式，允许关联赋值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181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>
                <a:solidFill>
                  <a:srgbClr val="009900"/>
                </a:solidFill>
              </a:rPr>
              <a:t>例如</a:t>
            </a:r>
            <a:endParaRPr lang="zh-CN" altLang="en-US" sz="2000" b="1" i="1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x = y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y = (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	x = ( y = z + 2 )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>
                <a:solidFill>
                  <a:schemeClr val="tx1"/>
                </a:solidFill>
              </a:rPr>
              <a:t>( x = y ) = z + 2 ;</a:t>
            </a:r>
          </a:p>
          <a:p>
            <a:pPr>
              <a:lnSpc>
                <a:spcPct val="140000"/>
              </a:lnSpc>
            </a:pPr>
            <a:r>
              <a:rPr lang="en-US" altLang="zh-CN" sz="2000" b="1" i="1">
                <a:solidFill>
                  <a:srgbClr val="FF3300"/>
                </a:solidFill>
              </a:rPr>
              <a:t>	</a:t>
            </a:r>
            <a:r>
              <a:rPr lang="en-US" altLang="zh-CN" sz="2000" b="1" i="1"/>
              <a:t>z + 2 = x = y ;</a:t>
            </a:r>
          </a:p>
        </p:txBody>
      </p:sp>
      <p:sp>
        <p:nvSpPr>
          <p:cNvPr id="900101" name="AutoShape 5"/>
          <p:cNvSpPr>
            <a:spLocks/>
          </p:cNvSpPr>
          <p:nvPr/>
        </p:nvSpPr>
        <p:spPr bwMode="auto">
          <a:xfrm>
            <a:off x="4267200" y="3933056"/>
            <a:ext cx="2897188" cy="1046163"/>
          </a:xfrm>
          <a:prstGeom prst="borderCallout2">
            <a:avLst>
              <a:gd name="adj1" fmla="val 10926"/>
              <a:gd name="adj2" fmla="val -2630"/>
              <a:gd name="adj3" fmla="val 10926"/>
              <a:gd name="adj4" fmla="val -23398"/>
              <a:gd name="adj5" fmla="val 154477"/>
              <a:gd name="adj6" fmla="val -6065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它是一个右值表达式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只能放在赋值号右边</a:t>
            </a:r>
          </a:p>
        </p:txBody>
      </p:sp>
      <p:sp>
        <p:nvSpPr>
          <p:cNvPr id="900102" name="Oval 6"/>
          <p:cNvSpPr>
            <a:spLocks noChangeArrowheads="1"/>
          </p:cNvSpPr>
          <p:nvPr/>
        </p:nvSpPr>
        <p:spPr bwMode="auto">
          <a:xfrm>
            <a:off x="1905000" y="5589240"/>
            <a:ext cx="722784" cy="41786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39015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0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1" grpId="0" animBg="1" autoUpdateAnimBg="0"/>
      <p:bldP spid="90010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复合赋值运算 </a:t>
            </a:r>
          </a:p>
        </p:txBody>
      </p:sp>
      <p:sp>
        <p:nvSpPr>
          <p:cNvPr id="901123" name="Text Box 3"/>
          <p:cNvSpPr txBox="1">
            <a:spLocks noChangeArrowheads="1"/>
          </p:cNvSpPr>
          <p:nvPr/>
        </p:nvSpPr>
        <p:spPr bwMode="auto">
          <a:xfrm>
            <a:off x="1447800" y="1870743"/>
            <a:ext cx="6172200" cy="1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双目算符 </a:t>
            </a:r>
            <a:r>
              <a:rPr lang="en-US" altLang="zh-CN" sz="2000" b="1" i="1" dirty="0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的表达式：	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A = A  </a:t>
            </a:r>
            <a:r>
              <a:rPr lang="en-US" altLang="zh-CN" sz="2000" b="1" i="1" dirty="0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B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  </a:t>
            </a:r>
            <a:r>
              <a:rPr lang="zh-CN" altLang="en-US" sz="2000" b="1" dirty="0">
                <a:solidFill>
                  <a:schemeClr val="tx1"/>
                </a:solidFill>
              </a:rPr>
              <a:t>可以缩写成：		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A  </a:t>
            </a:r>
            <a:r>
              <a:rPr lang="en-US" altLang="zh-CN" sz="2000" b="1" i="1" dirty="0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=  B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838200" y="3965224"/>
            <a:ext cx="1209675" cy="4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c = c - k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2634499" y="4035892"/>
            <a:ext cx="91272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CC0000"/>
                </a:solidFill>
              </a:rPr>
              <a:t>c - = k</a:t>
            </a:r>
          </a:p>
        </p:txBody>
      </p:sp>
      <p:sp>
        <p:nvSpPr>
          <p:cNvPr id="901126" name="Text Box 6"/>
          <p:cNvSpPr txBox="1">
            <a:spLocks noChangeArrowheads="1"/>
          </p:cNvSpPr>
          <p:nvPr/>
        </p:nvSpPr>
        <p:spPr bwMode="auto">
          <a:xfrm>
            <a:off x="4244289" y="4631205"/>
            <a:ext cx="188414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</a:rPr>
              <a:t>x = x * ( y + 8 )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6715125" y="4527199"/>
            <a:ext cx="1438275" cy="4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CC0000"/>
                </a:solidFill>
                <a:sym typeface="Symbol" pitchFamily="18" charset="2"/>
              </a:rPr>
              <a:t>x * = y + 8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4962815" y="4035892"/>
            <a:ext cx="119004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</a:rPr>
              <a:t>x = x + 3</a:t>
            </a:r>
          </a:p>
        </p:txBody>
      </p: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717239" y="4035892"/>
            <a:ext cx="97684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CC0000"/>
                </a:solidFill>
              </a:rPr>
              <a:t>x + = 3</a:t>
            </a: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807947" y="4645492"/>
            <a:ext cx="126859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chemeClr val="tx1"/>
                </a:solidFill>
              </a:rPr>
              <a:t>x = x % 3</a:t>
            </a:r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2562372" y="4631205"/>
            <a:ext cx="105539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>
                <a:solidFill>
                  <a:srgbClr val="CC0000"/>
                </a:solidFill>
              </a:rPr>
              <a:t>x % = 3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757526" y="3532655"/>
            <a:ext cx="69792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b="1" i="1">
                <a:solidFill>
                  <a:srgbClr val="009900"/>
                </a:solidFill>
              </a:rPr>
              <a:t>例：</a:t>
            </a:r>
            <a:endParaRPr lang="zh-CN" altLang="en-US" sz="2000" b="1">
              <a:solidFill>
                <a:srgbClr val="009900"/>
              </a:solidFill>
            </a:endParaRPr>
          </a:p>
        </p:txBody>
      </p:sp>
      <p:sp>
        <p:nvSpPr>
          <p:cNvPr id="901133" name="AutoShape 13"/>
          <p:cNvSpPr>
            <a:spLocks noChangeArrowheads="1"/>
          </p:cNvSpPr>
          <p:nvPr/>
        </p:nvSpPr>
        <p:spPr bwMode="auto">
          <a:xfrm>
            <a:off x="2133600" y="4191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1134" name="AutoShape 14"/>
          <p:cNvSpPr>
            <a:spLocks noChangeArrowheads="1"/>
          </p:cNvSpPr>
          <p:nvPr/>
        </p:nvSpPr>
        <p:spPr bwMode="auto">
          <a:xfrm>
            <a:off x="6248400" y="4191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1135" name="AutoShape 15"/>
          <p:cNvSpPr>
            <a:spLocks noChangeArrowheads="1"/>
          </p:cNvSpPr>
          <p:nvPr/>
        </p:nvSpPr>
        <p:spPr bwMode="auto">
          <a:xfrm>
            <a:off x="2133600" y="4800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1136" name="AutoShape 16"/>
          <p:cNvSpPr>
            <a:spLocks noChangeArrowheads="1"/>
          </p:cNvSpPr>
          <p:nvPr/>
        </p:nvSpPr>
        <p:spPr bwMode="auto">
          <a:xfrm>
            <a:off x="6248400" y="4800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91185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90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9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90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90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2" grpId="0" autoUpdateAnimBg="0"/>
      <p:bldP spid="901123" grpId="0" build="p" autoUpdateAnimBg="0"/>
      <p:bldP spid="901124" grpId="0" autoUpdateAnimBg="0"/>
      <p:bldP spid="901125" grpId="0" autoUpdateAnimBg="0"/>
      <p:bldP spid="901126" grpId="0" autoUpdateAnimBg="0"/>
      <p:bldP spid="901127" grpId="0" autoUpdateAnimBg="0"/>
      <p:bldP spid="901128" grpId="0" autoUpdateAnimBg="0"/>
      <p:bldP spid="901129" grpId="0" autoUpdateAnimBg="0"/>
      <p:bldP spid="901130" grpId="0" autoUpdateAnimBg="0"/>
      <p:bldP spid="901131" grpId="0" autoUpdateAnimBg="0"/>
      <p:bldP spid="901132" grpId="0" autoUpdateAnimBg="0"/>
      <p:bldP spid="901133" grpId="0" animBg="1"/>
      <p:bldP spid="901134" grpId="0" animBg="1"/>
      <p:bldP spid="901135" grpId="0" animBg="1"/>
      <p:bldP spid="90113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685800" y="1035520"/>
            <a:ext cx="6705600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复合赋值运算 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1447800" y="1870743"/>
            <a:ext cx="6172200" cy="1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双目算符 </a:t>
            </a:r>
            <a:r>
              <a:rPr lang="en-US" altLang="zh-CN" sz="2000" b="1" i="1" dirty="0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的表达式：	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A = A  </a:t>
            </a:r>
            <a:r>
              <a:rPr lang="en-US" altLang="zh-CN" sz="2000" b="1" i="1" dirty="0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B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  </a:t>
            </a:r>
            <a:r>
              <a:rPr lang="zh-CN" altLang="en-US" sz="2000" b="1" dirty="0">
                <a:solidFill>
                  <a:schemeClr val="tx1"/>
                </a:solidFill>
              </a:rPr>
              <a:t>可以缩写成：		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A  </a:t>
            </a:r>
            <a:r>
              <a:rPr lang="en-US" altLang="zh-CN" sz="2000" b="1" i="1" dirty="0">
                <a:solidFill>
                  <a:srgbClr val="0000FF"/>
                </a:solidFill>
                <a:sym typeface="Symbol" pitchFamily="18" charset="2"/>
              </a:rPr>
              <a:t>op</a:t>
            </a:r>
            <a:r>
              <a:rPr lang="en-US" altLang="zh-CN" sz="2000" b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=  B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sp>
        <p:nvSpPr>
          <p:cNvPr id="902148" name="Text Box 4"/>
          <p:cNvSpPr txBox="1">
            <a:spLocks noChangeArrowheads="1"/>
          </p:cNvSpPr>
          <p:nvPr/>
        </p:nvSpPr>
        <p:spPr bwMode="auto">
          <a:xfrm>
            <a:off x="2286000" y="4134267"/>
            <a:ext cx="4724400" cy="145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+= 	-=	*=	/=	%=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&lt;&lt;=	&gt;&gt;=	&amp;=	=	|=</a:t>
            </a:r>
            <a:endParaRPr lang="en-US" altLang="zh-CN" sz="2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2149" name="Text Box 5"/>
          <p:cNvSpPr txBox="1">
            <a:spLocks noChangeArrowheads="1"/>
          </p:cNvSpPr>
          <p:nvPr/>
        </p:nvSpPr>
        <p:spPr bwMode="auto">
          <a:xfrm>
            <a:off x="685800" y="3350092"/>
            <a:ext cx="402896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i="1" dirty="0">
                <a:solidFill>
                  <a:srgbClr val="008000"/>
                </a:solidFill>
                <a:latin typeface="宋体" charset="-122"/>
              </a:rPr>
              <a:t>C++ </a:t>
            </a:r>
            <a:r>
              <a:rPr lang="zh-CN" altLang="en-US" sz="2000" b="1" i="1" dirty="0">
                <a:solidFill>
                  <a:srgbClr val="008000"/>
                </a:solidFill>
                <a:latin typeface="宋体" charset="-122"/>
              </a:rPr>
              <a:t>提供的</a:t>
            </a:r>
            <a:r>
              <a:rPr lang="en-US" altLang="zh-CN" sz="2000" b="1" i="1" dirty="0">
                <a:solidFill>
                  <a:srgbClr val="008000"/>
                </a:solidFill>
                <a:latin typeface="宋体" charset="-122"/>
              </a:rPr>
              <a:t>10</a:t>
            </a:r>
            <a:r>
              <a:rPr lang="zh-CN" altLang="en-US" sz="2000" b="1" i="1" dirty="0">
                <a:solidFill>
                  <a:srgbClr val="008000"/>
                </a:solidFill>
                <a:latin typeface="宋体" charset="-122"/>
              </a:rPr>
              <a:t>个复合赋值运算符：</a:t>
            </a:r>
          </a:p>
        </p:txBody>
      </p:sp>
      <p:sp>
        <p:nvSpPr>
          <p:cNvPr id="902150" name="AutoShape 6"/>
          <p:cNvSpPr>
            <a:spLocks/>
          </p:cNvSpPr>
          <p:nvPr/>
        </p:nvSpPr>
        <p:spPr bwMode="auto">
          <a:xfrm>
            <a:off x="6096000" y="3505200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27005"/>
              <a:gd name="adj5" fmla="val 309523"/>
              <a:gd name="adj6" fmla="val -6890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b="1" i="1">
                <a:solidFill>
                  <a:schemeClr val="tx1"/>
                </a:solidFill>
              </a:rPr>
              <a:t>用于位运算</a:t>
            </a:r>
          </a:p>
        </p:txBody>
      </p:sp>
      <p:sp>
        <p:nvSpPr>
          <p:cNvPr id="39219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3094038" cy="6096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2.1.4  </a:t>
            </a:r>
            <a:r>
              <a:rPr lang="zh-CN" altLang="en-US" sz="2400" b="1" dirty="0">
                <a:solidFill>
                  <a:schemeClr val="accent2"/>
                </a:solidFill>
              </a:rPr>
              <a:t>赋值表达式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0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8" grpId="0" autoUpdateAnimBg="0"/>
      <p:bldP spid="902149" grpId="0" autoUpdateAnimBg="0"/>
      <p:bldP spid="902150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2590800" cy="457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2.1.5  </a:t>
            </a:r>
            <a:r>
              <a:rPr lang="zh-CN" altLang="en-US" sz="2400" b="1" dirty="0">
                <a:solidFill>
                  <a:schemeClr val="accent2"/>
                </a:solidFill>
              </a:rPr>
              <a:t>条件表达式 </a:t>
            </a:r>
          </a:p>
        </p:txBody>
      </p:sp>
      <p:sp>
        <p:nvSpPr>
          <p:cNvPr id="903171" name="Text Box 3"/>
          <p:cNvSpPr txBox="1">
            <a:spLocks noChangeArrowheads="1"/>
          </p:cNvSpPr>
          <p:nvPr/>
        </p:nvSpPr>
        <p:spPr bwMode="auto">
          <a:xfrm>
            <a:off x="581025" y="1235940"/>
            <a:ext cx="3152775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latin typeface="宋体" charset="-122"/>
              </a:rPr>
              <a:t>条件运算表达式格式：</a:t>
            </a:r>
            <a:endParaRPr lang="zh-CN" altLang="en-US" sz="2800" b="1">
              <a:solidFill>
                <a:srgbClr val="008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914400" y="1844675"/>
            <a:ext cx="75438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b="1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</a:t>
            </a:r>
            <a:r>
              <a:rPr lang="en-US" altLang="zh-CN" sz="2400" b="1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E1</a:t>
            </a:r>
            <a:r>
              <a:rPr lang="en-US" altLang="zh-CN" sz="2400" b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？ </a:t>
            </a:r>
            <a:r>
              <a:rPr lang="en-US" altLang="zh-CN" sz="2400" b="1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E2</a:t>
            </a:r>
            <a:r>
              <a:rPr lang="en-US" altLang="zh-CN" sz="2400" b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： </a:t>
            </a:r>
            <a:r>
              <a:rPr lang="en-US" altLang="zh-CN" sz="2400" b="1" i="1">
                <a:solidFill>
                  <a:schemeClr val="tx1"/>
                </a:solidFill>
                <a:latin typeface="宋体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E3</a:t>
            </a:r>
            <a:endParaRPr lang="en-US" altLang="zh-CN" sz="2000" b="1">
              <a:solidFill>
                <a:schemeClr val="tx1"/>
              </a:solidFill>
              <a:latin typeface="宋体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90000"/>
              </a:lnSpc>
            </a:pPr>
            <a:endParaRPr lang="en-US" altLang="zh-CN" sz="14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其中	？  ：  称为条件运算符，是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中唯一的三目运算符；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为表达式。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功能        根据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的值，决定计算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或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。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若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的值为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true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非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），条件表达式的值为 </a:t>
            </a:r>
            <a:r>
              <a:rPr lang="en-US" altLang="zh-CN" sz="2000" b="1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的值；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若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的值为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false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>
                <a:solidFill>
                  <a:srgbClr val="CC0000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），   条件表达式的值为 </a:t>
            </a:r>
            <a:r>
              <a:rPr lang="en-US" altLang="zh-CN" sz="2000" b="1" i="1">
                <a:solidFill>
                  <a:srgbClr val="CC0000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的值。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3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3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3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03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3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0" grpId="0" autoUpdateAnimBg="0"/>
      <p:bldP spid="903171" grpId="0" autoUpdateAnimBg="0"/>
      <p:bldP spid="903172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581025" y="1083540"/>
            <a:ext cx="3152775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latin typeface="宋体" charset="-122"/>
              </a:rPr>
              <a:t>示例</a:t>
            </a:r>
          </a:p>
        </p:txBody>
      </p:sp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395536" y="1916832"/>
            <a:ext cx="8354888" cy="419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8000"/>
                </a:solidFill>
                <a:sym typeface="Symbol" pitchFamily="18" charset="2"/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  <a:sym typeface="Symbol" pitchFamily="18" charset="2"/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  <a:sym typeface="Symbol" pitchFamily="18" charset="2"/>
              </a:rPr>
              <a:t>2-3   </a:t>
            </a:r>
            <a:r>
              <a:rPr lang="zh-CN" altLang="en-US" sz="2000" b="1" i="1" dirty="0">
                <a:solidFill>
                  <a:srgbClr val="008000"/>
                </a:solidFill>
                <a:sym typeface="Symbol" pitchFamily="18" charset="2"/>
              </a:rPr>
              <a:t>计算 </a:t>
            </a:r>
            <a:r>
              <a:rPr lang="en-US" altLang="zh-CN" sz="2000" b="1" i="1" dirty="0">
                <a:solidFill>
                  <a:srgbClr val="008000"/>
                </a:solidFill>
                <a:sym typeface="Symbol" pitchFamily="18" charset="2"/>
              </a:rPr>
              <a:t>a + | b | </a:t>
            </a:r>
            <a:r>
              <a:rPr lang="zh-CN" altLang="en-US" sz="2000" b="1" i="1" dirty="0">
                <a:solidFill>
                  <a:srgbClr val="008000"/>
                </a:solidFill>
                <a:sym typeface="Symbol" pitchFamily="18" charset="2"/>
              </a:rPr>
              <a:t>的值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double </a:t>
            </a:r>
            <a:r>
              <a:rPr lang="en-US" altLang="zh-CN" sz="2000" b="1" dirty="0" err="1">
                <a:solidFill>
                  <a:schemeClr val="tx1"/>
                </a:solidFill>
              </a:rPr>
              <a:t>a,b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"Input 2 reals please:\n ";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cin</a:t>
            </a:r>
            <a:r>
              <a:rPr lang="en-US" altLang="zh-CN" sz="2000" b="1" dirty="0">
                <a:solidFill>
                  <a:schemeClr val="tx1"/>
                </a:solidFill>
              </a:rPr>
              <a:t> &gt;&gt; a &gt;&gt; b;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a &lt;&lt; </a:t>
            </a:r>
            <a:r>
              <a:rPr lang="en-US" altLang="zh-CN" b="1" dirty="0">
                <a:solidFill>
                  <a:schemeClr val="tx1"/>
                </a:solidFill>
              </a:rPr>
              <a:t>"</a:t>
            </a:r>
            <a:r>
              <a:rPr lang="en-US" altLang="zh-CN" sz="2000" b="1" dirty="0">
                <a:solidFill>
                  <a:schemeClr val="tx1"/>
                </a:solidFill>
              </a:rPr>
              <a:t> + | </a:t>
            </a:r>
            <a:r>
              <a:rPr lang="en-US" altLang="zh-CN" b="1" dirty="0">
                <a:solidFill>
                  <a:schemeClr val="tx1"/>
                </a:solidFill>
              </a:rPr>
              <a:t>"</a:t>
            </a:r>
            <a:r>
              <a:rPr lang="en-US" altLang="zh-CN" sz="2000" b="1" dirty="0">
                <a:solidFill>
                  <a:schemeClr val="tx1"/>
                </a:solidFill>
              </a:rPr>
              <a:t> &lt;&lt;b&lt;&lt; </a:t>
            </a:r>
            <a:r>
              <a:rPr lang="en-US" altLang="zh-CN" b="1" dirty="0">
                <a:solidFill>
                  <a:schemeClr val="tx1"/>
                </a:solidFill>
              </a:rPr>
              <a:t>"</a:t>
            </a:r>
            <a:r>
              <a:rPr lang="en-US" altLang="zh-CN" sz="2000" b="1" dirty="0">
                <a:solidFill>
                  <a:schemeClr val="tx1"/>
                </a:solidFill>
              </a:rPr>
              <a:t> | = </a:t>
            </a:r>
            <a:r>
              <a:rPr lang="en-US" altLang="zh-CN" b="1" dirty="0">
                <a:solidFill>
                  <a:schemeClr val="tx1"/>
                </a:solidFill>
              </a:rPr>
              <a:t>"</a:t>
            </a:r>
            <a:r>
              <a:rPr lang="en-US" altLang="zh-CN" sz="2000" b="1" dirty="0">
                <a:solidFill>
                  <a:schemeClr val="tx1"/>
                </a:solidFill>
              </a:rPr>
              <a:t> &lt;&lt; </a:t>
            </a:r>
            <a:r>
              <a:rPr lang="en-US" altLang="zh-CN" sz="2000" b="1" dirty="0">
                <a:solidFill>
                  <a:srgbClr val="0000FF"/>
                </a:solidFill>
              </a:rPr>
              <a:t>( b &gt;= 0 ? a + b : a - b )</a:t>
            </a:r>
            <a:r>
              <a:rPr lang="en-US" altLang="zh-CN" sz="2000" b="1" dirty="0">
                <a:solidFill>
                  <a:schemeClr val="tx1"/>
                </a:solidFill>
              </a:rPr>
              <a:t>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04196" name="AutoShape 4"/>
          <p:cNvSpPr>
            <a:spLocks/>
          </p:cNvSpPr>
          <p:nvPr/>
        </p:nvSpPr>
        <p:spPr bwMode="auto">
          <a:xfrm>
            <a:off x="6096000" y="2654424"/>
            <a:ext cx="2743200" cy="990600"/>
          </a:xfrm>
          <a:prstGeom prst="borderCallout2">
            <a:avLst>
              <a:gd name="adj1" fmla="val 11537"/>
              <a:gd name="adj2" fmla="val -2778"/>
              <a:gd name="adj3" fmla="val 11537"/>
              <a:gd name="adj4" fmla="val -11519"/>
              <a:gd name="adj5" fmla="val 245352"/>
              <a:gd name="adj6" fmla="val -2719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注意    添加括号</a:t>
            </a:r>
          </a:p>
          <a:p>
            <a:pPr algn="ctr">
              <a:lnSpc>
                <a:spcPct val="140000"/>
              </a:lnSpc>
            </a:pPr>
            <a:r>
              <a:rPr lang="zh-CN" altLang="en-US" b="1" i="1" dirty="0">
                <a:solidFill>
                  <a:schemeClr val="tx1"/>
                </a:solidFill>
              </a:rPr>
              <a:t>条件运算级别低于插入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2590800" cy="457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2.1.5  </a:t>
            </a:r>
            <a:r>
              <a:rPr lang="zh-CN" altLang="en-US" sz="2400" b="1" dirty="0">
                <a:solidFill>
                  <a:schemeClr val="accent2"/>
                </a:solidFill>
              </a:rPr>
              <a:t>条件表达式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4" grpId="0" autoUpdateAnimBg="0"/>
      <p:bldP spid="904195" grpId="0" build="p" autoUpdateAnimBg="0" advAuto="1000"/>
      <p:bldP spid="904196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581025" y="1083540"/>
            <a:ext cx="3152775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  <a:latin typeface="宋体" charset="-122"/>
              </a:rPr>
              <a:t>示例</a:t>
            </a:r>
            <a:endParaRPr lang="zh-CN" altLang="en-US" sz="2800" b="1">
              <a:solidFill>
                <a:srgbClr val="008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5219" name="Text Box 3"/>
          <p:cNvSpPr txBox="1">
            <a:spLocks noChangeArrowheads="1"/>
          </p:cNvSpPr>
          <p:nvPr/>
        </p:nvSpPr>
        <p:spPr bwMode="auto">
          <a:xfrm>
            <a:off x="1066800" y="1908175"/>
            <a:ext cx="6781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  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计算 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a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、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b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之中的大值：	</a:t>
            </a:r>
          </a:p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max = a &gt; b ? a : b 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  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求 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a 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的符号：		</a:t>
            </a:r>
          </a:p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sig = a &gt; 0 ? 1 : ( a &lt; 0 ? -1 : 0 )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  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把字母转换成小写：	</a:t>
            </a:r>
          </a:p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ch = ( ch &gt; = 'A' &amp;&amp; ch &lt; = 'Z') ? ( ch + 32 ) : ch</a:t>
            </a:r>
          </a:p>
          <a:p>
            <a:pPr>
              <a:lnSpc>
                <a:spcPct val="170000"/>
              </a:lnSpc>
            </a:pPr>
            <a:r>
              <a:rPr lang="en-US" altLang="zh-CN" sz="2000" b="1" i="1">
                <a:solidFill>
                  <a:schemeClr val="tx1"/>
                </a:solidFill>
                <a:sym typeface="Symbol" pitchFamily="18" charset="2"/>
              </a:rPr>
              <a:t>	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2590800" cy="4572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2.1.5  </a:t>
            </a:r>
            <a:r>
              <a:rPr lang="zh-CN" altLang="en-US" sz="2400" b="1" dirty="0">
                <a:solidFill>
                  <a:schemeClr val="accent2"/>
                </a:solidFill>
              </a:rPr>
              <a:t>条件表达式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2590800" cy="381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2.1.6  </a:t>
            </a:r>
            <a:r>
              <a:rPr lang="zh-CN" altLang="en-US" sz="2400" b="1" dirty="0">
                <a:solidFill>
                  <a:schemeClr val="accent2"/>
                </a:solidFill>
              </a:rPr>
              <a:t>逗号表达式 </a:t>
            </a:r>
          </a:p>
        </p:txBody>
      </p:sp>
      <p:sp>
        <p:nvSpPr>
          <p:cNvPr id="906243" name="Text Box 3"/>
          <p:cNvSpPr txBox="1">
            <a:spLocks noChangeArrowheads="1"/>
          </p:cNvSpPr>
          <p:nvPr/>
        </p:nvSpPr>
        <p:spPr bwMode="auto">
          <a:xfrm>
            <a:off x="762000" y="1398028"/>
            <a:ext cx="3152775" cy="4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逗号表达式格式：</a:t>
            </a:r>
            <a:endParaRPr lang="zh-CN" altLang="en-US" sz="2800" b="1">
              <a:solidFill>
                <a:srgbClr val="008000"/>
              </a:solidFill>
              <a:ea typeface="隶书" pitchFamily="49" charset="-122"/>
            </a:endParaRPr>
          </a:p>
        </p:txBody>
      </p:sp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762000" y="2284413"/>
            <a:ext cx="7772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	E1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E2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E3 …… </a:t>
            </a:r>
            <a:r>
              <a:rPr lang="zh-CN" altLang="en-US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，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En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endParaRPr lang="en-US" altLang="zh-CN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其中	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称为逗号运算符，运算级别最低；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……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En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为表达式。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功能    顺序执行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E1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E2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E3 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…… </a:t>
            </a:r>
            <a:r>
              <a:rPr lang="en-US" altLang="zh-CN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En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，最后获得逗号表达式的值。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注意      </a:t>
            </a:r>
            <a:r>
              <a:rPr lang="en-US" altLang="zh-CN" sz="2000" b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,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也用于分隔符，如：</a:t>
            </a:r>
          </a:p>
          <a:p>
            <a:pPr>
              <a:lnSpc>
                <a:spcPct val="19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int func ( int a, int b , double x );</a:t>
            </a:r>
            <a:r>
              <a:rPr lang="en-US" altLang="zh-CN" sz="20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0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6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2" grpId="0" autoUpdateAnimBg="0"/>
      <p:bldP spid="906243" grpId="0" autoUpdateAnimBg="0"/>
      <p:bldP spid="90624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66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69277"/>
              </p:ext>
            </p:extLst>
          </p:nvPr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96739" name="AutoShape 67"/>
          <p:cNvSpPr>
            <a:spLocks/>
          </p:cNvSpPr>
          <p:nvPr/>
        </p:nvSpPr>
        <p:spPr bwMode="auto">
          <a:xfrm>
            <a:off x="2057400" y="2895600"/>
            <a:ext cx="2209800" cy="457200"/>
          </a:xfrm>
          <a:prstGeom prst="borderCallout2">
            <a:avLst>
              <a:gd name="adj1" fmla="val 25000"/>
              <a:gd name="adj2" fmla="val 103449"/>
              <a:gd name="adj3" fmla="val 25000"/>
              <a:gd name="adj4" fmla="val 145759"/>
              <a:gd name="adj5" fmla="val 300347"/>
              <a:gd name="adj6" fmla="val 189727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由编译器选择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739" grpId="0" animBg="1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Text Box 2"/>
          <p:cNvSpPr txBox="1">
            <a:spLocks noChangeArrowheads="1"/>
          </p:cNvSpPr>
          <p:nvPr/>
        </p:nvSpPr>
        <p:spPr bwMode="auto">
          <a:xfrm>
            <a:off x="581025" y="1267690"/>
            <a:ext cx="3152775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008000"/>
                </a:solidFill>
                <a:latin typeface="宋体" charset="-122"/>
              </a:rPr>
              <a:t>逗号表达式示例：</a:t>
            </a:r>
            <a:endParaRPr lang="zh-CN" altLang="en-US" sz="2800" b="1" dirty="0">
              <a:solidFill>
                <a:srgbClr val="008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7267" name="Text Box 3"/>
          <p:cNvSpPr txBox="1">
            <a:spLocks noChangeArrowheads="1"/>
          </p:cNvSpPr>
          <p:nvPr/>
        </p:nvSpPr>
        <p:spPr bwMode="auto">
          <a:xfrm>
            <a:off x="762000" y="2040405"/>
            <a:ext cx="2971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宋体" charset="-122"/>
              </a:rPr>
              <a:t>(1)</a:t>
            </a:r>
            <a:r>
              <a:rPr lang="en-US" altLang="zh-CN" sz="2000" b="1">
                <a:solidFill>
                  <a:schemeClr val="tx1"/>
                </a:solidFill>
                <a:latin typeface="宋体" charset="-122"/>
              </a:rPr>
              <a:t> a = 3 * 5, a * 4</a:t>
            </a:r>
            <a:endParaRPr lang="en-US" altLang="zh-CN" b="1">
              <a:solidFill>
                <a:schemeClr val="tx1"/>
              </a:solidFill>
              <a:latin typeface="宋体" charset="-122"/>
            </a:endParaRPr>
          </a:p>
        </p:txBody>
      </p:sp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4419600" y="2038817"/>
            <a:ext cx="446658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宋体" charset="-122"/>
              </a:rPr>
              <a:t>(2)</a:t>
            </a:r>
            <a:r>
              <a:rPr lang="en-US" altLang="zh-CN" sz="2000" b="1">
                <a:solidFill>
                  <a:schemeClr val="tx1"/>
                </a:solidFill>
                <a:latin typeface="宋体" charset="-122"/>
              </a:rPr>
              <a:t> ( a = 3 * 5 , a * 4 ) , a + 5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69" name="Text Box 5"/>
          <p:cNvSpPr txBox="1">
            <a:spLocks noChangeArrowheads="1"/>
          </p:cNvSpPr>
          <p:nvPr/>
        </p:nvSpPr>
        <p:spPr bwMode="auto">
          <a:xfrm>
            <a:off x="685800" y="4294655"/>
            <a:ext cx="3352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宋体" charset="-122"/>
              </a:rPr>
              <a:t>(3) </a:t>
            </a:r>
            <a:r>
              <a:rPr lang="en-US" altLang="zh-CN" sz="2000" b="1">
                <a:solidFill>
                  <a:schemeClr val="tx1"/>
                </a:solidFill>
                <a:latin typeface="宋体" charset="-122"/>
              </a:rPr>
              <a:t>b = ( a = 3, 6 * 3 )</a:t>
            </a:r>
          </a:p>
        </p:txBody>
      </p:sp>
      <p:sp>
        <p:nvSpPr>
          <p:cNvPr id="907270" name="Text Box 6"/>
          <p:cNvSpPr txBox="1">
            <a:spLocks noChangeArrowheads="1"/>
          </p:cNvSpPr>
          <p:nvPr/>
        </p:nvSpPr>
        <p:spPr bwMode="auto">
          <a:xfrm>
            <a:off x="4419600" y="4324817"/>
            <a:ext cx="40386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 b="1" i="1">
                <a:solidFill>
                  <a:schemeClr val="tx1"/>
                </a:solidFill>
                <a:latin typeface="宋体" charset="-122"/>
              </a:rPr>
              <a:t>(4)    </a:t>
            </a:r>
            <a:r>
              <a:rPr lang="en-US" altLang="zh-CN" sz="2000" b="1">
                <a:solidFill>
                  <a:schemeClr val="tx1"/>
                </a:solidFill>
                <a:latin typeface="宋体" charset="-122"/>
              </a:rPr>
              <a:t>b = a = 3 , 6 * a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71" name="Text Box 7"/>
          <p:cNvSpPr txBox="1">
            <a:spLocks noChangeArrowheads="1"/>
          </p:cNvSpPr>
          <p:nvPr/>
        </p:nvSpPr>
        <p:spPr bwMode="auto">
          <a:xfrm>
            <a:off x="1446057" y="2663499"/>
            <a:ext cx="1117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15, a=15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72" name="Text Box 8"/>
          <p:cNvSpPr txBox="1">
            <a:spLocks noChangeArrowheads="1"/>
          </p:cNvSpPr>
          <p:nvPr/>
        </p:nvSpPr>
        <p:spPr bwMode="auto">
          <a:xfrm>
            <a:off x="2816289" y="26634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60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73" name="Text Box 9"/>
          <p:cNvSpPr txBox="1">
            <a:spLocks noChangeArrowheads="1"/>
          </p:cNvSpPr>
          <p:nvPr/>
        </p:nvSpPr>
        <p:spPr bwMode="auto">
          <a:xfrm>
            <a:off x="2359089" y="32730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CC0000"/>
                </a:solidFill>
                <a:latin typeface="宋体" charset="-122"/>
              </a:rPr>
              <a:t>60</a:t>
            </a:r>
            <a:endParaRPr lang="en-US" altLang="zh-CN" sz="2000" b="1">
              <a:solidFill>
                <a:schemeClr val="folHlink"/>
              </a:solidFill>
            </a:endParaRPr>
          </a:p>
        </p:txBody>
      </p:sp>
      <p:sp>
        <p:nvSpPr>
          <p:cNvPr id="907274" name="Text Box 10"/>
          <p:cNvSpPr txBox="1">
            <a:spLocks noChangeArrowheads="1"/>
          </p:cNvSpPr>
          <p:nvPr/>
        </p:nvSpPr>
        <p:spPr bwMode="auto">
          <a:xfrm>
            <a:off x="5179857" y="2587299"/>
            <a:ext cx="11179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15, a=15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75" name="Text Box 11"/>
          <p:cNvSpPr txBox="1">
            <a:spLocks noChangeArrowheads="1"/>
          </p:cNvSpPr>
          <p:nvPr/>
        </p:nvSpPr>
        <p:spPr bwMode="auto">
          <a:xfrm>
            <a:off x="6902514" y="2649211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60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76" name="Text Box 12"/>
          <p:cNvSpPr txBox="1">
            <a:spLocks noChangeArrowheads="1"/>
          </p:cNvSpPr>
          <p:nvPr/>
        </p:nvSpPr>
        <p:spPr bwMode="auto">
          <a:xfrm>
            <a:off x="6216714" y="31968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宋体" charset="-122"/>
              </a:rPr>
              <a:t>60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8197914" y="31968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宋体" charset="-122"/>
              </a:rPr>
              <a:t>20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7093014" y="38064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CC0000"/>
                </a:solidFill>
                <a:latin typeface="宋体" charset="-122"/>
              </a:rPr>
              <a:t>20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79" name="Text Box 15"/>
          <p:cNvSpPr txBox="1">
            <a:spLocks noChangeArrowheads="1"/>
          </p:cNvSpPr>
          <p:nvPr/>
        </p:nvSpPr>
        <p:spPr bwMode="auto">
          <a:xfrm>
            <a:off x="1820251" y="4949499"/>
            <a:ext cx="88387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3, a=3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80" name="Text Box 16"/>
          <p:cNvSpPr txBox="1">
            <a:spLocks noChangeArrowheads="1"/>
          </p:cNvSpPr>
          <p:nvPr/>
        </p:nvSpPr>
        <p:spPr bwMode="auto">
          <a:xfrm>
            <a:off x="3121089" y="49494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18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81" name="Text Box 17"/>
          <p:cNvSpPr txBox="1">
            <a:spLocks noChangeArrowheads="1"/>
          </p:cNvSpPr>
          <p:nvPr/>
        </p:nvSpPr>
        <p:spPr bwMode="auto">
          <a:xfrm>
            <a:off x="2635314" y="5544811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宋体" charset="-122"/>
              </a:rPr>
              <a:t>18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82" name="AutoShape 18"/>
          <p:cNvSpPr>
            <a:spLocks noChangeArrowheads="1"/>
          </p:cNvSpPr>
          <p:nvPr/>
        </p:nvSpPr>
        <p:spPr bwMode="auto">
          <a:xfrm rot="5400000">
            <a:off x="2286000" y="5638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07283" name="Text Box 19"/>
          <p:cNvSpPr txBox="1">
            <a:spLocks noChangeArrowheads="1"/>
          </p:cNvSpPr>
          <p:nvPr/>
        </p:nvSpPr>
        <p:spPr bwMode="auto">
          <a:xfrm>
            <a:off x="1451495" y="5559099"/>
            <a:ext cx="64983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CC0000"/>
                </a:solidFill>
                <a:latin typeface="宋体" charset="-122"/>
              </a:rPr>
              <a:t>b=18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907284" name="Text Box 20"/>
          <p:cNvSpPr txBox="1">
            <a:spLocks noChangeArrowheads="1"/>
          </p:cNvSpPr>
          <p:nvPr/>
        </p:nvSpPr>
        <p:spPr bwMode="auto">
          <a:xfrm>
            <a:off x="5099578" y="4949499"/>
            <a:ext cx="146897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3, a=3, b=3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85" name="Text Box 21"/>
          <p:cNvSpPr txBox="1">
            <a:spLocks noChangeArrowheads="1"/>
          </p:cNvSpPr>
          <p:nvPr/>
        </p:nvSpPr>
        <p:spPr bwMode="auto">
          <a:xfrm>
            <a:off x="7007289" y="49494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0000FF"/>
                </a:solidFill>
                <a:latin typeface="宋体" charset="-122"/>
              </a:rPr>
              <a:t>18</a:t>
            </a:r>
            <a:endParaRPr lang="en-US" altLang="zh-CN" sz="2000" b="1">
              <a:solidFill>
                <a:srgbClr val="0000FF"/>
              </a:solidFill>
            </a:endParaRPr>
          </a:p>
        </p:txBody>
      </p:sp>
      <p:sp>
        <p:nvSpPr>
          <p:cNvPr id="907286" name="Text Box 22"/>
          <p:cNvSpPr txBox="1">
            <a:spLocks noChangeArrowheads="1"/>
          </p:cNvSpPr>
          <p:nvPr/>
        </p:nvSpPr>
        <p:spPr bwMode="auto">
          <a:xfrm>
            <a:off x="6473889" y="5559099"/>
            <a:ext cx="41579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rgbClr val="CC0000"/>
                </a:solidFill>
                <a:latin typeface="宋体" charset="-122"/>
              </a:rPr>
              <a:t>18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47800" y="2438400"/>
            <a:ext cx="990600" cy="304800"/>
            <a:chOff x="912" y="1344"/>
            <a:chExt cx="624" cy="192"/>
          </a:xfrm>
        </p:grpSpPr>
        <p:sp>
          <p:nvSpPr>
            <p:cNvPr id="397376" name="AutoShape 24"/>
            <p:cNvSpPr>
              <a:spLocks noChangeArrowheads="1"/>
            </p:cNvSpPr>
            <p:nvPr/>
          </p:nvSpPr>
          <p:spPr bwMode="auto">
            <a:xfrm>
              <a:off x="1200" y="134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7" name="Line 25"/>
            <p:cNvSpPr>
              <a:spLocks noChangeShapeType="1"/>
            </p:cNvSpPr>
            <p:nvPr/>
          </p:nvSpPr>
          <p:spPr bwMode="auto">
            <a:xfrm>
              <a:off x="912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43200" y="2438400"/>
            <a:ext cx="609600" cy="304800"/>
            <a:chOff x="1728" y="1392"/>
            <a:chExt cx="384" cy="192"/>
          </a:xfrm>
        </p:grpSpPr>
        <p:sp>
          <p:nvSpPr>
            <p:cNvPr id="397374" name="AutoShape 27"/>
            <p:cNvSpPr>
              <a:spLocks noChangeArrowheads="1"/>
            </p:cNvSpPr>
            <p:nvPr/>
          </p:nvSpPr>
          <p:spPr bwMode="auto">
            <a:xfrm>
              <a:off x="1872" y="139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5" name="Line 28"/>
            <p:cNvSpPr>
              <a:spLocks noChangeShapeType="1"/>
            </p:cNvSpPr>
            <p:nvPr/>
          </p:nvSpPr>
          <p:spPr bwMode="auto">
            <a:xfrm>
              <a:off x="1728" y="13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133600" y="3048000"/>
            <a:ext cx="914400" cy="304800"/>
            <a:chOff x="1344" y="1776"/>
            <a:chExt cx="576" cy="192"/>
          </a:xfrm>
        </p:grpSpPr>
        <p:sp>
          <p:nvSpPr>
            <p:cNvPr id="397372" name="AutoShape 30"/>
            <p:cNvSpPr>
              <a:spLocks noChangeArrowheads="1"/>
            </p:cNvSpPr>
            <p:nvPr/>
          </p:nvSpPr>
          <p:spPr bwMode="auto">
            <a:xfrm>
              <a:off x="1584" y="1776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3" name="Line 31"/>
            <p:cNvSpPr>
              <a:spLocks noChangeShapeType="1"/>
            </p:cNvSpPr>
            <p:nvPr/>
          </p:nvSpPr>
          <p:spPr bwMode="auto">
            <a:xfrm>
              <a:off x="1344" y="17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257800" y="2438400"/>
            <a:ext cx="1066800" cy="304800"/>
            <a:chOff x="3312" y="1392"/>
            <a:chExt cx="672" cy="192"/>
          </a:xfrm>
        </p:grpSpPr>
        <p:sp>
          <p:nvSpPr>
            <p:cNvPr id="397370" name="AutoShape 33"/>
            <p:cNvSpPr>
              <a:spLocks noChangeArrowheads="1"/>
            </p:cNvSpPr>
            <p:nvPr/>
          </p:nvSpPr>
          <p:spPr bwMode="auto">
            <a:xfrm>
              <a:off x="3600" y="139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71" name="Line 34"/>
            <p:cNvSpPr>
              <a:spLocks noChangeShapeType="1"/>
            </p:cNvSpPr>
            <p:nvPr/>
          </p:nvSpPr>
          <p:spPr bwMode="auto">
            <a:xfrm>
              <a:off x="3312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858000" y="2438400"/>
            <a:ext cx="533400" cy="304800"/>
            <a:chOff x="4320" y="1392"/>
            <a:chExt cx="336" cy="192"/>
          </a:xfrm>
        </p:grpSpPr>
        <p:sp>
          <p:nvSpPr>
            <p:cNvPr id="397368" name="AutoShape 36"/>
            <p:cNvSpPr>
              <a:spLocks noChangeArrowheads="1"/>
            </p:cNvSpPr>
            <p:nvPr/>
          </p:nvSpPr>
          <p:spPr bwMode="auto">
            <a:xfrm>
              <a:off x="4416" y="139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9" name="Line 37"/>
            <p:cNvSpPr>
              <a:spLocks noChangeShapeType="1"/>
            </p:cNvSpPr>
            <p:nvPr/>
          </p:nvSpPr>
          <p:spPr bwMode="auto">
            <a:xfrm>
              <a:off x="4320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153400" y="2971800"/>
            <a:ext cx="457200" cy="304800"/>
            <a:chOff x="5136" y="1632"/>
            <a:chExt cx="288" cy="192"/>
          </a:xfrm>
        </p:grpSpPr>
        <p:sp>
          <p:nvSpPr>
            <p:cNvPr id="397366" name="AutoShape 39"/>
            <p:cNvSpPr>
              <a:spLocks noChangeArrowheads="1"/>
            </p:cNvSpPr>
            <p:nvPr/>
          </p:nvSpPr>
          <p:spPr bwMode="auto">
            <a:xfrm>
              <a:off x="5232" y="16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7" name="Line 40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791200" y="2971800"/>
            <a:ext cx="1295400" cy="304800"/>
            <a:chOff x="3648" y="1728"/>
            <a:chExt cx="816" cy="192"/>
          </a:xfrm>
        </p:grpSpPr>
        <p:sp>
          <p:nvSpPr>
            <p:cNvPr id="397364" name="AutoShape 42"/>
            <p:cNvSpPr>
              <a:spLocks noChangeArrowheads="1"/>
            </p:cNvSpPr>
            <p:nvPr/>
          </p:nvSpPr>
          <p:spPr bwMode="auto">
            <a:xfrm>
              <a:off x="3984" y="1728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5" name="Line 43"/>
            <p:cNvSpPr>
              <a:spLocks noChangeShapeType="1"/>
            </p:cNvSpPr>
            <p:nvPr/>
          </p:nvSpPr>
          <p:spPr bwMode="auto">
            <a:xfrm>
              <a:off x="3648" y="17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324600" y="3581400"/>
            <a:ext cx="1905000" cy="304800"/>
            <a:chOff x="3984" y="2112"/>
            <a:chExt cx="1200" cy="192"/>
          </a:xfrm>
        </p:grpSpPr>
        <p:sp>
          <p:nvSpPr>
            <p:cNvPr id="397362" name="AutoShape 45"/>
            <p:cNvSpPr>
              <a:spLocks noChangeArrowheads="1"/>
            </p:cNvSpPr>
            <p:nvPr/>
          </p:nvSpPr>
          <p:spPr bwMode="auto">
            <a:xfrm>
              <a:off x="4560" y="211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3" name="Line 46"/>
            <p:cNvSpPr>
              <a:spLocks noChangeShapeType="1"/>
            </p:cNvSpPr>
            <p:nvPr/>
          </p:nvSpPr>
          <p:spPr bwMode="auto">
            <a:xfrm>
              <a:off x="3984" y="211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133600" y="4724400"/>
            <a:ext cx="533400" cy="304800"/>
            <a:chOff x="1344" y="2784"/>
            <a:chExt cx="336" cy="192"/>
          </a:xfrm>
        </p:grpSpPr>
        <p:sp>
          <p:nvSpPr>
            <p:cNvPr id="397360" name="AutoShape 48"/>
            <p:cNvSpPr>
              <a:spLocks noChangeArrowheads="1"/>
            </p:cNvSpPr>
            <p:nvPr/>
          </p:nvSpPr>
          <p:spPr bwMode="auto">
            <a:xfrm>
              <a:off x="1488" y="2784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61" name="Line 49"/>
            <p:cNvSpPr>
              <a:spLocks noChangeShapeType="1"/>
            </p:cNvSpPr>
            <p:nvPr/>
          </p:nvSpPr>
          <p:spPr bwMode="auto">
            <a:xfrm>
              <a:off x="1344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2971800" y="4724400"/>
            <a:ext cx="609600" cy="304800"/>
            <a:chOff x="1872" y="2832"/>
            <a:chExt cx="384" cy="192"/>
          </a:xfrm>
        </p:grpSpPr>
        <p:sp>
          <p:nvSpPr>
            <p:cNvPr id="397358" name="AutoShape 51"/>
            <p:cNvSpPr>
              <a:spLocks noChangeArrowheads="1"/>
            </p:cNvSpPr>
            <p:nvPr/>
          </p:nvSpPr>
          <p:spPr bwMode="auto">
            <a:xfrm>
              <a:off x="2016" y="28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9" name="Line 52"/>
            <p:cNvSpPr>
              <a:spLocks noChangeShapeType="1"/>
            </p:cNvSpPr>
            <p:nvPr/>
          </p:nvSpPr>
          <p:spPr bwMode="auto">
            <a:xfrm>
              <a:off x="1872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2362200" y="5334000"/>
            <a:ext cx="914400" cy="304800"/>
            <a:chOff x="1488" y="3216"/>
            <a:chExt cx="576" cy="192"/>
          </a:xfrm>
        </p:grpSpPr>
        <p:sp>
          <p:nvSpPr>
            <p:cNvPr id="397356" name="AutoShape 54"/>
            <p:cNvSpPr>
              <a:spLocks noChangeArrowheads="1"/>
            </p:cNvSpPr>
            <p:nvPr/>
          </p:nvSpPr>
          <p:spPr bwMode="auto">
            <a:xfrm>
              <a:off x="1728" y="3216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7" name="Line 55"/>
            <p:cNvSpPr>
              <a:spLocks noChangeShapeType="1"/>
            </p:cNvSpPr>
            <p:nvPr/>
          </p:nvSpPr>
          <p:spPr bwMode="auto">
            <a:xfrm>
              <a:off x="1488" y="321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5486400" y="4724400"/>
            <a:ext cx="990600" cy="304800"/>
            <a:chOff x="3456" y="2832"/>
            <a:chExt cx="624" cy="192"/>
          </a:xfrm>
        </p:grpSpPr>
        <p:sp>
          <p:nvSpPr>
            <p:cNvPr id="397354" name="AutoShape 57"/>
            <p:cNvSpPr>
              <a:spLocks noChangeArrowheads="1"/>
            </p:cNvSpPr>
            <p:nvPr/>
          </p:nvSpPr>
          <p:spPr bwMode="auto">
            <a:xfrm>
              <a:off x="3744" y="28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5" name="Line 58"/>
            <p:cNvSpPr>
              <a:spLocks noChangeShapeType="1"/>
            </p:cNvSpPr>
            <p:nvPr/>
          </p:nvSpPr>
          <p:spPr bwMode="auto">
            <a:xfrm>
              <a:off x="3456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010400" y="4724400"/>
            <a:ext cx="533400" cy="304800"/>
            <a:chOff x="4416" y="2832"/>
            <a:chExt cx="336" cy="192"/>
          </a:xfrm>
        </p:grpSpPr>
        <p:sp>
          <p:nvSpPr>
            <p:cNvPr id="397352" name="AutoShape 60"/>
            <p:cNvSpPr>
              <a:spLocks noChangeArrowheads="1"/>
            </p:cNvSpPr>
            <p:nvPr/>
          </p:nvSpPr>
          <p:spPr bwMode="auto">
            <a:xfrm>
              <a:off x="4512" y="28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3" name="Line 61"/>
            <p:cNvSpPr>
              <a:spLocks noChangeShapeType="1"/>
            </p:cNvSpPr>
            <p:nvPr/>
          </p:nvSpPr>
          <p:spPr bwMode="auto">
            <a:xfrm>
              <a:off x="4416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6019800" y="5334000"/>
            <a:ext cx="1371600" cy="304800"/>
            <a:chOff x="3792" y="3216"/>
            <a:chExt cx="864" cy="192"/>
          </a:xfrm>
        </p:grpSpPr>
        <p:sp>
          <p:nvSpPr>
            <p:cNvPr id="397350" name="AutoShape 63"/>
            <p:cNvSpPr>
              <a:spLocks noChangeArrowheads="1"/>
            </p:cNvSpPr>
            <p:nvPr/>
          </p:nvSpPr>
          <p:spPr bwMode="auto">
            <a:xfrm>
              <a:off x="4176" y="3216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351" name="Line 64"/>
            <p:cNvSpPr>
              <a:spLocks noChangeShapeType="1"/>
            </p:cNvSpPr>
            <p:nvPr/>
          </p:nvSpPr>
          <p:spPr bwMode="auto">
            <a:xfrm>
              <a:off x="3792" y="32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9734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2590800" cy="381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2.1.6  </a:t>
            </a:r>
            <a:r>
              <a:rPr lang="zh-CN" altLang="en-US" sz="2400" b="1" dirty="0">
                <a:solidFill>
                  <a:schemeClr val="accent2"/>
                </a:solidFill>
              </a:rPr>
              <a:t>逗号表达式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0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90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6" grpId="0" autoUpdateAnimBg="0"/>
      <p:bldP spid="907267" grpId="0" autoUpdateAnimBg="0"/>
      <p:bldP spid="907268" grpId="0" autoUpdateAnimBg="0"/>
      <p:bldP spid="907269" grpId="0" autoUpdateAnimBg="0"/>
      <p:bldP spid="907270" grpId="0" autoUpdateAnimBg="0"/>
      <p:bldP spid="907271" grpId="0" autoUpdateAnimBg="0"/>
      <p:bldP spid="907272" grpId="0" autoUpdateAnimBg="0"/>
      <p:bldP spid="907273" grpId="0" autoUpdateAnimBg="0"/>
      <p:bldP spid="907274" grpId="0" autoUpdateAnimBg="0"/>
      <p:bldP spid="907275" grpId="0" autoUpdateAnimBg="0"/>
      <p:bldP spid="907276" grpId="0" autoUpdateAnimBg="0"/>
      <p:bldP spid="907277" grpId="0" autoUpdateAnimBg="0"/>
      <p:bldP spid="907278" grpId="0" autoUpdateAnimBg="0"/>
      <p:bldP spid="907279" grpId="0" autoUpdateAnimBg="0"/>
      <p:bldP spid="907280" grpId="0" autoUpdateAnimBg="0"/>
      <p:bldP spid="907281" grpId="0" autoUpdateAnimBg="0"/>
      <p:bldP spid="907282" grpId="0" animBg="1"/>
      <p:bldP spid="907283" grpId="0" autoUpdateAnimBg="0"/>
      <p:bldP spid="907284" grpId="0" autoUpdateAnimBg="0"/>
      <p:bldP spid="907285" grpId="0" autoUpdateAnimBg="0"/>
      <p:bldP spid="907286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4724400" cy="4760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以下从高到低排列各类运算的优先级</a:t>
            </a:r>
          </a:p>
        </p:txBody>
      </p:sp>
      <p:graphicFrame>
        <p:nvGraphicFramePr>
          <p:cNvPr id="90831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7441"/>
              </p:ext>
            </p:extLst>
          </p:nvPr>
        </p:nvGraphicFramePr>
        <p:xfrm>
          <a:off x="685800" y="2143125"/>
          <a:ext cx="2286000" cy="3277616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单目运算符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乘除运算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加减运算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关系运算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逻辑与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逻辑或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赋值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逗号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08313" name="Text Box 25"/>
          <p:cNvSpPr txBox="1">
            <a:spLocks noChangeArrowheads="1"/>
          </p:cNvSpPr>
          <p:nvPr/>
        </p:nvSpPr>
        <p:spPr bwMode="auto">
          <a:xfrm>
            <a:off x="3275856" y="3182938"/>
            <a:ext cx="5463480" cy="23408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	   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+1 &lt; j * 4 &amp;&amp; ! P || Q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i="1" dirty="0">
                <a:solidFill>
                  <a:schemeClr val="tx1"/>
                </a:solidFill>
              </a:rPr>
              <a:t>等价于 </a:t>
            </a:r>
            <a:r>
              <a:rPr lang="en-US" altLang="zh-CN" sz="2000" b="1" i="1" dirty="0">
                <a:solidFill>
                  <a:schemeClr val="tx1"/>
                </a:solidFill>
              </a:rPr>
              <a:t>:</a:t>
            </a:r>
            <a:r>
              <a:rPr lang="en-US" altLang="zh-CN" sz="2000" b="1" dirty="0">
                <a:solidFill>
                  <a:schemeClr val="tx1"/>
                </a:solidFill>
              </a:rPr>
              <a:t>    </a:t>
            </a:r>
            <a:r>
              <a:rPr lang="en-US" altLang="zh-CN" sz="2000" b="1" i="1" dirty="0"/>
              <a:t>( </a:t>
            </a:r>
            <a:r>
              <a:rPr lang="en-US" altLang="zh-CN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000" b="1" i="1" dirty="0"/>
              <a:t> </a:t>
            </a:r>
            <a:r>
              <a:rPr lang="en-US" altLang="zh-CN" sz="2000" b="1" i="1" dirty="0">
                <a:solidFill>
                  <a:srgbClr val="0000FF"/>
                </a:solidFill>
              </a:rPr>
              <a:t>( </a:t>
            </a:r>
            <a:r>
              <a:rPr lang="en-US" altLang="zh-CN" sz="2000" b="1" i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i="1" dirty="0">
                <a:solidFill>
                  <a:schemeClr val="tx1"/>
                </a:solidFill>
              </a:rPr>
              <a:t> +1</a:t>
            </a:r>
            <a:r>
              <a:rPr lang="en-US" altLang="zh-CN" sz="2000" b="1" i="1" dirty="0">
                <a:solidFill>
                  <a:srgbClr val="0000FF"/>
                </a:solidFill>
              </a:rPr>
              <a:t> ) </a:t>
            </a:r>
            <a:r>
              <a:rPr lang="en-US" altLang="zh-CN" sz="2000" b="1" i="1" dirty="0">
                <a:solidFill>
                  <a:schemeClr val="tx1"/>
                </a:solidFill>
              </a:rPr>
              <a:t>&lt; </a:t>
            </a:r>
            <a:r>
              <a:rPr lang="en-US" altLang="zh-CN" sz="2000" b="1" i="1" dirty="0">
                <a:solidFill>
                  <a:srgbClr val="0000FF"/>
                </a:solidFill>
              </a:rPr>
              <a:t>(</a:t>
            </a:r>
            <a:r>
              <a:rPr lang="en-US" altLang="zh-CN" sz="2000" b="1" i="1" dirty="0"/>
              <a:t> </a:t>
            </a:r>
            <a:r>
              <a:rPr lang="en-US" altLang="zh-CN" sz="2000" b="1" i="1" dirty="0">
                <a:solidFill>
                  <a:schemeClr val="tx1"/>
                </a:solidFill>
              </a:rPr>
              <a:t>j * 4</a:t>
            </a:r>
            <a:r>
              <a:rPr lang="en-US" altLang="zh-CN" sz="2000" b="1" i="1" dirty="0">
                <a:solidFill>
                  <a:srgbClr val="0000FF"/>
                </a:solidFill>
              </a:rPr>
              <a:t> )</a:t>
            </a:r>
            <a:r>
              <a:rPr lang="en-US" altLang="zh-CN" sz="2000" b="1" i="1" dirty="0"/>
              <a:t> </a:t>
            </a:r>
            <a:r>
              <a:rPr lang="en-US" altLang="zh-CN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</a:rPr>
              <a:t>&amp;&amp;</a:t>
            </a:r>
            <a:r>
              <a:rPr lang="en-US" altLang="zh-CN" sz="2000" b="1" i="1" dirty="0">
                <a:solidFill>
                  <a:srgbClr val="0000FF"/>
                </a:solidFill>
              </a:rPr>
              <a:t> ( </a:t>
            </a:r>
            <a:r>
              <a:rPr lang="en-US" altLang="zh-CN" sz="2000" b="1" i="1" dirty="0">
                <a:solidFill>
                  <a:schemeClr val="tx1"/>
                </a:solidFill>
              </a:rPr>
              <a:t>! P</a:t>
            </a:r>
            <a:r>
              <a:rPr lang="en-US" altLang="zh-CN" sz="2000" b="1" i="1" dirty="0">
                <a:solidFill>
                  <a:srgbClr val="0000FF"/>
                </a:solidFill>
              </a:rPr>
              <a:t> ) </a:t>
            </a:r>
            <a:r>
              <a:rPr lang="en-US" altLang="zh-CN" sz="2000" b="1" i="1" dirty="0"/>
              <a:t>)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</a:rPr>
              <a:t>|| Q</a:t>
            </a:r>
          </a:p>
          <a:p>
            <a:pPr>
              <a:lnSpc>
                <a:spcPct val="150000"/>
              </a:lnSpc>
              <a:defRPr/>
            </a:pPr>
            <a:endParaRPr lang="en-US" altLang="zh-CN" sz="200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	    P !=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&lt; j || Q &amp;&amp; S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i="1" dirty="0">
                <a:solidFill>
                  <a:schemeClr val="tx1"/>
                </a:solidFill>
              </a:rPr>
              <a:t>等价于 </a:t>
            </a:r>
            <a:r>
              <a:rPr lang="en-US" altLang="zh-CN" sz="2000" b="1" i="1" dirty="0">
                <a:solidFill>
                  <a:schemeClr val="tx1"/>
                </a:solidFill>
              </a:rPr>
              <a:t>:    </a:t>
            </a:r>
            <a:r>
              <a:rPr lang="en-US" altLang="zh-CN" sz="2000" b="1" i="1" dirty="0"/>
              <a:t>(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</a:rPr>
              <a:t>P !=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i="1" dirty="0">
                <a:solidFill>
                  <a:schemeClr val="tx1"/>
                </a:solidFill>
              </a:rPr>
              <a:t> &lt; j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zh-CN" sz="2000" b="1" i="1" dirty="0"/>
              <a:t> )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chemeClr val="tx1"/>
                </a:solidFill>
              </a:rPr>
              <a:t>||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/>
              <a:t>( </a:t>
            </a:r>
            <a:r>
              <a:rPr lang="en-US" altLang="zh-CN" sz="2000" b="1" i="1" dirty="0">
                <a:solidFill>
                  <a:schemeClr val="tx1"/>
                </a:solidFill>
              </a:rPr>
              <a:t>Q &amp;&amp; S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/>
              <a:t>)</a:t>
            </a:r>
          </a:p>
        </p:txBody>
      </p:sp>
      <p:sp>
        <p:nvSpPr>
          <p:cNvPr id="908314" name="Rectangle 26"/>
          <p:cNvSpPr>
            <a:spLocks noChangeArrowheads="1"/>
          </p:cNvSpPr>
          <p:nvPr/>
        </p:nvSpPr>
        <p:spPr bwMode="auto">
          <a:xfrm>
            <a:off x="3429000" y="2362200"/>
            <a:ext cx="697627" cy="424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908315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4241800" cy="457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2800" b="1" i="1">
                <a:solidFill>
                  <a:srgbClr val="008000"/>
                </a:solidFill>
              </a:rPr>
              <a:t>再论运算符的优先关系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0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0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0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0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08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0" grpId="0" autoUpdateAnimBg="0"/>
      <p:bldP spid="908313" grpId="0" build="p" autoUpdateAnimBg="0"/>
      <p:bldP spid="908314" grpId="0" build="p" autoUpdateAnimBg="0"/>
      <p:bldP spid="908315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685800" y="156845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对给定的条件进行判断，并根据判断的结果选择不同的操作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81000"/>
            <a:ext cx="5561013" cy="609600"/>
          </a:xfrm>
          <a:prstGeom prst="rect">
            <a:avLst/>
          </a:prstGeom>
          <a:noFill/>
        </p:spPr>
        <p:txBody>
          <a:bodyPr/>
          <a:lstStyle/>
          <a:p>
            <a:pPr algn="l" eaLnBrk="1" hangingPunct="1"/>
            <a:r>
              <a:rPr lang="en-US" altLang="zh-CN" sz="2800" b="1" dirty="0">
                <a:solidFill>
                  <a:srgbClr val="CC3300"/>
                </a:solidFill>
                <a:ea typeface="隶书" pitchFamily="49" charset="-122"/>
              </a:rPr>
              <a:t>2.2  </a:t>
            </a:r>
            <a:r>
              <a:rPr lang="zh-CN" altLang="en-US" sz="2800" b="1" dirty="0">
                <a:solidFill>
                  <a:srgbClr val="CC3300"/>
                </a:solidFill>
                <a:ea typeface="隶书" pitchFamily="49" charset="-122"/>
              </a:rPr>
              <a:t>选择控制 </a:t>
            </a:r>
          </a:p>
        </p:txBody>
      </p:sp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762000" y="3794125"/>
            <a:ext cx="69484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kumimoji="1" lang="zh-CN" alt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条件运算表达式</a:t>
            </a:r>
            <a:endParaRPr kumimoji="1" lang="zh-CN" altLang="en-US" sz="20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kumimoji="1" lang="zh-CN" altLang="en-US" sz="2000" b="1">
                <a:latin typeface="宋体" pitchFamily="2" charset="-122"/>
              </a:rPr>
              <a:t>	</a:t>
            </a: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根据判断条件，决定表达式的值</a:t>
            </a:r>
          </a:p>
          <a:p>
            <a:pPr eaLnBrk="1" hangingPunct="1"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kumimoji="1" lang="zh-CN" altLang="en-US" sz="2000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不改变程序语句执行流程</a:t>
            </a:r>
          </a:p>
          <a:p>
            <a:pPr eaLnBrk="1" hangingPunct="1">
              <a:defRPr/>
            </a:pPr>
            <a:endParaRPr kumimoji="1" lang="en-US" altLang="zh-CN" sz="2000" b="1" dirty="0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59375" y="2914650"/>
            <a:ext cx="2906713" cy="955675"/>
            <a:chOff x="3362" y="2149"/>
            <a:chExt cx="1831" cy="602"/>
          </a:xfrm>
        </p:grpSpPr>
        <p:sp>
          <p:nvSpPr>
            <p:cNvPr id="57350" name="AutoShape 9"/>
            <p:cNvSpPr>
              <a:spLocks noChangeArrowheads="1"/>
            </p:cNvSpPr>
            <p:nvPr/>
          </p:nvSpPr>
          <p:spPr bwMode="auto">
            <a:xfrm>
              <a:off x="3552" y="2233"/>
              <a:ext cx="1471" cy="495"/>
            </a:xfrm>
            <a:prstGeom prst="irregularSeal1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 dirty="0">
                  <a:solidFill>
                    <a:srgbClr val="CC0000"/>
                  </a:solidFill>
                  <a:latin typeface="Times New Roman" pitchFamily="18" charset="0"/>
                </a:rPr>
                <a:t>                     </a:t>
              </a:r>
              <a:endParaRPr kumimoji="1" lang="en-US" altLang="zh-CN" sz="1600" i="1" dirty="0">
                <a:latin typeface="Times New Roman" pitchFamily="18" charset="0"/>
              </a:endParaRPr>
            </a:p>
          </p:txBody>
        </p:sp>
        <p:sp>
          <p:nvSpPr>
            <p:cNvPr id="57351" name="AutoShape 10"/>
            <p:cNvSpPr>
              <a:spLocks noChangeArrowheads="1"/>
            </p:cNvSpPr>
            <p:nvPr/>
          </p:nvSpPr>
          <p:spPr bwMode="auto">
            <a:xfrm>
              <a:off x="3362" y="2149"/>
              <a:ext cx="1831" cy="602"/>
            </a:xfrm>
            <a:prstGeom prst="irregularSeal1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solidFill>
                    <a:srgbClr val="CC0000"/>
                  </a:solidFill>
                  <a:latin typeface="Times New Roman" pitchFamily="18" charset="0"/>
                </a:rPr>
                <a:t>比较条件运算</a:t>
              </a:r>
              <a:endParaRPr kumimoji="1" lang="zh-CN" altLang="en-US" sz="1600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0" grpId="0" autoUpdateAnimBg="0"/>
      <p:bldP spid="493574" grpId="0" animBg="1" autoUpdateAnimBg="0"/>
      <p:bldP spid="493575" grpId="0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2"/>
          <p:cNvSpPr txBox="1">
            <a:spLocks noChangeArrowheads="1"/>
          </p:cNvSpPr>
          <p:nvPr/>
        </p:nvSpPr>
        <p:spPr bwMode="auto">
          <a:xfrm>
            <a:off x="647700" y="1039813"/>
            <a:ext cx="8001000" cy="5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838200" y="2471738"/>
            <a:ext cx="2895600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494600" name="Rectangle 8"/>
          <p:cNvSpPr>
            <a:spLocks noChangeArrowheads="1"/>
          </p:cNvSpPr>
          <p:nvPr/>
        </p:nvSpPr>
        <p:spPr bwMode="auto">
          <a:xfrm>
            <a:off x="762000" y="1862138"/>
            <a:ext cx="193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 dirty="0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3033713" y="3642500"/>
            <a:ext cx="123348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89525" y="2335213"/>
            <a:ext cx="3073400" cy="2971800"/>
            <a:chOff x="2678" y="1776"/>
            <a:chExt cx="1936" cy="1872"/>
          </a:xfrm>
        </p:grpSpPr>
        <p:sp>
          <p:nvSpPr>
            <p:cNvPr id="58377" name="Text Box 11"/>
            <p:cNvSpPr txBox="1">
              <a:spLocks noChangeArrowheads="1"/>
            </p:cNvSpPr>
            <p:nvPr/>
          </p:nvSpPr>
          <p:spPr bwMode="auto">
            <a:xfrm>
              <a:off x="4011" y="2071"/>
              <a:ext cx="60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 dirty="0"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494604" name="Text Box 12"/>
            <p:cNvSpPr txBox="1">
              <a:spLocks noChangeArrowheads="1"/>
            </p:cNvSpPr>
            <p:nvPr/>
          </p:nvSpPr>
          <p:spPr bwMode="auto">
            <a:xfrm>
              <a:off x="3387" y="2503"/>
              <a:ext cx="72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b="1" dirty="0">
                <a:latin typeface="Times New Roman" pitchFamily="18" charset="0"/>
              </a:endParaRPr>
            </a:p>
          </p:txBody>
        </p:sp>
        <p:sp>
          <p:nvSpPr>
            <p:cNvPr id="58379" name="AutoShape 13"/>
            <p:cNvSpPr>
              <a:spLocks noChangeArrowheads="1"/>
            </p:cNvSpPr>
            <p:nvPr/>
          </p:nvSpPr>
          <p:spPr bwMode="auto">
            <a:xfrm>
              <a:off x="2678" y="2072"/>
              <a:ext cx="1461" cy="465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 dirty="0">
                  <a:latin typeface="Times New Roman" pitchFamily="18" charset="0"/>
                </a:rPr>
                <a:t>   </a:t>
              </a:r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zh-CN" altLang="en-US" b="1" i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b="1" i="1">
                <a:latin typeface="Times New Roman" pitchFamily="18" charset="0"/>
              </a:endParaRPr>
            </a:p>
          </p:txBody>
        </p:sp>
        <p:sp>
          <p:nvSpPr>
            <p:cNvPr id="58380" name="AutoShape 14"/>
            <p:cNvSpPr>
              <a:spLocks noChangeArrowheads="1"/>
            </p:cNvSpPr>
            <p:nvPr/>
          </p:nvSpPr>
          <p:spPr bwMode="auto">
            <a:xfrm>
              <a:off x="2736" y="2880"/>
              <a:ext cx="1344" cy="2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语    句</a:t>
              </a:r>
            </a:p>
          </p:txBody>
        </p:sp>
        <p:sp>
          <p:nvSpPr>
            <p:cNvPr id="58381" name="Line 15"/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8382" name="Line 16"/>
            <p:cNvSpPr>
              <a:spLocks noChangeShapeType="1"/>
            </p:cNvSpPr>
            <p:nvPr/>
          </p:nvSpPr>
          <p:spPr bwMode="auto">
            <a:xfrm>
              <a:off x="3408" y="2544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8383" name="Line 17"/>
            <p:cNvSpPr>
              <a:spLocks noChangeShapeType="1"/>
            </p:cNvSpPr>
            <p:nvPr/>
          </p:nvSpPr>
          <p:spPr bwMode="auto">
            <a:xfrm>
              <a:off x="3408" y="3120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8384" name="Line 18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8385" name="Line 19"/>
            <p:cNvSpPr>
              <a:spLocks noChangeShapeType="1"/>
            </p:cNvSpPr>
            <p:nvPr/>
          </p:nvSpPr>
          <p:spPr bwMode="auto">
            <a:xfrm>
              <a:off x="4464" y="2289"/>
              <a:ext cx="0" cy="10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8386" name="Line 20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9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4" grpId="0" autoUpdateAnimBg="0"/>
      <p:bldP spid="494595" grpId="0" autoUpdateAnimBg="0"/>
      <p:bldP spid="494599" grpId="0" autoUpdateAnimBg="0"/>
      <p:bldP spid="494600" grpId="0" autoUpdateAnimBg="0"/>
      <p:bldP spid="494601" grpId="0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5089525" y="2335213"/>
            <a:ext cx="3073400" cy="2971800"/>
            <a:chOff x="2678" y="1776"/>
            <a:chExt cx="1936" cy="1872"/>
          </a:xfrm>
        </p:grpSpPr>
        <p:sp>
          <p:nvSpPr>
            <p:cNvPr id="59407" name="Text Box 3"/>
            <p:cNvSpPr txBox="1">
              <a:spLocks noChangeArrowheads="1"/>
            </p:cNvSpPr>
            <p:nvPr/>
          </p:nvSpPr>
          <p:spPr bwMode="auto">
            <a:xfrm>
              <a:off x="4011" y="2071"/>
              <a:ext cx="60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 dirty="0"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495620" name="Text Box 4"/>
            <p:cNvSpPr txBox="1">
              <a:spLocks noChangeArrowheads="1"/>
            </p:cNvSpPr>
            <p:nvPr/>
          </p:nvSpPr>
          <p:spPr bwMode="auto">
            <a:xfrm>
              <a:off x="3388" y="2503"/>
              <a:ext cx="72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b="1" dirty="0">
                <a:latin typeface="Times New Roman" pitchFamily="18" charset="0"/>
              </a:endParaRPr>
            </a:p>
          </p:txBody>
        </p:sp>
        <p:sp>
          <p:nvSpPr>
            <p:cNvPr id="59409" name="AutoShape 5"/>
            <p:cNvSpPr>
              <a:spLocks noChangeArrowheads="1"/>
            </p:cNvSpPr>
            <p:nvPr/>
          </p:nvSpPr>
          <p:spPr bwMode="auto">
            <a:xfrm>
              <a:off x="2678" y="2072"/>
              <a:ext cx="1461" cy="465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 dirty="0">
                  <a:latin typeface="Times New Roman" pitchFamily="18" charset="0"/>
                </a:rPr>
                <a:t>   </a:t>
              </a:r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zh-CN" altLang="en-US" b="1" i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b="1" i="1">
                <a:latin typeface="Times New Roman" pitchFamily="18" charset="0"/>
              </a:endParaRPr>
            </a:p>
          </p:txBody>
        </p:sp>
        <p:sp>
          <p:nvSpPr>
            <p:cNvPr id="59410" name="AutoShape 6"/>
            <p:cNvSpPr>
              <a:spLocks noChangeArrowheads="1"/>
            </p:cNvSpPr>
            <p:nvPr/>
          </p:nvSpPr>
          <p:spPr bwMode="auto">
            <a:xfrm>
              <a:off x="2736" y="2880"/>
              <a:ext cx="1344" cy="2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语    句</a:t>
              </a:r>
            </a:p>
          </p:txBody>
        </p:sp>
        <p:sp>
          <p:nvSpPr>
            <p:cNvPr id="59411" name="Line 7"/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9412" name="Line 8"/>
            <p:cNvSpPr>
              <a:spLocks noChangeShapeType="1"/>
            </p:cNvSpPr>
            <p:nvPr/>
          </p:nvSpPr>
          <p:spPr bwMode="auto">
            <a:xfrm>
              <a:off x="3408" y="2544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9413" name="Line 9"/>
            <p:cNvSpPr>
              <a:spLocks noChangeShapeType="1"/>
            </p:cNvSpPr>
            <p:nvPr/>
          </p:nvSpPr>
          <p:spPr bwMode="auto">
            <a:xfrm>
              <a:off x="3408" y="3120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9414" name="Line 10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9415" name="Line 11"/>
            <p:cNvSpPr>
              <a:spLocks noChangeShapeType="1"/>
            </p:cNvSpPr>
            <p:nvPr/>
          </p:nvSpPr>
          <p:spPr bwMode="auto">
            <a:xfrm>
              <a:off x="4464" y="2289"/>
              <a:ext cx="0" cy="10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59416" name="Line 12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</p:grpSp>
      <p:sp>
        <p:nvSpPr>
          <p:cNvPr id="495629" name="Text Box 13"/>
          <p:cNvSpPr txBox="1">
            <a:spLocks noChangeArrowheads="1"/>
          </p:cNvSpPr>
          <p:nvPr/>
        </p:nvSpPr>
        <p:spPr bwMode="auto">
          <a:xfrm>
            <a:off x="647700" y="1039813"/>
            <a:ext cx="8001000" cy="5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59396" name="Text Box 14"/>
          <p:cNvSpPr txBox="1">
            <a:spLocks noChangeArrowheads="1"/>
          </p:cNvSpPr>
          <p:nvPr/>
        </p:nvSpPr>
        <p:spPr bwMode="auto">
          <a:xfrm>
            <a:off x="838200" y="2471738"/>
            <a:ext cx="2895600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59397" name="Rectangle 18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9398" name="Rectangle 19"/>
          <p:cNvSpPr>
            <a:spLocks noChangeArrowheads="1"/>
          </p:cNvSpPr>
          <p:nvPr/>
        </p:nvSpPr>
        <p:spPr bwMode="auto">
          <a:xfrm>
            <a:off x="762000" y="186213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 dirty="0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59399" name="Text Box 20"/>
          <p:cNvSpPr txBox="1">
            <a:spLocks noChangeArrowheads="1"/>
          </p:cNvSpPr>
          <p:nvPr/>
        </p:nvSpPr>
        <p:spPr bwMode="auto">
          <a:xfrm>
            <a:off x="3033713" y="3642500"/>
            <a:ext cx="123348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495637" name="AutoShape 21"/>
          <p:cNvSpPr>
            <a:spLocks noChangeArrowheads="1"/>
          </p:cNvSpPr>
          <p:nvPr/>
        </p:nvSpPr>
        <p:spPr bwMode="auto">
          <a:xfrm>
            <a:off x="5083938" y="2825053"/>
            <a:ext cx="2319401" cy="737996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 dirty="0">
                <a:latin typeface="Times New Roman" pitchFamily="18" charset="0"/>
              </a:rPr>
              <a:t>   </a:t>
            </a:r>
            <a:r>
              <a:rPr kumimoji="1" lang="zh-CN" altLang="en-US" b="1" i="1">
                <a:solidFill>
                  <a:schemeClr val="bg1"/>
                </a:solidFill>
                <a:latin typeface="Times New Roman" pitchFamily="18" charset="0"/>
              </a:rPr>
              <a:t>表达式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kumimoji="1" lang="zh-CN" altLang="en-US" b="1" i="1">
              <a:latin typeface="Times New Roman" pitchFamily="18" charset="0"/>
            </a:endParaRPr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>
            <a:off x="6237288" y="2335213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 b="1"/>
          </a:p>
        </p:txBody>
      </p:sp>
      <p:sp>
        <p:nvSpPr>
          <p:cNvPr id="495639" name="AutoShape 23"/>
          <p:cNvSpPr>
            <a:spLocks noChangeArrowheads="1"/>
          </p:cNvSpPr>
          <p:nvPr/>
        </p:nvSpPr>
        <p:spPr bwMode="auto">
          <a:xfrm>
            <a:off x="5170488" y="4087813"/>
            <a:ext cx="2133600" cy="3762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chemeClr val="bg1"/>
                </a:solidFill>
                <a:latin typeface="Times New Roman" pitchFamily="18" charset="0"/>
              </a:rPr>
              <a:t>语    句</a:t>
            </a:r>
            <a:endParaRPr kumimoji="1" lang="zh-CN" altLang="en-US" b="1" i="1">
              <a:latin typeface="Times New Roman" pitchFamily="18" charset="0"/>
            </a:endParaRPr>
          </a:p>
        </p:txBody>
      </p:sp>
      <p:sp>
        <p:nvSpPr>
          <p:cNvPr id="495640" name="Line 24"/>
          <p:cNvSpPr>
            <a:spLocks noChangeShapeType="1"/>
          </p:cNvSpPr>
          <p:nvPr/>
        </p:nvSpPr>
        <p:spPr bwMode="auto">
          <a:xfrm>
            <a:off x="6237288" y="4468813"/>
            <a:ext cx="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 b="1"/>
          </a:p>
        </p:txBody>
      </p:sp>
      <p:sp>
        <p:nvSpPr>
          <p:cNvPr id="495641" name="Text Box 25"/>
          <p:cNvSpPr txBox="1">
            <a:spLocks noChangeArrowheads="1"/>
          </p:cNvSpPr>
          <p:nvPr/>
        </p:nvSpPr>
        <p:spPr bwMode="auto">
          <a:xfrm>
            <a:off x="6217125" y="3501008"/>
            <a:ext cx="11515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</a:rPr>
              <a:t>true (</a:t>
            </a:r>
            <a:r>
              <a:rPr kumimoji="1" lang="zh-CN" altLang="en-US" b="1" dirty="0">
                <a:solidFill>
                  <a:srgbClr val="FF0000"/>
                </a:solidFill>
                <a:latin typeface="Times New Roman" pitchFamily="18" charset="0"/>
              </a:rPr>
              <a:t>非</a:t>
            </a:r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kumimoji="1" lang="en-US" altLang="en-US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1" lang="en-US" altLang="zh-CN" b="1" dirty="0">
              <a:latin typeface="Times New Roman" pitchFamily="18" charset="0"/>
            </a:endParaRPr>
          </a:p>
        </p:txBody>
      </p:sp>
      <p:sp>
        <p:nvSpPr>
          <p:cNvPr id="495642" name="Line 26"/>
          <p:cNvSpPr>
            <a:spLocks noChangeShapeType="1"/>
          </p:cNvSpPr>
          <p:nvPr/>
        </p:nvSpPr>
        <p:spPr bwMode="auto">
          <a:xfrm>
            <a:off x="6248400" y="3554413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7" grpId="0" animBg="1" autoUpdateAnimBg="0"/>
      <p:bldP spid="495639" grpId="0" animBg="1" autoUpdateAnimBg="0"/>
      <p:bldP spid="495641" grpId="0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5089525" y="2335213"/>
            <a:ext cx="3073400" cy="2971800"/>
            <a:chOff x="2678" y="1776"/>
            <a:chExt cx="1936" cy="1872"/>
          </a:xfrm>
        </p:grpSpPr>
        <p:sp>
          <p:nvSpPr>
            <p:cNvPr id="60433" name="Text Box 3"/>
            <p:cNvSpPr txBox="1">
              <a:spLocks noChangeArrowheads="1"/>
            </p:cNvSpPr>
            <p:nvPr/>
          </p:nvSpPr>
          <p:spPr bwMode="auto">
            <a:xfrm>
              <a:off x="4011" y="2071"/>
              <a:ext cx="60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 dirty="0"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496644" name="Text Box 4"/>
            <p:cNvSpPr txBox="1">
              <a:spLocks noChangeArrowheads="1"/>
            </p:cNvSpPr>
            <p:nvPr/>
          </p:nvSpPr>
          <p:spPr bwMode="auto">
            <a:xfrm>
              <a:off x="3387" y="2503"/>
              <a:ext cx="72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b="1" dirty="0">
                <a:latin typeface="Times New Roman" pitchFamily="18" charset="0"/>
              </a:endParaRPr>
            </a:p>
          </p:txBody>
        </p:sp>
        <p:sp>
          <p:nvSpPr>
            <p:cNvPr id="60435" name="AutoShape 5"/>
            <p:cNvSpPr>
              <a:spLocks noChangeArrowheads="1"/>
            </p:cNvSpPr>
            <p:nvPr/>
          </p:nvSpPr>
          <p:spPr bwMode="auto">
            <a:xfrm>
              <a:off x="2678" y="2072"/>
              <a:ext cx="1461" cy="465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 dirty="0">
                  <a:latin typeface="Times New Roman" pitchFamily="18" charset="0"/>
                </a:rPr>
                <a:t>   </a:t>
              </a:r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zh-CN" altLang="en-US" b="1" i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kumimoji="1" lang="zh-CN" altLang="en-US" b="1">
                <a:latin typeface="Times New Roman" pitchFamily="18" charset="0"/>
              </a:endParaRPr>
            </a:p>
          </p:txBody>
        </p:sp>
        <p:sp>
          <p:nvSpPr>
            <p:cNvPr id="60436" name="AutoShape 6"/>
            <p:cNvSpPr>
              <a:spLocks noChangeArrowheads="1"/>
            </p:cNvSpPr>
            <p:nvPr/>
          </p:nvSpPr>
          <p:spPr bwMode="auto">
            <a:xfrm>
              <a:off x="2736" y="2880"/>
              <a:ext cx="1344" cy="23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语    句</a:t>
              </a:r>
            </a:p>
          </p:txBody>
        </p:sp>
        <p:sp>
          <p:nvSpPr>
            <p:cNvPr id="60437" name="Line 7"/>
            <p:cNvSpPr>
              <a:spLocks noChangeShapeType="1"/>
            </p:cNvSpPr>
            <p:nvPr/>
          </p:nvSpPr>
          <p:spPr bwMode="auto">
            <a:xfrm>
              <a:off x="3408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60438" name="Line 8"/>
            <p:cNvSpPr>
              <a:spLocks noChangeShapeType="1"/>
            </p:cNvSpPr>
            <p:nvPr/>
          </p:nvSpPr>
          <p:spPr bwMode="auto">
            <a:xfrm>
              <a:off x="3408" y="2544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60439" name="Line 9"/>
            <p:cNvSpPr>
              <a:spLocks noChangeShapeType="1"/>
            </p:cNvSpPr>
            <p:nvPr/>
          </p:nvSpPr>
          <p:spPr bwMode="auto">
            <a:xfrm>
              <a:off x="3408" y="3120"/>
              <a:ext cx="0" cy="5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60440" name="Line 10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60441" name="Line 11"/>
            <p:cNvSpPr>
              <a:spLocks noChangeShapeType="1"/>
            </p:cNvSpPr>
            <p:nvPr/>
          </p:nvSpPr>
          <p:spPr bwMode="auto">
            <a:xfrm>
              <a:off x="4464" y="2289"/>
              <a:ext cx="0" cy="10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60442" name="Line 12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</p:grp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647700" y="1039813"/>
            <a:ext cx="8001000" cy="5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60420" name="Text Box 14"/>
          <p:cNvSpPr txBox="1">
            <a:spLocks noChangeArrowheads="1"/>
          </p:cNvSpPr>
          <p:nvPr/>
        </p:nvSpPr>
        <p:spPr bwMode="auto">
          <a:xfrm>
            <a:off x="838200" y="2471738"/>
            <a:ext cx="2895600" cy="49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60421" name="Rectangle 18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60422" name="Rectangle 19"/>
          <p:cNvSpPr>
            <a:spLocks noChangeArrowheads="1"/>
          </p:cNvSpPr>
          <p:nvPr/>
        </p:nvSpPr>
        <p:spPr bwMode="auto">
          <a:xfrm>
            <a:off x="762000" y="186213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 dirty="0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60423" name="Text Box 20"/>
          <p:cNvSpPr txBox="1">
            <a:spLocks noChangeArrowheads="1"/>
          </p:cNvSpPr>
          <p:nvPr/>
        </p:nvSpPr>
        <p:spPr bwMode="auto">
          <a:xfrm>
            <a:off x="3033713" y="3642500"/>
            <a:ext cx="123348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496661" name="Line 21"/>
          <p:cNvSpPr>
            <a:spLocks noChangeShapeType="1"/>
          </p:cNvSpPr>
          <p:nvPr/>
        </p:nvSpPr>
        <p:spPr bwMode="auto">
          <a:xfrm>
            <a:off x="6248400" y="2335213"/>
            <a:ext cx="0" cy="5334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 b="1"/>
          </a:p>
        </p:txBody>
      </p:sp>
      <p:sp>
        <p:nvSpPr>
          <p:cNvPr id="496662" name="AutoShape 22"/>
          <p:cNvSpPr>
            <a:spLocks noChangeArrowheads="1"/>
          </p:cNvSpPr>
          <p:nvPr/>
        </p:nvSpPr>
        <p:spPr bwMode="auto">
          <a:xfrm>
            <a:off x="5083938" y="2825053"/>
            <a:ext cx="2319401" cy="737996"/>
          </a:xfrm>
          <a:prstGeom prst="flowChartDecision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 dirty="0">
                <a:latin typeface="Times New Roman" pitchFamily="18" charset="0"/>
              </a:rPr>
              <a:t>   </a:t>
            </a:r>
            <a:r>
              <a:rPr kumimoji="1" lang="zh-CN" altLang="en-US" b="1" i="1" dirty="0">
                <a:solidFill>
                  <a:schemeClr val="bg1"/>
                </a:solidFill>
                <a:latin typeface="Times New Roman" pitchFamily="18" charset="0"/>
              </a:rPr>
              <a:t>表达式</a:t>
            </a:r>
            <a:r>
              <a:rPr kumimoji="1" lang="zh-CN" altLang="en-US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kumimoji="1" lang="zh-CN" altLang="en-US" b="1" i="1" dirty="0">
              <a:latin typeface="Times New Roman" pitchFamily="18" charset="0"/>
            </a:endParaRPr>
          </a:p>
        </p:txBody>
      </p:sp>
      <p:sp>
        <p:nvSpPr>
          <p:cNvPr id="496663" name="Text Box 23"/>
          <p:cNvSpPr txBox="1">
            <a:spLocks noChangeArrowheads="1"/>
          </p:cNvSpPr>
          <p:nvPr/>
        </p:nvSpPr>
        <p:spPr bwMode="auto">
          <a:xfrm>
            <a:off x="7206282" y="2790013"/>
            <a:ext cx="95761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b="1" dirty="0">
                <a:solidFill>
                  <a:srgbClr val="FF0000"/>
                </a:solidFill>
                <a:latin typeface="Times New Roman" pitchFamily="18" charset="0"/>
              </a:rPr>
              <a:t>false (0)</a:t>
            </a:r>
            <a:endParaRPr kumimoji="1" lang="en-US" altLang="zh-CN" b="1" dirty="0">
              <a:latin typeface="Times New Roman" pitchFamily="18" charset="0"/>
            </a:endParaRPr>
          </a:p>
        </p:txBody>
      </p:sp>
      <p:sp>
        <p:nvSpPr>
          <p:cNvPr id="496664" name="Line 24"/>
          <p:cNvSpPr>
            <a:spLocks noChangeShapeType="1"/>
          </p:cNvSpPr>
          <p:nvPr/>
        </p:nvSpPr>
        <p:spPr bwMode="auto">
          <a:xfrm>
            <a:off x="6248400" y="4773613"/>
            <a:ext cx="0" cy="5334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 b="1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248400" y="3173413"/>
            <a:ext cx="1676400" cy="1727200"/>
            <a:chOff x="3408" y="2304"/>
            <a:chExt cx="1056" cy="1088"/>
          </a:xfrm>
        </p:grpSpPr>
        <p:sp>
          <p:nvSpPr>
            <p:cNvPr id="496666" name="Line 26"/>
            <p:cNvSpPr>
              <a:spLocks noChangeShapeType="1"/>
            </p:cNvSpPr>
            <p:nvPr/>
          </p:nvSpPr>
          <p:spPr bwMode="auto">
            <a:xfrm>
              <a:off x="4080" y="2304"/>
              <a:ext cx="384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 b="1"/>
            </a:p>
          </p:txBody>
        </p:sp>
        <p:sp>
          <p:nvSpPr>
            <p:cNvPr id="496667" name="Line 27"/>
            <p:cNvSpPr>
              <a:spLocks noChangeShapeType="1"/>
            </p:cNvSpPr>
            <p:nvPr/>
          </p:nvSpPr>
          <p:spPr bwMode="auto">
            <a:xfrm>
              <a:off x="4464" y="2304"/>
              <a:ext cx="0" cy="1088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 b="1"/>
            </a:p>
          </p:txBody>
        </p:sp>
        <p:sp>
          <p:nvSpPr>
            <p:cNvPr id="496668" name="Line 28"/>
            <p:cNvSpPr>
              <a:spLocks noChangeShapeType="1"/>
            </p:cNvSpPr>
            <p:nvPr/>
          </p:nvSpPr>
          <p:spPr bwMode="auto">
            <a:xfrm flipH="1">
              <a:off x="3408" y="3360"/>
              <a:ext cx="1056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2" grpId="0" animBg="1" autoUpdateAnimBg="0"/>
      <p:bldP spid="496663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497671" name="Rectangle 7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 dirty="0">
                  <a:latin typeface="Times New Roman" pitchFamily="18" charset="0"/>
                </a:rPr>
                <a:t>3</a:t>
              </a:r>
              <a:endParaRPr kumimoji="1" lang="en-US" altLang="zh-CN" sz="2000" dirty="0">
                <a:latin typeface="Times New Roman" pitchFamily="18" charset="0"/>
              </a:endParaRPr>
            </a:p>
          </p:txBody>
        </p:sp>
        <p:sp>
          <p:nvSpPr>
            <p:cNvPr id="497672" name="Rectangle 8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 dirty="0">
                  <a:latin typeface="Times New Roman" pitchFamily="18" charset="0"/>
                </a:rPr>
                <a:t>5</a:t>
              </a:r>
              <a:endParaRPr kumimoji="1" lang="en-US" altLang="zh-CN" sz="2000" dirty="0">
                <a:latin typeface="Times New Roman" pitchFamily="18" charset="0"/>
              </a:endParaRPr>
            </a:p>
          </p:txBody>
        </p:sp>
        <p:sp>
          <p:nvSpPr>
            <p:cNvPr id="497673" name="Text Box 9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7674" name="Text Box 10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7675" name="Rectangle 11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497676" name="Text Box 12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97677" name="Rectangle 13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497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75"/>
                                        <p:tgtEl>
                                          <p:spTgt spid="497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25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75"/>
                                        <p:tgtEl>
                                          <p:spTgt spid="497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75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75"/>
                                        <p:tgtEl>
                                          <p:spTgt spid="497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75"/>
                                        <p:tgtEl>
                                          <p:spTgt spid="497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5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75"/>
                                        <p:tgtEl>
                                          <p:spTgt spid="497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5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75"/>
                                        <p:tgtEl>
                                          <p:spTgt spid="497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25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7" grpId="0" build="p" autoUpdateAnimBg="0" advAuto="100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" y="27162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498696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8697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8698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8699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8700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498701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98702" name="Line 14"/>
          <p:cNvSpPr>
            <a:spLocks noChangeShapeType="1"/>
          </p:cNvSpPr>
          <p:nvPr/>
        </p:nvSpPr>
        <p:spPr bwMode="auto">
          <a:xfrm>
            <a:off x="58674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98703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2471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3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3400" y="31734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499720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9721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499722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9723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9724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499725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3494" name="Rectangle 15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76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93746"/>
              </p:ext>
            </p:extLst>
          </p:nvPr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97763" name="AutoShape 67"/>
          <p:cNvSpPr>
            <a:spLocks/>
          </p:cNvSpPr>
          <p:nvPr/>
        </p:nvSpPr>
        <p:spPr bwMode="auto">
          <a:xfrm>
            <a:off x="5029200" y="3200400"/>
            <a:ext cx="2422525" cy="804863"/>
          </a:xfrm>
          <a:prstGeom prst="borderCallout2">
            <a:avLst>
              <a:gd name="adj1" fmla="val 14199"/>
              <a:gd name="adj2" fmla="val -3144"/>
              <a:gd name="adj3" fmla="val 14199"/>
              <a:gd name="adj4" fmla="val -27259"/>
              <a:gd name="adj5" fmla="val 176921"/>
              <a:gd name="adj6" fmla="val -52227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除数为 </a:t>
            </a:r>
            <a:r>
              <a:rPr lang="en-US" altLang="zh-CN" sz="2000" b="1" i="1">
                <a:solidFill>
                  <a:schemeClr val="tx1"/>
                </a:solidFill>
              </a:rPr>
              <a:t>0</a:t>
            </a:r>
            <a:r>
              <a:rPr lang="zh-CN" altLang="en-US" sz="2000" b="1" i="1">
                <a:solidFill>
                  <a:schemeClr val="tx1"/>
                </a:solidFill>
              </a:rPr>
              <a:t>，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溢出，无值定义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63" grpId="0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33400" y="3630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0744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0745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0746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0747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0748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0749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00750" name="Line 14"/>
          <p:cNvSpPr>
            <a:spLocks noChangeShapeType="1"/>
          </p:cNvSpPr>
          <p:nvPr/>
        </p:nvSpPr>
        <p:spPr bwMode="auto">
          <a:xfrm rot="6529336">
            <a:off x="70485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4518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4519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33400" y="3630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1768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1769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1770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1771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1772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1773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01774" name="Line 14"/>
          <p:cNvSpPr>
            <a:spLocks noChangeShapeType="1"/>
          </p:cNvSpPr>
          <p:nvPr/>
        </p:nvSpPr>
        <p:spPr bwMode="auto">
          <a:xfrm rot="6529336">
            <a:off x="70485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5542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5543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3400" y="40878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2792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2793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2794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2795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2796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2797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6565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66569" name="Rectangle 16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5</a:t>
              </a:r>
            </a:p>
          </p:txBody>
        </p:sp>
        <p:sp>
          <p:nvSpPr>
            <p:cNvPr id="66570" name="Text Box 17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66567" name="Rectangle 18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3815" name="Rectangle 7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3816" name="Rectangle 8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3817" name="Text Box 9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3818" name="Text Box 10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3819" name="Rectangle 11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3820" name="Text Box 12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7588" name="Rectangle 13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3400" y="27162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4840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4841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4842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4843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4844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4845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04846" name="Line 14"/>
          <p:cNvSpPr>
            <a:spLocks noChangeShapeType="1"/>
          </p:cNvSpPr>
          <p:nvPr/>
        </p:nvSpPr>
        <p:spPr bwMode="auto">
          <a:xfrm>
            <a:off x="58674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04847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8615" name="Rectangle 16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7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31734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69636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05864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5865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5866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5867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5868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5869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9637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9638" name="Rectangle 15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3400" y="40878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4946650" y="2320925"/>
            <a:ext cx="3505200" cy="1387475"/>
            <a:chOff x="3024" y="1863"/>
            <a:chExt cx="2208" cy="874"/>
          </a:xfrm>
        </p:grpSpPr>
        <p:sp>
          <p:nvSpPr>
            <p:cNvPr id="506888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6889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06890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6891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6892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06893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0661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70665" name="Rectangle 16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7</a:t>
              </a:r>
            </a:p>
          </p:txBody>
        </p:sp>
        <p:sp>
          <p:nvSpPr>
            <p:cNvPr id="70666" name="Text Box 17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70663" name="Rectangle 18"/>
          <p:cNvSpPr>
            <a:spLocks noChangeArrowheads="1"/>
          </p:cNvSpPr>
          <p:nvPr/>
        </p:nvSpPr>
        <p:spPr bwMode="auto">
          <a:xfrm>
            <a:off x="533400" y="1497013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zh-CN" altLang="en-U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zh-CN" altLang="en-US" sz="2000" b="1" dirty="0">
                <a:latin typeface="Times New Roman" pitchFamily="18" charset="0"/>
              </a:rPr>
              <a:t>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if  ( b &gt; a)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max = b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r>
              <a:rPr kumimoji="1" lang="en-US" altLang="zh-CN" sz="2000" b="1" dirty="0">
                <a:latin typeface="Times New Roman" pitchFamily="18" charset="0"/>
              </a:rPr>
              <a:t>    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</a:pPr>
            <a:endParaRPr kumimoji="1" lang="en-US" altLang="zh-CN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762000" y="186213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609600" y="2487613"/>
            <a:ext cx="3200400" cy="11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9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marL="457200" indent="-457200" algn="just" eaLnBrk="1" hangingPunct="1">
              <a:lnSpc>
                <a:spcPct val="190000"/>
              </a:lnSpc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 </a:t>
            </a:r>
          </a:p>
        </p:txBody>
      </p:sp>
      <p:sp>
        <p:nvSpPr>
          <p:cNvPr id="507913" name="Text Box 9"/>
          <p:cNvSpPr txBox="1">
            <a:spLocks noChangeArrowheads="1"/>
          </p:cNvSpPr>
          <p:nvPr/>
        </p:nvSpPr>
        <p:spPr bwMode="auto">
          <a:xfrm>
            <a:off x="5334000" y="1495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38600" y="2487613"/>
            <a:ext cx="4495800" cy="2819400"/>
            <a:chOff x="1488" y="1776"/>
            <a:chExt cx="2832" cy="1776"/>
          </a:xfrm>
        </p:grpSpPr>
        <p:sp>
          <p:nvSpPr>
            <p:cNvPr id="507915" name="Text Box 11"/>
            <p:cNvSpPr txBox="1">
              <a:spLocks noChangeArrowheads="1"/>
            </p:cNvSpPr>
            <p:nvPr/>
          </p:nvSpPr>
          <p:spPr bwMode="auto">
            <a:xfrm>
              <a:off x="3468" y="206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507916" name="Text Box 12"/>
            <p:cNvSpPr txBox="1">
              <a:spLocks noChangeArrowheads="1"/>
            </p:cNvSpPr>
            <p:nvPr/>
          </p:nvSpPr>
          <p:spPr bwMode="auto">
            <a:xfrm>
              <a:off x="1635" y="205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1691" name="AutoShape 13"/>
            <p:cNvSpPr>
              <a:spLocks noChangeArrowheads="1"/>
            </p:cNvSpPr>
            <p:nvPr/>
          </p:nvSpPr>
          <p:spPr bwMode="auto">
            <a:xfrm>
              <a:off x="2144" y="2081"/>
              <a:ext cx="1480" cy="448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i="1">
                  <a:latin typeface="Times New Roman" pitchFamily="18" charset="0"/>
                </a:rPr>
                <a:t>   </a:t>
              </a:r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  <a:r>
                <a:rPr kumimoji="1" lang="zh-CN" altLang="en-US" sz="20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sz="2000">
                <a:latin typeface="Times New Roman" pitchFamily="18" charset="0"/>
              </a:endParaRPr>
            </a:p>
          </p:txBody>
        </p:sp>
        <p:sp>
          <p:nvSpPr>
            <p:cNvPr id="71692" name="AutoShape 14"/>
            <p:cNvSpPr>
              <a:spLocks noChangeArrowheads="1"/>
            </p:cNvSpPr>
            <p:nvPr/>
          </p:nvSpPr>
          <p:spPr bwMode="auto">
            <a:xfrm>
              <a:off x="1488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1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1693" name="Line 15"/>
            <p:cNvSpPr>
              <a:spLocks noChangeShapeType="1"/>
            </p:cNvSpPr>
            <p:nvPr/>
          </p:nvSpPr>
          <p:spPr bwMode="auto">
            <a:xfrm>
              <a:off x="2883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4" name="AutoShape 16"/>
            <p:cNvSpPr>
              <a:spLocks noChangeArrowheads="1"/>
            </p:cNvSpPr>
            <p:nvPr/>
          </p:nvSpPr>
          <p:spPr bwMode="auto">
            <a:xfrm>
              <a:off x="3363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2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1695" name="Line 17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6" name="Line 18"/>
            <p:cNvSpPr>
              <a:spLocks noChangeShapeType="1"/>
            </p:cNvSpPr>
            <p:nvPr/>
          </p:nvSpPr>
          <p:spPr bwMode="auto">
            <a:xfrm>
              <a:off x="3840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7" name="Line 19"/>
            <p:cNvSpPr>
              <a:spLocks noChangeShapeType="1"/>
            </p:cNvSpPr>
            <p:nvPr/>
          </p:nvSpPr>
          <p:spPr bwMode="auto">
            <a:xfrm>
              <a:off x="1968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8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9" name="Line 21"/>
            <p:cNvSpPr>
              <a:spLocks noChangeShapeType="1"/>
            </p:cNvSpPr>
            <p:nvPr/>
          </p:nvSpPr>
          <p:spPr bwMode="auto">
            <a:xfrm>
              <a:off x="1968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0" name="Line 22"/>
            <p:cNvSpPr>
              <a:spLocks noChangeShapeType="1"/>
            </p:cNvSpPr>
            <p:nvPr/>
          </p:nvSpPr>
          <p:spPr bwMode="auto">
            <a:xfrm>
              <a:off x="3840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1" name="Line 23"/>
            <p:cNvSpPr>
              <a:spLocks noChangeShapeType="1"/>
            </p:cNvSpPr>
            <p:nvPr/>
          </p:nvSpPr>
          <p:spPr bwMode="auto">
            <a:xfrm>
              <a:off x="1968" y="3216"/>
              <a:ext cx="187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702" name="Line 24"/>
            <p:cNvSpPr>
              <a:spLocks noChangeShapeType="1"/>
            </p:cNvSpPr>
            <p:nvPr/>
          </p:nvSpPr>
          <p:spPr bwMode="auto">
            <a:xfrm>
              <a:off x="2880" y="321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1" grpId="0" autoUpdateAnimBg="0"/>
      <p:bldP spid="507912" grpId="0" autoUpdateAnimBg="0"/>
      <p:bldP spid="507913" grpId="0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762000" y="18621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609600" y="2487613"/>
            <a:ext cx="3200400" cy="11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9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marL="457200" indent="-457200" algn="just" eaLnBrk="1" hangingPunct="1">
              <a:lnSpc>
                <a:spcPct val="190000"/>
              </a:lnSpc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 </a:t>
            </a:r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5334000" y="1495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72711" name="Group 10"/>
          <p:cNvGrpSpPr>
            <a:grpSpLocks/>
          </p:cNvGrpSpPr>
          <p:nvPr/>
        </p:nvGrpSpPr>
        <p:grpSpPr bwMode="auto">
          <a:xfrm>
            <a:off x="4038600" y="2487613"/>
            <a:ext cx="4495800" cy="2819400"/>
            <a:chOff x="1488" y="1776"/>
            <a:chExt cx="2832" cy="1776"/>
          </a:xfrm>
        </p:grpSpPr>
        <p:sp>
          <p:nvSpPr>
            <p:cNvPr id="508939" name="Text Box 11"/>
            <p:cNvSpPr txBox="1">
              <a:spLocks noChangeArrowheads="1"/>
            </p:cNvSpPr>
            <p:nvPr/>
          </p:nvSpPr>
          <p:spPr bwMode="auto">
            <a:xfrm>
              <a:off x="3468" y="206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508940" name="Text Box 12"/>
            <p:cNvSpPr txBox="1">
              <a:spLocks noChangeArrowheads="1"/>
            </p:cNvSpPr>
            <p:nvPr/>
          </p:nvSpPr>
          <p:spPr bwMode="auto">
            <a:xfrm>
              <a:off x="1635" y="205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2726" name="AutoShape 13"/>
            <p:cNvSpPr>
              <a:spLocks noChangeArrowheads="1"/>
            </p:cNvSpPr>
            <p:nvPr/>
          </p:nvSpPr>
          <p:spPr bwMode="auto">
            <a:xfrm>
              <a:off x="2144" y="2081"/>
              <a:ext cx="1480" cy="448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i="1">
                  <a:latin typeface="Times New Roman" pitchFamily="18" charset="0"/>
                </a:rPr>
                <a:t>   </a:t>
              </a:r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  <a:r>
                <a:rPr kumimoji="1" lang="zh-CN" altLang="en-US" sz="20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sz="2000">
                <a:latin typeface="Times New Roman" pitchFamily="18" charset="0"/>
              </a:endParaRPr>
            </a:p>
          </p:txBody>
        </p:sp>
        <p:sp>
          <p:nvSpPr>
            <p:cNvPr id="72727" name="AutoShape 14"/>
            <p:cNvSpPr>
              <a:spLocks noChangeArrowheads="1"/>
            </p:cNvSpPr>
            <p:nvPr/>
          </p:nvSpPr>
          <p:spPr bwMode="auto">
            <a:xfrm>
              <a:off x="1488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1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2728" name="Line 15"/>
            <p:cNvSpPr>
              <a:spLocks noChangeShapeType="1"/>
            </p:cNvSpPr>
            <p:nvPr/>
          </p:nvSpPr>
          <p:spPr bwMode="auto">
            <a:xfrm>
              <a:off x="2883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9" name="AutoShape 16"/>
            <p:cNvSpPr>
              <a:spLocks noChangeArrowheads="1"/>
            </p:cNvSpPr>
            <p:nvPr/>
          </p:nvSpPr>
          <p:spPr bwMode="auto">
            <a:xfrm>
              <a:off x="3363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2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2730" name="Line 17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1" name="Line 18"/>
            <p:cNvSpPr>
              <a:spLocks noChangeShapeType="1"/>
            </p:cNvSpPr>
            <p:nvPr/>
          </p:nvSpPr>
          <p:spPr bwMode="auto">
            <a:xfrm>
              <a:off x="3840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2" name="Line 19"/>
            <p:cNvSpPr>
              <a:spLocks noChangeShapeType="1"/>
            </p:cNvSpPr>
            <p:nvPr/>
          </p:nvSpPr>
          <p:spPr bwMode="auto">
            <a:xfrm>
              <a:off x="1968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3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4" name="Line 21"/>
            <p:cNvSpPr>
              <a:spLocks noChangeShapeType="1"/>
            </p:cNvSpPr>
            <p:nvPr/>
          </p:nvSpPr>
          <p:spPr bwMode="auto">
            <a:xfrm>
              <a:off x="1968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5" name="Line 22"/>
            <p:cNvSpPr>
              <a:spLocks noChangeShapeType="1"/>
            </p:cNvSpPr>
            <p:nvPr/>
          </p:nvSpPr>
          <p:spPr bwMode="auto">
            <a:xfrm>
              <a:off x="3840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6" name="Line 23"/>
            <p:cNvSpPr>
              <a:spLocks noChangeShapeType="1"/>
            </p:cNvSpPr>
            <p:nvPr/>
          </p:nvSpPr>
          <p:spPr bwMode="auto">
            <a:xfrm>
              <a:off x="1968" y="3216"/>
              <a:ext cx="187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37" name="Line 24"/>
            <p:cNvSpPr>
              <a:spLocks noChangeShapeType="1"/>
            </p:cNvSpPr>
            <p:nvPr/>
          </p:nvSpPr>
          <p:spPr bwMode="auto">
            <a:xfrm>
              <a:off x="2880" y="321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08953" name="Line 25"/>
          <p:cNvSpPr>
            <a:spLocks noChangeShapeType="1"/>
          </p:cNvSpPr>
          <p:nvPr/>
        </p:nvSpPr>
        <p:spPr bwMode="auto">
          <a:xfrm>
            <a:off x="6205538" y="2487613"/>
            <a:ext cx="0" cy="5334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757738" y="3325813"/>
            <a:ext cx="457200" cy="685800"/>
            <a:chOff x="1968" y="2448"/>
            <a:chExt cx="288" cy="432"/>
          </a:xfrm>
        </p:grpSpPr>
        <p:sp>
          <p:nvSpPr>
            <p:cNvPr id="508955" name="Line 27"/>
            <p:cNvSpPr>
              <a:spLocks noChangeShapeType="1"/>
            </p:cNvSpPr>
            <p:nvPr/>
          </p:nvSpPr>
          <p:spPr bwMode="auto">
            <a:xfrm>
              <a:off x="1968" y="2448"/>
              <a:ext cx="288" cy="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8956" name="Line 28"/>
            <p:cNvSpPr>
              <a:spLocks noChangeShapeType="1"/>
            </p:cNvSpPr>
            <p:nvPr/>
          </p:nvSpPr>
          <p:spPr bwMode="auto">
            <a:xfrm>
              <a:off x="1968" y="2448"/>
              <a:ext cx="0" cy="432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757738" y="4392613"/>
            <a:ext cx="1447800" cy="914400"/>
            <a:chOff x="1968" y="3120"/>
            <a:chExt cx="912" cy="576"/>
          </a:xfrm>
        </p:grpSpPr>
        <p:sp>
          <p:nvSpPr>
            <p:cNvPr id="508958" name="Line 30"/>
            <p:cNvSpPr>
              <a:spLocks noChangeShapeType="1"/>
            </p:cNvSpPr>
            <p:nvPr/>
          </p:nvSpPr>
          <p:spPr bwMode="auto">
            <a:xfrm>
              <a:off x="1968" y="3120"/>
              <a:ext cx="0" cy="24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8959" name="Line 31"/>
            <p:cNvSpPr>
              <a:spLocks noChangeShapeType="1"/>
            </p:cNvSpPr>
            <p:nvPr/>
          </p:nvSpPr>
          <p:spPr bwMode="auto">
            <a:xfrm>
              <a:off x="1968" y="3360"/>
              <a:ext cx="912" cy="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8960" name="Line 32"/>
            <p:cNvSpPr>
              <a:spLocks noChangeShapeType="1"/>
            </p:cNvSpPr>
            <p:nvPr/>
          </p:nvSpPr>
          <p:spPr bwMode="auto">
            <a:xfrm>
              <a:off x="2880" y="3360"/>
              <a:ext cx="0" cy="336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8961" name="Text Box 33"/>
          <p:cNvSpPr txBox="1">
            <a:spLocks noChangeArrowheads="1"/>
          </p:cNvSpPr>
          <p:nvPr/>
        </p:nvSpPr>
        <p:spPr bwMode="auto">
          <a:xfrm>
            <a:off x="4267200" y="2930525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true (</a:t>
            </a:r>
            <a:r>
              <a:rPr kumimoji="1" lang="zh-CN" altLang="en-US" sz="2000">
                <a:solidFill>
                  <a:srgbClr val="FF0000"/>
                </a:solidFill>
                <a:latin typeface="Times New Roman" pitchFamily="18" charset="0"/>
              </a:rPr>
              <a:t>非</a:t>
            </a:r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kumimoji="1" lang="en-US" altLang="en-US" sz="200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1" lang="en-US" altLang="zh-CN" sz="2000">
              <a:latin typeface="Times New Roman" pitchFamily="18" charset="0"/>
            </a:endParaRPr>
          </a:p>
        </p:txBody>
      </p:sp>
      <p:sp>
        <p:nvSpPr>
          <p:cNvPr id="508962" name="AutoShape 34"/>
          <p:cNvSpPr>
            <a:spLocks noChangeArrowheads="1"/>
          </p:cNvSpPr>
          <p:nvPr/>
        </p:nvSpPr>
        <p:spPr bwMode="auto">
          <a:xfrm>
            <a:off x="5035550" y="2949575"/>
            <a:ext cx="2349500" cy="711200"/>
          </a:xfrm>
          <a:prstGeom prst="flowChartDecision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i="1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kumimoji="1" lang="zh-CN" altLang="en-US" sz="2000" b="1" i="1">
                <a:latin typeface="Times New Roman" pitchFamily="18" charset="0"/>
              </a:rPr>
              <a:t>表达式</a:t>
            </a:r>
            <a:r>
              <a:rPr kumimoji="1" lang="zh-CN" altLang="en-US" sz="2000" b="1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kumimoji="1" lang="zh-CN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8963" name="AutoShape 35"/>
          <p:cNvSpPr>
            <a:spLocks noChangeArrowheads="1"/>
          </p:cNvSpPr>
          <p:nvPr/>
        </p:nvSpPr>
        <p:spPr bwMode="auto">
          <a:xfrm>
            <a:off x="4038600" y="3997325"/>
            <a:ext cx="1519238" cy="406400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b="1" i="1">
                <a:latin typeface="Times New Roman" pitchFamily="18" charset="0"/>
              </a:rPr>
              <a:t>语 句  </a:t>
            </a:r>
            <a:r>
              <a:rPr kumimoji="1" lang="en-US" altLang="zh-CN" sz="2000" b="1" i="1">
                <a:latin typeface="Times New Roman" pitchFamily="18" charset="0"/>
              </a:rPr>
              <a:t>1</a:t>
            </a:r>
            <a:endParaRPr kumimoji="1" lang="en-US" altLang="zh-CN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61" grpId="0" autoUpdateAnimBg="0"/>
      <p:bldP spid="508962" grpId="0" animBg="1" autoUpdateAnimBg="0"/>
      <p:bldP spid="508963" grpId="0" animBg="1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语句的形式和执行流程 </a:t>
            </a:r>
          </a:p>
        </p:txBody>
      </p: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762000" y="1862138"/>
            <a:ext cx="215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000" b="1">
                <a:latin typeface="Times New Roman" pitchFamily="18" charset="0"/>
              </a:rPr>
              <a:t>语句形式（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）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609600" y="2487613"/>
            <a:ext cx="3200400" cy="11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90000"/>
              </a:lnSpc>
            </a:pP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</a:t>
            </a:r>
          </a:p>
          <a:p>
            <a:pPr marL="457200" indent="-457200" algn="just" eaLnBrk="1" hangingPunct="1">
              <a:lnSpc>
                <a:spcPct val="190000"/>
              </a:lnSpc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 </a:t>
            </a:r>
            <a:r>
              <a:rPr kumimoji="1" lang="zh-CN" altLang="en-US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  <a:r>
              <a:rPr kumimoji="1" lang="en-US" altLang="zh-CN" sz="2000" b="1" i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； 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5334000" y="1495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b="1" i="1">
                <a:latin typeface="Times New Roman" pitchFamily="18" charset="0"/>
              </a:rPr>
              <a:t>执行流程</a:t>
            </a:r>
            <a:endParaRPr kumimoji="1" lang="zh-CN" altLang="en-US" b="1">
              <a:latin typeface="Times New Roman" pitchFamily="18" charset="0"/>
            </a:endParaRPr>
          </a:p>
        </p:txBody>
      </p:sp>
      <p:grpSp>
        <p:nvGrpSpPr>
          <p:cNvPr id="73735" name="Group 10"/>
          <p:cNvGrpSpPr>
            <a:grpSpLocks/>
          </p:cNvGrpSpPr>
          <p:nvPr/>
        </p:nvGrpSpPr>
        <p:grpSpPr bwMode="auto">
          <a:xfrm>
            <a:off x="4038600" y="2487613"/>
            <a:ext cx="4495800" cy="2819400"/>
            <a:chOff x="1488" y="1776"/>
            <a:chExt cx="2832" cy="1776"/>
          </a:xfrm>
        </p:grpSpPr>
        <p:sp>
          <p:nvSpPr>
            <p:cNvPr id="509963" name="Text Box 11"/>
            <p:cNvSpPr txBox="1">
              <a:spLocks noChangeArrowheads="1"/>
            </p:cNvSpPr>
            <p:nvPr/>
          </p:nvSpPr>
          <p:spPr bwMode="auto">
            <a:xfrm>
              <a:off x="3468" y="206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false (0)</a:t>
              </a:r>
            </a:p>
          </p:txBody>
        </p:sp>
        <p:sp>
          <p:nvSpPr>
            <p:cNvPr id="509964" name="Text Box 12"/>
            <p:cNvSpPr txBox="1">
              <a:spLocks noChangeArrowheads="1"/>
            </p:cNvSpPr>
            <p:nvPr/>
          </p:nvSpPr>
          <p:spPr bwMode="auto">
            <a:xfrm>
              <a:off x="1635" y="2055"/>
              <a:ext cx="7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true (</a:t>
              </a:r>
              <a:r>
                <a:rPr kumimoji="1" lang="zh-CN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非</a:t>
              </a:r>
              <a:r>
                <a:rPr kumimoji="1" lang="en-US" altLang="zh-CN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0</a:t>
              </a:r>
              <a:r>
                <a:rPr kumimoji="1"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)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750" name="AutoShape 13"/>
            <p:cNvSpPr>
              <a:spLocks noChangeArrowheads="1"/>
            </p:cNvSpPr>
            <p:nvPr/>
          </p:nvSpPr>
          <p:spPr bwMode="auto">
            <a:xfrm>
              <a:off x="2144" y="2081"/>
              <a:ext cx="1480" cy="448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i="1">
                  <a:latin typeface="Times New Roman" pitchFamily="18" charset="0"/>
                </a:rPr>
                <a:t>   </a:t>
              </a:r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  <a:r>
                <a:rPr kumimoji="1" lang="zh-CN" altLang="en-US" sz="2000" b="1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endParaRPr kumimoji="1" lang="zh-CN" altLang="en-US" sz="2000">
                <a:latin typeface="Times New Roman" pitchFamily="18" charset="0"/>
              </a:endParaRPr>
            </a:p>
          </p:txBody>
        </p:sp>
        <p:sp>
          <p:nvSpPr>
            <p:cNvPr id="73751" name="AutoShape 14"/>
            <p:cNvSpPr>
              <a:spLocks noChangeArrowheads="1"/>
            </p:cNvSpPr>
            <p:nvPr/>
          </p:nvSpPr>
          <p:spPr bwMode="auto">
            <a:xfrm>
              <a:off x="1488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1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3752" name="Line 15"/>
            <p:cNvSpPr>
              <a:spLocks noChangeShapeType="1"/>
            </p:cNvSpPr>
            <p:nvPr/>
          </p:nvSpPr>
          <p:spPr bwMode="auto">
            <a:xfrm>
              <a:off x="2883" y="177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3" name="AutoShape 16"/>
            <p:cNvSpPr>
              <a:spLocks noChangeArrowheads="1"/>
            </p:cNvSpPr>
            <p:nvPr/>
          </p:nvSpPr>
          <p:spPr bwMode="auto">
            <a:xfrm>
              <a:off x="3363" y="2727"/>
              <a:ext cx="957" cy="256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语 句  </a:t>
              </a:r>
              <a:r>
                <a:rPr kumimoji="1" lang="en-US" altLang="zh-CN" sz="2000" b="1" i="1">
                  <a:latin typeface="Times New Roman" pitchFamily="18" charset="0"/>
                </a:rPr>
                <a:t>2</a:t>
              </a:r>
              <a:endParaRPr kumimoji="1" lang="en-US" altLang="zh-CN" sz="2000" i="1">
                <a:latin typeface="Times New Roman" pitchFamily="18" charset="0"/>
              </a:endParaRPr>
            </a:p>
          </p:txBody>
        </p:sp>
        <p:sp>
          <p:nvSpPr>
            <p:cNvPr id="73754" name="Line 17"/>
            <p:cNvSpPr>
              <a:spLocks noChangeShapeType="1"/>
            </p:cNvSpPr>
            <p:nvPr/>
          </p:nvSpPr>
          <p:spPr bwMode="auto">
            <a:xfrm>
              <a:off x="3552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5" name="Line 18"/>
            <p:cNvSpPr>
              <a:spLocks noChangeShapeType="1"/>
            </p:cNvSpPr>
            <p:nvPr/>
          </p:nvSpPr>
          <p:spPr bwMode="auto">
            <a:xfrm>
              <a:off x="3840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6" name="Line 19"/>
            <p:cNvSpPr>
              <a:spLocks noChangeShapeType="1"/>
            </p:cNvSpPr>
            <p:nvPr/>
          </p:nvSpPr>
          <p:spPr bwMode="auto">
            <a:xfrm>
              <a:off x="1968" y="2304"/>
              <a:ext cx="0" cy="4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7" name="Line 20"/>
            <p:cNvSpPr>
              <a:spLocks noChangeShapeType="1"/>
            </p:cNvSpPr>
            <p:nvPr/>
          </p:nvSpPr>
          <p:spPr bwMode="auto">
            <a:xfrm>
              <a:off x="1968" y="2304"/>
              <a:ext cx="288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8" name="Line 21"/>
            <p:cNvSpPr>
              <a:spLocks noChangeShapeType="1"/>
            </p:cNvSpPr>
            <p:nvPr/>
          </p:nvSpPr>
          <p:spPr bwMode="auto">
            <a:xfrm>
              <a:off x="1968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59" name="Line 22"/>
            <p:cNvSpPr>
              <a:spLocks noChangeShapeType="1"/>
            </p:cNvSpPr>
            <p:nvPr/>
          </p:nvSpPr>
          <p:spPr bwMode="auto">
            <a:xfrm>
              <a:off x="3840" y="2976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60" name="Line 23"/>
            <p:cNvSpPr>
              <a:spLocks noChangeShapeType="1"/>
            </p:cNvSpPr>
            <p:nvPr/>
          </p:nvSpPr>
          <p:spPr bwMode="auto">
            <a:xfrm>
              <a:off x="1968" y="3216"/>
              <a:ext cx="187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3761" name="Line 24"/>
            <p:cNvSpPr>
              <a:spLocks noChangeShapeType="1"/>
            </p:cNvSpPr>
            <p:nvPr/>
          </p:nvSpPr>
          <p:spPr bwMode="auto">
            <a:xfrm>
              <a:off x="2880" y="3216"/>
              <a:ext cx="0" cy="33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09977" name="Line 25"/>
          <p:cNvSpPr>
            <a:spLocks noChangeShapeType="1"/>
          </p:cNvSpPr>
          <p:nvPr/>
        </p:nvSpPr>
        <p:spPr bwMode="auto">
          <a:xfrm>
            <a:off x="6248400" y="2487613"/>
            <a:ext cx="0" cy="533400"/>
          </a:xfrm>
          <a:prstGeom prst="line">
            <a:avLst/>
          </a:prstGeom>
          <a:noFill/>
          <a:ln w="57150">
            <a:solidFill>
              <a:srgbClr val="FF9999"/>
            </a:solidFill>
            <a:round/>
            <a:headEnd/>
            <a:tailEnd type="stealth" w="med" len="med"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315200" y="3325813"/>
            <a:ext cx="457200" cy="685800"/>
            <a:chOff x="3552" y="2448"/>
            <a:chExt cx="288" cy="432"/>
          </a:xfrm>
        </p:grpSpPr>
        <p:sp>
          <p:nvSpPr>
            <p:cNvPr id="509979" name="Line 27"/>
            <p:cNvSpPr>
              <a:spLocks noChangeShapeType="1"/>
            </p:cNvSpPr>
            <p:nvPr/>
          </p:nvSpPr>
          <p:spPr bwMode="auto">
            <a:xfrm>
              <a:off x="3552" y="2448"/>
              <a:ext cx="288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9980" name="Line 28"/>
            <p:cNvSpPr>
              <a:spLocks noChangeShapeType="1"/>
            </p:cNvSpPr>
            <p:nvPr/>
          </p:nvSpPr>
          <p:spPr bwMode="auto">
            <a:xfrm>
              <a:off x="3840" y="2448"/>
              <a:ext cx="0" cy="432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48400" y="4392613"/>
            <a:ext cx="1524000" cy="914400"/>
            <a:chOff x="2880" y="3120"/>
            <a:chExt cx="960" cy="576"/>
          </a:xfrm>
        </p:grpSpPr>
        <p:sp>
          <p:nvSpPr>
            <p:cNvPr id="509982" name="Line 30"/>
            <p:cNvSpPr>
              <a:spLocks noChangeShapeType="1"/>
            </p:cNvSpPr>
            <p:nvPr/>
          </p:nvSpPr>
          <p:spPr bwMode="auto">
            <a:xfrm>
              <a:off x="3840" y="3120"/>
              <a:ext cx="0" cy="24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9983" name="Line 31"/>
            <p:cNvSpPr>
              <a:spLocks noChangeShapeType="1"/>
            </p:cNvSpPr>
            <p:nvPr/>
          </p:nvSpPr>
          <p:spPr bwMode="auto">
            <a:xfrm>
              <a:off x="2880" y="3360"/>
              <a:ext cx="960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9984" name="Line 32"/>
            <p:cNvSpPr>
              <a:spLocks noChangeShapeType="1"/>
            </p:cNvSpPr>
            <p:nvPr/>
          </p:nvSpPr>
          <p:spPr bwMode="auto">
            <a:xfrm>
              <a:off x="2880" y="3360"/>
              <a:ext cx="0" cy="336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9985" name="Text Box 33"/>
          <p:cNvSpPr txBox="1">
            <a:spLocks noChangeArrowheads="1"/>
          </p:cNvSpPr>
          <p:nvPr/>
        </p:nvSpPr>
        <p:spPr bwMode="auto">
          <a:xfrm>
            <a:off x="7162800" y="2944813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>
                <a:solidFill>
                  <a:srgbClr val="FF0000"/>
                </a:solidFill>
                <a:latin typeface="Times New Roman" pitchFamily="18" charset="0"/>
              </a:rPr>
              <a:t>false (0)</a:t>
            </a:r>
            <a:endParaRPr kumimoji="1" lang="en-US" altLang="zh-CN" sz="2000">
              <a:latin typeface="Times New Roman" pitchFamily="18" charset="0"/>
            </a:endParaRPr>
          </a:p>
        </p:txBody>
      </p:sp>
      <p:sp>
        <p:nvSpPr>
          <p:cNvPr id="509986" name="AutoShape 34"/>
          <p:cNvSpPr>
            <a:spLocks noChangeArrowheads="1"/>
          </p:cNvSpPr>
          <p:nvPr/>
        </p:nvSpPr>
        <p:spPr bwMode="auto">
          <a:xfrm>
            <a:off x="5080000" y="2949575"/>
            <a:ext cx="2349500" cy="711200"/>
          </a:xfrm>
          <a:prstGeom prst="flowChartDecision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kumimoji="1" lang="zh-CN" altLang="en-US" sz="2000" b="1" i="1">
                <a:latin typeface="Times New Roman" pitchFamily="18" charset="0"/>
              </a:rPr>
              <a:t>表达式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zh-CN" alt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9987" name="AutoShape 35"/>
          <p:cNvSpPr>
            <a:spLocks noChangeArrowheads="1"/>
          </p:cNvSpPr>
          <p:nvPr/>
        </p:nvSpPr>
        <p:spPr bwMode="auto">
          <a:xfrm>
            <a:off x="7015163" y="3997325"/>
            <a:ext cx="1519237" cy="406400"/>
          </a:xfrm>
          <a:prstGeom prst="flowChartProcess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000" b="1" i="1">
                <a:latin typeface="Times New Roman" pitchFamily="18" charset="0"/>
              </a:rPr>
              <a:t>语 句  </a:t>
            </a:r>
            <a:r>
              <a:rPr kumimoji="1" lang="en-US" altLang="zh-CN" sz="2000" b="1" i="1">
                <a:latin typeface="Times New Roman" pitchFamily="18" charset="0"/>
              </a:rPr>
              <a:t>2</a:t>
            </a:r>
            <a:endParaRPr kumimoji="1" lang="en-US" altLang="zh-CN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85" grpId="0" autoUpdateAnimBg="0"/>
      <p:bldP spid="509986" grpId="0" animBg="1" autoUpdateAnimBg="0"/>
      <p:bldP spid="5099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87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76453"/>
              </p:ext>
            </p:extLst>
          </p:nvPr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98787" name="AutoShape 67"/>
          <p:cNvSpPr>
            <a:spLocks/>
          </p:cNvSpPr>
          <p:nvPr/>
        </p:nvSpPr>
        <p:spPr bwMode="auto">
          <a:xfrm>
            <a:off x="3810000" y="2895600"/>
            <a:ext cx="2133600" cy="762000"/>
          </a:xfrm>
          <a:prstGeom prst="borderCallout2">
            <a:avLst>
              <a:gd name="adj1" fmla="val 15000"/>
              <a:gd name="adj2" fmla="val -3569"/>
              <a:gd name="adj3" fmla="val 15000"/>
              <a:gd name="adj4" fmla="val -17560"/>
              <a:gd name="adj5" fmla="val 284167"/>
              <a:gd name="adj6" fmla="val -70981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求模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（求余数）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7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0984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0985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0986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0987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0988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0989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10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5"/>
                                        <p:tgtEl>
                                          <p:spTgt spid="510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2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"/>
                                        <p:tgtEl>
                                          <p:spTgt spid="51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5"/>
                                        <p:tgtEl>
                                          <p:spTgt spid="51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5"/>
                                        <p:tgtEl>
                                          <p:spTgt spid="51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5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"/>
                                        <p:tgtEl>
                                          <p:spTgt spid="510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5"/>
                                        <p:tgtEl>
                                          <p:spTgt spid="510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25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2" grpId="0" build="p" autoUpdateAnimBg="0" advAuto="100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75779" name="Group 6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2007" name="Rectangle 7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2008" name="Rectangle 8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2009" name="Text Box 9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010" name="Text Box 10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2011" name="Rectangle 11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2012" name="Text Box 12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5780" name="Rectangle 13"/>
          <p:cNvSpPr>
            <a:spLocks noChangeArrowheads="1"/>
          </p:cNvSpPr>
          <p:nvPr/>
        </p:nvSpPr>
        <p:spPr bwMode="auto">
          <a:xfrm>
            <a:off x="533400" y="26400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33400" y="30972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76805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3033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3034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3035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036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3037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3038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13039" name="Line 15"/>
          <p:cNvSpPr>
            <a:spLocks noChangeShapeType="1"/>
          </p:cNvSpPr>
          <p:nvPr/>
        </p:nvSpPr>
        <p:spPr bwMode="auto">
          <a:xfrm rot="6529336">
            <a:off x="70485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3040" name="Text Box 16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0" grpId="0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4011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77829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4057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4058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5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4059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4060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4061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4062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7830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77833" name="Rectangle 17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5</a:t>
              </a:r>
            </a:p>
          </p:txBody>
        </p:sp>
        <p:sp>
          <p:nvSpPr>
            <p:cNvPr id="77834" name="Text Box 18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3400" y="26400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1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78853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5081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5082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5083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5084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5085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5086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33400" y="35544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79877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6105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6106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6107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6108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6109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6110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16111" name="Line 15"/>
          <p:cNvSpPr>
            <a:spLocks noChangeShapeType="1"/>
          </p:cNvSpPr>
          <p:nvPr/>
        </p:nvSpPr>
        <p:spPr bwMode="auto">
          <a:xfrm rot="340265">
            <a:off x="5943600" y="2716213"/>
            <a:ext cx="838200" cy="60960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 type="stealth" w="med" len="med"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6112" name="Text Box 16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12" grpId="0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4011613"/>
            <a:ext cx="4114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899" name="Rectangle 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solidFill>
                  <a:srgbClr val="FFFFFF"/>
                </a:solidFill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solidFill>
                  <a:srgbClr val="FFFFFF"/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80901" name="Group 8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7129" name="Rectangle 9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7130" name="Rectangle 10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7131" name="Text Box 11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7132" name="Text Box 12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7133" name="Rectangle 13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7134" name="Text Box 14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80905" name="Rectangle 17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7</a:t>
              </a:r>
            </a:p>
          </p:txBody>
        </p:sp>
        <p:sp>
          <p:nvSpPr>
            <p:cNvPr id="80906" name="Text Box 18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457200" y="1573213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b="1" i="1" dirty="0">
                <a:solidFill>
                  <a:srgbClr val="009900"/>
                </a:solidFill>
                <a:latin typeface="Times New Roman" pitchFamily="18" charset="0"/>
              </a:rPr>
              <a:t>例：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</a:t>
            </a:r>
            <a:r>
              <a:rPr kumimoji="1" lang="en-US" altLang="zh-CN" sz="2000" b="1" dirty="0">
                <a:latin typeface="Times New Roman" pitchFamily="18" charset="0"/>
              </a:rPr>
              <a:t>: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if  ( b &gt; a ) 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max = b ; 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else   max = a 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"max = " &lt;&lt; max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kumimoji="1" lang="en-US" altLang="zh-CN" sz="2000" b="1" dirty="0">
                <a:latin typeface="Times New Roman" pitchFamily="18" charset="0"/>
              </a:rPr>
              <a:t>        :</a:t>
            </a:r>
          </a:p>
        </p:txBody>
      </p:sp>
      <p:grpSp>
        <p:nvGrpSpPr>
          <p:cNvPr id="81924" name="Group 7"/>
          <p:cNvGrpSpPr>
            <a:grpSpLocks/>
          </p:cNvGrpSpPr>
          <p:nvPr/>
        </p:nvGrpSpPr>
        <p:grpSpPr bwMode="auto">
          <a:xfrm>
            <a:off x="4953000" y="2320925"/>
            <a:ext cx="3505200" cy="1387475"/>
            <a:chOff x="3024" y="1863"/>
            <a:chExt cx="2208" cy="874"/>
          </a:xfrm>
        </p:grpSpPr>
        <p:sp>
          <p:nvSpPr>
            <p:cNvPr id="518152" name="Rectangle 8"/>
            <p:cNvSpPr>
              <a:spLocks noChangeArrowheads="1"/>
            </p:cNvSpPr>
            <p:nvPr/>
          </p:nvSpPr>
          <p:spPr bwMode="auto">
            <a:xfrm>
              <a:off x="3264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7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8153" name="Rectangle 9"/>
            <p:cNvSpPr>
              <a:spLocks noChangeArrowheads="1"/>
            </p:cNvSpPr>
            <p:nvPr/>
          </p:nvSpPr>
          <p:spPr bwMode="auto">
            <a:xfrm>
              <a:off x="4560" y="1872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518154" name="Text Box 10"/>
            <p:cNvSpPr txBox="1">
              <a:spLocks noChangeArrowheads="1"/>
            </p:cNvSpPr>
            <p:nvPr/>
          </p:nvSpPr>
          <p:spPr bwMode="auto">
            <a:xfrm>
              <a:off x="3024" y="1863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8155" name="Text Box 11"/>
            <p:cNvSpPr txBox="1">
              <a:spLocks noChangeArrowheads="1"/>
            </p:cNvSpPr>
            <p:nvPr/>
          </p:nvSpPr>
          <p:spPr bwMode="auto">
            <a:xfrm>
              <a:off x="4312" y="186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  <a:endParaRPr kumimoji="1"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8156" name="Rectangle 12"/>
            <p:cNvSpPr>
              <a:spLocks noChangeArrowheads="1"/>
            </p:cNvSpPr>
            <p:nvPr/>
          </p:nvSpPr>
          <p:spPr bwMode="auto">
            <a:xfrm>
              <a:off x="3888" y="2496"/>
              <a:ext cx="672" cy="24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zh-CN" sz="2000">
                <a:latin typeface="Times New Roman" pitchFamily="18" charset="0"/>
              </a:endParaRPr>
            </a:p>
          </p:txBody>
        </p:sp>
        <p:sp>
          <p:nvSpPr>
            <p:cNvPr id="518157" name="Text Box 13"/>
            <p:cNvSpPr txBox="1">
              <a:spLocks noChangeArrowheads="1"/>
            </p:cNvSpPr>
            <p:nvPr/>
          </p:nvSpPr>
          <p:spPr bwMode="auto">
            <a:xfrm>
              <a:off x="3446" y="2487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max</a:t>
              </a:r>
              <a:endParaRPr kumimoji="1" lang="en-US" altLang="zh-CN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81925" name="Text Box 14"/>
          <p:cNvSpPr txBox="1">
            <a:spLocks noChangeArrowheads="1"/>
          </p:cNvSpPr>
          <p:nvPr/>
        </p:nvSpPr>
        <p:spPr bwMode="auto">
          <a:xfrm>
            <a:off x="6705600" y="33115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7</a:t>
            </a:r>
          </a:p>
        </p:txBody>
      </p:sp>
      <p:grpSp>
        <p:nvGrpSpPr>
          <p:cNvPr id="81926" name="Group 15"/>
          <p:cNvGrpSpPr>
            <a:grpSpLocks/>
          </p:cNvGrpSpPr>
          <p:nvPr/>
        </p:nvGrpSpPr>
        <p:grpSpPr bwMode="auto">
          <a:xfrm>
            <a:off x="5029200" y="4454525"/>
            <a:ext cx="3733800" cy="623888"/>
            <a:chOff x="3120" y="2967"/>
            <a:chExt cx="2352" cy="393"/>
          </a:xfrm>
        </p:grpSpPr>
        <p:sp>
          <p:nvSpPr>
            <p:cNvPr id="81929" name="Rectangle 16"/>
            <p:cNvSpPr>
              <a:spLocks noChangeArrowheads="1"/>
            </p:cNvSpPr>
            <p:nvPr/>
          </p:nvSpPr>
          <p:spPr bwMode="auto">
            <a:xfrm>
              <a:off x="3600" y="2976"/>
              <a:ext cx="1872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max = 7</a:t>
              </a:r>
            </a:p>
          </p:txBody>
        </p:sp>
        <p:sp>
          <p:nvSpPr>
            <p:cNvPr id="81930" name="Text Box 17"/>
            <p:cNvSpPr txBox="1">
              <a:spLocks noChangeArrowheads="1"/>
            </p:cNvSpPr>
            <p:nvPr/>
          </p:nvSpPr>
          <p:spPr bwMode="auto">
            <a:xfrm>
              <a:off x="3120" y="2967"/>
              <a:ext cx="4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sz="2000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</p:grpSp>
      <p:sp>
        <p:nvSpPr>
          <p:cNvPr id="518162" name="AutoShape 18"/>
          <p:cNvSpPr>
            <a:spLocks noChangeArrowheads="1"/>
          </p:cNvSpPr>
          <p:nvPr/>
        </p:nvSpPr>
        <p:spPr bwMode="auto">
          <a:xfrm>
            <a:off x="1828800" y="1192213"/>
            <a:ext cx="3657600" cy="1219200"/>
          </a:xfrm>
          <a:prstGeom prst="cloudCallout">
            <a:avLst>
              <a:gd name="adj1" fmla="val -25519"/>
              <a:gd name="adj2" fmla="val 146356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zh-CN" altLang="en-US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试一试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kumimoji="1" lang="zh-CN" altLang="en-US" b="1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用条件表达式修改该程序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62" grpId="0" animBg="1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647700" y="10398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语句的嵌套 </a:t>
            </a:r>
          </a:p>
        </p:txBody>
      </p:sp>
      <p:sp>
        <p:nvSpPr>
          <p:cNvPr id="519175" name="Text Box 7"/>
          <p:cNvSpPr txBox="1">
            <a:spLocks noChangeArrowheads="1"/>
          </p:cNvSpPr>
          <p:nvPr/>
        </p:nvSpPr>
        <p:spPr bwMode="auto">
          <a:xfrm>
            <a:off x="1143000" y="2236788"/>
            <a:ext cx="65817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语句中的执行语句如果又是另一个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语句，称为嵌套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</a:p>
          <a:p>
            <a:pPr eaLnBrk="1" hangingPunct="1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与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的配对关系：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规定，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else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总是与它接近的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配对 </a:t>
            </a:r>
          </a:p>
          <a:p>
            <a:pPr eaLnBrk="1" hangingPunct="1"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使用复合语句，可以改变条件语句的执行流程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 autoUpdateAnimBg="0"/>
      <p:bldP spid="519175" grpId="0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685800" y="1192213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2-4</a:t>
            </a:r>
            <a:r>
              <a:rPr kumimoji="1" lang="en-US" altLang="zh-CN" sz="2000" b="1" i="1" dirty="0">
                <a:latin typeface="宋体" pitchFamily="2" charset="-122"/>
              </a:rPr>
              <a:t>  </a:t>
            </a:r>
            <a:r>
              <a:rPr kumimoji="1" lang="zh-CN" altLang="en-US" sz="2000" b="1" dirty="0">
                <a:latin typeface="宋体" pitchFamily="2" charset="-122"/>
              </a:rPr>
              <a:t>编写程序计算货物运费。设货物运费每吨单价 </a:t>
            </a:r>
            <a:r>
              <a:rPr kumimoji="1" lang="en-US" altLang="zh-CN" sz="2000" b="1" dirty="0">
                <a:latin typeface="宋体" pitchFamily="2" charset="-122"/>
              </a:rPr>
              <a:t>p</a:t>
            </a:r>
            <a:r>
              <a:rPr kumimoji="1" lang="zh-CN" altLang="en-US" sz="2000" b="1" dirty="0">
                <a:latin typeface="宋体" pitchFamily="2" charset="-122"/>
              </a:rPr>
              <a:t>（元）与运输 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zh-CN" altLang="en-US" sz="2000" b="1" dirty="0">
                <a:latin typeface="宋体" pitchFamily="2" charset="-122"/>
              </a:rPr>
              <a:t>       距离 </a:t>
            </a:r>
            <a:r>
              <a:rPr kumimoji="1" lang="en-US" altLang="zh-CN" sz="2000" b="1" dirty="0">
                <a:latin typeface="宋体" pitchFamily="2" charset="-122"/>
              </a:rPr>
              <a:t>s</a:t>
            </a:r>
            <a:r>
              <a:rPr kumimoji="1" lang="zh-CN" altLang="en-US" sz="2000" b="1" dirty="0">
                <a:latin typeface="宋体" pitchFamily="2" charset="-122"/>
              </a:rPr>
              <a:t>（公里）之间有如下关系：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52750" y="2386013"/>
            <a:ext cx="3159125" cy="1854200"/>
            <a:chOff x="1860" y="1664"/>
            <a:chExt cx="1990" cy="1168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2222" y="1664"/>
            <a:ext cx="1628" cy="1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62040" imgH="1143000" progId="Equation.3">
                    <p:embed/>
                  </p:oleObj>
                </mc:Choice>
                <mc:Fallback>
                  <p:oleObj name="Equation" r:id="rId2" imgW="1562040" imgH="11430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1664"/>
                          <a:ext cx="1628" cy="11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Rectangle 9"/>
            <p:cNvSpPr>
              <a:spLocks noChangeArrowheads="1"/>
            </p:cNvSpPr>
            <p:nvPr/>
          </p:nvSpPr>
          <p:spPr bwMode="auto">
            <a:xfrm>
              <a:off x="1860" y="2086"/>
              <a:ext cx="33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宋体" pitchFamily="2" charset="-122"/>
                </a:rPr>
                <a:t>p =</a:t>
              </a:r>
            </a:p>
          </p:txBody>
        </p:sp>
      </p:grpSp>
      <p:sp>
        <p:nvSpPr>
          <p:cNvPr id="520202" name="Text Box 10"/>
          <p:cNvSpPr txBox="1">
            <a:spLocks noChangeArrowheads="1"/>
          </p:cNvSpPr>
          <p:nvPr/>
        </p:nvSpPr>
        <p:spPr bwMode="auto">
          <a:xfrm>
            <a:off x="1292225" y="4573588"/>
            <a:ext cx="7532688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dirty="0">
                <a:latin typeface="Times New Roman" pitchFamily="18" charset="0"/>
              </a:rPr>
              <a:t>输入要托运的货物重量为 </a:t>
            </a:r>
            <a:r>
              <a:rPr kumimoji="1" lang="en-US" altLang="zh-CN" sz="2000" b="1" dirty="0">
                <a:latin typeface="Times New Roman" pitchFamily="18" charset="0"/>
              </a:rPr>
              <a:t>w </a:t>
            </a:r>
            <a:r>
              <a:rPr kumimoji="1" lang="zh-CN" altLang="en-US" sz="2000" b="1" dirty="0">
                <a:latin typeface="Times New Roman" pitchFamily="18" charset="0"/>
              </a:rPr>
              <a:t>吨，托运距离 </a:t>
            </a:r>
            <a:r>
              <a:rPr kumimoji="1" lang="en-US" altLang="zh-CN" sz="2000" b="1" dirty="0">
                <a:latin typeface="Times New Roman" pitchFamily="18" charset="0"/>
              </a:rPr>
              <a:t>s </a:t>
            </a:r>
            <a:r>
              <a:rPr kumimoji="1" lang="zh-CN" altLang="en-US" sz="2000" b="1" dirty="0">
                <a:latin typeface="Times New Roman" pitchFamily="18" charset="0"/>
              </a:rPr>
              <a:t>公里，计算总运费 </a:t>
            </a:r>
            <a:r>
              <a:rPr kumimoji="1" lang="en-US" altLang="zh-CN" sz="2000" b="1" dirty="0">
                <a:latin typeface="Times New Roman" pitchFamily="18" charset="0"/>
              </a:rPr>
              <a:t>t </a:t>
            </a:r>
            <a:r>
              <a:rPr kumimoji="1" lang="zh-CN" altLang="en-US" sz="2000" b="1" dirty="0">
                <a:latin typeface="Times New Roman" pitchFamily="18" charset="0"/>
              </a:rPr>
              <a:t>：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 dirty="0">
                <a:latin typeface="Times New Roman" pitchFamily="18" charset="0"/>
              </a:rPr>
              <a:t>		                 </a:t>
            </a:r>
            <a:r>
              <a:rPr kumimoji="1" lang="en-US" altLang="zh-CN" sz="2000" b="1" dirty="0">
                <a:latin typeface="Times New Roman" pitchFamily="18" charset="0"/>
              </a:rPr>
              <a:t>t = p * w *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2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0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8" grpId="0" build="p" autoUpdateAnimBg="0" advAuto="1000"/>
      <p:bldP spid="520202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799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28447"/>
              </p:ext>
            </p:extLst>
          </p:nvPr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99811" name="AutoShape 67"/>
          <p:cNvSpPr>
            <a:spLocks/>
          </p:cNvSpPr>
          <p:nvPr/>
        </p:nvSpPr>
        <p:spPr bwMode="auto">
          <a:xfrm>
            <a:off x="5410200" y="4114800"/>
            <a:ext cx="2546350" cy="457200"/>
          </a:xfrm>
          <a:prstGeom prst="borderCallout2">
            <a:avLst>
              <a:gd name="adj1" fmla="val 25000"/>
              <a:gd name="adj2" fmla="val -2991"/>
              <a:gd name="adj3" fmla="val 25000"/>
              <a:gd name="adj4" fmla="val -31046"/>
              <a:gd name="adj5" fmla="val 346875"/>
              <a:gd name="adj6" fmla="val -60102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 dirty="0">
                <a:solidFill>
                  <a:schemeClr val="tx1"/>
                </a:solidFill>
              </a:rPr>
              <a:t>除数为 </a:t>
            </a:r>
            <a:r>
              <a:rPr lang="en-US" altLang="zh-CN" sz="2000" b="1" i="1" dirty="0">
                <a:solidFill>
                  <a:schemeClr val="tx1"/>
                </a:solidFill>
              </a:rPr>
              <a:t>0</a:t>
            </a:r>
            <a:r>
              <a:rPr lang="zh-CN" altLang="en-US" sz="2000" b="1" i="1" dirty="0">
                <a:solidFill>
                  <a:schemeClr val="tx1"/>
                </a:solidFill>
              </a:rPr>
              <a:t>，无值定义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811" grpId="0" animBg="1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6553200" y="1725613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zh-CN" altLang="en-US" sz="2000" b="1" i="1">
                <a:latin typeface="宋体" pitchFamily="2" charset="-122"/>
              </a:rPr>
              <a:t>控制流图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0600" y="963613"/>
            <a:ext cx="7086600" cy="5334000"/>
            <a:chOff x="624" y="768"/>
            <a:chExt cx="4464" cy="3360"/>
          </a:xfrm>
        </p:grpSpPr>
        <p:sp>
          <p:nvSpPr>
            <p:cNvPr id="83974" name="Text Box 8"/>
            <p:cNvSpPr txBox="1">
              <a:spLocks noChangeArrowheads="1"/>
            </p:cNvSpPr>
            <p:nvPr/>
          </p:nvSpPr>
          <p:spPr bwMode="auto">
            <a:xfrm>
              <a:off x="789" y="1410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5" name="Text Box 9"/>
            <p:cNvSpPr txBox="1">
              <a:spLocks noChangeArrowheads="1"/>
            </p:cNvSpPr>
            <p:nvPr/>
          </p:nvSpPr>
          <p:spPr bwMode="auto">
            <a:xfrm>
              <a:off x="1647" y="1074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76" name="Text Box 10"/>
            <p:cNvSpPr txBox="1">
              <a:spLocks noChangeArrowheads="1"/>
            </p:cNvSpPr>
            <p:nvPr/>
          </p:nvSpPr>
          <p:spPr bwMode="auto">
            <a:xfrm>
              <a:off x="1660" y="1833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7" name="Text Box 11"/>
            <p:cNvSpPr txBox="1">
              <a:spLocks noChangeArrowheads="1"/>
            </p:cNvSpPr>
            <p:nvPr/>
          </p:nvSpPr>
          <p:spPr bwMode="auto">
            <a:xfrm>
              <a:off x="2510" y="2226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8" name="Text Box 12"/>
            <p:cNvSpPr txBox="1">
              <a:spLocks noChangeArrowheads="1"/>
            </p:cNvSpPr>
            <p:nvPr/>
          </p:nvSpPr>
          <p:spPr bwMode="auto">
            <a:xfrm>
              <a:off x="3374" y="2649"/>
              <a:ext cx="34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979" name="Text Box 13"/>
            <p:cNvSpPr txBox="1">
              <a:spLocks noChangeArrowheads="1"/>
            </p:cNvSpPr>
            <p:nvPr/>
          </p:nvSpPr>
          <p:spPr bwMode="auto">
            <a:xfrm>
              <a:off x="2501" y="1497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80" name="Text Box 14"/>
            <p:cNvSpPr txBox="1">
              <a:spLocks noChangeArrowheads="1"/>
            </p:cNvSpPr>
            <p:nvPr/>
          </p:nvSpPr>
          <p:spPr bwMode="auto">
            <a:xfrm>
              <a:off x="3365" y="1881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81" name="Text Box 15"/>
            <p:cNvSpPr txBox="1">
              <a:spLocks noChangeArrowheads="1"/>
            </p:cNvSpPr>
            <p:nvPr/>
          </p:nvSpPr>
          <p:spPr bwMode="auto">
            <a:xfrm>
              <a:off x="4239" y="2274"/>
              <a:ext cx="364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solidFill>
                    <a:srgbClr val="CC0000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3982" name="AutoShape 16"/>
            <p:cNvSpPr>
              <a:spLocks noChangeArrowheads="1"/>
            </p:cNvSpPr>
            <p:nvPr/>
          </p:nvSpPr>
          <p:spPr bwMode="auto">
            <a:xfrm>
              <a:off x="624" y="1104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100?</a:t>
              </a:r>
            </a:p>
          </p:txBody>
        </p:sp>
        <p:sp>
          <p:nvSpPr>
            <p:cNvPr id="83983" name="AutoShape 17"/>
            <p:cNvSpPr>
              <a:spLocks noChangeArrowheads="1"/>
            </p:cNvSpPr>
            <p:nvPr/>
          </p:nvSpPr>
          <p:spPr bwMode="auto">
            <a:xfrm>
              <a:off x="1496" y="1517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200?</a:t>
              </a:r>
              <a:endParaRPr kumimoji="1" lang="en-US" altLang="zh-CN" sz="1600" b="1">
                <a:latin typeface="Times New Roman" pitchFamily="18" charset="0"/>
              </a:endParaRPr>
            </a:p>
          </p:txBody>
        </p:sp>
        <p:sp>
          <p:nvSpPr>
            <p:cNvPr id="83984" name="Line 18"/>
            <p:cNvSpPr>
              <a:spLocks noChangeShapeType="1"/>
            </p:cNvSpPr>
            <p:nvPr/>
          </p:nvSpPr>
          <p:spPr bwMode="auto">
            <a:xfrm>
              <a:off x="1669" y="1296"/>
              <a:ext cx="3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5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6" name="AutoShape 20"/>
            <p:cNvSpPr>
              <a:spLocks noChangeArrowheads="1"/>
            </p:cNvSpPr>
            <p:nvPr/>
          </p:nvSpPr>
          <p:spPr bwMode="auto">
            <a:xfrm>
              <a:off x="2360" y="1931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300?</a:t>
              </a:r>
              <a:endParaRPr kumimoji="1" lang="en-US" altLang="zh-CN" sz="1600" b="1">
                <a:latin typeface="Times New Roman" pitchFamily="18" charset="0"/>
              </a:endParaRPr>
            </a:p>
          </p:txBody>
        </p:sp>
        <p:sp>
          <p:nvSpPr>
            <p:cNvPr id="83987" name="Line 21"/>
            <p:cNvSpPr>
              <a:spLocks noChangeShapeType="1"/>
            </p:cNvSpPr>
            <p:nvPr/>
          </p:nvSpPr>
          <p:spPr bwMode="auto">
            <a:xfrm>
              <a:off x="2533" y="1680"/>
              <a:ext cx="3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8" name="Line 22"/>
            <p:cNvSpPr>
              <a:spLocks noChangeShapeType="1"/>
            </p:cNvSpPr>
            <p:nvPr/>
          </p:nvSpPr>
          <p:spPr bwMode="auto">
            <a:xfrm>
              <a:off x="2880" y="1680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89" name="AutoShape 23"/>
            <p:cNvSpPr>
              <a:spLocks noChangeArrowheads="1"/>
            </p:cNvSpPr>
            <p:nvPr/>
          </p:nvSpPr>
          <p:spPr bwMode="auto">
            <a:xfrm>
              <a:off x="3216" y="2333"/>
              <a:ext cx="1028" cy="34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S &lt; 400?</a:t>
              </a:r>
              <a:endParaRPr kumimoji="1" lang="en-US" altLang="zh-CN" sz="1600" b="1">
                <a:latin typeface="Times New Roman" pitchFamily="18" charset="0"/>
              </a:endParaRPr>
            </a:p>
          </p:txBody>
        </p:sp>
        <p:sp>
          <p:nvSpPr>
            <p:cNvPr id="83990" name="Line 24"/>
            <p:cNvSpPr>
              <a:spLocks noChangeShapeType="1"/>
            </p:cNvSpPr>
            <p:nvPr/>
          </p:nvSpPr>
          <p:spPr bwMode="auto">
            <a:xfrm>
              <a:off x="3389" y="2112"/>
              <a:ext cx="3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1" name="AutoShape 25"/>
            <p:cNvSpPr>
              <a:spLocks noChangeArrowheads="1"/>
            </p:cNvSpPr>
            <p:nvPr/>
          </p:nvSpPr>
          <p:spPr bwMode="auto">
            <a:xfrm>
              <a:off x="757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30</a:t>
              </a:r>
            </a:p>
          </p:txBody>
        </p:sp>
        <p:sp>
          <p:nvSpPr>
            <p:cNvPr id="83992" name="AutoShape 26"/>
            <p:cNvSpPr>
              <a:spLocks noChangeArrowheads="1"/>
            </p:cNvSpPr>
            <p:nvPr/>
          </p:nvSpPr>
          <p:spPr bwMode="auto">
            <a:xfrm>
              <a:off x="4368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20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3" name="AutoShape 27"/>
            <p:cNvSpPr>
              <a:spLocks noChangeArrowheads="1"/>
            </p:cNvSpPr>
            <p:nvPr/>
          </p:nvSpPr>
          <p:spPr bwMode="auto">
            <a:xfrm>
              <a:off x="3408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22.5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4" name="AutoShape 28"/>
            <p:cNvSpPr>
              <a:spLocks noChangeArrowheads="1"/>
            </p:cNvSpPr>
            <p:nvPr/>
          </p:nvSpPr>
          <p:spPr bwMode="auto">
            <a:xfrm>
              <a:off x="2533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25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5" name="AutoShape 29"/>
            <p:cNvSpPr>
              <a:spLocks noChangeArrowheads="1"/>
            </p:cNvSpPr>
            <p:nvPr/>
          </p:nvSpPr>
          <p:spPr bwMode="auto">
            <a:xfrm>
              <a:off x="1669" y="2938"/>
              <a:ext cx="720" cy="21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400" b="1">
                  <a:latin typeface="宋体" pitchFamily="2" charset="-122"/>
                </a:rPr>
                <a:t>P = 27.5</a:t>
              </a:r>
              <a:endParaRPr kumimoji="1" lang="en-US" altLang="zh-CN" sz="1400" b="1">
                <a:latin typeface="Times New Roman" pitchFamily="18" charset="0"/>
              </a:endParaRPr>
            </a:p>
          </p:txBody>
        </p:sp>
        <p:sp>
          <p:nvSpPr>
            <p:cNvPr id="83996" name="Line 30"/>
            <p:cNvSpPr>
              <a:spLocks noChangeShapeType="1"/>
            </p:cNvSpPr>
            <p:nvPr/>
          </p:nvSpPr>
          <p:spPr bwMode="auto">
            <a:xfrm>
              <a:off x="1141" y="768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7" name="Line 31"/>
            <p:cNvSpPr>
              <a:spLocks noChangeShapeType="1"/>
            </p:cNvSpPr>
            <p:nvPr/>
          </p:nvSpPr>
          <p:spPr bwMode="auto">
            <a:xfrm>
              <a:off x="1141" y="1440"/>
              <a:ext cx="0" cy="14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8" name="Line 32"/>
            <p:cNvSpPr>
              <a:spLocks noChangeShapeType="1"/>
            </p:cNvSpPr>
            <p:nvPr/>
          </p:nvSpPr>
          <p:spPr bwMode="auto">
            <a:xfrm>
              <a:off x="2016" y="1872"/>
              <a:ext cx="0" cy="106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3999" name="Line 33"/>
            <p:cNvSpPr>
              <a:spLocks noChangeShapeType="1"/>
            </p:cNvSpPr>
            <p:nvPr/>
          </p:nvSpPr>
          <p:spPr bwMode="auto">
            <a:xfrm flipH="1">
              <a:off x="2880" y="2256"/>
              <a:ext cx="0" cy="6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0" name="Line 34"/>
            <p:cNvSpPr>
              <a:spLocks noChangeShapeType="1"/>
            </p:cNvSpPr>
            <p:nvPr/>
          </p:nvSpPr>
          <p:spPr bwMode="auto">
            <a:xfrm>
              <a:off x="3744" y="268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1" name="Line 35"/>
            <p:cNvSpPr>
              <a:spLocks noChangeShapeType="1"/>
            </p:cNvSpPr>
            <p:nvPr/>
          </p:nvSpPr>
          <p:spPr bwMode="auto">
            <a:xfrm>
              <a:off x="4272" y="2496"/>
              <a:ext cx="48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2" name="Line 36"/>
            <p:cNvSpPr>
              <a:spLocks noChangeShapeType="1"/>
            </p:cNvSpPr>
            <p:nvPr/>
          </p:nvSpPr>
          <p:spPr bwMode="auto">
            <a:xfrm>
              <a:off x="4752" y="2496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3" name="Line 37"/>
            <p:cNvSpPr>
              <a:spLocks noChangeShapeType="1"/>
            </p:cNvSpPr>
            <p:nvPr/>
          </p:nvSpPr>
          <p:spPr bwMode="auto">
            <a:xfrm>
              <a:off x="1141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4" name="Line 38"/>
            <p:cNvSpPr>
              <a:spLocks noChangeShapeType="1"/>
            </p:cNvSpPr>
            <p:nvPr/>
          </p:nvSpPr>
          <p:spPr bwMode="auto">
            <a:xfrm>
              <a:off x="2005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5" name="Line 39"/>
            <p:cNvSpPr>
              <a:spLocks noChangeShapeType="1"/>
            </p:cNvSpPr>
            <p:nvPr/>
          </p:nvSpPr>
          <p:spPr bwMode="auto">
            <a:xfrm>
              <a:off x="2869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6" name="Line 40"/>
            <p:cNvSpPr>
              <a:spLocks noChangeShapeType="1"/>
            </p:cNvSpPr>
            <p:nvPr/>
          </p:nvSpPr>
          <p:spPr bwMode="auto">
            <a:xfrm>
              <a:off x="3744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7" name="Line 41"/>
            <p:cNvSpPr>
              <a:spLocks noChangeShapeType="1"/>
            </p:cNvSpPr>
            <p:nvPr/>
          </p:nvSpPr>
          <p:spPr bwMode="auto">
            <a:xfrm>
              <a:off x="4752" y="316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8" name="Line 42"/>
            <p:cNvSpPr>
              <a:spLocks noChangeShapeType="1"/>
            </p:cNvSpPr>
            <p:nvPr/>
          </p:nvSpPr>
          <p:spPr bwMode="auto">
            <a:xfrm>
              <a:off x="2869" y="340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09" name="Line 43"/>
            <p:cNvSpPr>
              <a:spLocks noChangeShapeType="1"/>
            </p:cNvSpPr>
            <p:nvPr/>
          </p:nvSpPr>
          <p:spPr bwMode="auto">
            <a:xfrm>
              <a:off x="1141" y="3408"/>
              <a:ext cx="3611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10" name="AutoShape 44"/>
            <p:cNvSpPr>
              <a:spLocks noChangeArrowheads="1"/>
            </p:cNvSpPr>
            <p:nvPr/>
          </p:nvSpPr>
          <p:spPr bwMode="auto">
            <a:xfrm>
              <a:off x="2352" y="3658"/>
              <a:ext cx="1056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t = p * w * s</a:t>
              </a:r>
              <a:endParaRPr kumimoji="1" lang="en-US" altLang="zh-CN" sz="1400" b="1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84011" name="Line 45"/>
            <p:cNvSpPr>
              <a:spLocks noChangeShapeType="1"/>
            </p:cNvSpPr>
            <p:nvPr/>
          </p:nvSpPr>
          <p:spPr bwMode="auto">
            <a:xfrm>
              <a:off x="2880" y="3888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4012" name="Line 46"/>
            <p:cNvSpPr>
              <a:spLocks noChangeShapeType="1"/>
            </p:cNvSpPr>
            <p:nvPr/>
          </p:nvSpPr>
          <p:spPr bwMode="auto">
            <a:xfrm>
              <a:off x="3744" y="2112"/>
              <a:ext cx="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2" grpId="0" build="p" autoUpdateAnimBg="0" advAuto="200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84995" name="Group 6"/>
          <p:cNvGrpSpPr>
            <a:grpSpLocks/>
          </p:cNvGrpSpPr>
          <p:nvPr/>
        </p:nvGrpSpPr>
        <p:grpSpPr bwMode="auto">
          <a:xfrm>
            <a:off x="4114800" y="1192213"/>
            <a:ext cx="4900613" cy="3581400"/>
            <a:chOff x="2577" y="816"/>
            <a:chExt cx="3087" cy="2352"/>
          </a:xfrm>
        </p:grpSpPr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2709" y="126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0" name="Text Box 8"/>
            <p:cNvSpPr txBox="1">
              <a:spLocks noChangeArrowheads="1"/>
            </p:cNvSpPr>
            <p:nvPr/>
          </p:nvSpPr>
          <p:spPr bwMode="auto">
            <a:xfrm>
              <a:off x="3296" y="102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3309" y="1557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890" y="183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3" name="Text Box 11"/>
            <p:cNvSpPr txBox="1">
              <a:spLocks noChangeArrowheads="1"/>
            </p:cNvSpPr>
            <p:nvPr/>
          </p:nvSpPr>
          <p:spPr bwMode="auto">
            <a:xfrm>
              <a:off x="4481" y="2128"/>
              <a:ext cx="257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3883" y="1322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4476" y="1590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5006" name="Text Box 14"/>
            <p:cNvSpPr txBox="1">
              <a:spLocks noChangeArrowheads="1"/>
            </p:cNvSpPr>
            <p:nvPr/>
          </p:nvSpPr>
          <p:spPr bwMode="auto">
            <a:xfrm>
              <a:off x="5074" y="186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grpSp>
          <p:nvGrpSpPr>
            <p:cNvPr id="85007" name="Group 15"/>
            <p:cNvGrpSpPr>
              <a:grpSpLocks/>
            </p:cNvGrpSpPr>
            <p:nvPr/>
          </p:nvGrpSpPr>
          <p:grpSpPr bwMode="auto">
            <a:xfrm>
              <a:off x="2577" y="816"/>
              <a:ext cx="3087" cy="2352"/>
              <a:chOff x="581" y="768"/>
              <a:chExt cx="4507" cy="3360"/>
            </a:xfrm>
          </p:grpSpPr>
          <p:grpSp>
            <p:nvGrpSpPr>
              <p:cNvPr id="85008" name="Group 16"/>
              <p:cNvGrpSpPr>
                <a:grpSpLocks/>
              </p:cNvGrpSpPr>
              <p:nvPr/>
            </p:nvGrpSpPr>
            <p:grpSpPr bwMode="auto">
              <a:xfrm>
                <a:off x="581" y="768"/>
                <a:ext cx="4507" cy="2880"/>
                <a:chOff x="581" y="768"/>
                <a:chExt cx="4507" cy="2880"/>
              </a:xfrm>
            </p:grpSpPr>
            <p:sp>
              <p:nvSpPr>
                <p:cNvPr id="85011" name="AutoShape 17"/>
                <p:cNvSpPr>
                  <a:spLocks noChangeArrowheads="1"/>
                </p:cNvSpPr>
                <p:nvPr/>
              </p:nvSpPr>
              <p:spPr bwMode="auto">
                <a:xfrm>
                  <a:off x="581" y="1078"/>
                  <a:ext cx="1127" cy="399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S &lt; 100?</a:t>
                  </a:r>
                  <a:endParaRPr kumimoji="1" lang="en-US" altLang="zh-CN" sz="1000">
                    <a:solidFill>
                      <a:srgbClr val="B2B2B2"/>
                    </a:solidFill>
                    <a:latin typeface="宋体" pitchFamily="2" charset="-122"/>
                  </a:endParaRPr>
                </a:p>
              </p:txBody>
            </p:sp>
            <p:grpSp>
              <p:nvGrpSpPr>
                <p:cNvPr id="85012" name="Group 18"/>
                <p:cNvGrpSpPr>
                  <a:grpSpLocks/>
                </p:cNvGrpSpPr>
                <p:nvPr/>
              </p:nvGrpSpPr>
              <p:grpSpPr bwMode="auto">
                <a:xfrm>
                  <a:off x="1448" y="1296"/>
                  <a:ext cx="1127" cy="595"/>
                  <a:chOff x="1603" y="1296"/>
                  <a:chExt cx="1127" cy="595"/>
                </a:xfrm>
              </p:grpSpPr>
              <p:sp>
                <p:nvSpPr>
                  <p:cNvPr id="8504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603" y="1492"/>
                    <a:ext cx="1127" cy="399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200?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4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4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5013" name="Group 22"/>
                <p:cNvGrpSpPr>
                  <a:grpSpLocks/>
                </p:cNvGrpSpPr>
                <p:nvPr/>
              </p:nvGrpSpPr>
              <p:grpSpPr bwMode="auto">
                <a:xfrm>
                  <a:off x="2315" y="1710"/>
                  <a:ext cx="1128" cy="594"/>
                  <a:chOff x="1606" y="1296"/>
                  <a:chExt cx="1128" cy="594"/>
                </a:xfrm>
              </p:grpSpPr>
              <p:sp>
                <p:nvSpPr>
                  <p:cNvPr id="85037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490"/>
                    <a:ext cx="1128" cy="400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300?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3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3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5014" name="Group 26"/>
                <p:cNvGrpSpPr>
                  <a:grpSpLocks/>
                </p:cNvGrpSpPr>
                <p:nvPr/>
              </p:nvGrpSpPr>
              <p:grpSpPr bwMode="auto">
                <a:xfrm>
                  <a:off x="3170" y="2112"/>
                  <a:ext cx="1127" cy="597"/>
                  <a:chOff x="1605" y="1296"/>
                  <a:chExt cx="1127" cy="597"/>
                </a:xfrm>
              </p:grpSpPr>
              <p:sp>
                <p:nvSpPr>
                  <p:cNvPr id="85034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1495"/>
                    <a:ext cx="1127" cy="398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400?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0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5015" name="AutoShape 30"/>
                <p:cNvSpPr>
                  <a:spLocks noChangeArrowheads="1"/>
                </p:cNvSpPr>
                <p:nvPr/>
              </p:nvSpPr>
              <p:spPr bwMode="auto">
                <a:xfrm>
                  <a:off x="756" y="2917"/>
                  <a:ext cx="721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30</a:t>
                  </a:r>
                </a:p>
              </p:txBody>
            </p:sp>
            <p:sp>
              <p:nvSpPr>
                <p:cNvPr id="85016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20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17" name="AutoShape 32"/>
                <p:cNvSpPr>
                  <a:spLocks noChangeArrowheads="1"/>
                </p:cNvSpPr>
                <p:nvPr/>
              </p:nvSpPr>
              <p:spPr bwMode="auto">
                <a:xfrm>
                  <a:off x="3408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22.5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18" name="AutoShape 33"/>
                <p:cNvSpPr>
                  <a:spLocks noChangeArrowheads="1"/>
                </p:cNvSpPr>
                <p:nvPr/>
              </p:nvSpPr>
              <p:spPr bwMode="auto">
                <a:xfrm>
                  <a:off x="2533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19" name="AutoShape 34"/>
                <p:cNvSpPr>
                  <a:spLocks noChangeArrowheads="1"/>
                </p:cNvSpPr>
                <p:nvPr/>
              </p:nvSpPr>
              <p:spPr bwMode="auto">
                <a:xfrm>
                  <a:off x="1669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27.5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020" name="Line 35"/>
                <p:cNvSpPr>
                  <a:spLocks noChangeShapeType="1"/>
                </p:cNvSpPr>
                <p:nvPr/>
              </p:nvSpPr>
              <p:spPr bwMode="auto">
                <a:xfrm>
                  <a:off x="1141" y="768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1" name="Line 36"/>
                <p:cNvSpPr>
                  <a:spLocks noChangeShapeType="1"/>
                </p:cNvSpPr>
                <p:nvPr/>
              </p:nvSpPr>
              <p:spPr bwMode="auto">
                <a:xfrm>
                  <a:off x="1141" y="1440"/>
                  <a:ext cx="0" cy="149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2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0" cy="1065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3" name="Line 38"/>
                <p:cNvSpPr>
                  <a:spLocks noChangeShapeType="1"/>
                </p:cNvSpPr>
                <p:nvPr/>
              </p:nvSpPr>
              <p:spPr bwMode="auto">
                <a:xfrm>
                  <a:off x="2869" y="2304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4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268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5" name="Line 40"/>
                <p:cNvSpPr>
                  <a:spLocks noChangeShapeType="1"/>
                </p:cNvSpPr>
                <p:nvPr/>
              </p:nvSpPr>
              <p:spPr bwMode="auto">
                <a:xfrm>
                  <a:off x="4272" y="2496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6" name="Line 41"/>
                <p:cNvSpPr>
                  <a:spLocks noChangeShapeType="1"/>
                </p:cNvSpPr>
                <p:nvPr/>
              </p:nvSpPr>
              <p:spPr bwMode="auto">
                <a:xfrm>
                  <a:off x="4752" y="249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7" name="Line 42"/>
                <p:cNvSpPr>
                  <a:spLocks noChangeShapeType="1"/>
                </p:cNvSpPr>
                <p:nvPr/>
              </p:nvSpPr>
              <p:spPr bwMode="auto">
                <a:xfrm>
                  <a:off x="1141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8" name="Line 43"/>
                <p:cNvSpPr>
                  <a:spLocks noChangeShapeType="1"/>
                </p:cNvSpPr>
                <p:nvPr/>
              </p:nvSpPr>
              <p:spPr bwMode="auto">
                <a:xfrm>
                  <a:off x="2005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29" name="Line 44"/>
                <p:cNvSpPr>
                  <a:spLocks noChangeShapeType="1"/>
                </p:cNvSpPr>
                <p:nvPr/>
              </p:nvSpPr>
              <p:spPr bwMode="auto">
                <a:xfrm>
                  <a:off x="2869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0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1" name="Line 46"/>
                <p:cNvSpPr>
                  <a:spLocks noChangeShapeType="1"/>
                </p:cNvSpPr>
                <p:nvPr/>
              </p:nvSpPr>
              <p:spPr bwMode="auto">
                <a:xfrm>
                  <a:off x="4752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2" name="Line 47"/>
                <p:cNvSpPr>
                  <a:spLocks noChangeShapeType="1"/>
                </p:cNvSpPr>
                <p:nvPr/>
              </p:nvSpPr>
              <p:spPr bwMode="auto">
                <a:xfrm>
                  <a:off x="2869" y="340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033" name="Line 48"/>
                <p:cNvSpPr>
                  <a:spLocks noChangeShapeType="1"/>
                </p:cNvSpPr>
                <p:nvPr/>
              </p:nvSpPr>
              <p:spPr bwMode="auto">
                <a:xfrm>
                  <a:off x="1141" y="3408"/>
                  <a:ext cx="3611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5009" name="AutoShape 49"/>
              <p:cNvSpPr>
                <a:spLocks noChangeArrowheads="1"/>
              </p:cNvSpPr>
              <p:nvPr/>
            </p:nvSpPr>
            <p:spPr bwMode="auto">
              <a:xfrm>
                <a:off x="2352" y="3647"/>
                <a:ext cx="1056" cy="257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000" b="1">
                    <a:solidFill>
                      <a:srgbClr val="B2B2B2"/>
                    </a:solidFill>
                    <a:latin typeface="宋体" pitchFamily="2" charset="-122"/>
                  </a:rPr>
                  <a:t>t = p * w * s         </a:t>
                </a:r>
                <a:endParaRPr kumimoji="1" lang="en-US" altLang="zh-CN" sz="10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10" name="Line 50"/>
              <p:cNvSpPr>
                <a:spLocks noChangeShapeType="1"/>
              </p:cNvSpPr>
              <p:nvPr/>
            </p:nvSpPr>
            <p:spPr bwMode="auto">
              <a:xfrm>
                <a:off x="2880" y="388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B2B2B2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22291" name="Text Box 51"/>
          <p:cNvSpPr txBox="1">
            <a:spLocks noChangeArrowheads="1"/>
          </p:cNvSpPr>
          <p:nvPr/>
        </p:nvSpPr>
        <p:spPr bwMode="auto">
          <a:xfrm>
            <a:off x="533400" y="746125"/>
            <a:ext cx="6410325" cy="5778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2-4  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计算货物运费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#include&lt;iomanip&gt;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{ double  t ,  p ,  w , 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input weight( ton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w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 Please input </a:t>
            </a:r>
            <a:r>
              <a:rPr kumimoji="1" lang="en-US" altLang="zh-CN" b="1" dirty="0" err="1">
                <a:latin typeface="Times New Roman" pitchFamily="18" charset="0"/>
              </a:rPr>
              <a:t>distsnce</a:t>
            </a:r>
            <a:r>
              <a:rPr kumimoji="1" lang="en-US" altLang="zh-CN" b="1" dirty="0">
                <a:latin typeface="Times New Roman" pitchFamily="18" charset="0"/>
              </a:rPr>
              <a:t>( </a:t>
            </a:r>
            <a:r>
              <a:rPr kumimoji="1" lang="en-US" altLang="zh-CN" b="1" dirty="0" err="1">
                <a:latin typeface="Times New Roman" pitchFamily="18" charset="0"/>
              </a:rPr>
              <a:t>kilometre</a:t>
            </a:r>
            <a:r>
              <a:rPr kumimoji="1" lang="en-US" altLang="zh-CN" b="1" dirty="0">
                <a:latin typeface="Times New Roman" pitchFamily="18" charset="0"/>
              </a:rPr>
              <a:t>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 s &lt; 100 )   p = 30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else  if  ( s &lt; 200 )   p = 27.5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	else  if  ( s &lt; 300 )   p = 25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	            else  if  ( s &lt; 400 )   p = 22.5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		        else  p = 20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t = p * w *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 The cost is: " &lt;&lt; </a:t>
            </a:r>
            <a:r>
              <a:rPr kumimoji="1" lang="en-US" altLang="zh-CN" b="1" dirty="0" err="1">
                <a:latin typeface="Times New Roman" pitchFamily="18" charset="0"/>
              </a:rPr>
              <a:t>setprecision</a:t>
            </a:r>
            <a:r>
              <a:rPr kumimoji="1" lang="en-US" altLang="zh-CN" b="1" dirty="0">
                <a:latin typeface="Times New Roman" pitchFamily="18" charset="0"/>
              </a:rPr>
              <a:t>(2) &lt;&lt; t &lt;&lt; '$'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522292" name="AutoShape 52"/>
          <p:cNvSpPr>
            <a:spLocks noChangeArrowheads="1"/>
          </p:cNvSpPr>
          <p:nvPr/>
        </p:nvSpPr>
        <p:spPr bwMode="auto">
          <a:xfrm>
            <a:off x="1908175" y="1803400"/>
            <a:ext cx="7080250" cy="1312863"/>
          </a:xfrm>
          <a:prstGeom prst="cloudCallout">
            <a:avLst>
              <a:gd name="adj1" fmla="val -17921"/>
              <a:gd name="adj2" fmla="val 136375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80322" dir="204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kumimoji="1" lang="zh-CN" altLang="en-US" sz="2000" b="1" i="1">
                <a:solidFill>
                  <a:srgbClr val="CC0000"/>
                </a:solidFill>
                <a:latin typeface="Times New Roman" pitchFamily="18" charset="0"/>
              </a:rPr>
              <a:t>想一想：</a:t>
            </a:r>
            <a:endParaRPr kumimoji="1" lang="zh-CN" altLang="en-US" sz="2000" b="1">
              <a:solidFill>
                <a:srgbClr val="CC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solidFill>
                  <a:srgbClr val="CC0000"/>
                </a:solidFill>
                <a:latin typeface="Times New Roman" pitchFamily="18" charset="0"/>
              </a:rPr>
              <a:t>几个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else </a:t>
            </a:r>
            <a:r>
              <a:rPr kumimoji="1" lang="zh-CN" altLang="en-US" sz="2000" b="1">
                <a:solidFill>
                  <a:srgbClr val="CC0000"/>
                </a:solidFill>
                <a:latin typeface="Times New Roman" pitchFamily="18" charset="0"/>
              </a:rPr>
              <a:t>分支语句的次序可以改变吗？</a:t>
            </a:r>
            <a:endParaRPr kumimoji="1" lang="zh-CN" alt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52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52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2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2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52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7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52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5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75"/>
                                        <p:tgtEl>
                                          <p:spTgt spid="52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75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75"/>
                                        <p:tgtEl>
                                          <p:spTgt spid="52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75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75"/>
                                        <p:tgtEl>
                                          <p:spTgt spid="52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6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75"/>
                                        <p:tgtEl>
                                          <p:spTgt spid="52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6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75"/>
                                        <p:tgtEl>
                                          <p:spTgt spid="52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125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75"/>
                                        <p:tgtEl>
                                          <p:spTgt spid="52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175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75"/>
                                        <p:tgtEl>
                                          <p:spTgt spid="52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675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75"/>
                                        <p:tgtEl>
                                          <p:spTgt spid="52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25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75"/>
                                        <p:tgtEl>
                                          <p:spTgt spid="52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25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75"/>
                                        <p:tgtEl>
                                          <p:spTgt spid="52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2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75"/>
                                        <p:tgtEl>
                                          <p:spTgt spid="52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8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75"/>
                                        <p:tgtEl>
                                          <p:spTgt spid="52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5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75"/>
                                        <p:tgtEl>
                                          <p:spTgt spid="52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2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1" grpId="0" build="p" autoUpdateAnimBg="0" advAuto="1000"/>
      <p:bldP spid="522292" grpId="0" animBg="1" autoUpdateAnimBg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9"/>
          <p:cNvSpPr txBox="1">
            <a:spLocks noChangeArrowheads="1"/>
          </p:cNvSpPr>
          <p:nvPr/>
        </p:nvSpPr>
        <p:spPr bwMode="auto">
          <a:xfrm>
            <a:off x="533400" y="746125"/>
            <a:ext cx="6410325" cy="5778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2-4  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计算货物运费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#include&lt;iomanip&gt;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{ double  t ,  p ,  w , 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input weight( ton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w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 Please input </a:t>
            </a:r>
            <a:r>
              <a:rPr kumimoji="1" lang="en-US" altLang="zh-CN" b="1" dirty="0" err="1">
                <a:latin typeface="Times New Roman" pitchFamily="18" charset="0"/>
              </a:rPr>
              <a:t>distsnce</a:t>
            </a:r>
            <a:r>
              <a:rPr kumimoji="1" lang="en-US" altLang="zh-CN" b="1" dirty="0">
                <a:latin typeface="Times New Roman" pitchFamily="18" charset="0"/>
              </a:rPr>
              <a:t>( </a:t>
            </a:r>
            <a:r>
              <a:rPr kumimoji="1" lang="en-US" altLang="zh-CN" b="1" dirty="0" err="1">
                <a:latin typeface="Times New Roman" pitchFamily="18" charset="0"/>
              </a:rPr>
              <a:t>kilometre</a:t>
            </a:r>
            <a:r>
              <a:rPr kumimoji="1" lang="en-US" altLang="zh-CN" b="1" dirty="0">
                <a:latin typeface="Times New Roman" pitchFamily="18" charset="0"/>
              </a:rPr>
              <a:t> ) :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 s &lt; 100 )   p = 30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else  if  ( s &lt; 200 )   p = 27.5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	else  if  ( s &lt; 300 )   p = 25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	            else  if  ( s &lt; 400 )   p = 22.5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		        else  p = 20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t = p * w * s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 The cost is: " &lt;&lt; </a:t>
            </a:r>
            <a:r>
              <a:rPr kumimoji="1" lang="en-US" altLang="zh-CN" b="1" dirty="0" err="1">
                <a:latin typeface="Times New Roman" pitchFamily="18" charset="0"/>
              </a:rPr>
              <a:t>setprecision</a:t>
            </a:r>
            <a:r>
              <a:rPr kumimoji="1" lang="en-US" altLang="zh-CN" b="1" dirty="0">
                <a:latin typeface="Times New Roman" pitchFamily="18" charset="0"/>
              </a:rPr>
              <a:t>(2) &lt;&lt; t &lt;&lt; '$'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grpSp>
        <p:nvGrpSpPr>
          <p:cNvPr id="86019" name="Group 6"/>
          <p:cNvGrpSpPr>
            <a:grpSpLocks/>
          </p:cNvGrpSpPr>
          <p:nvPr/>
        </p:nvGrpSpPr>
        <p:grpSpPr bwMode="auto">
          <a:xfrm>
            <a:off x="4114800" y="1192213"/>
            <a:ext cx="4900613" cy="3581400"/>
            <a:chOff x="2577" y="816"/>
            <a:chExt cx="3087" cy="2352"/>
          </a:xfrm>
        </p:grpSpPr>
        <p:sp>
          <p:nvSpPr>
            <p:cNvPr id="86024" name="Text Box 7"/>
            <p:cNvSpPr txBox="1">
              <a:spLocks noChangeArrowheads="1"/>
            </p:cNvSpPr>
            <p:nvPr/>
          </p:nvSpPr>
          <p:spPr bwMode="auto">
            <a:xfrm>
              <a:off x="2709" y="126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5" name="Text Box 8"/>
            <p:cNvSpPr txBox="1">
              <a:spLocks noChangeArrowheads="1"/>
            </p:cNvSpPr>
            <p:nvPr/>
          </p:nvSpPr>
          <p:spPr bwMode="auto">
            <a:xfrm>
              <a:off x="3296" y="102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6026" name="Text Box 9"/>
            <p:cNvSpPr txBox="1">
              <a:spLocks noChangeArrowheads="1"/>
            </p:cNvSpPr>
            <p:nvPr/>
          </p:nvSpPr>
          <p:spPr bwMode="auto">
            <a:xfrm>
              <a:off x="3309" y="1557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7" name="Text Box 10"/>
            <p:cNvSpPr txBox="1">
              <a:spLocks noChangeArrowheads="1"/>
            </p:cNvSpPr>
            <p:nvPr/>
          </p:nvSpPr>
          <p:spPr bwMode="auto">
            <a:xfrm>
              <a:off x="3890" y="1831"/>
              <a:ext cx="257" cy="1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8" name="Text Box 11"/>
            <p:cNvSpPr txBox="1">
              <a:spLocks noChangeArrowheads="1"/>
            </p:cNvSpPr>
            <p:nvPr/>
          </p:nvSpPr>
          <p:spPr bwMode="auto">
            <a:xfrm>
              <a:off x="4481" y="2128"/>
              <a:ext cx="257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0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86029" name="Text Box 12"/>
            <p:cNvSpPr txBox="1">
              <a:spLocks noChangeArrowheads="1"/>
            </p:cNvSpPr>
            <p:nvPr/>
          </p:nvSpPr>
          <p:spPr bwMode="auto">
            <a:xfrm>
              <a:off x="3883" y="1322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6030" name="Text Box 13"/>
            <p:cNvSpPr txBox="1">
              <a:spLocks noChangeArrowheads="1"/>
            </p:cNvSpPr>
            <p:nvPr/>
          </p:nvSpPr>
          <p:spPr bwMode="auto">
            <a:xfrm>
              <a:off x="4476" y="1590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86031" name="Text Box 14"/>
            <p:cNvSpPr txBox="1">
              <a:spLocks noChangeArrowheads="1"/>
            </p:cNvSpPr>
            <p:nvPr/>
          </p:nvSpPr>
          <p:spPr bwMode="auto">
            <a:xfrm>
              <a:off x="5074" y="1865"/>
              <a:ext cx="270" cy="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0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grpSp>
          <p:nvGrpSpPr>
            <p:cNvPr id="86032" name="Group 15"/>
            <p:cNvGrpSpPr>
              <a:grpSpLocks/>
            </p:cNvGrpSpPr>
            <p:nvPr/>
          </p:nvGrpSpPr>
          <p:grpSpPr bwMode="auto">
            <a:xfrm>
              <a:off x="2577" y="816"/>
              <a:ext cx="3087" cy="2352"/>
              <a:chOff x="581" y="768"/>
              <a:chExt cx="4507" cy="3360"/>
            </a:xfrm>
          </p:grpSpPr>
          <p:grpSp>
            <p:nvGrpSpPr>
              <p:cNvPr id="86033" name="Group 16"/>
              <p:cNvGrpSpPr>
                <a:grpSpLocks/>
              </p:cNvGrpSpPr>
              <p:nvPr/>
            </p:nvGrpSpPr>
            <p:grpSpPr bwMode="auto">
              <a:xfrm>
                <a:off x="581" y="768"/>
                <a:ext cx="4507" cy="2880"/>
                <a:chOff x="581" y="768"/>
                <a:chExt cx="4507" cy="2880"/>
              </a:xfrm>
            </p:grpSpPr>
            <p:sp>
              <p:nvSpPr>
                <p:cNvPr id="86036" name="AutoShape 17"/>
                <p:cNvSpPr>
                  <a:spLocks noChangeArrowheads="1"/>
                </p:cNvSpPr>
                <p:nvPr/>
              </p:nvSpPr>
              <p:spPr bwMode="auto">
                <a:xfrm>
                  <a:off x="581" y="1078"/>
                  <a:ext cx="1127" cy="399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S &lt; 100?</a:t>
                  </a:r>
                  <a:endParaRPr kumimoji="1" lang="en-US" altLang="zh-CN" sz="1000">
                    <a:solidFill>
                      <a:srgbClr val="B2B2B2"/>
                    </a:solidFill>
                    <a:latin typeface="宋体" pitchFamily="2" charset="-122"/>
                  </a:endParaRPr>
                </a:p>
              </p:txBody>
            </p:sp>
            <p:grpSp>
              <p:nvGrpSpPr>
                <p:cNvPr id="86037" name="Group 18"/>
                <p:cNvGrpSpPr>
                  <a:grpSpLocks/>
                </p:cNvGrpSpPr>
                <p:nvPr/>
              </p:nvGrpSpPr>
              <p:grpSpPr bwMode="auto">
                <a:xfrm>
                  <a:off x="1448" y="1296"/>
                  <a:ext cx="1127" cy="595"/>
                  <a:chOff x="1603" y="1296"/>
                  <a:chExt cx="1127" cy="595"/>
                </a:xfrm>
              </p:grpSpPr>
              <p:sp>
                <p:nvSpPr>
                  <p:cNvPr id="86065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1603" y="1492"/>
                    <a:ext cx="1127" cy="399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200?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6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038" name="Group 22"/>
                <p:cNvGrpSpPr>
                  <a:grpSpLocks/>
                </p:cNvGrpSpPr>
                <p:nvPr/>
              </p:nvGrpSpPr>
              <p:grpSpPr bwMode="auto">
                <a:xfrm>
                  <a:off x="2315" y="1710"/>
                  <a:ext cx="1128" cy="594"/>
                  <a:chOff x="1606" y="1296"/>
                  <a:chExt cx="1128" cy="594"/>
                </a:xfrm>
              </p:grpSpPr>
              <p:sp>
                <p:nvSpPr>
                  <p:cNvPr id="8606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490"/>
                    <a:ext cx="1128" cy="400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300?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6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039" name="Group 26"/>
                <p:cNvGrpSpPr>
                  <a:grpSpLocks/>
                </p:cNvGrpSpPr>
                <p:nvPr/>
              </p:nvGrpSpPr>
              <p:grpSpPr bwMode="auto">
                <a:xfrm>
                  <a:off x="3170" y="2112"/>
                  <a:ext cx="1127" cy="597"/>
                  <a:chOff x="1605" y="1296"/>
                  <a:chExt cx="1127" cy="597"/>
                </a:xfrm>
              </p:grpSpPr>
              <p:sp>
                <p:nvSpPr>
                  <p:cNvPr id="86059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1495"/>
                    <a:ext cx="1127" cy="398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0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S &lt; 400?</a:t>
                    </a:r>
                    <a:endParaRPr kumimoji="1" lang="en-US" altLang="zh-CN" sz="10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6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296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06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90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6040" name="AutoShape 30"/>
                <p:cNvSpPr>
                  <a:spLocks noChangeArrowheads="1"/>
                </p:cNvSpPr>
                <p:nvPr/>
              </p:nvSpPr>
              <p:spPr bwMode="auto">
                <a:xfrm>
                  <a:off x="756" y="2917"/>
                  <a:ext cx="721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30</a:t>
                  </a:r>
                </a:p>
              </p:txBody>
            </p:sp>
            <p:sp>
              <p:nvSpPr>
                <p:cNvPr id="86041" name="AutoShape 31"/>
                <p:cNvSpPr>
                  <a:spLocks noChangeArrowheads="1"/>
                </p:cNvSpPr>
                <p:nvPr/>
              </p:nvSpPr>
              <p:spPr bwMode="auto">
                <a:xfrm>
                  <a:off x="4368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20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2" name="AutoShape 32"/>
                <p:cNvSpPr>
                  <a:spLocks noChangeArrowheads="1"/>
                </p:cNvSpPr>
                <p:nvPr/>
              </p:nvSpPr>
              <p:spPr bwMode="auto">
                <a:xfrm>
                  <a:off x="3408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22.5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3" name="AutoShape 33"/>
                <p:cNvSpPr>
                  <a:spLocks noChangeArrowheads="1"/>
                </p:cNvSpPr>
                <p:nvPr/>
              </p:nvSpPr>
              <p:spPr bwMode="auto">
                <a:xfrm>
                  <a:off x="2533" y="2917"/>
                  <a:ext cx="720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4" name="AutoShape 34"/>
                <p:cNvSpPr>
                  <a:spLocks noChangeArrowheads="1"/>
                </p:cNvSpPr>
                <p:nvPr/>
              </p:nvSpPr>
              <p:spPr bwMode="auto">
                <a:xfrm>
                  <a:off x="1669" y="2917"/>
                  <a:ext cx="719" cy="257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000" b="1">
                      <a:solidFill>
                        <a:srgbClr val="B2B2B2"/>
                      </a:solidFill>
                      <a:latin typeface="宋体" pitchFamily="2" charset="-122"/>
                    </a:rPr>
                    <a:t>P = 27.5</a:t>
                  </a:r>
                  <a:endParaRPr kumimoji="1" lang="en-US" altLang="zh-CN" sz="10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045" name="Line 35"/>
                <p:cNvSpPr>
                  <a:spLocks noChangeShapeType="1"/>
                </p:cNvSpPr>
                <p:nvPr/>
              </p:nvSpPr>
              <p:spPr bwMode="auto">
                <a:xfrm>
                  <a:off x="1141" y="768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6" name="Line 36"/>
                <p:cNvSpPr>
                  <a:spLocks noChangeShapeType="1"/>
                </p:cNvSpPr>
                <p:nvPr/>
              </p:nvSpPr>
              <p:spPr bwMode="auto">
                <a:xfrm>
                  <a:off x="1141" y="1440"/>
                  <a:ext cx="0" cy="1496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7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1872"/>
                  <a:ext cx="0" cy="1065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8" name="Line 38"/>
                <p:cNvSpPr>
                  <a:spLocks noChangeShapeType="1"/>
                </p:cNvSpPr>
                <p:nvPr/>
              </p:nvSpPr>
              <p:spPr bwMode="auto">
                <a:xfrm>
                  <a:off x="2869" y="2304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49" name="Line 39"/>
                <p:cNvSpPr>
                  <a:spLocks noChangeShapeType="1"/>
                </p:cNvSpPr>
                <p:nvPr/>
              </p:nvSpPr>
              <p:spPr bwMode="auto">
                <a:xfrm>
                  <a:off x="3744" y="268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0" name="Line 40"/>
                <p:cNvSpPr>
                  <a:spLocks noChangeShapeType="1"/>
                </p:cNvSpPr>
                <p:nvPr/>
              </p:nvSpPr>
              <p:spPr bwMode="auto">
                <a:xfrm>
                  <a:off x="4272" y="2496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1" name="Line 41"/>
                <p:cNvSpPr>
                  <a:spLocks noChangeShapeType="1"/>
                </p:cNvSpPr>
                <p:nvPr/>
              </p:nvSpPr>
              <p:spPr bwMode="auto">
                <a:xfrm>
                  <a:off x="4752" y="249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2" name="Line 42"/>
                <p:cNvSpPr>
                  <a:spLocks noChangeShapeType="1"/>
                </p:cNvSpPr>
                <p:nvPr/>
              </p:nvSpPr>
              <p:spPr bwMode="auto">
                <a:xfrm>
                  <a:off x="1141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3" name="Line 43"/>
                <p:cNvSpPr>
                  <a:spLocks noChangeShapeType="1"/>
                </p:cNvSpPr>
                <p:nvPr/>
              </p:nvSpPr>
              <p:spPr bwMode="auto">
                <a:xfrm>
                  <a:off x="2005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4" name="Line 44"/>
                <p:cNvSpPr>
                  <a:spLocks noChangeShapeType="1"/>
                </p:cNvSpPr>
                <p:nvPr/>
              </p:nvSpPr>
              <p:spPr bwMode="auto">
                <a:xfrm>
                  <a:off x="2869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5" name="Line 45"/>
                <p:cNvSpPr>
                  <a:spLocks noChangeShapeType="1"/>
                </p:cNvSpPr>
                <p:nvPr/>
              </p:nvSpPr>
              <p:spPr bwMode="auto">
                <a:xfrm>
                  <a:off x="3744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6" name="Line 46"/>
                <p:cNvSpPr>
                  <a:spLocks noChangeShapeType="1"/>
                </p:cNvSpPr>
                <p:nvPr/>
              </p:nvSpPr>
              <p:spPr bwMode="auto">
                <a:xfrm>
                  <a:off x="4752" y="316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7" name="Line 47"/>
                <p:cNvSpPr>
                  <a:spLocks noChangeShapeType="1"/>
                </p:cNvSpPr>
                <p:nvPr/>
              </p:nvSpPr>
              <p:spPr bwMode="auto">
                <a:xfrm>
                  <a:off x="2869" y="340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058" name="Line 48"/>
                <p:cNvSpPr>
                  <a:spLocks noChangeShapeType="1"/>
                </p:cNvSpPr>
                <p:nvPr/>
              </p:nvSpPr>
              <p:spPr bwMode="auto">
                <a:xfrm>
                  <a:off x="1141" y="3408"/>
                  <a:ext cx="3611" cy="0"/>
                </a:xfrm>
                <a:prstGeom prst="line">
                  <a:avLst/>
                </a:prstGeom>
                <a:noFill/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86034" name="AutoShape 49"/>
              <p:cNvSpPr>
                <a:spLocks noChangeArrowheads="1"/>
              </p:cNvSpPr>
              <p:nvPr/>
            </p:nvSpPr>
            <p:spPr bwMode="auto">
              <a:xfrm>
                <a:off x="2352" y="3647"/>
                <a:ext cx="1056" cy="257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000" b="1">
                    <a:solidFill>
                      <a:srgbClr val="B2B2B2"/>
                    </a:solidFill>
                    <a:latin typeface="宋体" pitchFamily="2" charset="-122"/>
                  </a:rPr>
                  <a:t>t = p * w * s         </a:t>
                </a:r>
                <a:endParaRPr kumimoji="1" lang="en-US" altLang="zh-CN" sz="10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35" name="Line 50"/>
              <p:cNvSpPr>
                <a:spLocks noChangeShapeType="1"/>
              </p:cNvSpPr>
              <p:nvPr/>
            </p:nvSpPr>
            <p:spPr bwMode="auto">
              <a:xfrm>
                <a:off x="2880" y="388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B2B2B2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3316" name="AutoShape 52"/>
          <p:cNvSpPr>
            <a:spLocks noChangeArrowheads="1"/>
          </p:cNvSpPr>
          <p:nvPr/>
        </p:nvSpPr>
        <p:spPr bwMode="auto">
          <a:xfrm>
            <a:off x="4419600" y="887413"/>
            <a:ext cx="4343400" cy="4572000"/>
          </a:xfrm>
          <a:prstGeom prst="verticalScroll">
            <a:avLst>
              <a:gd name="adj" fmla="val 5833"/>
            </a:avLst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例如：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>
                <a:latin typeface="Times New Roman" pitchFamily="18" charset="0"/>
              </a:rPr>
              <a:t>    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cin &gt;&gt; s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if ( s &lt; 300 )   p = 25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if  ( s &lt; 100 )   p = 30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if  ( s &lt; 400 )   p = 22.5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if  ( s &lt; 200 )   p = 27.5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  else  p = 20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     t = p * w * s ;</a:t>
            </a:r>
            <a:endParaRPr kumimoji="1" lang="en-US" altLang="zh-CN" sz="2000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sz="2000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523317" name="Rectangle 53"/>
          <p:cNvSpPr>
            <a:spLocks noChangeArrowheads="1"/>
          </p:cNvSpPr>
          <p:nvPr/>
        </p:nvSpPr>
        <p:spPr bwMode="auto">
          <a:xfrm>
            <a:off x="4991100" y="4460875"/>
            <a:ext cx="32194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若输入 </a:t>
            </a:r>
            <a:r>
              <a:rPr kumimoji="1" lang="en-US" altLang="zh-CN" b="1">
                <a:latin typeface="Times New Roman" pitchFamily="18" charset="0"/>
              </a:rPr>
              <a:t>s </a:t>
            </a:r>
            <a:r>
              <a:rPr kumimoji="1" lang="zh-CN" altLang="en-US" b="1">
                <a:latin typeface="Times New Roman" pitchFamily="18" charset="0"/>
              </a:rPr>
              <a:t>：  </a:t>
            </a:r>
            <a:r>
              <a:rPr kumimoji="1" lang="en-US" altLang="zh-CN" b="1">
                <a:latin typeface="Times New Roman" pitchFamily="18" charset="0"/>
              </a:rPr>
              <a:t>150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输出 </a:t>
            </a:r>
            <a:r>
              <a:rPr kumimoji="1" lang="en-US" altLang="zh-CN" b="1" i="1">
                <a:solidFill>
                  <a:srgbClr val="FF0000"/>
                </a:solidFill>
                <a:latin typeface="Times New Roman" pitchFamily="18" charset="0"/>
              </a:rPr>
              <a:t>t </a:t>
            </a: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值等于多少？为什么？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2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2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16" grpId="0" animBg="1" autoUpdateAnimBg="0"/>
      <p:bldP spid="523317" grpId="0" build="p" autoUpdateAnimBg="0" advAuto="300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457200" y="1501775"/>
            <a:ext cx="8382000" cy="420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解法一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数据排序。先找出最小值，放在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中，然后找次小值，放在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中：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1.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对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进行比较</a:t>
            </a:r>
            <a:r>
              <a:rPr kumimoji="1" lang="zh-CN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，把小值放于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;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 a &gt; b   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 b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// a &lt; b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2.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对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进行比较，把小值放于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 a &gt; c   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 c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// a &lt; c ,  a &lt;b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3.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对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进行比较，把 小值放于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  b &gt; c    b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 c	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// a&lt;b &amp;&amp; b &lt; c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4.  </a:t>
            </a:r>
            <a:r>
              <a:rPr kumimoji="1" lang="zh-CN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输出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a, b, c </a:t>
            </a:r>
            <a:r>
              <a:rPr kumimoji="1" lang="zh-CN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的值。</a:t>
            </a:r>
            <a:endParaRPr kumimoji="1" lang="zh-CN" altLang="en-US" sz="2000" b="1">
              <a:latin typeface="Times New Roman" pitchFamily="18" charset="0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4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24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24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24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24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24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24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24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 autoUpdateAnimBg="0"/>
      <p:bldP spid="524295" grpId="0" build="p" autoUpdateAnimBg="0" advAuto="300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1563688"/>
            <a:ext cx="5491163" cy="412750"/>
            <a:chOff x="1005" y="1152"/>
            <a:chExt cx="3459" cy="260"/>
          </a:xfrm>
        </p:grpSpPr>
        <p:sp>
          <p:nvSpPr>
            <p:cNvPr id="88103" name="Text Box 8"/>
            <p:cNvSpPr txBox="1">
              <a:spLocks noChangeArrowheads="1"/>
            </p:cNvSpPr>
            <p:nvPr/>
          </p:nvSpPr>
          <p:spPr bwMode="auto">
            <a:xfrm>
              <a:off x="1005" y="115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104" name="AutoShape 9"/>
            <p:cNvSpPr>
              <a:spLocks noChangeArrowheads="1"/>
            </p:cNvSpPr>
            <p:nvPr/>
          </p:nvSpPr>
          <p:spPr bwMode="auto">
            <a:xfrm>
              <a:off x="1248" y="115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105" name="AutoShape 10"/>
            <p:cNvSpPr>
              <a:spLocks noChangeArrowheads="1"/>
            </p:cNvSpPr>
            <p:nvPr/>
          </p:nvSpPr>
          <p:spPr bwMode="auto">
            <a:xfrm>
              <a:off x="2644" y="117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106" name="AutoShape 11"/>
            <p:cNvSpPr>
              <a:spLocks noChangeArrowheads="1"/>
            </p:cNvSpPr>
            <p:nvPr/>
          </p:nvSpPr>
          <p:spPr bwMode="auto">
            <a:xfrm>
              <a:off x="3988" y="1152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107" name="Text Box 12"/>
            <p:cNvSpPr txBox="1">
              <a:spLocks noChangeArrowheads="1"/>
            </p:cNvSpPr>
            <p:nvPr/>
          </p:nvSpPr>
          <p:spPr bwMode="auto">
            <a:xfrm>
              <a:off x="2397" y="115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108" name="Text Box 13"/>
            <p:cNvSpPr txBox="1">
              <a:spLocks noChangeArrowheads="1"/>
            </p:cNvSpPr>
            <p:nvPr/>
          </p:nvSpPr>
          <p:spPr bwMode="auto">
            <a:xfrm>
              <a:off x="3744" y="115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sp>
        <p:nvSpPr>
          <p:cNvPr id="525326" name="Text Box 14"/>
          <p:cNvSpPr txBox="1">
            <a:spLocks noChangeArrowheads="1"/>
          </p:cNvSpPr>
          <p:nvPr/>
        </p:nvSpPr>
        <p:spPr bwMode="auto">
          <a:xfrm>
            <a:off x="1851025" y="1868488"/>
            <a:ext cx="165576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a &gt; b :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 b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1" lang="en-US" altLang="zh-C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5327" name="AutoShape 15"/>
          <p:cNvSpPr>
            <a:spLocks noChangeArrowheads="1"/>
          </p:cNvSpPr>
          <p:nvPr/>
        </p:nvSpPr>
        <p:spPr bwMode="auto">
          <a:xfrm>
            <a:off x="2366963" y="22494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42963" y="2751138"/>
            <a:ext cx="5491162" cy="412750"/>
            <a:chOff x="1008" y="1872"/>
            <a:chExt cx="3459" cy="260"/>
          </a:xfrm>
        </p:grpSpPr>
        <p:sp>
          <p:nvSpPr>
            <p:cNvPr id="88097" name="Text Box 17"/>
            <p:cNvSpPr txBox="1">
              <a:spLocks noChangeArrowheads="1"/>
            </p:cNvSpPr>
            <p:nvPr/>
          </p:nvSpPr>
          <p:spPr bwMode="auto">
            <a:xfrm>
              <a:off x="1008" y="187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8" name="AutoShape 18"/>
            <p:cNvSpPr>
              <a:spLocks noChangeArrowheads="1"/>
            </p:cNvSpPr>
            <p:nvPr/>
          </p:nvSpPr>
          <p:spPr bwMode="auto">
            <a:xfrm>
              <a:off x="1251" y="187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099" name="AutoShape 19"/>
            <p:cNvSpPr>
              <a:spLocks noChangeArrowheads="1"/>
            </p:cNvSpPr>
            <p:nvPr/>
          </p:nvSpPr>
          <p:spPr bwMode="auto">
            <a:xfrm>
              <a:off x="2647" y="189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100" name="AutoShape 20"/>
            <p:cNvSpPr>
              <a:spLocks noChangeArrowheads="1"/>
            </p:cNvSpPr>
            <p:nvPr/>
          </p:nvSpPr>
          <p:spPr bwMode="auto">
            <a:xfrm>
              <a:off x="3991" y="1879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101" name="Text Box 21"/>
            <p:cNvSpPr txBox="1">
              <a:spLocks noChangeArrowheads="1"/>
            </p:cNvSpPr>
            <p:nvPr/>
          </p:nvSpPr>
          <p:spPr bwMode="auto">
            <a:xfrm>
              <a:off x="2400" y="187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102" name="Text Box 22"/>
            <p:cNvSpPr txBox="1">
              <a:spLocks noChangeArrowheads="1"/>
            </p:cNvSpPr>
            <p:nvPr/>
          </p:nvSpPr>
          <p:spPr bwMode="auto">
            <a:xfrm>
              <a:off x="3747" y="1872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42963" y="3925888"/>
            <a:ext cx="5491162" cy="412750"/>
            <a:chOff x="1005" y="1824"/>
            <a:chExt cx="3459" cy="260"/>
          </a:xfrm>
        </p:grpSpPr>
        <p:sp>
          <p:nvSpPr>
            <p:cNvPr id="88091" name="Text Box 24"/>
            <p:cNvSpPr txBox="1">
              <a:spLocks noChangeArrowheads="1"/>
            </p:cNvSpPr>
            <p:nvPr/>
          </p:nvSpPr>
          <p:spPr bwMode="auto">
            <a:xfrm>
              <a:off x="1005" y="1824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2" name="AutoShape 25"/>
            <p:cNvSpPr>
              <a:spLocks noChangeArrowheads="1"/>
            </p:cNvSpPr>
            <p:nvPr/>
          </p:nvSpPr>
          <p:spPr bwMode="auto">
            <a:xfrm>
              <a:off x="1248" y="1831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093" name="AutoShape 26"/>
            <p:cNvSpPr>
              <a:spLocks noChangeArrowheads="1"/>
            </p:cNvSpPr>
            <p:nvPr/>
          </p:nvSpPr>
          <p:spPr bwMode="auto">
            <a:xfrm>
              <a:off x="2644" y="1851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094" name="AutoShape 27"/>
            <p:cNvSpPr>
              <a:spLocks noChangeArrowheads="1"/>
            </p:cNvSpPr>
            <p:nvPr/>
          </p:nvSpPr>
          <p:spPr bwMode="auto">
            <a:xfrm>
              <a:off x="3988" y="1831"/>
              <a:ext cx="476" cy="233"/>
            </a:xfrm>
            <a:prstGeom prst="flowChartProcess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095" name="Text Box 28"/>
            <p:cNvSpPr txBox="1">
              <a:spLocks noChangeArrowheads="1"/>
            </p:cNvSpPr>
            <p:nvPr/>
          </p:nvSpPr>
          <p:spPr bwMode="auto">
            <a:xfrm>
              <a:off x="2397" y="1824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6" name="Text Box 29"/>
            <p:cNvSpPr txBox="1">
              <a:spLocks noChangeArrowheads="1"/>
            </p:cNvSpPr>
            <p:nvPr/>
          </p:nvSpPr>
          <p:spPr bwMode="auto">
            <a:xfrm>
              <a:off x="3744" y="1824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sp>
        <p:nvSpPr>
          <p:cNvPr id="525342" name="AutoShape 30"/>
          <p:cNvSpPr>
            <a:spLocks noChangeArrowheads="1"/>
          </p:cNvSpPr>
          <p:nvPr/>
        </p:nvSpPr>
        <p:spPr bwMode="auto">
          <a:xfrm>
            <a:off x="5567363" y="1563688"/>
            <a:ext cx="755650" cy="369887"/>
          </a:xfrm>
          <a:prstGeom prst="flowChartProcess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EAEAEA"/>
                </a:solidFill>
                <a:latin typeface="Times New Roman" pitchFamily="18" charset="0"/>
              </a:rPr>
              <a:t>    2    </a:t>
            </a:r>
          </a:p>
        </p:txBody>
      </p:sp>
      <p:sp>
        <p:nvSpPr>
          <p:cNvPr id="525343" name="AutoShape 31"/>
          <p:cNvSpPr>
            <a:spLocks noChangeArrowheads="1"/>
          </p:cNvSpPr>
          <p:nvPr/>
        </p:nvSpPr>
        <p:spPr bwMode="auto">
          <a:xfrm>
            <a:off x="3433763" y="2782888"/>
            <a:ext cx="755650" cy="369887"/>
          </a:xfrm>
          <a:prstGeom prst="flowChartProcess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EAEAEA"/>
                </a:solidFill>
                <a:latin typeface="Times New Roman" pitchFamily="18" charset="0"/>
              </a:rPr>
              <a:t>    7    </a:t>
            </a:r>
          </a:p>
        </p:txBody>
      </p:sp>
      <p:sp>
        <p:nvSpPr>
          <p:cNvPr id="525344" name="Text Box 32"/>
          <p:cNvSpPr txBox="1">
            <a:spLocks noChangeArrowheads="1"/>
          </p:cNvSpPr>
          <p:nvPr/>
        </p:nvSpPr>
        <p:spPr bwMode="auto">
          <a:xfrm>
            <a:off x="3006725" y="3071813"/>
            <a:ext cx="1598613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a &gt; c : a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 c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1" lang="en-US" altLang="zh-C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5345" name="AutoShape 33"/>
          <p:cNvSpPr>
            <a:spLocks noChangeArrowheads="1"/>
          </p:cNvSpPr>
          <p:nvPr/>
        </p:nvSpPr>
        <p:spPr bwMode="auto">
          <a:xfrm>
            <a:off x="1223963" y="3925888"/>
            <a:ext cx="755650" cy="369887"/>
          </a:xfrm>
          <a:prstGeom prst="flowChartProcess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>
                <a:solidFill>
                  <a:srgbClr val="EAEAEA"/>
                </a:solidFill>
                <a:latin typeface="Times New Roman" pitchFamily="18" charset="0"/>
              </a:rPr>
              <a:t>    2    </a:t>
            </a:r>
          </a:p>
        </p:txBody>
      </p:sp>
      <p:sp>
        <p:nvSpPr>
          <p:cNvPr id="525346" name="Text Box 34"/>
          <p:cNvSpPr txBox="1">
            <a:spLocks noChangeArrowheads="1"/>
          </p:cNvSpPr>
          <p:nvPr/>
        </p:nvSpPr>
        <p:spPr bwMode="auto">
          <a:xfrm>
            <a:off x="4075113" y="4306888"/>
            <a:ext cx="1627187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b &gt; c : b 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 c</a:t>
            </a:r>
            <a:r>
              <a:rPr kumimoji="1" lang="en-US" altLang="zh-CN" sz="2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kumimoji="1" lang="en-US" altLang="zh-CN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5347" name="AutoShape 35"/>
          <p:cNvSpPr>
            <a:spLocks noChangeArrowheads="1"/>
          </p:cNvSpPr>
          <p:nvPr/>
        </p:nvSpPr>
        <p:spPr bwMode="auto">
          <a:xfrm>
            <a:off x="3586163" y="34686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842963" y="5189538"/>
            <a:ext cx="5491162" cy="412750"/>
            <a:chOff x="1008" y="3436"/>
            <a:chExt cx="3459" cy="260"/>
          </a:xfrm>
        </p:grpSpPr>
        <p:sp>
          <p:nvSpPr>
            <p:cNvPr id="88085" name="Text Box 37"/>
            <p:cNvSpPr txBox="1">
              <a:spLocks noChangeArrowheads="1"/>
            </p:cNvSpPr>
            <p:nvPr/>
          </p:nvSpPr>
          <p:spPr bwMode="auto">
            <a:xfrm>
              <a:off x="1008" y="3436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a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86" name="AutoShape 38"/>
            <p:cNvSpPr>
              <a:spLocks noChangeArrowheads="1"/>
            </p:cNvSpPr>
            <p:nvPr/>
          </p:nvSpPr>
          <p:spPr bwMode="auto">
            <a:xfrm>
              <a:off x="1251" y="3443"/>
              <a:ext cx="476" cy="233"/>
            </a:xfrm>
            <a:prstGeom prst="flowChartProcess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2    </a:t>
              </a:r>
            </a:p>
          </p:txBody>
        </p:sp>
        <p:sp>
          <p:nvSpPr>
            <p:cNvPr id="88087" name="AutoShape 39"/>
            <p:cNvSpPr>
              <a:spLocks noChangeArrowheads="1"/>
            </p:cNvSpPr>
            <p:nvPr/>
          </p:nvSpPr>
          <p:spPr bwMode="auto">
            <a:xfrm>
              <a:off x="2647" y="3463"/>
              <a:ext cx="476" cy="233"/>
            </a:xfrm>
            <a:prstGeom prst="flowChartProcess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5    </a:t>
              </a:r>
            </a:p>
          </p:txBody>
        </p:sp>
        <p:sp>
          <p:nvSpPr>
            <p:cNvPr id="88088" name="AutoShape 40"/>
            <p:cNvSpPr>
              <a:spLocks noChangeArrowheads="1"/>
            </p:cNvSpPr>
            <p:nvPr/>
          </p:nvSpPr>
          <p:spPr bwMode="auto">
            <a:xfrm>
              <a:off x="3991" y="3443"/>
              <a:ext cx="476" cy="233"/>
            </a:xfrm>
            <a:prstGeom prst="flowChartProcess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    7    </a:t>
              </a:r>
            </a:p>
          </p:txBody>
        </p:sp>
        <p:sp>
          <p:nvSpPr>
            <p:cNvPr id="88089" name="Text Box 41"/>
            <p:cNvSpPr txBox="1">
              <a:spLocks noChangeArrowheads="1"/>
            </p:cNvSpPr>
            <p:nvPr/>
          </p:nvSpPr>
          <p:spPr bwMode="auto">
            <a:xfrm>
              <a:off x="2400" y="3436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b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  <p:sp>
          <p:nvSpPr>
            <p:cNvPr id="88090" name="Text Box 42"/>
            <p:cNvSpPr txBox="1">
              <a:spLocks noChangeArrowheads="1"/>
            </p:cNvSpPr>
            <p:nvPr/>
          </p:nvSpPr>
          <p:spPr bwMode="auto">
            <a:xfrm>
              <a:off x="3747" y="3436"/>
              <a:ext cx="194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solidFill>
                    <a:srgbClr val="CC0000"/>
                  </a:solidFill>
                  <a:latin typeface="宋体" pitchFamily="2" charset="-122"/>
                </a:rPr>
                <a:t>c</a:t>
              </a:r>
              <a:endParaRPr kumimoji="1" lang="en-US" altLang="zh-CN" b="1">
                <a:latin typeface="Times New Roman" pitchFamily="18" charset="0"/>
              </a:endParaRPr>
            </a:p>
          </p:txBody>
        </p:sp>
      </p:grpSp>
      <p:sp>
        <p:nvSpPr>
          <p:cNvPr id="525355" name="AutoShape 43"/>
          <p:cNvSpPr>
            <a:spLocks noChangeArrowheads="1"/>
          </p:cNvSpPr>
          <p:nvPr/>
        </p:nvSpPr>
        <p:spPr bwMode="auto">
          <a:xfrm>
            <a:off x="4576763" y="47640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66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25356" name="Text Box 44"/>
          <p:cNvSpPr txBox="1">
            <a:spLocks noChangeArrowheads="1"/>
          </p:cNvSpPr>
          <p:nvPr/>
        </p:nvSpPr>
        <p:spPr bwMode="auto">
          <a:xfrm>
            <a:off x="7010400" y="2767013"/>
            <a:ext cx="70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a &lt; b</a:t>
            </a:r>
          </a:p>
        </p:txBody>
      </p:sp>
      <p:sp>
        <p:nvSpPr>
          <p:cNvPr id="525357" name="Text Box 45"/>
          <p:cNvSpPr txBox="1">
            <a:spLocks noChangeArrowheads="1"/>
          </p:cNvSpPr>
          <p:nvPr/>
        </p:nvSpPr>
        <p:spPr bwMode="auto">
          <a:xfrm>
            <a:off x="6969125" y="3910013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a &lt; b ,  a &lt; c</a:t>
            </a:r>
          </a:p>
        </p:txBody>
      </p:sp>
      <p:sp>
        <p:nvSpPr>
          <p:cNvPr id="525358" name="Text Box 46"/>
          <p:cNvSpPr txBox="1">
            <a:spLocks noChangeArrowheads="1"/>
          </p:cNvSpPr>
          <p:nvPr/>
        </p:nvSpPr>
        <p:spPr bwMode="auto">
          <a:xfrm>
            <a:off x="6969125" y="5205413"/>
            <a:ext cx="174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a &lt; b &amp;&amp; b &lt;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2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2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5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0"/>
                            </p:stCondLst>
                            <p:childTnLst>
                              <p:par>
                                <p:cTn id="72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2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6" grpId="0" autoUpdateAnimBg="0"/>
      <p:bldP spid="525327" grpId="0" animBg="1"/>
      <p:bldP spid="525342" grpId="0" animBg="1" autoUpdateAnimBg="0"/>
      <p:bldP spid="525343" grpId="0" animBg="1" autoUpdateAnimBg="0"/>
      <p:bldP spid="525344" grpId="0" autoUpdateAnimBg="0"/>
      <p:bldP spid="525345" grpId="0" animBg="1" autoUpdateAnimBg="0"/>
      <p:bldP spid="525346" grpId="0" autoUpdateAnimBg="0"/>
      <p:bldP spid="525347" grpId="0" animBg="1"/>
      <p:bldP spid="525355" grpId="0" animBg="1"/>
      <p:bldP spid="525356" grpId="0" autoUpdateAnimBg="0"/>
      <p:bldP spid="525357" grpId="0" autoUpdateAnimBg="0"/>
      <p:bldP spid="525358" grpId="0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1219200" y="1289050"/>
            <a:ext cx="5083175" cy="5092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{ int a, b, c, t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 Please input three integer numbers: "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a &gt;&gt; b &gt;&gt; c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if ( a &gt; b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  { t = a ;   a = b ;   b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if ( a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  { t = a ;   a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if ( b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  { t = b ;   b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a &lt;&lt; "  " &lt;&lt; b &lt;&lt; "  " &lt;&lt; c &lt;&lt; endl;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26344" name="AutoShape 8"/>
          <p:cNvSpPr>
            <a:spLocks noChangeArrowheads="1"/>
          </p:cNvSpPr>
          <p:nvPr/>
        </p:nvSpPr>
        <p:spPr bwMode="auto">
          <a:xfrm>
            <a:off x="5572125" y="2554288"/>
            <a:ext cx="2633663" cy="728662"/>
          </a:xfrm>
          <a:prstGeom prst="cloudCallout">
            <a:avLst>
              <a:gd name="adj1" fmla="val -93208"/>
              <a:gd name="adj2" fmla="val 194782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56796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注意语句块结构</a:t>
            </a:r>
            <a:endParaRPr kumimoji="1" lang="zh-CN" altLang="en-US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526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26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7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526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75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526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75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75"/>
                                        <p:tgtEl>
                                          <p:spTgt spid="526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75"/>
                                        <p:tgtEl>
                                          <p:spTgt spid="526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75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75"/>
                                        <p:tgtEl>
                                          <p:spTgt spid="526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825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75"/>
                                        <p:tgtEl>
                                          <p:spTgt spid="526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35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75"/>
                                        <p:tgtEl>
                                          <p:spTgt spid="526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4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75"/>
                                        <p:tgtEl>
                                          <p:spTgt spid="5263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925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75"/>
                                        <p:tgtEl>
                                          <p:spTgt spid="5263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975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75"/>
                                        <p:tgtEl>
                                          <p:spTgt spid="5263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75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75"/>
                                        <p:tgtEl>
                                          <p:spTgt spid="5263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3" grpId="0" build="p" autoUpdateAnimBg="0" advAuto="1000"/>
      <p:bldP spid="526344" grpId="0" animBg="1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1219200" y="1289050"/>
            <a:ext cx="4708525" cy="5092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{ int a, b, c, t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cout &lt;&lt; " Please input three integer numbers: "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cin &gt;&gt; a &gt;&gt; b &gt;&gt; c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if ( a &gt; b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t = a ;   a = b ;   b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if ( a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t = a ;   a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if ( b &gt; c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{ t = b ;   b = c ;   c = t 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  cout &lt;&lt; a &lt;&lt; "  " &lt;&lt; b &lt;&lt; "  " &lt;&lt; c &lt;&lt; endl;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9832" name="AutoShape 8"/>
          <p:cNvSpPr>
            <a:spLocks noChangeArrowheads="1"/>
          </p:cNvSpPr>
          <p:nvPr/>
        </p:nvSpPr>
        <p:spPr bwMode="auto">
          <a:xfrm>
            <a:off x="5572125" y="2554288"/>
            <a:ext cx="2633663" cy="728662"/>
          </a:xfrm>
          <a:prstGeom prst="cloudCallout">
            <a:avLst>
              <a:gd name="adj1" fmla="val -93208"/>
              <a:gd name="adj2" fmla="val 194782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56796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注意语句块结构</a:t>
            </a:r>
            <a:endParaRPr kumimoji="1" lang="zh-CN" altLang="en-US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27368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27369" name="Oval 9"/>
          <p:cNvSpPr>
            <a:spLocks noChangeArrowheads="1"/>
          </p:cNvSpPr>
          <p:nvPr/>
        </p:nvSpPr>
        <p:spPr bwMode="auto">
          <a:xfrm>
            <a:off x="4927600" y="1601788"/>
            <a:ext cx="3835400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可以直接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用 </a:t>
            </a:r>
            <a:r>
              <a:rPr kumimoji="1" lang="en-US" altLang="zh-CN" sz="2000" b="1" i="1">
                <a:latin typeface="Times New Roman" pitchFamily="18" charset="0"/>
              </a:rPr>
              <a:t>6</a:t>
            </a:r>
            <a:r>
              <a:rPr kumimoji="1" lang="zh-CN" altLang="en-US" sz="2000" b="1" i="1">
                <a:latin typeface="Times New Roman" pitchFamily="18" charset="0"/>
              </a:rPr>
              <a:t>个 </a:t>
            </a:r>
            <a:r>
              <a:rPr kumimoji="1" lang="en-US" altLang="zh-CN" sz="2000" b="1" i="1">
                <a:latin typeface="Times New Roman" pitchFamily="18" charset="0"/>
              </a:rPr>
              <a:t>if </a:t>
            </a:r>
            <a:r>
              <a:rPr kumimoji="1" lang="zh-CN" altLang="en-US" sz="2000" b="1" i="1">
                <a:latin typeface="Times New Roman" pitchFamily="18" charset="0"/>
              </a:rPr>
              <a:t>语句写出程序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7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7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7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27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7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7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7" grpId="0" build="p" autoUpdateAnimBg="0" advAuto="2000"/>
      <p:bldP spid="527368" grpId="0" build="p" autoUpdateAnimBg="0"/>
      <p:bldP spid="527369" grpId="0" animBg="1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2164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92165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28393" name="Oval 9"/>
          <p:cNvSpPr>
            <a:spLocks noChangeArrowheads="1"/>
          </p:cNvSpPr>
          <p:nvPr/>
        </p:nvSpPr>
        <p:spPr bwMode="auto">
          <a:xfrm>
            <a:off x="4117975" y="1300163"/>
            <a:ext cx="4949825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latin typeface="Times New Roman" pitchFamily="18" charset="0"/>
              </a:rPr>
              <a:t>坏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latin typeface="Times New Roman" pitchFamily="18" charset="0"/>
              </a:rPr>
              <a:t>8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latin typeface="Times New Roman" pitchFamily="18" charset="0"/>
              </a:rPr>
              <a:t>3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个逻辑运算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3" grpId="0" animBg="1" autoUpdateAnimBg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3188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29416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&lt; 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a</a:t>
            </a:r>
          </a:p>
        </p:txBody>
      </p:sp>
      <p:sp>
        <p:nvSpPr>
          <p:cNvPr id="93191" name="Oval 14"/>
          <p:cNvSpPr>
            <a:spLocks noChangeArrowheads="1"/>
          </p:cNvSpPr>
          <p:nvPr/>
        </p:nvSpPr>
        <p:spPr bwMode="auto">
          <a:xfrm>
            <a:off x="4117975" y="1300163"/>
            <a:ext cx="4949825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latin typeface="Times New Roman" pitchFamily="18" charset="0"/>
              </a:rPr>
              <a:t>坏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latin typeface="Times New Roman" pitchFamily="18" charset="0"/>
              </a:rPr>
              <a:t>8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latin typeface="Times New Roman" pitchFamily="18" charset="0"/>
              </a:rPr>
              <a:t>3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个逻辑运算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  <p:graphicFrame>
        <p:nvGraphicFramePr>
          <p:cNvPr id="8007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74743"/>
              </p:ext>
            </p:extLst>
          </p:nvPr>
        </p:nvGraphicFramePr>
        <p:xfrm>
          <a:off x="1066800" y="838200"/>
          <a:ext cx="7086600" cy="582739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 + 3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+10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 –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– 7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 *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12,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* 11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55,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 / 5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0,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 / 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-5, int &gt; 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或 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-6 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 /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10 % 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23 % 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3,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5 % 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undef,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(256)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(int)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00835" name="AutoShape 67"/>
          <p:cNvSpPr>
            <a:spLocks/>
          </p:cNvSpPr>
          <p:nvPr/>
        </p:nvSpPr>
        <p:spPr bwMode="auto">
          <a:xfrm>
            <a:off x="5410200" y="4038600"/>
            <a:ext cx="2474913" cy="838200"/>
          </a:xfrm>
          <a:prstGeom prst="borderCallout2">
            <a:avLst>
              <a:gd name="adj1" fmla="val 13634"/>
              <a:gd name="adj2" fmla="val -3079"/>
              <a:gd name="adj3" fmla="val 13634"/>
              <a:gd name="adj4" fmla="val -24310"/>
              <a:gd name="adj5" fmla="val 257199"/>
              <a:gd name="adj6" fmla="val -46310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操作数可以是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常量，变量，类型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835" grpId="0" animBg="1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4212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94213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30441" name="Oval 9"/>
          <p:cNvSpPr>
            <a:spLocks noChangeArrowheads="1"/>
          </p:cNvSpPr>
          <p:nvPr/>
        </p:nvSpPr>
        <p:spPr bwMode="auto">
          <a:xfrm>
            <a:off x="4038600" y="1266825"/>
            <a:ext cx="4876800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个逻辑运算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1" grpId="0" animBg="1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&amp;&amp;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95239" name="Oval 14"/>
          <p:cNvSpPr>
            <a:spLocks noChangeArrowheads="1"/>
          </p:cNvSpPr>
          <p:nvPr/>
        </p:nvSpPr>
        <p:spPr bwMode="auto">
          <a:xfrm>
            <a:off x="4038600" y="1266825"/>
            <a:ext cx="4876800" cy="148272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情况要做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个关系运算和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个逻辑运算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6260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b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a &lt; c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&lt; c &amp;&amp; c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a &lt; b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a &amp;&amp; a &lt; b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532489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9" grpId="0" animBg="1" autoUpdateAnimBg="0"/>
      <p:bldP spid="532490" grpId="0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	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&amp;&amp; c &lt;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  <a:endParaRPr kumimoji="1" lang="en-US" altLang="zh-CN" sz="2000" b="1" i="1">
              <a:solidFill>
                <a:srgbClr val="3333FF"/>
              </a:solidFill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7286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97287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533515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3516" name="AutoShape 12"/>
          <p:cNvSpPr>
            <a:spLocks/>
          </p:cNvSpPr>
          <p:nvPr/>
        </p:nvSpPr>
        <p:spPr bwMode="auto">
          <a:xfrm>
            <a:off x="6400800" y="4230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1602"/>
              <a:gd name="adj5" fmla="val -66926"/>
              <a:gd name="adj6" fmla="val -110088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a &lt;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5" grpId="0" autoUpdateAnimBg="0"/>
      <p:bldP spid="533516" grpId="0" animBg="1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8308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&amp;&amp; 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98310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98311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98312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4540" name="AutoShape 12"/>
          <p:cNvSpPr>
            <a:spLocks/>
          </p:cNvSpPr>
          <p:nvPr/>
        </p:nvSpPr>
        <p:spPr bwMode="auto">
          <a:xfrm>
            <a:off x="6400800" y="4230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4231"/>
              <a:gd name="adj5" fmla="val -172657"/>
              <a:gd name="adj6" fmla="val -126755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  a &lt; b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&lt; c</a:t>
            </a:r>
          </a:p>
        </p:txBody>
      </p:sp>
      <p:sp>
        <p:nvSpPr>
          <p:cNvPr id="534541" name="Oval 13"/>
          <p:cNvSpPr>
            <a:spLocks noChangeArrowheads="1"/>
          </p:cNvSpPr>
          <p:nvPr/>
        </p:nvSpPr>
        <p:spPr bwMode="auto">
          <a:xfrm>
            <a:off x="1752600" y="27828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4542" name="Oval 14"/>
          <p:cNvSpPr>
            <a:spLocks noChangeArrowheads="1"/>
          </p:cNvSpPr>
          <p:nvPr/>
        </p:nvSpPr>
        <p:spPr bwMode="auto">
          <a:xfrm>
            <a:off x="4038600" y="27828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34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40" grpId="0" animBg="1" autoUpdateAnimBg="0"/>
      <p:bldP spid="534541" grpId="0" animBg="1" autoUpdateAnimBg="0"/>
      <p:bldP spid="534542" grpId="0" animBg="1" autoUpdateAnimBg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99332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c &amp;&amp; 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99334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99336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5564" name="AutoShape 12"/>
          <p:cNvSpPr>
            <a:spLocks/>
          </p:cNvSpPr>
          <p:nvPr/>
        </p:nvSpPr>
        <p:spPr bwMode="auto">
          <a:xfrm>
            <a:off x="6400800" y="42306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5218"/>
              <a:gd name="adj5" fmla="val 85157"/>
              <a:gd name="adj6" fmla="val -132894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&lt;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a &lt; b</a:t>
            </a:r>
          </a:p>
        </p:txBody>
      </p:sp>
      <p:sp>
        <p:nvSpPr>
          <p:cNvPr id="535565" name="Oval 13"/>
          <p:cNvSpPr>
            <a:spLocks noChangeArrowheads="1"/>
          </p:cNvSpPr>
          <p:nvPr/>
        </p:nvSpPr>
        <p:spPr bwMode="auto">
          <a:xfrm>
            <a:off x="1143000" y="4840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5566" name="Oval 14"/>
          <p:cNvSpPr>
            <a:spLocks noChangeArrowheads="1"/>
          </p:cNvSpPr>
          <p:nvPr/>
        </p:nvSpPr>
        <p:spPr bwMode="auto">
          <a:xfrm>
            <a:off x="2743200" y="4840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35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4" grpId="0" animBg="1" autoUpdateAnimBg="0"/>
      <p:bldP spid="535565" grpId="0" animBg="1" autoUpdateAnimBg="0"/>
      <p:bldP spid="535566" grpId="0" animBg="1" autoUpdateAnimBg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0356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914400" y="2090738"/>
            <a:ext cx="4038600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个数的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6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种可能排列方式：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 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b &lt; </a:t>
            </a:r>
            <a:r>
              <a:rPr kumimoji="1" lang="en-US" altLang="zh-CN" sz="2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c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a &lt; c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a &amp;&amp; a &lt; c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b &lt; c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 &lt; c &amp;&amp; c &lt; a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&amp;&amp; a &lt;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c &lt; b &lt; a	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 &lt; b &amp;&amp; b &lt; a</a:t>
            </a:r>
          </a:p>
        </p:txBody>
      </p:sp>
      <p:sp>
        <p:nvSpPr>
          <p:cNvPr id="100358" name="Oval 9"/>
          <p:cNvSpPr>
            <a:spLocks noChangeArrowheads="1"/>
          </p:cNvSpPr>
          <p:nvPr/>
        </p:nvSpPr>
        <p:spPr bwMode="auto">
          <a:xfrm>
            <a:off x="5810250" y="1536700"/>
            <a:ext cx="2055813" cy="6635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优化算法</a:t>
            </a:r>
          </a:p>
        </p:txBody>
      </p:sp>
      <p:sp>
        <p:nvSpPr>
          <p:cNvPr id="100359" name="Text Box 10"/>
          <p:cNvSpPr txBox="1">
            <a:spLocks noChangeArrowheads="1"/>
          </p:cNvSpPr>
          <p:nvPr/>
        </p:nvSpPr>
        <p:spPr bwMode="auto">
          <a:xfrm>
            <a:off x="5791200" y="2697163"/>
            <a:ext cx="248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首先分析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，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的顺序</a:t>
            </a:r>
          </a:p>
        </p:txBody>
      </p:sp>
      <p:sp>
        <p:nvSpPr>
          <p:cNvPr id="100360" name="Text Box 11"/>
          <p:cNvSpPr txBox="1">
            <a:spLocks noChangeArrowheads="1"/>
          </p:cNvSpPr>
          <p:nvPr/>
        </p:nvSpPr>
        <p:spPr bwMode="auto">
          <a:xfrm>
            <a:off x="5791200" y="3230563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然后分析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c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的位置</a:t>
            </a:r>
          </a:p>
        </p:txBody>
      </p:sp>
      <p:sp>
        <p:nvSpPr>
          <p:cNvPr id="536588" name="AutoShape 12"/>
          <p:cNvSpPr>
            <a:spLocks/>
          </p:cNvSpPr>
          <p:nvPr/>
        </p:nvSpPr>
        <p:spPr bwMode="auto">
          <a:xfrm>
            <a:off x="6516688" y="430371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5329"/>
              <a:gd name="adj5" fmla="val -123176"/>
              <a:gd name="adj6" fmla="val -133773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a &lt; </a:t>
            </a:r>
            <a:r>
              <a:rPr kumimoji="1" lang="en-US" altLang="zh-CN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kumimoji="1" lang="en-US" altLang="zh-CN" sz="2000" b="1" i="1">
                <a:solidFill>
                  <a:srgbClr val="CC0099"/>
                </a:solidFill>
                <a:latin typeface="Times New Roman" pitchFamily="18" charset="0"/>
              </a:rPr>
              <a:t> &lt;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36589" name="Oval 13"/>
          <p:cNvSpPr>
            <a:spLocks noChangeArrowheads="1"/>
          </p:cNvSpPr>
          <p:nvPr/>
        </p:nvSpPr>
        <p:spPr bwMode="auto">
          <a:xfrm>
            <a:off x="1371600" y="3316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6590" name="Oval 14"/>
          <p:cNvSpPr>
            <a:spLocks noChangeArrowheads="1"/>
          </p:cNvSpPr>
          <p:nvPr/>
        </p:nvSpPr>
        <p:spPr bwMode="auto">
          <a:xfrm>
            <a:off x="3048000" y="3316288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zh-CN" altLang="zh-CN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8" grpId="0" animBg="1" autoUpdateAnimBg="0"/>
      <p:bldP spid="536589" grpId="0" animBg="1" autoUpdateAnimBg="0"/>
      <p:bldP spid="536590" grpId="0" animBg="1" autoUpdateAnimBg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1380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37608" name="Oval 8"/>
          <p:cNvSpPr>
            <a:spLocks noChangeArrowheads="1"/>
          </p:cNvSpPr>
          <p:nvPr/>
        </p:nvSpPr>
        <p:spPr bwMode="auto">
          <a:xfrm>
            <a:off x="6095999" y="1027113"/>
            <a:ext cx="2847969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 dirty="0">
                <a:latin typeface="Times New Roman" pitchFamily="18" charset="0"/>
              </a:rPr>
              <a:t>坏</a:t>
            </a: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 dirty="0">
                <a:latin typeface="Times New Roman" pitchFamily="18" charset="0"/>
              </a:rPr>
              <a:t>3</a:t>
            </a: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次关系运算</a:t>
            </a:r>
          </a:p>
        </p:txBody>
      </p:sp>
      <p:grpSp>
        <p:nvGrpSpPr>
          <p:cNvPr id="101382" name="Group 9"/>
          <p:cNvGrpSpPr>
            <a:grpSpLocks/>
          </p:cNvGrpSpPr>
          <p:nvPr/>
        </p:nvGrpSpPr>
        <p:grpSpPr bwMode="auto">
          <a:xfrm>
            <a:off x="76200" y="2036763"/>
            <a:ext cx="8915400" cy="3173413"/>
            <a:chOff x="48" y="1594"/>
            <a:chExt cx="5616" cy="1999"/>
          </a:xfrm>
        </p:grpSpPr>
        <p:grpSp>
          <p:nvGrpSpPr>
            <p:cNvPr id="101384" name="Group 10"/>
            <p:cNvGrpSpPr>
              <a:grpSpLocks/>
            </p:cNvGrpSpPr>
            <p:nvPr/>
          </p:nvGrpSpPr>
          <p:grpSpPr bwMode="auto">
            <a:xfrm>
              <a:off x="48" y="1594"/>
              <a:ext cx="5616" cy="1999"/>
              <a:chOff x="48" y="1594"/>
              <a:chExt cx="5616" cy="1999"/>
            </a:xfrm>
          </p:grpSpPr>
          <p:sp>
            <p:nvSpPr>
              <p:cNvPr id="101387" name="Text Box 11"/>
              <p:cNvSpPr txBox="1">
                <a:spLocks noChangeArrowheads="1"/>
              </p:cNvSpPr>
              <p:nvPr/>
            </p:nvSpPr>
            <p:spPr bwMode="auto">
              <a:xfrm>
                <a:off x="4093" y="3022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01388" name="Text Box 12"/>
              <p:cNvSpPr txBox="1">
                <a:spLocks noChangeArrowheads="1"/>
              </p:cNvSpPr>
              <p:nvPr/>
            </p:nvSpPr>
            <p:spPr bwMode="auto">
              <a:xfrm>
                <a:off x="2110" y="1918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89" name="Text Box 13"/>
              <p:cNvSpPr txBox="1">
                <a:spLocks noChangeArrowheads="1"/>
              </p:cNvSpPr>
              <p:nvPr/>
            </p:nvSpPr>
            <p:spPr bwMode="auto">
              <a:xfrm>
                <a:off x="2063" y="2638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01390" name="Text Box 14"/>
              <p:cNvSpPr txBox="1">
                <a:spLocks noChangeArrowheads="1"/>
              </p:cNvSpPr>
              <p:nvPr/>
            </p:nvSpPr>
            <p:spPr bwMode="auto">
              <a:xfrm>
                <a:off x="3325" y="1927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01391" name="Text Box 15"/>
              <p:cNvSpPr txBox="1">
                <a:spLocks noChangeArrowheads="1"/>
              </p:cNvSpPr>
              <p:nvPr/>
            </p:nvSpPr>
            <p:spPr bwMode="auto">
              <a:xfrm>
                <a:off x="3263" y="2638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01392" name="Text Box 16"/>
              <p:cNvSpPr txBox="1">
                <a:spLocks noChangeArrowheads="1"/>
              </p:cNvSpPr>
              <p:nvPr/>
            </p:nvSpPr>
            <p:spPr bwMode="auto">
              <a:xfrm>
                <a:off x="1236" y="2311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3" name="Text Box 17"/>
              <p:cNvSpPr txBox="1">
                <a:spLocks noChangeArrowheads="1"/>
              </p:cNvSpPr>
              <p:nvPr/>
            </p:nvSpPr>
            <p:spPr bwMode="auto">
              <a:xfrm>
                <a:off x="4116" y="2302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4" name="Text Box 18"/>
              <p:cNvSpPr txBox="1">
                <a:spLocks noChangeArrowheads="1"/>
              </p:cNvSpPr>
              <p:nvPr/>
            </p:nvSpPr>
            <p:spPr bwMode="auto">
              <a:xfrm>
                <a:off x="4932" y="2686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5" name="Text Box 19"/>
              <p:cNvSpPr txBox="1">
                <a:spLocks noChangeArrowheads="1"/>
              </p:cNvSpPr>
              <p:nvPr/>
            </p:nvSpPr>
            <p:spPr bwMode="auto">
              <a:xfrm>
                <a:off x="468" y="2686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1396" name="Text Box 20"/>
              <p:cNvSpPr txBox="1">
                <a:spLocks noChangeArrowheads="1"/>
              </p:cNvSpPr>
              <p:nvPr/>
            </p:nvSpPr>
            <p:spPr bwMode="auto">
              <a:xfrm>
                <a:off x="1247" y="3022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</a:p>
            </p:txBody>
          </p:sp>
          <p:grpSp>
            <p:nvGrpSpPr>
              <p:cNvPr id="101397" name="Group 21"/>
              <p:cNvGrpSpPr>
                <a:grpSpLocks/>
              </p:cNvGrpSpPr>
              <p:nvPr/>
            </p:nvGrpSpPr>
            <p:grpSpPr bwMode="auto">
              <a:xfrm>
                <a:off x="48" y="1594"/>
                <a:ext cx="5616" cy="1999"/>
                <a:chOff x="48" y="1594"/>
                <a:chExt cx="5616" cy="1999"/>
              </a:xfrm>
            </p:grpSpPr>
            <p:sp>
              <p:nvSpPr>
                <p:cNvPr id="101398" name="AutoShape 22"/>
                <p:cNvSpPr>
                  <a:spLocks noChangeArrowheads="1"/>
                </p:cNvSpPr>
                <p:nvPr/>
              </p:nvSpPr>
              <p:spPr bwMode="auto">
                <a:xfrm>
                  <a:off x="2317" y="1909"/>
                  <a:ext cx="1140" cy="42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b ?</a:t>
                  </a:r>
                </a:p>
              </p:txBody>
            </p:sp>
            <p:sp>
              <p:nvSpPr>
                <p:cNvPr id="101399" name="AutoShape 23"/>
                <p:cNvSpPr>
                  <a:spLocks noChangeArrowheads="1"/>
                </p:cNvSpPr>
                <p:nvPr/>
              </p:nvSpPr>
              <p:spPr bwMode="auto">
                <a:xfrm>
                  <a:off x="3085" y="2293"/>
                  <a:ext cx="1140" cy="42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 &lt; c ?</a:t>
                  </a:r>
                  <a:endParaRPr kumimoji="1" lang="en-US" altLang="zh-CN" b="1">
                    <a:latin typeface="Times New Roman" pitchFamily="18" charset="0"/>
                  </a:endParaRPr>
                </a:p>
              </p:txBody>
            </p:sp>
            <p:sp>
              <p:nvSpPr>
                <p:cNvPr id="101400" name="Line 24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01" name="Line 25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02" name="AutoShape 26"/>
                <p:cNvSpPr>
                  <a:spLocks noChangeArrowheads="1"/>
                </p:cNvSpPr>
                <p:nvPr/>
              </p:nvSpPr>
              <p:spPr bwMode="auto">
                <a:xfrm>
                  <a:off x="3888" y="2677"/>
                  <a:ext cx="1140" cy="42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c ?</a:t>
                  </a:r>
                  <a:endParaRPr kumimoji="1" lang="en-US" altLang="zh-CN" b="1">
                    <a:latin typeface="Times New Roman" pitchFamily="18" charset="0"/>
                  </a:endParaRPr>
                </a:p>
              </p:txBody>
            </p:sp>
            <p:sp>
              <p:nvSpPr>
                <p:cNvPr id="101403" name="Line 27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04" name="AutoShape 28"/>
                <p:cNvSpPr>
                  <a:spLocks noChangeArrowheads="1"/>
                </p:cNvSpPr>
                <p:nvPr/>
              </p:nvSpPr>
              <p:spPr bwMode="auto">
                <a:xfrm>
                  <a:off x="4944" y="3378"/>
                  <a:ext cx="720" cy="215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a, b</a:t>
                  </a:r>
                  <a:endParaRPr kumimoji="1" lang="en-US" altLang="zh-CN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01405" name="AutoShape 29"/>
                <p:cNvSpPr>
                  <a:spLocks noChangeArrowheads="1"/>
                </p:cNvSpPr>
                <p:nvPr/>
              </p:nvSpPr>
              <p:spPr bwMode="auto">
                <a:xfrm>
                  <a:off x="4128" y="3378"/>
                  <a:ext cx="720" cy="215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1406" name="Line 30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07" name="AutoShape 31"/>
                <p:cNvSpPr>
                  <a:spLocks noChangeArrowheads="1"/>
                </p:cNvSpPr>
                <p:nvPr/>
              </p:nvSpPr>
              <p:spPr bwMode="auto">
                <a:xfrm>
                  <a:off x="3302" y="3378"/>
                  <a:ext cx="720" cy="215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b, c</a:t>
                  </a:r>
                  <a:endParaRPr kumimoji="1" lang="en-US" altLang="zh-CN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01408" name="Line 32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09" name="Line 33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10" name="Line 34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11" name="Line 35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12" name="Line 36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grpSp>
              <p:nvGrpSpPr>
                <p:cNvPr id="101413" name="Group 37"/>
                <p:cNvGrpSpPr>
                  <a:grpSpLocks/>
                </p:cNvGrpSpPr>
                <p:nvPr/>
              </p:nvGrpSpPr>
              <p:grpSpPr bwMode="auto">
                <a:xfrm>
                  <a:off x="1488" y="2112"/>
                  <a:ext cx="1140" cy="597"/>
                  <a:chOff x="1488" y="2112"/>
                  <a:chExt cx="1140" cy="597"/>
                </a:xfrm>
              </p:grpSpPr>
              <p:sp>
                <p:nvSpPr>
                  <p:cNvPr id="10142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0142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01427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283"/>
                    <a:ext cx="1140" cy="426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a &lt; c ?</a:t>
                    </a:r>
                    <a:endParaRPr kumimoji="1" lang="en-US" altLang="zh-CN" b="1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1414" name="Group 41"/>
                <p:cNvGrpSpPr>
                  <a:grpSpLocks/>
                </p:cNvGrpSpPr>
                <p:nvPr/>
              </p:nvGrpSpPr>
              <p:grpSpPr bwMode="auto">
                <a:xfrm>
                  <a:off x="685" y="2496"/>
                  <a:ext cx="1140" cy="597"/>
                  <a:chOff x="685" y="2496"/>
                  <a:chExt cx="1140" cy="597"/>
                </a:xfrm>
              </p:grpSpPr>
              <p:sp>
                <p:nvSpPr>
                  <p:cNvPr id="1014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014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01424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685" y="2667"/>
                    <a:ext cx="1140" cy="426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b &lt; c ?</a:t>
                    </a:r>
                    <a:endParaRPr kumimoji="1" lang="en-US" altLang="zh-CN" b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1415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16" name="Line 46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17" name="AutoShape 47"/>
                <p:cNvSpPr>
                  <a:spLocks noChangeArrowheads="1"/>
                </p:cNvSpPr>
                <p:nvPr/>
              </p:nvSpPr>
              <p:spPr bwMode="auto">
                <a:xfrm>
                  <a:off x="1722" y="3368"/>
                  <a:ext cx="720" cy="215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1418" name="Line 48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01419" name="AutoShape 49"/>
                <p:cNvSpPr>
                  <a:spLocks noChangeArrowheads="1"/>
                </p:cNvSpPr>
                <p:nvPr/>
              </p:nvSpPr>
              <p:spPr bwMode="auto">
                <a:xfrm>
                  <a:off x="864" y="3378"/>
                  <a:ext cx="720" cy="215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1420" name="AutoShape 50"/>
                <p:cNvSpPr>
                  <a:spLocks noChangeArrowheads="1"/>
                </p:cNvSpPr>
                <p:nvPr/>
              </p:nvSpPr>
              <p:spPr bwMode="auto">
                <a:xfrm>
                  <a:off x="48" y="3368"/>
                  <a:ext cx="720" cy="215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1421" name="Line 51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</p:grpSp>
        </p:grpSp>
        <p:sp>
          <p:nvSpPr>
            <p:cNvPr id="101385" name="Text Box 52"/>
            <p:cNvSpPr txBox="1">
              <a:spLocks noChangeArrowheads="1"/>
            </p:cNvSpPr>
            <p:nvPr/>
          </p:nvSpPr>
          <p:spPr bwMode="auto">
            <a:xfrm>
              <a:off x="1711" y="1967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1386" name="Text Box 53"/>
            <p:cNvSpPr txBox="1">
              <a:spLocks noChangeArrowheads="1"/>
            </p:cNvSpPr>
            <p:nvPr/>
          </p:nvSpPr>
          <p:spPr bwMode="auto">
            <a:xfrm>
              <a:off x="3727" y="1967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8" grpId="0" animBg="1" autoUpdateAnimBg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2403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2405" name="Group 8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grpSp>
          <p:nvGrpSpPr>
            <p:cNvPr id="102408" name="Group 9"/>
            <p:cNvGrpSpPr>
              <a:grpSpLocks/>
            </p:cNvGrpSpPr>
            <p:nvPr/>
          </p:nvGrpSpPr>
          <p:grpSpPr bwMode="auto">
            <a:xfrm>
              <a:off x="48" y="1594"/>
              <a:ext cx="5616" cy="2006"/>
              <a:chOff x="48" y="1594"/>
              <a:chExt cx="5616" cy="2006"/>
            </a:xfrm>
          </p:grpSpPr>
          <p:sp>
            <p:nvSpPr>
              <p:cNvPr id="102411" name="Text Box 10"/>
              <p:cNvSpPr txBox="1">
                <a:spLocks noChangeArrowheads="1"/>
              </p:cNvSpPr>
              <p:nvPr/>
            </p:nvSpPr>
            <p:spPr bwMode="auto">
              <a:xfrm>
                <a:off x="4094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2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920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3" name="Text Box 12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4" name="Text Box 13"/>
              <p:cNvSpPr txBox="1">
                <a:spLocks noChangeArrowheads="1"/>
              </p:cNvSpPr>
              <p:nvPr/>
            </p:nvSpPr>
            <p:spPr bwMode="auto">
              <a:xfrm>
                <a:off x="3326" y="1929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5" name="Text Box 14"/>
              <p:cNvSpPr txBox="1">
                <a:spLocks noChangeArrowheads="1"/>
              </p:cNvSpPr>
              <p:nvPr/>
            </p:nvSpPr>
            <p:spPr bwMode="auto">
              <a:xfrm>
                <a:off x="32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16" name="Text Box 15"/>
              <p:cNvSpPr txBox="1">
                <a:spLocks noChangeArrowheads="1"/>
              </p:cNvSpPr>
              <p:nvPr/>
            </p:nvSpPr>
            <p:spPr bwMode="auto">
              <a:xfrm>
                <a:off x="1238" y="231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7" name="Text Box 16"/>
              <p:cNvSpPr txBox="1">
                <a:spLocks noChangeArrowheads="1"/>
              </p:cNvSpPr>
              <p:nvPr/>
            </p:nvSpPr>
            <p:spPr bwMode="auto">
              <a:xfrm>
                <a:off x="4118" y="2304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8" name="Text Box 17"/>
              <p:cNvSpPr txBox="1">
                <a:spLocks noChangeArrowheads="1"/>
              </p:cNvSpPr>
              <p:nvPr/>
            </p:nvSpPr>
            <p:spPr bwMode="auto">
              <a:xfrm>
                <a:off x="4934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19" name="Text Box 18"/>
              <p:cNvSpPr txBox="1">
                <a:spLocks noChangeArrowheads="1"/>
              </p:cNvSpPr>
              <p:nvPr/>
            </p:nvSpPr>
            <p:spPr bwMode="auto">
              <a:xfrm>
                <a:off x="470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2420" name="Text Box 19"/>
              <p:cNvSpPr txBox="1">
                <a:spLocks noChangeArrowheads="1"/>
              </p:cNvSpPr>
              <p:nvPr/>
            </p:nvSpPr>
            <p:spPr bwMode="auto">
              <a:xfrm>
                <a:off x="1248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2421" name="Group 20"/>
              <p:cNvGrpSpPr>
                <a:grpSpLocks/>
              </p:cNvGrpSpPr>
              <p:nvPr/>
            </p:nvGrpSpPr>
            <p:grpSpPr bwMode="auto">
              <a:xfrm>
                <a:off x="48" y="1594"/>
                <a:ext cx="5616" cy="2006"/>
                <a:chOff x="48" y="1594"/>
                <a:chExt cx="5616" cy="2006"/>
              </a:xfrm>
            </p:grpSpPr>
            <p:sp>
              <p:nvSpPr>
                <p:cNvPr id="102422" name="AutoShape 21"/>
                <p:cNvSpPr>
                  <a:spLocks noChangeArrowheads="1"/>
                </p:cNvSpPr>
                <p:nvPr/>
              </p:nvSpPr>
              <p:spPr bwMode="auto">
                <a:xfrm>
                  <a:off x="2373" y="1930"/>
                  <a:ext cx="1028" cy="384"/>
                </a:xfrm>
                <a:prstGeom prst="flowChartDecision">
                  <a:avLst/>
                </a:prstGeom>
                <a:solidFill>
                  <a:srgbClr val="FFCC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b ?</a:t>
                  </a:r>
                  <a:endParaRPr kumimoji="1" lang="en-US" altLang="zh-CN" sz="1600">
                    <a:latin typeface="宋体" pitchFamily="2" charset="-122"/>
                  </a:endParaRPr>
                </a:p>
              </p:txBody>
            </p:sp>
            <p:sp>
              <p:nvSpPr>
                <p:cNvPr id="102423" name="AutoShape 22"/>
                <p:cNvSpPr>
                  <a:spLocks noChangeArrowheads="1"/>
                </p:cNvSpPr>
                <p:nvPr/>
              </p:nvSpPr>
              <p:spPr bwMode="auto">
                <a:xfrm>
                  <a:off x="3141" y="2314"/>
                  <a:ext cx="1028" cy="384"/>
                </a:xfrm>
                <a:prstGeom prst="flowChartDecision">
                  <a:avLst/>
                </a:prstGeom>
                <a:solidFill>
                  <a:srgbClr val="FFCC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2424" name="Line 23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25" name="Line 24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26" name="AutoShape 25"/>
                <p:cNvSpPr>
                  <a:spLocks noChangeArrowheads="1"/>
                </p:cNvSpPr>
                <p:nvPr/>
              </p:nvSpPr>
              <p:spPr bwMode="auto">
                <a:xfrm>
                  <a:off x="3944" y="2698"/>
                  <a:ext cx="1028" cy="384"/>
                </a:xfrm>
                <a:prstGeom prst="flowChartDecision">
                  <a:avLst/>
                </a:prstGeom>
                <a:solidFill>
                  <a:srgbClr val="FFCC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2427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28" name="AutoShape 27"/>
                <p:cNvSpPr>
                  <a:spLocks noChangeArrowheads="1"/>
                </p:cNvSpPr>
                <p:nvPr/>
              </p:nvSpPr>
              <p:spPr bwMode="auto">
                <a:xfrm>
                  <a:off x="4944" y="337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a, b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2429" name="AutoShape 28"/>
                <p:cNvSpPr>
                  <a:spLocks noChangeArrowheads="1"/>
                </p:cNvSpPr>
                <p:nvPr/>
              </p:nvSpPr>
              <p:spPr bwMode="auto">
                <a:xfrm>
                  <a:off x="4128" y="337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2430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1" name="AutoShape 30"/>
                <p:cNvSpPr>
                  <a:spLocks noChangeArrowheads="1"/>
                </p:cNvSpPr>
                <p:nvPr/>
              </p:nvSpPr>
              <p:spPr bwMode="auto">
                <a:xfrm>
                  <a:off x="3302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b, c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2432" name="Line 31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3" name="Line 32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4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5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36" name="Line 35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2437" name="Group 36"/>
                <p:cNvGrpSpPr>
                  <a:grpSpLocks/>
                </p:cNvGrpSpPr>
                <p:nvPr/>
              </p:nvGrpSpPr>
              <p:grpSpPr bwMode="auto">
                <a:xfrm>
                  <a:off x="1544" y="2112"/>
                  <a:ext cx="1028" cy="576"/>
                  <a:chOff x="1544" y="2112"/>
                  <a:chExt cx="1028" cy="576"/>
                </a:xfrm>
              </p:grpSpPr>
              <p:sp>
                <p:nvSpPr>
                  <p:cNvPr id="1024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51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2304"/>
                    <a:ext cx="1028" cy="384"/>
                  </a:xfrm>
                  <a:prstGeom prst="flowChartDecision">
                    <a:avLst/>
                  </a:prstGeom>
                  <a:solidFill>
                    <a:srgbClr val="FFCC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a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2438" name="Group 40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28" cy="576"/>
                  <a:chOff x="741" y="2496"/>
                  <a:chExt cx="1028" cy="576"/>
                </a:xfrm>
              </p:grpSpPr>
              <p:sp>
                <p:nvSpPr>
                  <p:cNvPr id="10244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4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44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88"/>
                    <a:ext cx="1028" cy="384"/>
                  </a:xfrm>
                  <a:prstGeom prst="flowChartDecision">
                    <a:avLst/>
                  </a:prstGeom>
                  <a:solidFill>
                    <a:srgbClr val="FFCC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b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2439" name="Line 44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40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41" name="AutoShape 46"/>
                <p:cNvSpPr>
                  <a:spLocks noChangeArrowheads="1"/>
                </p:cNvSpPr>
                <p:nvPr/>
              </p:nvSpPr>
              <p:spPr bwMode="auto">
                <a:xfrm>
                  <a:off x="1722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2442" name="Line 47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443" name="AutoShape 48"/>
                <p:cNvSpPr>
                  <a:spLocks noChangeArrowheads="1"/>
                </p:cNvSpPr>
                <p:nvPr/>
              </p:nvSpPr>
              <p:spPr bwMode="auto">
                <a:xfrm>
                  <a:off x="864" y="337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2444" name="AutoShape 49"/>
                <p:cNvSpPr>
                  <a:spLocks noChangeArrowheads="1"/>
                </p:cNvSpPr>
                <p:nvPr/>
              </p:nvSpPr>
              <p:spPr bwMode="auto">
                <a:xfrm>
                  <a:off x="48" y="3360"/>
                  <a:ext cx="720" cy="230"/>
                </a:xfrm>
                <a:prstGeom prst="flowChartProcess">
                  <a:avLst/>
                </a:prstGeom>
                <a:solidFill>
                  <a:srgbClr val="FF9966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2445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409" name="Text Box 51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2410" name="Text Box 52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52" name="Oval 8">
            <a:extLst>
              <a:ext uri="{FF2B5EF4-FFF2-40B4-BE49-F238E27FC236}">
                <a16:creationId xmlns:a16="http://schemas.microsoft.com/office/drawing/2014/main" id="{A99D1C49-B312-4381-85C4-94A4ED57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1027113"/>
            <a:ext cx="2847969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 dirty="0">
                <a:latin typeface="Times New Roman" pitchFamily="18" charset="0"/>
              </a:rPr>
              <a:t>坏</a:t>
            </a: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 dirty="0">
                <a:latin typeface="Times New Roman" pitchFamily="18" charset="0"/>
              </a:rPr>
              <a:t>3</a:t>
            </a:r>
            <a:r>
              <a:rPr kumimoji="1" lang="zh-CN" altLang="en-US" sz="2000" b="1" i="1" dirty="0">
                <a:solidFill>
                  <a:srgbClr val="FF3300"/>
                </a:solidFill>
                <a:latin typeface="Times New Roman" pitchFamily="18" charset="0"/>
              </a:rPr>
              <a:t>次关系运算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3429" name="Group 8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grpSp>
          <p:nvGrpSpPr>
            <p:cNvPr id="103432" name="Group 9"/>
            <p:cNvGrpSpPr>
              <a:grpSpLocks/>
            </p:cNvGrpSpPr>
            <p:nvPr/>
          </p:nvGrpSpPr>
          <p:grpSpPr bwMode="auto">
            <a:xfrm>
              <a:off x="48" y="1594"/>
              <a:ext cx="5616" cy="2006"/>
              <a:chOff x="48" y="1594"/>
              <a:chExt cx="5616" cy="2006"/>
            </a:xfrm>
          </p:grpSpPr>
          <p:sp>
            <p:nvSpPr>
              <p:cNvPr id="103435" name="Text Box 10"/>
              <p:cNvSpPr txBox="1">
                <a:spLocks noChangeArrowheads="1"/>
              </p:cNvSpPr>
              <p:nvPr/>
            </p:nvSpPr>
            <p:spPr bwMode="auto">
              <a:xfrm>
                <a:off x="4094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36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920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37" name="Text Box 12"/>
              <p:cNvSpPr txBox="1">
                <a:spLocks noChangeArrowheads="1"/>
              </p:cNvSpPr>
              <p:nvPr/>
            </p:nvSpPr>
            <p:spPr bwMode="auto">
              <a:xfrm>
                <a:off x="20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38" name="Text Box 13"/>
              <p:cNvSpPr txBox="1">
                <a:spLocks noChangeArrowheads="1"/>
              </p:cNvSpPr>
              <p:nvPr/>
            </p:nvSpPr>
            <p:spPr bwMode="auto">
              <a:xfrm>
                <a:off x="3326" y="1929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39" name="Text Box 14"/>
              <p:cNvSpPr txBox="1">
                <a:spLocks noChangeArrowheads="1"/>
              </p:cNvSpPr>
              <p:nvPr/>
            </p:nvSpPr>
            <p:spPr bwMode="auto">
              <a:xfrm>
                <a:off x="3264" y="2640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40" name="Text Box 15"/>
              <p:cNvSpPr txBox="1">
                <a:spLocks noChangeArrowheads="1"/>
              </p:cNvSpPr>
              <p:nvPr/>
            </p:nvSpPr>
            <p:spPr bwMode="auto">
              <a:xfrm>
                <a:off x="1238" y="2313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1" name="Text Box 16"/>
              <p:cNvSpPr txBox="1">
                <a:spLocks noChangeArrowheads="1"/>
              </p:cNvSpPr>
              <p:nvPr/>
            </p:nvSpPr>
            <p:spPr bwMode="auto">
              <a:xfrm>
                <a:off x="4118" y="2304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2" name="Text Box 17"/>
              <p:cNvSpPr txBox="1">
                <a:spLocks noChangeArrowheads="1"/>
              </p:cNvSpPr>
              <p:nvPr/>
            </p:nvSpPr>
            <p:spPr bwMode="auto">
              <a:xfrm>
                <a:off x="4934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3" name="Text Box 18"/>
              <p:cNvSpPr txBox="1">
                <a:spLocks noChangeArrowheads="1"/>
              </p:cNvSpPr>
              <p:nvPr/>
            </p:nvSpPr>
            <p:spPr bwMode="auto">
              <a:xfrm>
                <a:off x="470" y="2688"/>
                <a:ext cx="394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chemeClr val="accent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3444" name="Text Box 19"/>
              <p:cNvSpPr txBox="1">
                <a:spLocks noChangeArrowheads="1"/>
              </p:cNvSpPr>
              <p:nvPr/>
            </p:nvSpPr>
            <p:spPr bwMode="auto">
              <a:xfrm>
                <a:off x="1248" y="3024"/>
                <a:ext cx="37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009900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3445" name="Group 20"/>
              <p:cNvGrpSpPr>
                <a:grpSpLocks/>
              </p:cNvGrpSpPr>
              <p:nvPr/>
            </p:nvGrpSpPr>
            <p:grpSpPr bwMode="auto">
              <a:xfrm>
                <a:off x="48" y="1594"/>
                <a:ext cx="5616" cy="2006"/>
                <a:chOff x="48" y="1594"/>
                <a:chExt cx="5616" cy="2006"/>
              </a:xfrm>
            </p:grpSpPr>
            <p:sp>
              <p:nvSpPr>
                <p:cNvPr id="103446" name="AutoShape 21"/>
                <p:cNvSpPr>
                  <a:spLocks noChangeArrowheads="1"/>
                </p:cNvSpPr>
                <p:nvPr/>
              </p:nvSpPr>
              <p:spPr bwMode="auto">
                <a:xfrm>
                  <a:off x="2373" y="1930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 dirty="0">
                      <a:latin typeface="宋体" pitchFamily="2" charset="-122"/>
                    </a:rPr>
                    <a:t>a &lt; b ?</a:t>
                  </a:r>
                  <a:endParaRPr kumimoji="1" lang="en-US" altLang="zh-CN" sz="1600" dirty="0">
                    <a:latin typeface="宋体" pitchFamily="2" charset="-122"/>
                  </a:endParaRPr>
                </a:p>
              </p:txBody>
            </p:sp>
            <p:sp>
              <p:nvSpPr>
                <p:cNvPr id="103447" name="AutoShape 22"/>
                <p:cNvSpPr>
                  <a:spLocks noChangeArrowheads="1"/>
                </p:cNvSpPr>
                <p:nvPr/>
              </p:nvSpPr>
              <p:spPr bwMode="auto">
                <a:xfrm>
                  <a:off x="3141" y="2314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3448" name="Line 23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49" name="Line 24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0" name="AutoShape 25"/>
                <p:cNvSpPr>
                  <a:spLocks noChangeArrowheads="1"/>
                </p:cNvSpPr>
                <p:nvPr/>
              </p:nvSpPr>
              <p:spPr bwMode="auto">
                <a:xfrm>
                  <a:off x="3944" y="2698"/>
                  <a:ext cx="1028" cy="384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 &lt; c ?</a:t>
                  </a:r>
                  <a:endParaRPr kumimoji="1" lang="en-US" altLang="zh-CN">
                    <a:latin typeface="Times New Roman" pitchFamily="18" charset="0"/>
                  </a:endParaRPr>
                </a:p>
              </p:txBody>
            </p:sp>
            <p:sp>
              <p:nvSpPr>
                <p:cNvPr id="103451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2" name="AutoShape 27"/>
                <p:cNvSpPr>
                  <a:spLocks noChangeArrowheads="1"/>
                </p:cNvSpPr>
                <p:nvPr/>
              </p:nvSpPr>
              <p:spPr bwMode="auto">
                <a:xfrm>
                  <a:off x="4944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a, b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3453" name="AutoShape 28"/>
                <p:cNvSpPr>
                  <a:spLocks noChangeArrowheads="1"/>
                </p:cNvSpPr>
                <p:nvPr/>
              </p:nvSpPr>
              <p:spPr bwMode="auto">
                <a:xfrm>
                  <a:off x="4128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3454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5" name="AutoShape 30"/>
                <p:cNvSpPr>
                  <a:spLocks noChangeArrowheads="1"/>
                </p:cNvSpPr>
                <p:nvPr/>
              </p:nvSpPr>
              <p:spPr bwMode="auto">
                <a:xfrm>
                  <a:off x="3302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a, b, c</a:t>
                  </a:r>
                  <a:endParaRPr kumimoji="1" lang="en-US" altLang="zh-CN" sz="1600">
                    <a:latin typeface="Times New Roman" pitchFamily="18" charset="0"/>
                  </a:endParaRPr>
                </a:p>
              </p:txBody>
            </p:sp>
            <p:sp>
              <p:nvSpPr>
                <p:cNvPr id="103456" name="Line 31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7" name="Line 32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8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59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0" name="Line 35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3461" name="Group 36"/>
                <p:cNvGrpSpPr>
                  <a:grpSpLocks/>
                </p:cNvGrpSpPr>
                <p:nvPr/>
              </p:nvGrpSpPr>
              <p:grpSpPr bwMode="auto">
                <a:xfrm>
                  <a:off x="1544" y="2112"/>
                  <a:ext cx="1028" cy="576"/>
                  <a:chOff x="1544" y="2112"/>
                  <a:chExt cx="1028" cy="576"/>
                </a:xfrm>
              </p:grpSpPr>
              <p:sp>
                <p:nvSpPr>
                  <p:cNvPr id="10347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5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2304"/>
                    <a:ext cx="1028" cy="384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a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3462" name="Group 40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28" cy="576"/>
                  <a:chOff x="741" y="2496"/>
                  <a:chExt cx="1028" cy="576"/>
                </a:xfrm>
              </p:grpSpPr>
              <p:sp>
                <p:nvSpPr>
                  <p:cNvPr id="10347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472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88"/>
                    <a:ext cx="1028" cy="384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宋体" pitchFamily="2" charset="-122"/>
                      </a:rPr>
                      <a:t>b &lt; c ?</a:t>
                    </a:r>
                    <a:endParaRPr kumimoji="1" lang="en-US" altLang="zh-CN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3463" name="Line 44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4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5" name="AutoShape 46"/>
                <p:cNvSpPr>
                  <a:spLocks noChangeArrowheads="1"/>
                </p:cNvSpPr>
                <p:nvPr/>
              </p:nvSpPr>
              <p:spPr bwMode="auto">
                <a:xfrm>
                  <a:off x="1722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3466" name="Line 47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467" name="AutoShape 48"/>
                <p:cNvSpPr>
                  <a:spLocks noChangeArrowheads="1"/>
                </p:cNvSpPr>
                <p:nvPr/>
              </p:nvSpPr>
              <p:spPr bwMode="auto">
                <a:xfrm>
                  <a:off x="864" y="337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3468" name="AutoShape 49"/>
                <p:cNvSpPr>
                  <a:spLocks noChangeArrowheads="1"/>
                </p:cNvSpPr>
                <p:nvPr/>
              </p:nvSpPr>
              <p:spPr bwMode="auto">
                <a:xfrm>
                  <a:off x="48" y="3360"/>
                  <a:ext cx="720" cy="230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600" b="1"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3469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3433" name="Text Box 51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3434" name="Text Box 52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539701" name="Oval 53"/>
          <p:cNvSpPr>
            <a:spLocks noChangeArrowheads="1"/>
          </p:cNvSpPr>
          <p:nvPr/>
        </p:nvSpPr>
        <p:spPr bwMode="auto">
          <a:xfrm>
            <a:off x="6097587" y="1027113"/>
            <a:ext cx="2628969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次关系运算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0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609600" y="762000"/>
            <a:ext cx="7924800" cy="4760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除求余 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%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运算外，浮点数可以进行各种算术运算</a:t>
            </a:r>
          </a:p>
        </p:txBody>
      </p:sp>
      <p:graphicFrame>
        <p:nvGraphicFramePr>
          <p:cNvPr id="801795" name="Group 3"/>
          <p:cNvGraphicFramePr>
            <a:graphicFrameLocks noGrp="1"/>
          </p:cNvGraphicFramePr>
          <p:nvPr/>
        </p:nvGraphicFramePr>
        <p:xfrm>
          <a:off x="1524000" y="1776413"/>
          <a:ext cx="6248400" cy="439826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2.0 + .33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2.33,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5.1 +10.0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15.1,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13.6 – 4.2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9.4,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4.0 – 7.0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-3.0,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3.0 * 4.4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13.2,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7.5 * 11.0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82.5,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8.6 / 2.0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4.3,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1.25,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-2.75,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6.0 / 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</a:t>
                      </a:r>
                      <a:r>
                        <a:rPr kumimoji="1" lang="en-US" altLang="zh-CN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undef</a:t>
                      </a: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(3.1415)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(double)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88822" name="Rectangle 54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4" grpId="0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4453" name="Group 8"/>
          <p:cNvGrpSpPr>
            <a:grpSpLocks/>
          </p:cNvGrpSpPr>
          <p:nvPr/>
        </p:nvGrpSpPr>
        <p:grpSpPr bwMode="auto">
          <a:xfrm>
            <a:off x="76200" y="2036763"/>
            <a:ext cx="8915400" cy="3184525"/>
            <a:chOff x="48" y="1594"/>
            <a:chExt cx="5616" cy="2006"/>
          </a:xfrm>
        </p:grpSpPr>
        <p:sp>
          <p:nvSpPr>
            <p:cNvPr id="104456" name="Text Box 9"/>
            <p:cNvSpPr txBox="1">
              <a:spLocks noChangeArrowheads="1"/>
            </p:cNvSpPr>
            <p:nvPr/>
          </p:nvSpPr>
          <p:spPr bwMode="auto">
            <a:xfrm>
              <a:off x="4094" y="3024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57" name="Text Box 10"/>
            <p:cNvSpPr txBox="1">
              <a:spLocks noChangeArrowheads="1"/>
            </p:cNvSpPr>
            <p:nvPr/>
          </p:nvSpPr>
          <p:spPr bwMode="auto">
            <a:xfrm>
              <a:off x="2112" y="1920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58" name="Text Box 11"/>
            <p:cNvSpPr txBox="1">
              <a:spLocks noChangeArrowheads="1"/>
            </p:cNvSpPr>
            <p:nvPr/>
          </p:nvSpPr>
          <p:spPr bwMode="auto">
            <a:xfrm>
              <a:off x="2064" y="2640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59" name="Text Box 12"/>
            <p:cNvSpPr txBox="1">
              <a:spLocks noChangeArrowheads="1"/>
            </p:cNvSpPr>
            <p:nvPr/>
          </p:nvSpPr>
          <p:spPr bwMode="auto">
            <a:xfrm>
              <a:off x="3326" y="1929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true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104460" name="Text Box 13"/>
            <p:cNvSpPr txBox="1">
              <a:spLocks noChangeArrowheads="1"/>
            </p:cNvSpPr>
            <p:nvPr/>
          </p:nvSpPr>
          <p:spPr bwMode="auto">
            <a:xfrm>
              <a:off x="3264" y="2640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61" name="Text Box 14"/>
            <p:cNvSpPr txBox="1">
              <a:spLocks noChangeArrowheads="1"/>
            </p:cNvSpPr>
            <p:nvPr/>
          </p:nvSpPr>
          <p:spPr bwMode="auto">
            <a:xfrm>
              <a:off x="1238" y="2313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2" name="Text Box 15"/>
            <p:cNvSpPr txBox="1">
              <a:spLocks noChangeArrowheads="1"/>
            </p:cNvSpPr>
            <p:nvPr/>
          </p:nvSpPr>
          <p:spPr bwMode="auto">
            <a:xfrm>
              <a:off x="4118" y="2304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3" name="Text Box 16"/>
            <p:cNvSpPr txBox="1">
              <a:spLocks noChangeArrowheads="1"/>
            </p:cNvSpPr>
            <p:nvPr/>
          </p:nvSpPr>
          <p:spPr bwMode="auto">
            <a:xfrm>
              <a:off x="4934" y="2688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4" name="Text Box 17"/>
            <p:cNvSpPr txBox="1">
              <a:spLocks noChangeArrowheads="1"/>
            </p:cNvSpPr>
            <p:nvPr/>
          </p:nvSpPr>
          <p:spPr bwMode="auto">
            <a:xfrm>
              <a:off x="470" y="2688"/>
              <a:ext cx="39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chemeClr val="accent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4465" name="Text Box 18"/>
            <p:cNvSpPr txBox="1">
              <a:spLocks noChangeArrowheads="1"/>
            </p:cNvSpPr>
            <p:nvPr/>
          </p:nvSpPr>
          <p:spPr bwMode="auto">
            <a:xfrm>
              <a:off x="1248" y="3024"/>
              <a:ext cx="37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009900"/>
                  </a:solidFill>
                  <a:latin typeface="Times New Roman" pitchFamily="18" charset="0"/>
                </a:rPr>
                <a:t>true</a:t>
              </a:r>
              <a:endParaRPr kumimoji="1" lang="en-US" altLang="zh-CN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04466" name="AutoShape 19"/>
            <p:cNvSpPr>
              <a:spLocks noChangeArrowheads="1"/>
            </p:cNvSpPr>
            <p:nvPr/>
          </p:nvSpPr>
          <p:spPr bwMode="auto">
            <a:xfrm>
              <a:off x="2373" y="1930"/>
              <a:ext cx="1028" cy="384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 &lt; b ?</a:t>
              </a:r>
              <a:endParaRPr kumimoji="1" lang="en-US" altLang="zh-CN" sz="1600">
                <a:latin typeface="宋体" pitchFamily="2" charset="-122"/>
              </a:endParaRPr>
            </a:p>
          </p:txBody>
        </p:sp>
        <p:sp>
          <p:nvSpPr>
            <p:cNvPr id="104467" name="AutoShape 20"/>
            <p:cNvSpPr>
              <a:spLocks noChangeArrowheads="1"/>
            </p:cNvSpPr>
            <p:nvPr/>
          </p:nvSpPr>
          <p:spPr bwMode="auto">
            <a:xfrm>
              <a:off x="3141" y="2314"/>
              <a:ext cx="1028" cy="384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b &lt; c ?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104468" name="Line 21"/>
            <p:cNvSpPr>
              <a:spLocks noChangeShapeType="1"/>
            </p:cNvSpPr>
            <p:nvPr/>
          </p:nvSpPr>
          <p:spPr bwMode="auto">
            <a:xfrm>
              <a:off x="3398" y="2122"/>
              <a:ext cx="29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69" name="Line 22"/>
            <p:cNvSpPr>
              <a:spLocks noChangeShapeType="1"/>
            </p:cNvSpPr>
            <p:nvPr/>
          </p:nvSpPr>
          <p:spPr bwMode="auto">
            <a:xfrm>
              <a:off x="3668" y="2122"/>
              <a:ext cx="0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0" name="AutoShape 23"/>
            <p:cNvSpPr>
              <a:spLocks noChangeArrowheads="1"/>
            </p:cNvSpPr>
            <p:nvPr/>
          </p:nvSpPr>
          <p:spPr bwMode="auto">
            <a:xfrm>
              <a:off x="3944" y="2698"/>
              <a:ext cx="1028" cy="384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 &lt; c ?</a:t>
              </a:r>
              <a:endParaRPr kumimoji="1" lang="en-US" altLang="zh-CN">
                <a:latin typeface="Times New Roman" pitchFamily="18" charset="0"/>
              </a:endParaRPr>
            </a:p>
          </p:txBody>
        </p:sp>
        <p:sp>
          <p:nvSpPr>
            <p:cNvPr id="104471" name="Line 24"/>
            <p:cNvSpPr>
              <a:spLocks noChangeShapeType="1"/>
            </p:cNvSpPr>
            <p:nvPr/>
          </p:nvSpPr>
          <p:spPr bwMode="auto">
            <a:xfrm>
              <a:off x="4464" y="2496"/>
              <a:ext cx="0" cy="20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2" name="AutoShape 25"/>
            <p:cNvSpPr>
              <a:spLocks noChangeArrowheads="1"/>
            </p:cNvSpPr>
            <p:nvPr/>
          </p:nvSpPr>
          <p:spPr bwMode="auto">
            <a:xfrm>
              <a:off x="4944" y="337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c, a, b</a:t>
              </a:r>
              <a:endParaRPr kumimoji="1" lang="en-US" altLang="zh-CN" sz="1600">
                <a:latin typeface="Times New Roman" pitchFamily="18" charset="0"/>
              </a:endParaRPr>
            </a:p>
          </p:txBody>
        </p:sp>
        <p:sp>
          <p:nvSpPr>
            <p:cNvPr id="104473" name="AutoShape 26"/>
            <p:cNvSpPr>
              <a:spLocks noChangeArrowheads="1"/>
            </p:cNvSpPr>
            <p:nvPr/>
          </p:nvSpPr>
          <p:spPr bwMode="auto">
            <a:xfrm>
              <a:off x="4128" y="337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4474" name="Line 27"/>
            <p:cNvSpPr>
              <a:spLocks noChangeShapeType="1"/>
            </p:cNvSpPr>
            <p:nvPr/>
          </p:nvSpPr>
          <p:spPr bwMode="auto">
            <a:xfrm>
              <a:off x="2880" y="1594"/>
              <a:ext cx="0" cy="3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5" name="AutoShape 28"/>
            <p:cNvSpPr>
              <a:spLocks noChangeArrowheads="1"/>
            </p:cNvSpPr>
            <p:nvPr/>
          </p:nvSpPr>
          <p:spPr bwMode="auto">
            <a:xfrm>
              <a:off x="3302" y="3370"/>
              <a:ext cx="720" cy="230"/>
            </a:xfrm>
            <a:prstGeom prst="flowChartProcess">
              <a:avLst/>
            </a:prstGeom>
            <a:solidFill>
              <a:srgbClr val="66FF66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a, b, c</a:t>
              </a:r>
              <a:endParaRPr kumimoji="1" lang="en-US" altLang="zh-CN" sz="1600">
                <a:latin typeface="Times New Roman" pitchFamily="18" charset="0"/>
              </a:endParaRPr>
            </a:p>
          </p:txBody>
        </p:sp>
        <p:sp>
          <p:nvSpPr>
            <p:cNvPr id="104476" name="Line 29"/>
            <p:cNvSpPr>
              <a:spLocks noChangeShapeType="1"/>
            </p:cNvSpPr>
            <p:nvPr/>
          </p:nvSpPr>
          <p:spPr bwMode="auto">
            <a:xfrm>
              <a:off x="3649" y="2698"/>
              <a:ext cx="0" cy="6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7" name="Line 30"/>
            <p:cNvSpPr>
              <a:spLocks noChangeShapeType="1"/>
            </p:cNvSpPr>
            <p:nvPr/>
          </p:nvSpPr>
          <p:spPr bwMode="auto">
            <a:xfrm>
              <a:off x="5328" y="2890"/>
              <a:ext cx="0" cy="49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8" name="Line 31"/>
            <p:cNvSpPr>
              <a:spLocks noChangeShapeType="1"/>
            </p:cNvSpPr>
            <p:nvPr/>
          </p:nvSpPr>
          <p:spPr bwMode="auto">
            <a:xfrm>
              <a:off x="4464" y="3082"/>
              <a:ext cx="0" cy="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79" name="Line 32"/>
            <p:cNvSpPr>
              <a:spLocks noChangeShapeType="1"/>
            </p:cNvSpPr>
            <p:nvPr/>
          </p:nvSpPr>
          <p:spPr bwMode="auto">
            <a:xfrm>
              <a:off x="4176" y="2506"/>
              <a:ext cx="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0" name="Line 33"/>
            <p:cNvSpPr>
              <a:spLocks noChangeShapeType="1"/>
            </p:cNvSpPr>
            <p:nvPr/>
          </p:nvSpPr>
          <p:spPr bwMode="auto">
            <a:xfrm>
              <a:off x="4992" y="289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04481" name="Group 34"/>
            <p:cNvGrpSpPr>
              <a:grpSpLocks/>
            </p:cNvGrpSpPr>
            <p:nvPr/>
          </p:nvGrpSpPr>
          <p:grpSpPr bwMode="auto">
            <a:xfrm>
              <a:off x="1544" y="2112"/>
              <a:ext cx="1028" cy="576"/>
              <a:chOff x="1544" y="2112"/>
              <a:chExt cx="1028" cy="576"/>
            </a:xfrm>
          </p:grpSpPr>
          <p:sp>
            <p:nvSpPr>
              <p:cNvPr id="104495" name="Line 35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29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6" name="Line 36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7" name="AutoShape 37"/>
              <p:cNvSpPr>
                <a:spLocks noChangeArrowheads="1"/>
              </p:cNvSpPr>
              <p:nvPr/>
            </p:nvSpPr>
            <p:spPr bwMode="auto">
              <a:xfrm>
                <a:off x="1544" y="2304"/>
                <a:ext cx="1028" cy="384"/>
              </a:xfrm>
              <a:prstGeom prst="flowChartDecision">
                <a:avLst/>
              </a:prstGeom>
              <a:solidFill>
                <a:srgbClr val="CCFFCC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latin typeface="宋体" pitchFamily="2" charset="-122"/>
                  </a:rPr>
                  <a:t>a &lt; c ?</a:t>
                </a:r>
                <a:endParaRPr kumimoji="1" lang="en-US" altLang="zh-CN">
                  <a:latin typeface="Times New Roman" pitchFamily="18" charset="0"/>
                </a:endParaRPr>
              </a:p>
            </p:txBody>
          </p:sp>
        </p:grpSp>
        <p:grpSp>
          <p:nvGrpSpPr>
            <p:cNvPr id="104482" name="Group 38"/>
            <p:cNvGrpSpPr>
              <a:grpSpLocks/>
            </p:cNvGrpSpPr>
            <p:nvPr/>
          </p:nvGrpSpPr>
          <p:grpSpPr bwMode="auto">
            <a:xfrm>
              <a:off x="741" y="2496"/>
              <a:ext cx="1028" cy="576"/>
              <a:chOff x="741" y="2496"/>
              <a:chExt cx="1028" cy="576"/>
            </a:xfrm>
          </p:grpSpPr>
          <p:sp>
            <p:nvSpPr>
              <p:cNvPr id="104492" name="Line 39"/>
              <p:cNvSpPr>
                <a:spLocks noChangeShapeType="1"/>
              </p:cNvSpPr>
              <p:nvPr/>
            </p:nvSpPr>
            <p:spPr bwMode="auto">
              <a:xfrm>
                <a:off x="1261" y="2496"/>
                <a:ext cx="29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3" name="Line 40"/>
              <p:cNvSpPr>
                <a:spLocks noChangeShapeType="1"/>
              </p:cNvSpPr>
              <p:nvPr/>
            </p:nvSpPr>
            <p:spPr bwMode="auto">
              <a:xfrm>
                <a:off x="1261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4494" name="AutoShape 41"/>
              <p:cNvSpPr>
                <a:spLocks noChangeArrowheads="1"/>
              </p:cNvSpPr>
              <p:nvPr/>
            </p:nvSpPr>
            <p:spPr bwMode="auto">
              <a:xfrm>
                <a:off x="741" y="2688"/>
                <a:ext cx="1028" cy="384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latin typeface="宋体" pitchFamily="2" charset="-122"/>
                  </a:rPr>
                  <a:t>b &lt; c ?</a:t>
                </a:r>
                <a:endParaRPr kumimoji="1" lang="en-US" altLang="zh-CN">
                  <a:latin typeface="Times New Roman" pitchFamily="18" charset="0"/>
                </a:endParaRPr>
              </a:p>
            </p:txBody>
          </p:sp>
        </p:grpSp>
        <p:sp>
          <p:nvSpPr>
            <p:cNvPr id="104483" name="Line 42"/>
            <p:cNvSpPr>
              <a:spLocks noChangeShapeType="1"/>
            </p:cNvSpPr>
            <p:nvPr/>
          </p:nvSpPr>
          <p:spPr bwMode="auto">
            <a:xfrm>
              <a:off x="432" y="2880"/>
              <a:ext cx="33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4" name="Line 43"/>
            <p:cNvSpPr>
              <a:spLocks noChangeShapeType="1"/>
            </p:cNvSpPr>
            <p:nvPr/>
          </p:nvSpPr>
          <p:spPr bwMode="auto">
            <a:xfrm>
              <a:off x="432" y="2880"/>
              <a:ext cx="0" cy="49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5" name="AutoShape 44"/>
            <p:cNvSpPr>
              <a:spLocks noChangeArrowheads="1"/>
            </p:cNvSpPr>
            <p:nvPr/>
          </p:nvSpPr>
          <p:spPr bwMode="auto">
            <a:xfrm>
              <a:off x="1722" y="3360"/>
              <a:ext cx="720" cy="230"/>
            </a:xfrm>
            <a:prstGeom prst="flowChartProcess">
              <a:avLst/>
            </a:prstGeom>
            <a:solidFill>
              <a:srgbClr val="66FF66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4486" name="Line 45"/>
            <p:cNvSpPr>
              <a:spLocks noChangeShapeType="1"/>
            </p:cNvSpPr>
            <p:nvPr/>
          </p:nvSpPr>
          <p:spPr bwMode="auto">
            <a:xfrm>
              <a:off x="1248" y="3072"/>
              <a:ext cx="0" cy="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87" name="AutoShape 46"/>
            <p:cNvSpPr>
              <a:spLocks noChangeArrowheads="1"/>
            </p:cNvSpPr>
            <p:nvPr/>
          </p:nvSpPr>
          <p:spPr bwMode="auto">
            <a:xfrm>
              <a:off x="864" y="337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4488" name="AutoShape 47"/>
            <p:cNvSpPr>
              <a:spLocks noChangeArrowheads="1"/>
            </p:cNvSpPr>
            <p:nvPr/>
          </p:nvSpPr>
          <p:spPr bwMode="auto">
            <a:xfrm>
              <a:off x="48" y="3360"/>
              <a:ext cx="720" cy="23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宋体" pitchFamily="2" charset="-122"/>
                </a:rPr>
                <a:t>c, b, a</a:t>
              </a:r>
            </a:p>
          </p:txBody>
        </p:sp>
        <p:sp>
          <p:nvSpPr>
            <p:cNvPr id="104489" name="Line 48"/>
            <p:cNvSpPr>
              <a:spLocks noChangeShapeType="1"/>
            </p:cNvSpPr>
            <p:nvPr/>
          </p:nvSpPr>
          <p:spPr bwMode="auto">
            <a:xfrm>
              <a:off x="2064" y="2688"/>
              <a:ext cx="0" cy="6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4490" name="Text Box 49"/>
            <p:cNvSpPr txBox="1">
              <a:spLocks noChangeArrowheads="1"/>
            </p:cNvSpPr>
            <p:nvPr/>
          </p:nvSpPr>
          <p:spPr bwMode="auto">
            <a:xfrm>
              <a:off x="1712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4491" name="Text Box 50"/>
            <p:cNvSpPr txBox="1">
              <a:spLocks noChangeArrowheads="1"/>
            </p:cNvSpPr>
            <p:nvPr/>
          </p:nvSpPr>
          <p:spPr bwMode="auto">
            <a:xfrm>
              <a:off x="3728" y="1968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4454" name="Oval 51"/>
          <p:cNvSpPr>
            <a:spLocks noChangeArrowheads="1"/>
          </p:cNvSpPr>
          <p:nvPr/>
        </p:nvSpPr>
        <p:spPr bwMode="auto">
          <a:xfrm>
            <a:off x="6097588" y="1027113"/>
            <a:ext cx="2609090" cy="1225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最</a:t>
            </a:r>
            <a:r>
              <a:rPr kumimoji="1" lang="zh-CN" altLang="en-US" sz="2000" b="1" i="1">
                <a:solidFill>
                  <a:srgbClr val="FF3300"/>
                </a:solidFill>
                <a:latin typeface="Times New Roman" pitchFamily="18" charset="0"/>
              </a:rPr>
              <a:t>好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情况</a:t>
            </a: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做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次关系运算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5476" name="Text Box 7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grpSp>
        <p:nvGrpSpPr>
          <p:cNvPr id="105477" name="Group 8"/>
          <p:cNvGrpSpPr>
            <a:grpSpLocks/>
          </p:cNvGrpSpPr>
          <p:nvPr/>
        </p:nvGrpSpPr>
        <p:grpSpPr bwMode="auto">
          <a:xfrm>
            <a:off x="2133600" y="1255713"/>
            <a:ext cx="6934200" cy="2365375"/>
            <a:chOff x="1152" y="1863"/>
            <a:chExt cx="4368" cy="1490"/>
          </a:xfrm>
        </p:grpSpPr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>
              <a:off x="1152" y="1863"/>
              <a:ext cx="4368" cy="1490"/>
              <a:chOff x="1152" y="1863"/>
              <a:chExt cx="4368" cy="1490"/>
            </a:xfrm>
          </p:grpSpPr>
          <p:sp>
            <p:nvSpPr>
              <p:cNvPr id="105484" name="Text Box 10"/>
              <p:cNvSpPr txBox="1">
                <a:spLocks noChangeArrowheads="1"/>
              </p:cNvSpPr>
              <p:nvPr/>
            </p:nvSpPr>
            <p:spPr bwMode="auto">
              <a:xfrm>
                <a:off x="4302" y="2915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5" name="Text Box 11"/>
              <p:cNvSpPr txBox="1">
                <a:spLocks noChangeArrowheads="1"/>
              </p:cNvSpPr>
              <p:nvPr/>
            </p:nvSpPr>
            <p:spPr bwMode="auto">
              <a:xfrm>
                <a:off x="2762" y="2102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86" name="Text Box 12"/>
              <p:cNvSpPr txBox="1">
                <a:spLocks noChangeArrowheads="1"/>
              </p:cNvSpPr>
              <p:nvPr/>
            </p:nvSpPr>
            <p:spPr bwMode="auto">
              <a:xfrm>
                <a:off x="2723" y="2632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7" name="Text Box 13"/>
              <p:cNvSpPr txBox="1">
                <a:spLocks noChangeArrowheads="1"/>
              </p:cNvSpPr>
              <p:nvPr/>
            </p:nvSpPr>
            <p:spPr bwMode="auto">
              <a:xfrm>
                <a:off x="3704" y="2108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8" name="Text Box 14"/>
              <p:cNvSpPr txBox="1">
                <a:spLocks noChangeArrowheads="1"/>
              </p:cNvSpPr>
              <p:nvPr/>
            </p:nvSpPr>
            <p:spPr bwMode="auto">
              <a:xfrm>
                <a:off x="3657" y="2632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89" name="Text Box 15"/>
              <p:cNvSpPr txBox="1">
                <a:spLocks noChangeArrowheads="1"/>
              </p:cNvSpPr>
              <p:nvPr/>
            </p:nvSpPr>
            <p:spPr bwMode="auto">
              <a:xfrm>
                <a:off x="2083" y="2392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0" name="Text Box 16"/>
              <p:cNvSpPr txBox="1">
                <a:spLocks noChangeArrowheads="1"/>
              </p:cNvSpPr>
              <p:nvPr/>
            </p:nvSpPr>
            <p:spPr bwMode="auto">
              <a:xfrm>
                <a:off x="4321" y="2384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1" name="Text Box 17"/>
              <p:cNvSpPr txBox="1">
                <a:spLocks noChangeArrowheads="1"/>
              </p:cNvSpPr>
              <p:nvPr/>
            </p:nvSpPr>
            <p:spPr bwMode="auto">
              <a:xfrm>
                <a:off x="4957" y="2668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2" name="Text Box 18"/>
              <p:cNvSpPr txBox="1">
                <a:spLocks noChangeArrowheads="1"/>
              </p:cNvSpPr>
              <p:nvPr/>
            </p:nvSpPr>
            <p:spPr bwMode="auto">
              <a:xfrm>
                <a:off x="1484" y="2668"/>
                <a:ext cx="301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false</a:t>
                </a:r>
              </a:p>
            </p:txBody>
          </p:sp>
          <p:sp>
            <p:nvSpPr>
              <p:cNvPr id="105493" name="Text Box 19"/>
              <p:cNvSpPr txBox="1">
                <a:spLocks noChangeArrowheads="1"/>
              </p:cNvSpPr>
              <p:nvPr/>
            </p:nvSpPr>
            <p:spPr bwMode="auto">
              <a:xfrm>
                <a:off x="2090" y="2915"/>
                <a:ext cx="285" cy="1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200" b="1">
                    <a:solidFill>
                      <a:srgbClr val="B2B2B2"/>
                    </a:solidFill>
                    <a:latin typeface="Times New Roman" pitchFamily="18" charset="0"/>
                  </a:rPr>
                  <a:t>true</a:t>
                </a:r>
                <a:endParaRPr kumimoji="1" lang="en-US" altLang="zh-CN" sz="1200">
                  <a:solidFill>
                    <a:srgbClr val="B2B2B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05494" name="Group 20"/>
              <p:cNvGrpSpPr>
                <a:grpSpLocks/>
              </p:cNvGrpSpPr>
              <p:nvPr/>
            </p:nvGrpSpPr>
            <p:grpSpPr bwMode="auto">
              <a:xfrm>
                <a:off x="1152" y="1863"/>
                <a:ext cx="4368" cy="1490"/>
                <a:chOff x="48" y="1594"/>
                <a:chExt cx="5616" cy="2022"/>
              </a:xfrm>
            </p:grpSpPr>
            <p:sp>
              <p:nvSpPr>
                <p:cNvPr id="105495" name="AutoShape 21"/>
                <p:cNvSpPr>
                  <a:spLocks noChangeArrowheads="1"/>
                </p:cNvSpPr>
                <p:nvPr/>
              </p:nvSpPr>
              <p:spPr bwMode="auto">
                <a:xfrm>
                  <a:off x="2370" y="1916"/>
                  <a:ext cx="1034" cy="41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 &lt; b ?</a:t>
                  </a:r>
                  <a:endParaRPr kumimoji="1" lang="en-US" altLang="zh-CN" sz="1200">
                    <a:solidFill>
                      <a:srgbClr val="B2B2B2"/>
                    </a:solidFill>
                    <a:latin typeface="宋体" pitchFamily="2" charset="-122"/>
                  </a:endParaRPr>
                </a:p>
              </p:txBody>
            </p:sp>
            <p:sp>
              <p:nvSpPr>
                <p:cNvPr id="105496" name="AutoShape 22"/>
                <p:cNvSpPr>
                  <a:spLocks noChangeArrowheads="1"/>
                </p:cNvSpPr>
                <p:nvPr/>
              </p:nvSpPr>
              <p:spPr bwMode="auto">
                <a:xfrm>
                  <a:off x="3138" y="2296"/>
                  <a:ext cx="1033" cy="416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b &lt; c ?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497" name="Line 23"/>
                <p:cNvSpPr>
                  <a:spLocks noChangeShapeType="1"/>
                </p:cNvSpPr>
                <p:nvPr/>
              </p:nvSpPr>
              <p:spPr bwMode="auto">
                <a:xfrm>
                  <a:off x="3398" y="2122"/>
                  <a:ext cx="298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498" name="Line 24"/>
                <p:cNvSpPr>
                  <a:spLocks noChangeShapeType="1"/>
                </p:cNvSpPr>
                <p:nvPr/>
              </p:nvSpPr>
              <p:spPr bwMode="auto">
                <a:xfrm>
                  <a:off x="3668" y="212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499" name="AutoShape 25"/>
                <p:cNvSpPr>
                  <a:spLocks noChangeArrowheads="1"/>
                </p:cNvSpPr>
                <p:nvPr/>
              </p:nvSpPr>
              <p:spPr bwMode="auto">
                <a:xfrm>
                  <a:off x="3941" y="2681"/>
                  <a:ext cx="1034" cy="417"/>
                </a:xfrm>
                <a:prstGeom prst="flowChartDecision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 &lt; c ?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500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6"/>
                  <a:ext cx="0" cy="204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1" name="AutoShape 27"/>
                <p:cNvSpPr>
                  <a:spLocks noChangeArrowheads="1"/>
                </p:cNvSpPr>
                <p:nvPr/>
              </p:nvSpPr>
              <p:spPr bwMode="auto">
                <a:xfrm>
                  <a:off x="4945" y="3357"/>
                  <a:ext cx="719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c, a, b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502" name="AutoShape 28"/>
                <p:cNvSpPr>
                  <a:spLocks noChangeArrowheads="1"/>
                </p:cNvSpPr>
                <p:nvPr/>
              </p:nvSpPr>
              <p:spPr bwMode="auto">
                <a:xfrm>
                  <a:off x="4128" y="3357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a, c, b</a:t>
                  </a:r>
                </a:p>
              </p:txBody>
            </p:sp>
            <p:sp>
              <p:nvSpPr>
                <p:cNvPr id="105503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159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4" name="AutoShape 30"/>
                <p:cNvSpPr>
                  <a:spLocks noChangeArrowheads="1"/>
                </p:cNvSpPr>
                <p:nvPr/>
              </p:nvSpPr>
              <p:spPr bwMode="auto">
                <a:xfrm>
                  <a:off x="3302" y="3357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a, b, c</a:t>
                  </a:r>
                  <a:endParaRPr kumimoji="1" lang="en-US" altLang="zh-CN" sz="1200">
                    <a:solidFill>
                      <a:srgbClr val="B2B2B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505" name="Line 31"/>
                <p:cNvSpPr>
                  <a:spLocks noChangeShapeType="1"/>
                </p:cNvSpPr>
                <p:nvPr/>
              </p:nvSpPr>
              <p:spPr bwMode="auto">
                <a:xfrm>
                  <a:off x="3649" y="269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6" name="Line 32"/>
                <p:cNvSpPr>
                  <a:spLocks noChangeShapeType="1"/>
                </p:cNvSpPr>
                <p:nvPr/>
              </p:nvSpPr>
              <p:spPr bwMode="auto">
                <a:xfrm>
                  <a:off x="5328" y="289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7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308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8" name="Line 34"/>
                <p:cNvSpPr>
                  <a:spLocks noChangeShapeType="1"/>
                </p:cNvSpPr>
                <p:nvPr/>
              </p:nvSpPr>
              <p:spPr bwMode="auto">
                <a:xfrm>
                  <a:off x="4176" y="250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09" name="Line 35"/>
                <p:cNvSpPr>
                  <a:spLocks noChangeShapeType="1"/>
                </p:cNvSpPr>
                <p:nvPr/>
              </p:nvSpPr>
              <p:spPr bwMode="auto">
                <a:xfrm>
                  <a:off x="4992" y="289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5510" name="Group 36"/>
                <p:cNvGrpSpPr>
                  <a:grpSpLocks/>
                </p:cNvGrpSpPr>
                <p:nvPr/>
              </p:nvGrpSpPr>
              <p:grpSpPr bwMode="auto">
                <a:xfrm>
                  <a:off x="1543" y="2112"/>
                  <a:ext cx="1034" cy="594"/>
                  <a:chOff x="1543" y="2112"/>
                  <a:chExt cx="1034" cy="594"/>
                </a:xfrm>
              </p:grpSpPr>
              <p:sp>
                <p:nvSpPr>
                  <p:cNvPr id="10552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11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4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543" y="2289"/>
                    <a:ext cx="1034" cy="417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2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a &lt; c ?</a:t>
                    </a:r>
                    <a:endParaRPr kumimoji="1" lang="en-US" altLang="zh-CN" sz="12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5511" name="Group 40"/>
                <p:cNvGrpSpPr>
                  <a:grpSpLocks/>
                </p:cNvGrpSpPr>
                <p:nvPr/>
              </p:nvGrpSpPr>
              <p:grpSpPr bwMode="auto">
                <a:xfrm>
                  <a:off x="741" y="2496"/>
                  <a:ext cx="1034" cy="593"/>
                  <a:chOff x="741" y="2496"/>
                  <a:chExt cx="1034" cy="593"/>
                </a:xfrm>
              </p:grpSpPr>
              <p:sp>
                <p:nvSpPr>
                  <p:cNvPr id="10551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29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261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B2B2B2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52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673"/>
                    <a:ext cx="1034" cy="416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B2B2B2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200" b="1">
                        <a:solidFill>
                          <a:srgbClr val="B2B2B2"/>
                        </a:solidFill>
                        <a:latin typeface="宋体" pitchFamily="2" charset="-122"/>
                      </a:rPr>
                      <a:t>b &lt; c ?</a:t>
                    </a:r>
                    <a:endParaRPr kumimoji="1" lang="en-US" altLang="zh-CN" sz="1200">
                      <a:solidFill>
                        <a:srgbClr val="B2B2B2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5512" name="Line 44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13" name="Line 45"/>
                <p:cNvSpPr>
                  <a:spLocks noChangeShapeType="1"/>
                </p:cNvSpPr>
                <p:nvPr/>
              </p:nvSpPr>
              <p:spPr bwMode="auto">
                <a:xfrm>
                  <a:off x="432" y="288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14" name="AutoShape 46"/>
                <p:cNvSpPr>
                  <a:spLocks noChangeArrowheads="1"/>
                </p:cNvSpPr>
                <p:nvPr/>
              </p:nvSpPr>
              <p:spPr bwMode="auto">
                <a:xfrm>
                  <a:off x="1722" y="3345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b, a, c</a:t>
                  </a:r>
                </a:p>
              </p:txBody>
            </p:sp>
            <p:sp>
              <p:nvSpPr>
                <p:cNvPr id="105515" name="Line 47"/>
                <p:cNvSpPr>
                  <a:spLocks noChangeShapeType="1"/>
                </p:cNvSpPr>
                <p:nvPr/>
              </p:nvSpPr>
              <p:spPr bwMode="auto">
                <a:xfrm>
                  <a:off x="1248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516" name="AutoShape 48"/>
                <p:cNvSpPr>
                  <a:spLocks noChangeArrowheads="1"/>
                </p:cNvSpPr>
                <p:nvPr/>
              </p:nvSpPr>
              <p:spPr bwMode="auto">
                <a:xfrm>
                  <a:off x="864" y="3356"/>
                  <a:ext cx="720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b, c, a</a:t>
                  </a:r>
                </a:p>
              </p:txBody>
            </p:sp>
            <p:sp>
              <p:nvSpPr>
                <p:cNvPr id="105517" name="AutoShape 49"/>
                <p:cNvSpPr>
                  <a:spLocks noChangeArrowheads="1"/>
                </p:cNvSpPr>
                <p:nvPr/>
              </p:nvSpPr>
              <p:spPr bwMode="auto">
                <a:xfrm>
                  <a:off x="48" y="3345"/>
                  <a:ext cx="719" cy="259"/>
                </a:xfrm>
                <a:prstGeom prst="flowChartProcess">
                  <a:avLst/>
                </a:prstGeom>
                <a:solidFill>
                  <a:srgbClr val="FFFFFF"/>
                </a:solidFill>
                <a:ln w="28575">
                  <a:solidFill>
                    <a:srgbClr val="B2B2B2"/>
                  </a:solidFill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/>
                  <a:r>
                    <a:rPr kumimoji="1" lang="en-US" altLang="zh-CN" sz="1200" b="1">
                      <a:solidFill>
                        <a:srgbClr val="B2B2B2"/>
                      </a:solidFill>
                      <a:latin typeface="宋体" pitchFamily="2" charset="-122"/>
                    </a:rPr>
                    <a:t>c, b, a</a:t>
                  </a:r>
                </a:p>
              </p:txBody>
            </p:sp>
            <p:sp>
              <p:nvSpPr>
                <p:cNvPr id="105518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688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5482" name="Text Box 51"/>
            <p:cNvSpPr txBox="1">
              <a:spLocks noChangeArrowheads="1"/>
            </p:cNvSpPr>
            <p:nvPr/>
          </p:nvSpPr>
          <p:spPr bwMode="auto">
            <a:xfrm>
              <a:off x="2446" y="2139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5483" name="Text Box 52"/>
            <p:cNvSpPr txBox="1">
              <a:spLocks noChangeArrowheads="1"/>
            </p:cNvSpPr>
            <p:nvPr/>
          </p:nvSpPr>
          <p:spPr bwMode="auto">
            <a:xfrm>
              <a:off x="4013" y="2139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541749" name="Text Box 53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if  ( a &lt; b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 ( b &lt; c )  cout &lt;&lt; a &lt;&lt; b &lt;&lt; c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else  if  ( a&lt; c )  cout &lt;&lt; a &lt;&lt; c &lt;&lt; b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 else cout &lt;&lt; c &lt;&lt; a &lt;&lt; b &lt;&lt; endl;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else  if  ( a &lt; c )  cout &lt;&lt; b &lt;&lt; a &lt;&lt; c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 else  if  ( b &lt; c )  cout &lt;&lt; b &lt;&lt; c &lt;&lt; a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	  else  cout &lt;&lt; c &lt;&lt; b &lt;&lt; a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41750" name="AutoShape 54"/>
          <p:cNvSpPr>
            <a:spLocks noChangeArrowheads="1"/>
          </p:cNvSpPr>
          <p:nvPr/>
        </p:nvSpPr>
        <p:spPr bwMode="auto">
          <a:xfrm>
            <a:off x="5181600" y="1335088"/>
            <a:ext cx="3200400" cy="1371600"/>
          </a:xfrm>
          <a:prstGeom prst="cloudCallout">
            <a:avLst>
              <a:gd name="adj1" fmla="val -81796"/>
              <a:gd name="adj2" fmla="val 146759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kumimoji="1" lang="zh-CN" altLang="en-US" sz="2000" b="1" i="1">
                <a:solidFill>
                  <a:schemeClr val="accent2"/>
                </a:solidFill>
                <a:latin typeface="Times New Roman" pitchFamily="18" charset="0"/>
              </a:rPr>
              <a:t>注意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kumimoji="1" lang="en-US" altLang="zh-CN" sz="2000" b="1" i="1">
                <a:latin typeface="Times New Roman" pitchFamily="18" charset="0"/>
              </a:rPr>
              <a:t>if – else </a:t>
            </a:r>
            <a:r>
              <a:rPr kumimoji="1" lang="zh-CN" altLang="en-US" sz="2000" b="1" i="1">
                <a:latin typeface="Times New Roman" pitchFamily="18" charset="0"/>
              </a:rPr>
              <a:t>的匹配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4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4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4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4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4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4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4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4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4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4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5417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417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54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4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49" grpId="0" build="p" autoUpdateAnimBg="0" advAuto="1000"/>
      <p:bldP spid="541750" grpId="0" animBg="1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2133600" y="1255713"/>
            <a:ext cx="6934200" cy="2354263"/>
            <a:chOff x="1344" y="1102"/>
            <a:chExt cx="4368" cy="1483"/>
          </a:xfrm>
        </p:grpSpPr>
        <p:sp>
          <p:nvSpPr>
            <p:cNvPr id="106504" name="Text Box 3"/>
            <p:cNvSpPr txBox="1">
              <a:spLocks noChangeArrowheads="1"/>
            </p:cNvSpPr>
            <p:nvPr/>
          </p:nvSpPr>
          <p:spPr bwMode="auto">
            <a:xfrm>
              <a:off x="4493" y="2153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6505" name="Text Box 4"/>
            <p:cNvSpPr txBox="1">
              <a:spLocks noChangeArrowheads="1"/>
            </p:cNvSpPr>
            <p:nvPr/>
          </p:nvSpPr>
          <p:spPr bwMode="auto">
            <a:xfrm>
              <a:off x="2952" y="1340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06" name="Text Box 5"/>
            <p:cNvSpPr txBox="1">
              <a:spLocks noChangeArrowheads="1"/>
            </p:cNvSpPr>
            <p:nvPr/>
          </p:nvSpPr>
          <p:spPr bwMode="auto">
            <a:xfrm>
              <a:off x="2914" y="1870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6507" name="Text Box 6"/>
            <p:cNvSpPr txBox="1">
              <a:spLocks noChangeArrowheads="1"/>
            </p:cNvSpPr>
            <p:nvPr/>
          </p:nvSpPr>
          <p:spPr bwMode="auto">
            <a:xfrm>
              <a:off x="3895" y="1346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6508" name="Text Box 7"/>
            <p:cNvSpPr txBox="1">
              <a:spLocks noChangeArrowheads="1"/>
            </p:cNvSpPr>
            <p:nvPr/>
          </p:nvSpPr>
          <p:spPr bwMode="auto">
            <a:xfrm>
              <a:off x="3848" y="1870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6509" name="Text Box 8"/>
            <p:cNvSpPr txBox="1">
              <a:spLocks noChangeArrowheads="1"/>
            </p:cNvSpPr>
            <p:nvPr/>
          </p:nvSpPr>
          <p:spPr bwMode="auto">
            <a:xfrm>
              <a:off x="2273" y="1630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0" name="Text Box 9"/>
            <p:cNvSpPr txBox="1">
              <a:spLocks noChangeArrowheads="1"/>
            </p:cNvSpPr>
            <p:nvPr/>
          </p:nvSpPr>
          <p:spPr bwMode="auto">
            <a:xfrm>
              <a:off x="4511" y="1622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1" name="Text Box 10"/>
            <p:cNvSpPr txBox="1">
              <a:spLocks noChangeArrowheads="1"/>
            </p:cNvSpPr>
            <p:nvPr/>
          </p:nvSpPr>
          <p:spPr bwMode="auto">
            <a:xfrm>
              <a:off x="5147" y="1906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2" name="Text Box 11"/>
            <p:cNvSpPr txBox="1">
              <a:spLocks noChangeArrowheads="1"/>
            </p:cNvSpPr>
            <p:nvPr/>
          </p:nvSpPr>
          <p:spPr bwMode="auto">
            <a:xfrm>
              <a:off x="1674" y="1906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6513" name="Text Box 12"/>
            <p:cNvSpPr txBox="1">
              <a:spLocks noChangeArrowheads="1"/>
            </p:cNvSpPr>
            <p:nvPr/>
          </p:nvSpPr>
          <p:spPr bwMode="auto">
            <a:xfrm>
              <a:off x="2281" y="2153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6514" name="AutoShape 13"/>
            <p:cNvSpPr>
              <a:spLocks noChangeArrowheads="1"/>
            </p:cNvSpPr>
            <p:nvPr/>
          </p:nvSpPr>
          <p:spPr bwMode="auto">
            <a:xfrm>
              <a:off x="3102" y="1317"/>
              <a:ext cx="901" cy="349"/>
            </a:xfrm>
            <a:prstGeom prst="flowChartDecision">
              <a:avLst/>
            </a:prstGeom>
            <a:solidFill>
              <a:srgbClr val="FFDD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chemeClr val="accent2"/>
                  </a:solidFill>
                  <a:latin typeface="宋体" pitchFamily="2" charset="-122"/>
                </a:rPr>
                <a:t>a &lt; b ?</a:t>
              </a:r>
            </a:p>
          </p:txBody>
        </p:sp>
        <p:sp>
          <p:nvSpPr>
            <p:cNvPr id="106515" name="AutoShape 14"/>
            <p:cNvSpPr>
              <a:spLocks noChangeArrowheads="1"/>
            </p:cNvSpPr>
            <p:nvPr/>
          </p:nvSpPr>
          <p:spPr bwMode="auto">
            <a:xfrm>
              <a:off x="3698" y="1598"/>
              <a:ext cx="901" cy="349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16" name="Line 15"/>
            <p:cNvSpPr>
              <a:spLocks noChangeShapeType="1"/>
            </p:cNvSpPr>
            <p:nvPr/>
          </p:nvSpPr>
          <p:spPr bwMode="auto">
            <a:xfrm>
              <a:off x="3950" y="1491"/>
              <a:ext cx="23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17" name="Line 16"/>
            <p:cNvSpPr>
              <a:spLocks noChangeShapeType="1"/>
            </p:cNvSpPr>
            <p:nvPr/>
          </p:nvSpPr>
          <p:spPr bwMode="auto">
            <a:xfrm>
              <a:off x="4160" y="1491"/>
              <a:ext cx="0" cy="14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18" name="AutoShape 17"/>
            <p:cNvSpPr>
              <a:spLocks noChangeArrowheads="1"/>
            </p:cNvSpPr>
            <p:nvPr/>
          </p:nvSpPr>
          <p:spPr bwMode="auto">
            <a:xfrm>
              <a:off x="4323" y="1882"/>
              <a:ext cx="901" cy="349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19" name="Line 18"/>
            <p:cNvSpPr>
              <a:spLocks noChangeShapeType="1"/>
            </p:cNvSpPr>
            <p:nvPr/>
          </p:nvSpPr>
          <p:spPr bwMode="auto">
            <a:xfrm>
              <a:off x="4779" y="1767"/>
              <a:ext cx="0" cy="15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0" name="AutoShape 19"/>
            <p:cNvSpPr>
              <a:spLocks noChangeArrowheads="1"/>
            </p:cNvSpPr>
            <p:nvPr/>
          </p:nvSpPr>
          <p:spPr bwMode="auto">
            <a:xfrm>
              <a:off x="5153" y="2409"/>
              <a:ext cx="559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a, b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21" name="AutoShape 20"/>
            <p:cNvSpPr>
              <a:spLocks noChangeArrowheads="1"/>
            </p:cNvSpPr>
            <p:nvPr/>
          </p:nvSpPr>
          <p:spPr bwMode="auto">
            <a:xfrm>
              <a:off x="4517" y="2409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6522" name="Line 21"/>
            <p:cNvSpPr>
              <a:spLocks noChangeShapeType="1"/>
            </p:cNvSpPr>
            <p:nvPr/>
          </p:nvSpPr>
          <p:spPr bwMode="auto">
            <a:xfrm>
              <a:off x="3547" y="1102"/>
              <a:ext cx="0" cy="24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3" name="AutoShape 22"/>
            <p:cNvSpPr>
              <a:spLocks noChangeArrowheads="1"/>
            </p:cNvSpPr>
            <p:nvPr/>
          </p:nvSpPr>
          <p:spPr bwMode="auto">
            <a:xfrm>
              <a:off x="3875" y="2409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b, c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24" name="Line 23"/>
            <p:cNvSpPr>
              <a:spLocks noChangeShapeType="1"/>
            </p:cNvSpPr>
            <p:nvPr/>
          </p:nvSpPr>
          <p:spPr bwMode="auto">
            <a:xfrm>
              <a:off x="4145" y="1916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5" name="Line 24"/>
            <p:cNvSpPr>
              <a:spLocks noChangeShapeType="1"/>
            </p:cNvSpPr>
            <p:nvPr/>
          </p:nvSpPr>
          <p:spPr bwMode="auto">
            <a:xfrm>
              <a:off x="5451" y="2057"/>
              <a:ext cx="0" cy="36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6" name="Line 25"/>
            <p:cNvSpPr>
              <a:spLocks noChangeShapeType="1"/>
            </p:cNvSpPr>
            <p:nvPr/>
          </p:nvSpPr>
          <p:spPr bwMode="auto">
            <a:xfrm>
              <a:off x="4779" y="2198"/>
              <a:ext cx="0" cy="2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7" name="Line 26"/>
            <p:cNvSpPr>
              <a:spLocks noChangeShapeType="1"/>
            </p:cNvSpPr>
            <p:nvPr/>
          </p:nvSpPr>
          <p:spPr bwMode="auto">
            <a:xfrm>
              <a:off x="4555" y="1774"/>
              <a:ext cx="22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8" name="Line 27"/>
            <p:cNvSpPr>
              <a:spLocks noChangeShapeType="1"/>
            </p:cNvSpPr>
            <p:nvPr/>
          </p:nvSpPr>
          <p:spPr bwMode="auto">
            <a:xfrm>
              <a:off x="5189" y="2057"/>
              <a:ext cx="26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29" name="Line 28"/>
            <p:cNvSpPr>
              <a:spLocks noChangeShapeType="1"/>
            </p:cNvSpPr>
            <p:nvPr/>
          </p:nvSpPr>
          <p:spPr bwMode="auto">
            <a:xfrm>
              <a:off x="2912" y="1484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0" name="Line 29"/>
            <p:cNvSpPr>
              <a:spLocks noChangeShapeType="1"/>
            </p:cNvSpPr>
            <p:nvPr/>
          </p:nvSpPr>
          <p:spPr bwMode="auto">
            <a:xfrm>
              <a:off x="2912" y="1484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1" name="AutoShape 30"/>
            <p:cNvSpPr>
              <a:spLocks noChangeArrowheads="1"/>
            </p:cNvSpPr>
            <p:nvPr/>
          </p:nvSpPr>
          <p:spPr bwMode="auto">
            <a:xfrm>
              <a:off x="2458" y="1593"/>
              <a:ext cx="901" cy="349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32" name="Line 31"/>
            <p:cNvSpPr>
              <a:spLocks noChangeShapeType="1"/>
            </p:cNvSpPr>
            <p:nvPr/>
          </p:nvSpPr>
          <p:spPr bwMode="auto">
            <a:xfrm>
              <a:off x="2287" y="1767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3" name="Line 32"/>
            <p:cNvSpPr>
              <a:spLocks noChangeShapeType="1"/>
            </p:cNvSpPr>
            <p:nvPr/>
          </p:nvSpPr>
          <p:spPr bwMode="auto">
            <a:xfrm>
              <a:off x="2287" y="1767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4" name="AutoShape 33"/>
            <p:cNvSpPr>
              <a:spLocks noChangeArrowheads="1"/>
            </p:cNvSpPr>
            <p:nvPr/>
          </p:nvSpPr>
          <p:spPr bwMode="auto">
            <a:xfrm>
              <a:off x="1834" y="1876"/>
              <a:ext cx="901" cy="349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6535" name="Line 34"/>
            <p:cNvSpPr>
              <a:spLocks noChangeShapeType="1"/>
            </p:cNvSpPr>
            <p:nvPr/>
          </p:nvSpPr>
          <p:spPr bwMode="auto">
            <a:xfrm>
              <a:off x="1643" y="2050"/>
              <a:ext cx="26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6" name="Line 35"/>
            <p:cNvSpPr>
              <a:spLocks noChangeShapeType="1"/>
            </p:cNvSpPr>
            <p:nvPr/>
          </p:nvSpPr>
          <p:spPr bwMode="auto">
            <a:xfrm>
              <a:off x="1643" y="2050"/>
              <a:ext cx="0" cy="36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7" name="AutoShape 36"/>
            <p:cNvSpPr>
              <a:spLocks noChangeArrowheads="1"/>
            </p:cNvSpPr>
            <p:nvPr/>
          </p:nvSpPr>
          <p:spPr bwMode="auto">
            <a:xfrm>
              <a:off x="2646" y="2400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6538" name="Line 37"/>
            <p:cNvSpPr>
              <a:spLocks noChangeShapeType="1"/>
            </p:cNvSpPr>
            <p:nvPr/>
          </p:nvSpPr>
          <p:spPr bwMode="auto">
            <a:xfrm>
              <a:off x="2277" y="2191"/>
              <a:ext cx="0" cy="21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39" name="AutoShape 38"/>
            <p:cNvSpPr>
              <a:spLocks noChangeArrowheads="1"/>
            </p:cNvSpPr>
            <p:nvPr/>
          </p:nvSpPr>
          <p:spPr bwMode="auto">
            <a:xfrm>
              <a:off x="1979" y="2408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6540" name="AutoShape 39"/>
            <p:cNvSpPr>
              <a:spLocks noChangeArrowheads="1"/>
            </p:cNvSpPr>
            <p:nvPr/>
          </p:nvSpPr>
          <p:spPr bwMode="auto">
            <a:xfrm>
              <a:off x="1344" y="2400"/>
              <a:ext cx="559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b, a</a:t>
              </a:r>
            </a:p>
          </p:txBody>
        </p:sp>
        <p:sp>
          <p:nvSpPr>
            <p:cNvPr id="106541" name="Line 40"/>
            <p:cNvSpPr>
              <a:spLocks noChangeShapeType="1"/>
            </p:cNvSpPr>
            <p:nvPr/>
          </p:nvSpPr>
          <p:spPr bwMode="auto">
            <a:xfrm>
              <a:off x="2912" y="1908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6542" name="Text Box 41"/>
            <p:cNvSpPr txBox="1">
              <a:spLocks noChangeArrowheads="1"/>
            </p:cNvSpPr>
            <p:nvPr/>
          </p:nvSpPr>
          <p:spPr bwMode="auto">
            <a:xfrm>
              <a:off x="2638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6543" name="Text Box 42"/>
            <p:cNvSpPr txBox="1">
              <a:spLocks noChangeArrowheads="1"/>
            </p:cNvSpPr>
            <p:nvPr/>
          </p:nvSpPr>
          <p:spPr bwMode="auto">
            <a:xfrm>
              <a:off x="4205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6499" name="Rectangle 4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6500" name="Text Box 47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6501" name="Text Box 48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42769" name="Text Box 49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if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( a &lt; b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if  ( b &lt; c )  cout &lt;&lt; a &lt;&lt; b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else  if  ( a&lt; c )  cout &lt;&lt; a &lt;&lt; c &lt;&lt; b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else cout &lt;&lt; c &lt;&lt; a &lt;&lt; b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 if  ( a &lt; c )  cout &lt;&lt; b &lt;&lt; a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else  if  ( b &lt; c )  cout &lt;&lt; b &lt;&lt; c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 else  cout &lt;&lt; c &lt;&lt; b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2133600" y="1255713"/>
            <a:ext cx="6934200" cy="2354263"/>
            <a:chOff x="1344" y="1102"/>
            <a:chExt cx="4368" cy="1483"/>
          </a:xfrm>
        </p:grpSpPr>
        <p:sp>
          <p:nvSpPr>
            <p:cNvPr id="107528" name="Text Box 3"/>
            <p:cNvSpPr txBox="1">
              <a:spLocks noChangeArrowheads="1"/>
            </p:cNvSpPr>
            <p:nvPr/>
          </p:nvSpPr>
          <p:spPr bwMode="auto">
            <a:xfrm>
              <a:off x="4493" y="2153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7529" name="Text Box 4"/>
            <p:cNvSpPr txBox="1">
              <a:spLocks noChangeArrowheads="1"/>
            </p:cNvSpPr>
            <p:nvPr/>
          </p:nvSpPr>
          <p:spPr bwMode="auto">
            <a:xfrm>
              <a:off x="2952" y="1340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0" name="Text Box 5"/>
            <p:cNvSpPr txBox="1">
              <a:spLocks noChangeArrowheads="1"/>
            </p:cNvSpPr>
            <p:nvPr/>
          </p:nvSpPr>
          <p:spPr bwMode="auto">
            <a:xfrm>
              <a:off x="2914" y="1870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7531" name="Text Box 6"/>
            <p:cNvSpPr txBox="1">
              <a:spLocks noChangeArrowheads="1"/>
            </p:cNvSpPr>
            <p:nvPr/>
          </p:nvSpPr>
          <p:spPr bwMode="auto">
            <a:xfrm>
              <a:off x="3895" y="1346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7532" name="Text Box 7"/>
            <p:cNvSpPr txBox="1">
              <a:spLocks noChangeArrowheads="1"/>
            </p:cNvSpPr>
            <p:nvPr/>
          </p:nvSpPr>
          <p:spPr bwMode="auto">
            <a:xfrm>
              <a:off x="3848" y="1870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7533" name="Text Box 8"/>
            <p:cNvSpPr txBox="1">
              <a:spLocks noChangeArrowheads="1"/>
            </p:cNvSpPr>
            <p:nvPr/>
          </p:nvSpPr>
          <p:spPr bwMode="auto">
            <a:xfrm>
              <a:off x="2273" y="1630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4" name="Text Box 9"/>
            <p:cNvSpPr txBox="1">
              <a:spLocks noChangeArrowheads="1"/>
            </p:cNvSpPr>
            <p:nvPr/>
          </p:nvSpPr>
          <p:spPr bwMode="auto">
            <a:xfrm>
              <a:off x="4511" y="1622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5" name="Text Box 10"/>
            <p:cNvSpPr txBox="1">
              <a:spLocks noChangeArrowheads="1"/>
            </p:cNvSpPr>
            <p:nvPr/>
          </p:nvSpPr>
          <p:spPr bwMode="auto">
            <a:xfrm>
              <a:off x="5147" y="1906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6" name="Text Box 11"/>
            <p:cNvSpPr txBox="1">
              <a:spLocks noChangeArrowheads="1"/>
            </p:cNvSpPr>
            <p:nvPr/>
          </p:nvSpPr>
          <p:spPr bwMode="auto">
            <a:xfrm>
              <a:off x="1674" y="1906"/>
              <a:ext cx="303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7537" name="Text Box 12"/>
            <p:cNvSpPr txBox="1">
              <a:spLocks noChangeArrowheads="1"/>
            </p:cNvSpPr>
            <p:nvPr/>
          </p:nvSpPr>
          <p:spPr bwMode="auto">
            <a:xfrm>
              <a:off x="2281" y="2153"/>
              <a:ext cx="287" cy="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107538" name="AutoShape 13"/>
            <p:cNvSpPr>
              <a:spLocks noChangeArrowheads="1"/>
            </p:cNvSpPr>
            <p:nvPr/>
          </p:nvSpPr>
          <p:spPr bwMode="auto">
            <a:xfrm>
              <a:off x="3102" y="1317"/>
              <a:ext cx="901" cy="349"/>
            </a:xfrm>
            <a:prstGeom prst="flowChartDecision">
              <a:avLst/>
            </a:prstGeom>
            <a:solidFill>
              <a:srgbClr val="FFDD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chemeClr val="accent2"/>
                  </a:solidFill>
                  <a:latin typeface="宋体" pitchFamily="2" charset="-122"/>
                </a:rPr>
                <a:t>a &lt; b ?</a:t>
              </a:r>
            </a:p>
          </p:txBody>
        </p:sp>
        <p:sp>
          <p:nvSpPr>
            <p:cNvPr id="107539" name="AutoShape 14"/>
            <p:cNvSpPr>
              <a:spLocks noChangeArrowheads="1"/>
            </p:cNvSpPr>
            <p:nvPr/>
          </p:nvSpPr>
          <p:spPr bwMode="auto">
            <a:xfrm>
              <a:off x="3699" y="1597"/>
              <a:ext cx="901" cy="349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7540" name="Line 15"/>
            <p:cNvSpPr>
              <a:spLocks noChangeShapeType="1"/>
            </p:cNvSpPr>
            <p:nvPr/>
          </p:nvSpPr>
          <p:spPr bwMode="auto">
            <a:xfrm>
              <a:off x="3950" y="1491"/>
              <a:ext cx="23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41" name="Line 16"/>
            <p:cNvSpPr>
              <a:spLocks noChangeShapeType="1"/>
            </p:cNvSpPr>
            <p:nvPr/>
          </p:nvSpPr>
          <p:spPr bwMode="auto">
            <a:xfrm>
              <a:off x="4160" y="1491"/>
              <a:ext cx="0" cy="14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42" name="AutoShape 17"/>
            <p:cNvSpPr>
              <a:spLocks noChangeArrowheads="1"/>
            </p:cNvSpPr>
            <p:nvPr/>
          </p:nvSpPr>
          <p:spPr bwMode="auto">
            <a:xfrm>
              <a:off x="4323" y="1882"/>
              <a:ext cx="901" cy="349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43" name="Line 18"/>
            <p:cNvSpPr>
              <a:spLocks noChangeShapeType="1"/>
            </p:cNvSpPr>
            <p:nvPr/>
          </p:nvSpPr>
          <p:spPr bwMode="auto">
            <a:xfrm>
              <a:off x="4779" y="1767"/>
              <a:ext cx="0" cy="15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44" name="AutoShape 19"/>
            <p:cNvSpPr>
              <a:spLocks noChangeArrowheads="1"/>
            </p:cNvSpPr>
            <p:nvPr/>
          </p:nvSpPr>
          <p:spPr bwMode="auto">
            <a:xfrm>
              <a:off x="5153" y="2409"/>
              <a:ext cx="559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a, b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45" name="AutoShape 20"/>
            <p:cNvSpPr>
              <a:spLocks noChangeArrowheads="1"/>
            </p:cNvSpPr>
            <p:nvPr/>
          </p:nvSpPr>
          <p:spPr bwMode="auto">
            <a:xfrm>
              <a:off x="4517" y="2409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7546" name="Line 21"/>
            <p:cNvSpPr>
              <a:spLocks noChangeShapeType="1"/>
            </p:cNvSpPr>
            <p:nvPr/>
          </p:nvSpPr>
          <p:spPr bwMode="auto">
            <a:xfrm>
              <a:off x="3547" y="1102"/>
              <a:ext cx="0" cy="24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47" name="AutoShape 22"/>
            <p:cNvSpPr>
              <a:spLocks noChangeArrowheads="1"/>
            </p:cNvSpPr>
            <p:nvPr/>
          </p:nvSpPr>
          <p:spPr bwMode="auto">
            <a:xfrm>
              <a:off x="3875" y="2409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b, c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48" name="Line 23"/>
            <p:cNvSpPr>
              <a:spLocks noChangeShapeType="1"/>
            </p:cNvSpPr>
            <p:nvPr/>
          </p:nvSpPr>
          <p:spPr bwMode="auto">
            <a:xfrm>
              <a:off x="4145" y="1916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49" name="Line 24"/>
            <p:cNvSpPr>
              <a:spLocks noChangeShapeType="1"/>
            </p:cNvSpPr>
            <p:nvPr/>
          </p:nvSpPr>
          <p:spPr bwMode="auto">
            <a:xfrm>
              <a:off x="5451" y="2057"/>
              <a:ext cx="0" cy="36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0" name="Line 25"/>
            <p:cNvSpPr>
              <a:spLocks noChangeShapeType="1"/>
            </p:cNvSpPr>
            <p:nvPr/>
          </p:nvSpPr>
          <p:spPr bwMode="auto">
            <a:xfrm>
              <a:off x="4779" y="2198"/>
              <a:ext cx="0" cy="2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1" name="Line 26"/>
            <p:cNvSpPr>
              <a:spLocks noChangeShapeType="1"/>
            </p:cNvSpPr>
            <p:nvPr/>
          </p:nvSpPr>
          <p:spPr bwMode="auto">
            <a:xfrm>
              <a:off x="4555" y="1774"/>
              <a:ext cx="22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2" name="Line 27"/>
            <p:cNvSpPr>
              <a:spLocks noChangeShapeType="1"/>
            </p:cNvSpPr>
            <p:nvPr/>
          </p:nvSpPr>
          <p:spPr bwMode="auto">
            <a:xfrm>
              <a:off x="5189" y="2057"/>
              <a:ext cx="26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3" name="Line 28"/>
            <p:cNvSpPr>
              <a:spLocks noChangeShapeType="1"/>
            </p:cNvSpPr>
            <p:nvPr/>
          </p:nvSpPr>
          <p:spPr bwMode="auto">
            <a:xfrm>
              <a:off x="2912" y="1484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4" name="Line 29"/>
            <p:cNvSpPr>
              <a:spLocks noChangeShapeType="1"/>
            </p:cNvSpPr>
            <p:nvPr/>
          </p:nvSpPr>
          <p:spPr bwMode="auto">
            <a:xfrm>
              <a:off x="2912" y="1484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5" name="AutoShape 30"/>
            <p:cNvSpPr>
              <a:spLocks noChangeArrowheads="1"/>
            </p:cNvSpPr>
            <p:nvPr/>
          </p:nvSpPr>
          <p:spPr bwMode="auto">
            <a:xfrm>
              <a:off x="2459" y="1592"/>
              <a:ext cx="901" cy="349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7556" name="Line 31"/>
            <p:cNvSpPr>
              <a:spLocks noChangeShapeType="1"/>
            </p:cNvSpPr>
            <p:nvPr/>
          </p:nvSpPr>
          <p:spPr bwMode="auto">
            <a:xfrm>
              <a:off x="2287" y="1767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7" name="Line 32"/>
            <p:cNvSpPr>
              <a:spLocks noChangeShapeType="1"/>
            </p:cNvSpPr>
            <p:nvPr/>
          </p:nvSpPr>
          <p:spPr bwMode="auto">
            <a:xfrm>
              <a:off x="2287" y="1767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58" name="AutoShape 33"/>
            <p:cNvSpPr>
              <a:spLocks noChangeArrowheads="1"/>
            </p:cNvSpPr>
            <p:nvPr/>
          </p:nvSpPr>
          <p:spPr bwMode="auto">
            <a:xfrm>
              <a:off x="1834" y="1876"/>
              <a:ext cx="901" cy="349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7559" name="Line 34"/>
            <p:cNvSpPr>
              <a:spLocks noChangeShapeType="1"/>
            </p:cNvSpPr>
            <p:nvPr/>
          </p:nvSpPr>
          <p:spPr bwMode="auto">
            <a:xfrm>
              <a:off x="1643" y="2050"/>
              <a:ext cx="26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60" name="Line 35"/>
            <p:cNvSpPr>
              <a:spLocks noChangeShapeType="1"/>
            </p:cNvSpPr>
            <p:nvPr/>
          </p:nvSpPr>
          <p:spPr bwMode="auto">
            <a:xfrm>
              <a:off x="1643" y="2050"/>
              <a:ext cx="0" cy="36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61" name="AutoShape 36"/>
            <p:cNvSpPr>
              <a:spLocks noChangeArrowheads="1"/>
            </p:cNvSpPr>
            <p:nvPr/>
          </p:nvSpPr>
          <p:spPr bwMode="auto">
            <a:xfrm>
              <a:off x="2646" y="2400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7562" name="Line 37"/>
            <p:cNvSpPr>
              <a:spLocks noChangeShapeType="1"/>
            </p:cNvSpPr>
            <p:nvPr/>
          </p:nvSpPr>
          <p:spPr bwMode="auto">
            <a:xfrm>
              <a:off x="2277" y="2191"/>
              <a:ext cx="0" cy="21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63" name="AutoShape 38"/>
            <p:cNvSpPr>
              <a:spLocks noChangeArrowheads="1"/>
            </p:cNvSpPr>
            <p:nvPr/>
          </p:nvSpPr>
          <p:spPr bwMode="auto">
            <a:xfrm>
              <a:off x="1979" y="2408"/>
              <a:ext cx="560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7564" name="AutoShape 39"/>
            <p:cNvSpPr>
              <a:spLocks noChangeArrowheads="1"/>
            </p:cNvSpPr>
            <p:nvPr/>
          </p:nvSpPr>
          <p:spPr bwMode="auto">
            <a:xfrm>
              <a:off x="1344" y="2400"/>
              <a:ext cx="559" cy="176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b, a</a:t>
              </a:r>
            </a:p>
          </p:txBody>
        </p:sp>
        <p:sp>
          <p:nvSpPr>
            <p:cNvPr id="107565" name="Line 40"/>
            <p:cNvSpPr>
              <a:spLocks noChangeShapeType="1"/>
            </p:cNvSpPr>
            <p:nvPr/>
          </p:nvSpPr>
          <p:spPr bwMode="auto">
            <a:xfrm>
              <a:off x="2912" y="1908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 b="1"/>
            </a:p>
          </p:txBody>
        </p:sp>
        <p:sp>
          <p:nvSpPr>
            <p:cNvPr id="107566" name="Text Box 41"/>
            <p:cNvSpPr txBox="1">
              <a:spLocks noChangeArrowheads="1"/>
            </p:cNvSpPr>
            <p:nvPr/>
          </p:nvSpPr>
          <p:spPr bwMode="auto">
            <a:xfrm>
              <a:off x="2638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7567" name="Text Box 42"/>
            <p:cNvSpPr txBox="1">
              <a:spLocks noChangeArrowheads="1"/>
            </p:cNvSpPr>
            <p:nvPr/>
          </p:nvSpPr>
          <p:spPr bwMode="auto">
            <a:xfrm>
              <a:off x="4205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</p:grpSp>
      <p:sp>
        <p:nvSpPr>
          <p:cNvPr id="107523" name="Rectangle 4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07524" name="Text Box 47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7525" name="Text Box 48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  <p:sp>
        <p:nvSpPr>
          <p:cNvPr id="543793" name="Text Box 49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en-US" altLang="zh-CN" b="1">
                <a:latin typeface="Times New Roman" pitchFamily="18" charset="0"/>
              </a:rPr>
              <a:t> ( a &lt; b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b &lt; c )  cout &lt;&lt; a &lt;&lt; b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 if  ( a&lt; c )  cout &lt;&lt; a &lt;&lt; c &lt;&lt; b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else cout &lt;&lt; c &lt;&lt; a &lt;&lt; b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a &lt; c )  cout &lt;&lt; b &lt;&lt; a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 if  ( b &lt; c )  cout &lt;&lt; b &lt;&lt; c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 else  cout &lt;&lt; c &lt;&lt; b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2133600" y="1255713"/>
            <a:ext cx="6934200" cy="2365375"/>
            <a:chOff x="1344" y="1102"/>
            <a:chExt cx="4368" cy="1490"/>
          </a:xfrm>
        </p:grpSpPr>
        <p:sp>
          <p:nvSpPr>
            <p:cNvPr id="108552" name="Text Box 3"/>
            <p:cNvSpPr txBox="1">
              <a:spLocks noChangeArrowheads="1"/>
            </p:cNvSpPr>
            <p:nvPr/>
          </p:nvSpPr>
          <p:spPr bwMode="auto">
            <a:xfrm>
              <a:off x="4494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3" name="Text Box 4"/>
            <p:cNvSpPr txBox="1">
              <a:spLocks noChangeArrowheads="1"/>
            </p:cNvSpPr>
            <p:nvPr/>
          </p:nvSpPr>
          <p:spPr bwMode="auto">
            <a:xfrm>
              <a:off x="2954" y="134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54" name="Text Box 5"/>
            <p:cNvSpPr txBox="1">
              <a:spLocks noChangeArrowheads="1"/>
            </p:cNvSpPr>
            <p:nvPr/>
          </p:nvSpPr>
          <p:spPr bwMode="auto">
            <a:xfrm>
              <a:off x="2915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5" name="Text Box 6"/>
            <p:cNvSpPr txBox="1">
              <a:spLocks noChangeArrowheads="1"/>
            </p:cNvSpPr>
            <p:nvPr/>
          </p:nvSpPr>
          <p:spPr bwMode="auto">
            <a:xfrm>
              <a:off x="3896" y="1347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6" name="Text Box 7"/>
            <p:cNvSpPr txBox="1">
              <a:spLocks noChangeArrowheads="1"/>
            </p:cNvSpPr>
            <p:nvPr/>
          </p:nvSpPr>
          <p:spPr bwMode="auto">
            <a:xfrm>
              <a:off x="3849" y="1871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57" name="Text Box 8"/>
            <p:cNvSpPr txBox="1">
              <a:spLocks noChangeArrowheads="1"/>
            </p:cNvSpPr>
            <p:nvPr/>
          </p:nvSpPr>
          <p:spPr bwMode="auto">
            <a:xfrm>
              <a:off x="2275" y="1631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58" name="Text Box 9"/>
            <p:cNvSpPr txBox="1">
              <a:spLocks noChangeArrowheads="1"/>
            </p:cNvSpPr>
            <p:nvPr/>
          </p:nvSpPr>
          <p:spPr bwMode="auto">
            <a:xfrm>
              <a:off x="4513" y="1623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59" name="Text Box 10"/>
            <p:cNvSpPr txBox="1">
              <a:spLocks noChangeArrowheads="1"/>
            </p:cNvSpPr>
            <p:nvPr/>
          </p:nvSpPr>
          <p:spPr bwMode="auto">
            <a:xfrm>
              <a:off x="5149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60" name="Text Box 11"/>
            <p:cNvSpPr txBox="1">
              <a:spLocks noChangeArrowheads="1"/>
            </p:cNvSpPr>
            <p:nvPr/>
          </p:nvSpPr>
          <p:spPr bwMode="auto">
            <a:xfrm>
              <a:off x="1676" y="1907"/>
              <a:ext cx="301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08561" name="Text Box 12"/>
            <p:cNvSpPr txBox="1">
              <a:spLocks noChangeArrowheads="1"/>
            </p:cNvSpPr>
            <p:nvPr/>
          </p:nvSpPr>
          <p:spPr bwMode="auto">
            <a:xfrm>
              <a:off x="2282" y="2154"/>
              <a:ext cx="285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true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62" name="AutoShape 13"/>
            <p:cNvSpPr>
              <a:spLocks noChangeArrowheads="1"/>
            </p:cNvSpPr>
            <p:nvPr/>
          </p:nvSpPr>
          <p:spPr bwMode="auto">
            <a:xfrm>
              <a:off x="3151" y="1339"/>
              <a:ext cx="804" cy="306"/>
            </a:xfrm>
            <a:prstGeom prst="flowChartDecision">
              <a:avLst/>
            </a:prstGeom>
            <a:solidFill>
              <a:srgbClr val="FFDD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chemeClr val="accent2"/>
                  </a:solidFill>
                  <a:latin typeface="宋体" pitchFamily="2" charset="-122"/>
                </a:rPr>
                <a:t>a &lt; b ?</a:t>
              </a:r>
            </a:p>
          </p:txBody>
        </p:sp>
        <p:sp>
          <p:nvSpPr>
            <p:cNvPr id="108563" name="AutoShape 14"/>
            <p:cNvSpPr>
              <a:spLocks noChangeArrowheads="1"/>
            </p:cNvSpPr>
            <p:nvPr/>
          </p:nvSpPr>
          <p:spPr bwMode="auto">
            <a:xfrm>
              <a:off x="3748" y="1619"/>
              <a:ext cx="804" cy="306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b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8564" name="Line 15"/>
            <p:cNvSpPr>
              <a:spLocks noChangeShapeType="1"/>
            </p:cNvSpPr>
            <p:nvPr/>
          </p:nvSpPr>
          <p:spPr bwMode="auto">
            <a:xfrm>
              <a:off x="3950" y="1491"/>
              <a:ext cx="23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65" name="Line 16"/>
            <p:cNvSpPr>
              <a:spLocks noChangeShapeType="1"/>
            </p:cNvSpPr>
            <p:nvPr/>
          </p:nvSpPr>
          <p:spPr bwMode="auto">
            <a:xfrm>
              <a:off x="4160" y="1491"/>
              <a:ext cx="0" cy="14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66" name="AutoShape 17"/>
            <p:cNvSpPr>
              <a:spLocks noChangeArrowheads="1"/>
            </p:cNvSpPr>
            <p:nvPr/>
          </p:nvSpPr>
          <p:spPr bwMode="auto">
            <a:xfrm>
              <a:off x="4373" y="1903"/>
              <a:ext cx="804" cy="306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8000"/>
                  </a:solidFill>
                  <a:latin typeface="宋体" pitchFamily="2" charset="-122"/>
                </a:rPr>
                <a:t>a &lt; c ?</a:t>
              </a:r>
              <a:endParaRPr kumimoji="1" lang="en-US" altLang="zh-CN" sz="1200" i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8567" name="Line 18"/>
            <p:cNvSpPr>
              <a:spLocks noChangeShapeType="1"/>
            </p:cNvSpPr>
            <p:nvPr/>
          </p:nvSpPr>
          <p:spPr bwMode="auto">
            <a:xfrm>
              <a:off x="4779" y="1767"/>
              <a:ext cx="0" cy="15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68" name="AutoShape 19"/>
            <p:cNvSpPr>
              <a:spLocks noChangeArrowheads="1"/>
            </p:cNvSpPr>
            <p:nvPr/>
          </p:nvSpPr>
          <p:spPr bwMode="auto">
            <a:xfrm>
              <a:off x="5153" y="2401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a, b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69" name="AutoShape 20"/>
            <p:cNvSpPr>
              <a:spLocks noChangeArrowheads="1"/>
            </p:cNvSpPr>
            <p:nvPr/>
          </p:nvSpPr>
          <p:spPr bwMode="auto">
            <a:xfrm>
              <a:off x="4517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c, b</a:t>
              </a:r>
            </a:p>
          </p:txBody>
        </p:sp>
        <p:sp>
          <p:nvSpPr>
            <p:cNvPr id="108570" name="Line 21"/>
            <p:cNvSpPr>
              <a:spLocks noChangeShapeType="1"/>
            </p:cNvSpPr>
            <p:nvPr/>
          </p:nvSpPr>
          <p:spPr bwMode="auto">
            <a:xfrm>
              <a:off x="3547" y="1102"/>
              <a:ext cx="0" cy="24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1" name="AutoShape 22"/>
            <p:cNvSpPr>
              <a:spLocks noChangeArrowheads="1"/>
            </p:cNvSpPr>
            <p:nvPr/>
          </p:nvSpPr>
          <p:spPr bwMode="auto">
            <a:xfrm>
              <a:off x="3875" y="2401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a, b, c</a:t>
              </a:r>
              <a:endParaRPr kumimoji="1" lang="en-US" altLang="zh-CN" sz="1200">
                <a:solidFill>
                  <a:srgbClr val="B2B2B2"/>
                </a:solidFill>
                <a:latin typeface="Times New Roman" pitchFamily="18" charset="0"/>
              </a:endParaRPr>
            </a:p>
          </p:txBody>
        </p:sp>
        <p:sp>
          <p:nvSpPr>
            <p:cNvPr id="108572" name="Line 23"/>
            <p:cNvSpPr>
              <a:spLocks noChangeShapeType="1"/>
            </p:cNvSpPr>
            <p:nvPr/>
          </p:nvSpPr>
          <p:spPr bwMode="auto">
            <a:xfrm>
              <a:off x="4145" y="1916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3" name="Line 24"/>
            <p:cNvSpPr>
              <a:spLocks noChangeShapeType="1"/>
            </p:cNvSpPr>
            <p:nvPr/>
          </p:nvSpPr>
          <p:spPr bwMode="auto">
            <a:xfrm>
              <a:off x="5451" y="2057"/>
              <a:ext cx="0" cy="36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4" name="Line 25"/>
            <p:cNvSpPr>
              <a:spLocks noChangeShapeType="1"/>
            </p:cNvSpPr>
            <p:nvPr/>
          </p:nvSpPr>
          <p:spPr bwMode="auto">
            <a:xfrm>
              <a:off x="4779" y="2198"/>
              <a:ext cx="0" cy="2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5" name="Line 26"/>
            <p:cNvSpPr>
              <a:spLocks noChangeShapeType="1"/>
            </p:cNvSpPr>
            <p:nvPr/>
          </p:nvSpPr>
          <p:spPr bwMode="auto">
            <a:xfrm>
              <a:off x="4555" y="1774"/>
              <a:ext cx="224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6" name="Line 27"/>
            <p:cNvSpPr>
              <a:spLocks noChangeShapeType="1"/>
            </p:cNvSpPr>
            <p:nvPr/>
          </p:nvSpPr>
          <p:spPr bwMode="auto">
            <a:xfrm>
              <a:off x="5189" y="2057"/>
              <a:ext cx="26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7" name="Line 28"/>
            <p:cNvSpPr>
              <a:spLocks noChangeShapeType="1"/>
            </p:cNvSpPr>
            <p:nvPr/>
          </p:nvSpPr>
          <p:spPr bwMode="auto">
            <a:xfrm>
              <a:off x="2912" y="1484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8" name="Line 29"/>
            <p:cNvSpPr>
              <a:spLocks noChangeShapeType="1"/>
            </p:cNvSpPr>
            <p:nvPr/>
          </p:nvSpPr>
          <p:spPr bwMode="auto">
            <a:xfrm>
              <a:off x="2912" y="1484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79" name="AutoShape 30"/>
            <p:cNvSpPr>
              <a:spLocks noChangeArrowheads="1"/>
            </p:cNvSpPr>
            <p:nvPr/>
          </p:nvSpPr>
          <p:spPr bwMode="auto">
            <a:xfrm>
              <a:off x="2508" y="1614"/>
              <a:ext cx="804" cy="306"/>
            </a:xfrm>
            <a:prstGeom prst="flowChartDecision">
              <a:avLst/>
            </a:prstGeom>
            <a:solidFill>
              <a:srgbClr val="CCEC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00FF"/>
                  </a:solidFill>
                  <a:latin typeface="宋体" pitchFamily="2" charset="-122"/>
                </a:rPr>
                <a:t>a &lt; c ?</a:t>
              </a:r>
              <a:endParaRPr kumimoji="1" lang="en-US" altLang="zh-CN" sz="1200" b="1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8580" name="Line 31"/>
            <p:cNvSpPr>
              <a:spLocks noChangeShapeType="1"/>
            </p:cNvSpPr>
            <p:nvPr/>
          </p:nvSpPr>
          <p:spPr bwMode="auto">
            <a:xfrm>
              <a:off x="2287" y="1767"/>
              <a:ext cx="2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1" name="Line 32"/>
            <p:cNvSpPr>
              <a:spLocks noChangeShapeType="1"/>
            </p:cNvSpPr>
            <p:nvPr/>
          </p:nvSpPr>
          <p:spPr bwMode="auto">
            <a:xfrm>
              <a:off x="2287" y="1767"/>
              <a:ext cx="0" cy="141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2" name="AutoShape 33"/>
            <p:cNvSpPr>
              <a:spLocks noChangeArrowheads="1"/>
            </p:cNvSpPr>
            <p:nvPr/>
          </p:nvSpPr>
          <p:spPr bwMode="auto">
            <a:xfrm>
              <a:off x="1884" y="1897"/>
              <a:ext cx="804" cy="306"/>
            </a:xfrm>
            <a:prstGeom prst="flowChartDecision">
              <a:avLst/>
            </a:prstGeom>
            <a:solidFill>
              <a:srgbClr val="CCFFCC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 i="1">
                  <a:solidFill>
                    <a:srgbClr val="008000"/>
                  </a:solidFill>
                  <a:latin typeface="宋体" pitchFamily="2" charset="-122"/>
                </a:rPr>
                <a:t>b &lt; c ?</a:t>
              </a:r>
              <a:endParaRPr kumimoji="1" lang="en-US" altLang="zh-CN" sz="1200" i="1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08583" name="Line 34"/>
            <p:cNvSpPr>
              <a:spLocks noChangeShapeType="1"/>
            </p:cNvSpPr>
            <p:nvPr/>
          </p:nvSpPr>
          <p:spPr bwMode="auto">
            <a:xfrm>
              <a:off x="1643" y="2050"/>
              <a:ext cx="261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4" name="Line 35"/>
            <p:cNvSpPr>
              <a:spLocks noChangeShapeType="1"/>
            </p:cNvSpPr>
            <p:nvPr/>
          </p:nvSpPr>
          <p:spPr bwMode="auto">
            <a:xfrm>
              <a:off x="1643" y="2050"/>
              <a:ext cx="0" cy="36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5" name="AutoShape 36"/>
            <p:cNvSpPr>
              <a:spLocks noChangeArrowheads="1"/>
            </p:cNvSpPr>
            <p:nvPr/>
          </p:nvSpPr>
          <p:spPr bwMode="auto">
            <a:xfrm>
              <a:off x="2646" y="2392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a, c</a:t>
              </a:r>
            </a:p>
          </p:txBody>
        </p:sp>
        <p:sp>
          <p:nvSpPr>
            <p:cNvPr id="108586" name="Line 37"/>
            <p:cNvSpPr>
              <a:spLocks noChangeShapeType="1"/>
            </p:cNvSpPr>
            <p:nvPr/>
          </p:nvSpPr>
          <p:spPr bwMode="auto">
            <a:xfrm>
              <a:off x="2277" y="2191"/>
              <a:ext cx="0" cy="212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7" name="AutoShape 38"/>
            <p:cNvSpPr>
              <a:spLocks noChangeArrowheads="1"/>
            </p:cNvSpPr>
            <p:nvPr/>
          </p:nvSpPr>
          <p:spPr bwMode="auto">
            <a:xfrm>
              <a:off x="1979" y="2400"/>
              <a:ext cx="560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b, c, a</a:t>
              </a:r>
            </a:p>
          </p:txBody>
        </p:sp>
        <p:sp>
          <p:nvSpPr>
            <p:cNvPr id="108588" name="Line 39"/>
            <p:cNvSpPr>
              <a:spLocks noChangeShapeType="1"/>
            </p:cNvSpPr>
            <p:nvPr/>
          </p:nvSpPr>
          <p:spPr bwMode="auto">
            <a:xfrm>
              <a:off x="2912" y="1908"/>
              <a:ext cx="0" cy="49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8589" name="Text Box 40"/>
            <p:cNvSpPr txBox="1">
              <a:spLocks noChangeArrowheads="1"/>
            </p:cNvSpPr>
            <p:nvPr/>
          </p:nvSpPr>
          <p:spPr bwMode="auto">
            <a:xfrm>
              <a:off x="2638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b a</a:t>
              </a:r>
            </a:p>
          </p:txBody>
        </p:sp>
        <p:sp>
          <p:nvSpPr>
            <p:cNvPr id="108590" name="Text Box 41"/>
            <p:cNvSpPr txBox="1">
              <a:spLocks noChangeArrowheads="1"/>
            </p:cNvSpPr>
            <p:nvPr/>
          </p:nvSpPr>
          <p:spPr bwMode="auto">
            <a:xfrm>
              <a:off x="4205" y="1378"/>
              <a:ext cx="24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Times New Roman" pitchFamily="18" charset="0"/>
                </a:rPr>
                <a:t>a b</a:t>
              </a:r>
            </a:p>
          </p:txBody>
        </p:sp>
        <p:sp>
          <p:nvSpPr>
            <p:cNvPr id="108591" name="AutoShape 42"/>
            <p:cNvSpPr>
              <a:spLocks noChangeArrowheads="1"/>
            </p:cNvSpPr>
            <p:nvPr/>
          </p:nvSpPr>
          <p:spPr bwMode="auto">
            <a:xfrm>
              <a:off x="1344" y="2392"/>
              <a:ext cx="559" cy="191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200" b="1">
                  <a:solidFill>
                    <a:srgbClr val="B2B2B2"/>
                  </a:solidFill>
                  <a:latin typeface="宋体" pitchFamily="2" charset="-122"/>
                </a:rPr>
                <a:t>c, b, a</a:t>
              </a:r>
            </a:p>
          </p:txBody>
        </p:sp>
      </p:grpSp>
      <p:sp>
        <p:nvSpPr>
          <p:cNvPr id="108547" name="Rectangle 46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44817" name="Text Box 49"/>
          <p:cNvSpPr txBox="1">
            <a:spLocks noChangeArrowheads="1"/>
          </p:cNvSpPr>
          <p:nvPr/>
        </p:nvSpPr>
        <p:spPr bwMode="auto">
          <a:xfrm>
            <a:off x="763588" y="1809750"/>
            <a:ext cx="5143500" cy="4714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int a, b,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cout &lt;&lt; " Please input three integer numbers: "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cin  &gt;&gt; a &gt;&gt; b &gt;&gt; c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( a &lt; b 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b &lt; c )  cout &lt;&lt; a &lt;&lt; b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if</a:t>
            </a:r>
            <a:r>
              <a:rPr kumimoji="1" lang="en-US" altLang="zh-CN" b="1">
                <a:latin typeface="Times New Roman" pitchFamily="18" charset="0"/>
              </a:rPr>
              <a:t>  ( a&lt; c )  cout &lt;&lt; a &lt;&lt; c &lt;&lt; b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latin typeface="Times New Roman" pitchFamily="18" charset="0"/>
              </a:rPr>
              <a:t> cout &lt;&lt; c &lt;&lt; a &lt;&lt; b &lt;&lt; endl;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>
                <a:latin typeface="Times New Roman" pitchFamily="18" charset="0"/>
              </a:rPr>
              <a:t>  ( a &lt; c )  cout &lt;&lt; b &lt;&lt; a &lt;&lt; c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</a:t>
            </a:r>
            <a:r>
              <a:rPr kumimoji="1"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( b &lt; c )  cout &lt;&lt; b &lt;&lt; c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 </a:t>
            </a:r>
            <a:r>
              <a:rPr kumimoji="1" lang="en-US" altLang="zh-CN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b="1">
                <a:latin typeface="Times New Roman" pitchFamily="18" charset="0"/>
              </a:rPr>
              <a:t> cout &lt;&lt; c &lt;&lt; b &lt;&lt; a &lt;&lt; endl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108550" name="Text Box 54"/>
          <p:cNvSpPr txBox="1">
            <a:spLocks noChangeArrowheads="1"/>
          </p:cNvSpPr>
          <p:nvPr/>
        </p:nvSpPr>
        <p:spPr bwMode="auto">
          <a:xfrm>
            <a:off x="457200" y="905342"/>
            <a:ext cx="5489301" cy="40229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2-5    </a:t>
            </a:r>
            <a:r>
              <a:rPr kumimoji="1" lang="zh-CN" altLang="en-US" sz="2000" b="1" dirty="0">
                <a:latin typeface="Times New Roman" pitchFamily="18" charset="0"/>
              </a:rPr>
              <a:t>输入三个整数，按从小到大顺序输出。</a:t>
            </a:r>
          </a:p>
        </p:txBody>
      </p:sp>
      <p:sp>
        <p:nvSpPr>
          <p:cNvPr id="108551" name="Text Box 55"/>
          <p:cNvSpPr txBox="1">
            <a:spLocks noChangeArrowheads="1"/>
          </p:cNvSpPr>
          <p:nvPr/>
        </p:nvSpPr>
        <p:spPr bwMode="auto">
          <a:xfrm>
            <a:off x="457200" y="1393825"/>
            <a:ext cx="28479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zh-CN" sz="2000" b="1" i="1">
                <a:latin typeface="宋体" pitchFamily="2" charset="-122"/>
              </a:rPr>
              <a:t>解法二  </a:t>
            </a:r>
            <a:r>
              <a:rPr kumimoji="1" lang="zh-CN" altLang="zh-CN" sz="2000" b="1">
                <a:latin typeface="宋体" pitchFamily="2" charset="-122"/>
              </a:rPr>
              <a:t>改变输出顺序: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533400" y="2016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2.2.1  if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1104900" y="2333625"/>
            <a:ext cx="2744788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if  ( 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    if  ( </a:t>
            </a:r>
            <a:r>
              <a:rPr kumimoji="1" lang="en-US" altLang="zh-CN" sz="2000" b="1" i="1">
                <a:latin typeface="Times New Roman" pitchFamily="18" charset="0"/>
              </a:rPr>
              <a:t>E2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  <a:r>
              <a:rPr kumimoji="1" lang="en-US" altLang="zh-CN" sz="2000" b="1" i="1">
                <a:latin typeface="Times New Roman" pitchFamily="18" charset="0"/>
              </a:rPr>
              <a:t>S1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    else  </a:t>
            </a:r>
            <a:r>
              <a:rPr kumimoji="1" lang="en-US" altLang="zh-CN" sz="2000" b="1" i="1">
                <a:latin typeface="Times New Roman" pitchFamily="18" charset="0"/>
              </a:rPr>
              <a:t>S2</a:t>
            </a:r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1017588" y="4127500"/>
            <a:ext cx="2881312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if  ( 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</a:p>
          <a:p>
            <a:pPr algn="ctr"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  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{</a:t>
            </a:r>
            <a:r>
              <a:rPr kumimoji="1" lang="en-US" altLang="zh-CN" sz="2000" b="1">
                <a:latin typeface="Times New Roman" pitchFamily="18" charset="0"/>
              </a:rPr>
              <a:t> if  ( </a:t>
            </a:r>
            <a:r>
              <a:rPr kumimoji="1" lang="en-US" altLang="zh-CN" sz="2000" b="1" i="1">
                <a:latin typeface="Times New Roman" pitchFamily="18" charset="0"/>
              </a:rPr>
              <a:t>E2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  <a:r>
              <a:rPr kumimoji="1" lang="en-US" altLang="zh-CN" sz="2000" b="1" i="1">
                <a:latin typeface="Times New Roman" pitchFamily="18" charset="0"/>
              </a:rPr>
              <a:t>S1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}</a:t>
            </a:r>
            <a:endParaRPr kumimoji="1" lang="en-US" altLang="zh-CN" sz="2000" b="1"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else  </a:t>
            </a:r>
            <a:r>
              <a:rPr kumimoji="1" lang="en-US" altLang="zh-CN" sz="2000" b="1" i="1">
                <a:latin typeface="Times New Roman" pitchFamily="18" charset="0"/>
              </a:rPr>
              <a:t>S2</a:t>
            </a:r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692150" y="1587500"/>
            <a:ext cx="332105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分析 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S1 </a:t>
            </a:r>
            <a:r>
              <a:rPr kumimoji="1" lang="zh-CN" altLang="zh-CN" sz="2000" b="1" i="1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S2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的执行条件：</a:t>
            </a:r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5137150" y="2492375"/>
            <a:ext cx="3073400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&amp;&amp;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E2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	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S1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&amp;&amp; !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E2 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          </a:t>
            </a:r>
            <a:r>
              <a:rPr kumimoji="1" lang="zh-CN" altLang="en-US" sz="2000" b="1">
                <a:solidFill>
                  <a:srgbClr val="006600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S2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5137150" y="4451350"/>
            <a:ext cx="3078163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&amp;&amp;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E2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	  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S1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!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E1</a:t>
            </a:r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	                  </a:t>
            </a:r>
            <a:r>
              <a:rPr kumimoji="1" lang="zh-CN" altLang="en-US" sz="2000" b="1">
                <a:solidFill>
                  <a:srgbClr val="006600"/>
                </a:solidFill>
                <a:latin typeface="Times New Roman" pitchFamily="18" charset="0"/>
              </a:rPr>
              <a:t>执行 </a:t>
            </a:r>
            <a:r>
              <a:rPr kumimoji="1" lang="en-US" altLang="zh-CN" sz="2000" b="1" i="1">
                <a:solidFill>
                  <a:srgbClr val="006600"/>
                </a:solidFill>
                <a:latin typeface="Times New Roman" pitchFamily="18" charset="0"/>
              </a:rPr>
              <a:t>S2</a:t>
            </a:r>
            <a:endParaRPr kumimoji="1" lang="en-US" altLang="zh-CN" sz="2000" i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45803" name="AutoShape 11"/>
          <p:cNvSpPr>
            <a:spLocks noChangeArrowheads="1"/>
          </p:cNvSpPr>
          <p:nvPr/>
        </p:nvSpPr>
        <p:spPr bwMode="auto">
          <a:xfrm>
            <a:off x="3956050" y="3368675"/>
            <a:ext cx="3130550" cy="663575"/>
          </a:xfrm>
          <a:prstGeom prst="cloudCallout">
            <a:avLst>
              <a:gd name="adj1" fmla="val -36560"/>
              <a:gd name="adj2" fmla="val 158611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508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zh-CN" altLang="en-US" sz="2000" b="1" i="1">
                <a:solidFill>
                  <a:schemeClr val="accent2"/>
                </a:solidFill>
                <a:latin typeface="Times New Roman" pitchFamily="18" charset="0"/>
              </a:rPr>
              <a:t>注意括号的作用</a:t>
            </a:r>
          </a:p>
        </p:txBody>
      </p:sp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647700" y="765175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</a:t>
            </a: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语句的嵌套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5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45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8" grpId="0" build="p" autoUpdateAnimBg="0" advAuto="1000"/>
      <p:bldP spid="545799" grpId="0" build="p" autoUpdateAnimBg="0" advAuto="1000"/>
      <p:bldP spid="545800" grpId="0" autoUpdateAnimBg="0"/>
      <p:bldP spid="545801" grpId="0" autoUpdateAnimBg="0"/>
      <p:bldP spid="545802" grpId="0" autoUpdateAnimBg="0"/>
      <p:bldP spid="545803" grpId="0" animBg="1" autoUpdateAnimBg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2-6 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{  char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</a:t>
            </a:r>
            <a:r>
              <a:rPr kumimoji="1" lang="en-US" altLang="zh-CN" sz="2000" b="1" dirty="0" err="1">
                <a:latin typeface="Times New Roman" pitchFamily="18" charset="0"/>
              </a:rPr>
              <a:t>cin</a:t>
            </a:r>
            <a:r>
              <a:rPr kumimoji="1" lang="en-US" altLang="zh-CN" sz="2000" b="1" dirty="0">
                <a:latin typeface="Times New Roman" pitchFamily="18" charset="0"/>
              </a:rPr>
              <a:t> &gt;&gt;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if (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&gt;= 'A' &amp;&amp;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&lt;= 'Z' ) 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 autoUpdateAnimBg="0"/>
      <p:bldP spid="546822" grpId="0" autoUpdateAnimBg="0"/>
      <p:bldP spid="546823" grpId="0" autoUpdateAnimBg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111619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2-6  </a:t>
            </a:r>
            <a:r>
              <a:rPr kumimoji="1" lang="en-US" altLang="zh-CN" sz="2000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{  char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cout</a:t>
            </a:r>
            <a:r>
              <a:rPr kumimoji="1" lang="en-US" altLang="zh-CN" sz="2000" dirty="0">
                <a:latin typeface="Times New Roman" pitchFamily="18" charset="0"/>
              </a:rPr>
              <a:t> &lt;&lt; "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cin</a:t>
            </a:r>
            <a:r>
              <a:rPr kumimoji="1" lang="en-US" altLang="zh-CN" sz="2000" dirty="0">
                <a:latin typeface="Times New Roman" pitchFamily="18" charset="0"/>
              </a:rPr>
              <a:t> &gt;&gt;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if 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( </a:t>
            </a:r>
            <a:r>
              <a:rPr kumimoji="1" lang="en-US" altLang="zh-CN" sz="2000" b="1" i="1" dirty="0" err="1">
                <a:solidFill>
                  <a:srgbClr val="0033CC"/>
                </a:solidFill>
                <a:latin typeface="Times New Roman" pitchFamily="18" charset="0"/>
              </a:rPr>
              <a:t>ch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 &gt;= 'A' &amp;&amp; </a:t>
            </a:r>
            <a:r>
              <a:rPr kumimoji="1" lang="en-US" altLang="zh-CN" sz="2000" b="1" i="1" dirty="0" err="1">
                <a:solidFill>
                  <a:srgbClr val="0033CC"/>
                </a:solidFill>
                <a:latin typeface="Times New Roman" pitchFamily="18" charset="0"/>
              </a:rPr>
              <a:t>ch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 &lt;= 'Z' )</a:t>
            </a:r>
            <a:r>
              <a:rPr kumimoji="1" lang="en-US" altLang="zh-CN" sz="2000" dirty="0">
                <a:latin typeface="Times New Roman" pitchFamily="18" charset="0"/>
              </a:rPr>
              <a:t> 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cout</a:t>
            </a:r>
            <a:r>
              <a:rPr kumimoji="1" lang="en-US" altLang="zh-CN" sz="2000" dirty="0">
                <a:latin typeface="Times New Roman" pitchFamily="18" charset="0"/>
              </a:rPr>
              <a:t> &lt;&lt;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&lt;&lt; </a:t>
            </a:r>
            <a:r>
              <a:rPr kumimoji="1" lang="en-US" altLang="zh-CN" sz="2000" dirty="0" err="1">
                <a:latin typeface="Times New Roman" pitchFamily="18" charset="0"/>
              </a:rPr>
              <a:t>endl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}</a:t>
            </a:r>
          </a:p>
        </p:txBody>
      </p:sp>
      <p:sp>
        <p:nvSpPr>
          <p:cNvPr id="547847" name="AutoShape 7"/>
          <p:cNvSpPr>
            <a:spLocks/>
          </p:cNvSpPr>
          <p:nvPr/>
        </p:nvSpPr>
        <p:spPr bwMode="auto">
          <a:xfrm>
            <a:off x="5486400" y="32512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18296"/>
              <a:gd name="adj5" fmla="val 291926"/>
              <a:gd name="adj6" fmla="val -93116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</p:spPr>
        <p:txBody>
          <a:bodyPr anchor="ctr"/>
          <a:lstStyle/>
          <a:p>
            <a:pPr algn="ctr" eaLnBrk="1" hangingPunct="1"/>
            <a:r>
              <a:rPr kumimoji="1" lang="zh-CN" altLang="en-US" b="1">
                <a:latin typeface="Times New Roman" pitchFamily="18" charset="0"/>
              </a:rPr>
              <a:t>输入大写字母</a:t>
            </a:r>
          </a:p>
        </p:txBody>
      </p:sp>
      <p:sp>
        <p:nvSpPr>
          <p:cNvPr id="111621" name="Text Box 8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7" grpId="0" animBg="1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2-6  </a:t>
            </a:r>
            <a:endParaRPr kumimoji="1" lang="en-US" altLang="zh-CN" sz="2000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{  char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cout</a:t>
            </a:r>
            <a:r>
              <a:rPr kumimoji="1" lang="en-US" altLang="zh-CN" sz="2000" dirty="0">
                <a:latin typeface="Times New Roman" pitchFamily="18" charset="0"/>
              </a:rPr>
              <a:t> &lt;&lt; "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cin</a:t>
            </a:r>
            <a:r>
              <a:rPr kumimoji="1" lang="en-US" altLang="zh-CN" sz="2000" dirty="0">
                <a:latin typeface="Times New Roman" pitchFamily="18" charset="0"/>
              </a:rPr>
              <a:t> &gt;&gt;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if (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&gt;= 'A' &amp;&amp;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&lt;= 'Z' )  </a:t>
            </a:r>
            <a:r>
              <a:rPr kumimoji="1" lang="en-US" altLang="zh-CN" sz="2000" b="1" i="1" dirty="0" err="1">
                <a:solidFill>
                  <a:srgbClr val="0033CC"/>
                </a:solidFill>
                <a:latin typeface="Times New Roman" pitchFamily="18" charset="0"/>
              </a:rPr>
              <a:t>ch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 += 32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cout</a:t>
            </a:r>
            <a:r>
              <a:rPr kumimoji="1" lang="en-US" altLang="zh-CN" sz="2000" dirty="0">
                <a:latin typeface="Times New Roman" pitchFamily="18" charset="0"/>
              </a:rPr>
              <a:t> &lt;&lt;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&lt;&lt; </a:t>
            </a:r>
            <a:r>
              <a:rPr kumimoji="1" lang="en-US" altLang="zh-CN" sz="2000" dirty="0" err="1">
                <a:latin typeface="Times New Roman" pitchFamily="18" charset="0"/>
              </a:rPr>
              <a:t>endl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}</a:t>
            </a:r>
          </a:p>
        </p:txBody>
      </p:sp>
      <p:sp>
        <p:nvSpPr>
          <p:cNvPr id="548871" name="AutoShape 7"/>
          <p:cNvSpPr>
            <a:spLocks/>
          </p:cNvSpPr>
          <p:nvPr/>
        </p:nvSpPr>
        <p:spPr bwMode="auto">
          <a:xfrm>
            <a:off x="5791200" y="3324225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11389"/>
              <a:gd name="adj5" fmla="val 291926"/>
              <a:gd name="adj6" fmla="val -54722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</p:spPr>
        <p:txBody>
          <a:bodyPr anchor="ctr"/>
          <a:lstStyle/>
          <a:p>
            <a:pPr algn="ctr" eaLnBrk="1" hangingPunct="1"/>
            <a:r>
              <a:rPr kumimoji="1" lang="zh-CN" altLang="en-US" b="1">
                <a:latin typeface="Times New Roman" pitchFamily="18" charset="0"/>
              </a:rPr>
              <a:t>计算</a:t>
            </a:r>
            <a:r>
              <a:rPr kumimoji="1" lang="en-US" altLang="zh-CN" b="1">
                <a:latin typeface="Times New Roman" pitchFamily="18" charset="0"/>
              </a:rPr>
              <a:t>ASCII</a:t>
            </a:r>
            <a:r>
              <a:rPr kumimoji="1" lang="zh-CN" altLang="en-US" b="1">
                <a:latin typeface="Times New Roman" pitchFamily="18" charset="0"/>
              </a:rPr>
              <a:t>码偏移值</a:t>
            </a: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1" grpId="0" animBg="1" autoUpdateAnimBg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2-6  </a:t>
            </a:r>
            <a:endParaRPr kumimoji="1" lang="en-US" altLang="zh-CN" sz="2000" b="1" dirty="0"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{  char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"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</a:t>
            </a:r>
            <a:r>
              <a:rPr kumimoji="1" lang="en-US" altLang="zh-CN" sz="2000" b="1" dirty="0" err="1">
                <a:latin typeface="Times New Roman" pitchFamily="18" charset="0"/>
              </a:rPr>
              <a:t>cin</a:t>
            </a:r>
            <a:r>
              <a:rPr kumimoji="1" lang="en-US" altLang="zh-CN" sz="2000" b="1" dirty="0">
                <a:latin typeface="Times New Roman" pitchFamily="18" charset="0"/>
              </a:rPr>
              <a:t> &gt;&gt;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if (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&gt;= 'A' &amp;&amp;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&lt;= 'Z' ) 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    </a:t>
            </a:r>
            <a:r>
              <a:rPr kumimoji="1" lang="en-US" altLang="zh-CN" sz="2000" b="1" dirty="0" err="1">
                <a:latin typeface="Times New Roman" pitchFamily="18" charset="0"/>
              </a:rPr>
              <a:t>cout</a:t>
            </a:r>
            <a:r>
              <a:rPr kumimoji="1" lang="en-US" altLang="zh-CN" sz="2000" b="1" dirty="0">
                <a:latin typeface="Times New Roman" pitchFamily="18" charset="0"/>
              </a:rPr>
              <a:t> &lt;&lt; </a:t>
            </a:r>
            <a:r>
              <a:rPr kumimoji="1" lang="en-US" altLang="zh-CN" sz="2000" b="1" dirty="0" err="1">
                <a:latin typeface="Times New Roman" pitchFamily="18" charset="0"/>
              </a:rPr>
              <a:t>ch</a:t>
            </a:r>
            <a:r>
              <a:rPr kumimoji="1" lang="en-US" altLang="zh-CN" sz="2000" b="1" dirty="0">
                <a:latin typeface="Times New Roman" pitchFamily="18" charset="0"/>
              </a:rPr>
              <a:t> &lt;&lt; </a:t>
            </a:r>
            <a:r>
              <a:rPr kumimoji="1" lang="en-US" altLang="zh-CN" sz="2000" b="1" dirty="0" err="1">
                <a:latin typeface="Times New Roman" pitchFamily="18" charset="0"/>
              </a:rPr>
              <a:t>endl</a:t>
            </a:r>
            <a:r>
              <a:rPr kumimoji="1" lang="en-US" altLang="zh-CN" sz="2000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 dirty="0">
                <a:latin typeface="Times New Roman" pitchFamily="18" charset="0"/>
              </a:rPr>
              <a:t>}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  <p:graphicFrame>
        <p:nvGraphicFramePr>
          <p:cNvPr id="549896" name="Object 8"/>
          <p:cNvGraphicFramePr>
            <a:graphicFrameLocks noChangeAspect="1"/>
          </p:cNvGraphicFramePr>
          <p:nvPr/>
        </p:nvGraphicFramePr>
        <p:xfrm>
          <a:off x="4876800" y="2895600"/>
          <a:ext cx="36004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2" imgW="3600000" imgH="1495634" progId="PBrush">
                  <p:embed/>
                </p:oleObj>
              </mc:Choice>
              <mc:Fallback>
                <p:oleObj name="位图图像" r:id="rId2" imgW="3600000" imgH="1495634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95600"/>
                        <a:ext cx="36004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609600" y="762000"/>
            <a:ext cx="7924800" cy="4760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除求余 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%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运算外，浮点数可以进行各种算术运算</a:t>
            </a:r>
          </a:p>
        </p:txBody>
      </p:sp>
      <p:graphicFrame>
        <p:nvGraphicFramePr>
          <p:cNvPr id="802874" name="Group 58"/>
          <p:cNvGraphicFramePr>
            <a:graphicFrameLocks noGrp="1"/>
          </p:cNvGraphicFramePr>
          <p:nvPr/>
        </p:nvGraphicFramePr>
        <p:xfrm>
          <a:off x="1524000" y="1776413"/>
          <a:ext cx="6248400" cy="439826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运算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结果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2.0 + .33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2.33,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5.1 +10.0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15.1,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13.6 – 4.2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9.4,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4.0 – 7.0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-3.0,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3.0 * 4.4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13.2,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7.5 * 11.0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82.5,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8.6 / 2.0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4.3,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1.25,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-11.0 / 4.0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-2.75,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6.0 / 0.0 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</a:t>
                      </a:r>
                      <a:r>
                        <a:rPr kumimoji="1" lang="en-US" altLang="zh-CN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undef</a:t>
                      </a: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, double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(3.1415)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int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 (double)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&lt; 8, </a:t>
                      </a:r>
                      <a:r>
                        <a:rPr kumimoji="1" lang="en-US" altLang="zh-CN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int</a:t>
                      </a:r>
                      <a:r>
                        <a:rPr kumimoji="1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02870" name="AutoShape 54"/>
          <p:cNvSpPr>
            <a:spLocks/>
          </p:cNvSpPr>
          <p:nvPr/>
        </p:nvSpPr>
        <p:spPr bwMode="auto">
          <a:xfrm>
            <a:off x="5715000" y="3615680"/>
            <a:ext cx="2362200" cy="533400"/>
          </a:xfrm>
          <a:prstGeom prst="borderCallout2">
            <a:avLst>
              <a:gd name="adj1" fmla="val 21431"/>
              <a:gd name="adj2" fmla="val -3227"/>
              <a:gd name="adj3" fmla="val 21431"/>
              <a:gd name="adj4" fmla="val -14787"/>
              <a:gd name="adj5" fmla="val 293153"/>
              <a:gd name="adj6" fmla="val -56250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溢出，没有值定义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89847" name="Rectangle 55"/>
          <p:cNvSpPr>
            <a:spLocks noChangeArrowheads="1"/>
          </p:cNvSpPr>
          <p:nvPr/>
        </p:nvSpPr>
        <p:spPr bwMode="auto">
          <a:xfrm>
            <a:off x="609600" y="304800"/>
            <a:ext cx="7924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000" b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当双目运算符的两个操作数都是整型， 结果值为整型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70" grpId="0" animBg="1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113667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6096000" cy="3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2-6  </a:t>
            </a:r>
            <a:r>
              <a:rPr kumimoji="1" lang="en-US" altLang="zh-CN" sz="2000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{  char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cout</a:t>
            </a:r>
            <a:r>
              <a:rPr kumimoji="1" lang="en-US" altLang="zh-CN" sz="2000" dirty="0">
                <a:latin typeface="Times New Roman" pitchFamily="18" charset="0"/>
              </a:rPr>
              <a:t> &lt;&lt; "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= ";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cin</a:t>
            </a:r>
            <a:r>
              <a:rPr kumimoji="1" lang="en-US" altLang="zh-CN" sz="2000" dirty="0">
                <a:latin typeface="Times New Roman" pitchFamily="18" charset="0"/>
              </a:rPr>
              <a:t> &gt;&gt;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if ( </a:t>
            </a:r>
            <a:r>
              <a:rPr kumimoji="1" lang="en-US" altLang="zh-CN" sz="2000" b="1" i="1" dirty="0" err="1">
                <a:solidFill>
                  <a:srgbClr val="0033CC"/>
                </a:solidFill>
                <a:latin typeface="Times New Roman" pitchFamily="18" charset="0"/>
              </a:rPr>
              <a:t>ch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 &gt;= 'A' &amp;&amp; </a:t>
            </a:r>
            <a:r>
              <a:rPr kumimoji="1" lang="en-US" altLang="zh-CN" sz="2000" b="1" i="1" dirty="0" err="1">
                <a:solidFill>
                  <a:srgbClr val="0033CC"/>
                </a:solidFill>
                <a:latin typeface="Times New Roman" pitchFamily="18" charset="0"/>
              </a:rPr>
              <a:t>ch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 &lt;= 'Z' )  </a:t>
            </a:r>
            <a:r>
              <a:rPr kumimoji="1" lang="en-US" altLang="zh-CN" sz="2000" b="1" i="1" dirty="0" err="1">
                <a:solidFill>
                  <a:srgbClr val="0033CC"/>
                </a:solidFill>
                <a:latin typeface="Times New Roman" pitchFamily="18" charset="0"/>
              </a:rPr>
              <a:t>ch</a:t>
            </a:r>
            <a:r>
              <a:rPr kumimoji="1" lang="en-US" altLang="zh-CN" sz="2000" b="1" i="1" dirty="0">
                <a:solidFill>
                  <a:srgbClr val="0033CC"/>
                </a:solidFill>
                <a:latin typeface="Times New Roman" pitchFamily="18" charset="0"/>
              </a:rPr>
              <a:t> += 32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    </a:t>
            </a:r>
            <a:r>
              <a:rPr kumimoji="1" lang="en-US" altLang="zh-CN" sz="2000" dirty="0" err="1">
                <a:latin typeface="Times New Roman" pitchFamily="18" charset="0"/>
              </a:rPr>
              <a:t>cout</a:t>
            </a:r>
            <a:r>
              <a:rPr kumimoji="1" lang="en-US" altLang="zh-CN" sz="2000" dirty="0">
                <a:latin typeface="Times New Roman" pitchFamily="18" charset="0"/>
              </a:rPr>
              <a:t> &lt;&lt; </a:t>
            </a:r>
            <a:r>
              <a:rPr kumimoji="1" lang="en-US" altLang="zh-CN" sz="2000" dirty="0" err="1">
                <a:latin typeface="Times New Roman" pitchFamily="18" charset="0"/>
              </a:rPr>
              <a:t>ch</a:t>
            </a:r>
            <a:r>
              <a:rPr kumimoji="1" lang="en-US" altLang="zh-CN" sz="2000" dirty="0">
                <a:latin typeface="Times New Roman" pitchFamily="18" charset="0"/>
              </a:rPr>
              <a:t> &lt;&lt; </a:t>
            </a:r>
            <a:r>
              <a:rPr kumimoji="1" lang="en-US" altLang="zh-CN" sz="2000" dirty="0" err="1">
                <a:latin typeface="Times New Roman" pitchFamily="18" charset="0"/>
              </a:rPr>
              <a:t>endl</a:t>
            </a:r>
            <a:r>
              <a:rPr kumimoji="1" lang="en-US" altLang="zh-CN" sz="2000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dirty="0">
                <a:latin typeface="Times New Roman" pitchFamily="18" charset="0"/>
              </a:rPr>
              <a:t>}</a:t>
            </a:r>
          </a:p>
        </p:txBody>
      </p:sp>
      <p:sp>
        <p:nvSpPr>
          <p:cNvPr id="550919" name="AutoShape 7"/>
          <p:cNvSpPr>
            <a:spLocks/>
          </p:cNvSpPr>
          <p:nvPr/>
        </p:nvSpPr>
        <p:spPr bwMode="auto">
          <a:xfrm>
            <a:off x="3254375" y="2866256"/>
            <a:ext cx="5638800" cy="1066800"/>
          </a:xfrm>
          <a:prstGeom prst="borderCallout2">
            <a:avLst>
              <a:gd name="adj1" fmla="val 10713"/>
              <a:gd name="adj2" fmla="val -1352"/>
              <a:gd name="adj3" fmla="val 10713"/>
              <a:gd name="adj4" fmla="val -4477"/>
              <a:gd name="adj5" fmla="val 170181"/>
              <a:gd name="adj6" fmla="val -15993"/>
            </a:avLst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 type="oval" w="lg" len="lg"/>
          </a:ln>
        </p:spPr>
        <p:txBody>
          <a:bodyPr anchor="ctr"/>
          <a:lstStyle/>
          <a:p>
            <a:pPr algn="ctr" eaLnBrk="1" hangingPunct="1">
              <a:lnSpc>
                <a:spcPct val="160000"/>
              </a:lnSpc>
            </a:pPr>
            <a:r>
              <a:rPr kumimoji="1" lang="zh-CN" altLang="en-US" b="1" i="1">
                <a:latin typeface="Times New Roman" pitchFamily="18" charset="0"/>
              </a:rPr>
              <a:t>改写为条件表达式</a:t>
            </a:r>
          </a:p>
          <a:p>
            <a:pPr algn="ctr" eaLnBrk="1" hangingPunct="1">
              <a:lnSpc>
                <a:spcPct val="160000"/>
              </a:lnSpc>
            </a:pPr>
            <a:r>
              <a:rPr kumimoji="1" lang="en-US" altLang="zh-CN" sz="2000" b="1">
                <a:solidFill>
                  <a:schemeClr val="accent2"/>
                </a:solidFill>
                <a:latin typeface="Times New Roman" pitchFamily="18" charset="0"/>
              </a:rPr>
              <a:t>ch = ( ch &gt;= 'A' &amp;&amp; ch &lt;= 'Z' ) ? ch + 32 : ch ;</a:t>
            </a:r>
          </a:p>
        </p:txBody>
      </p:sp>
      <p:sp>
        <p:nvSpPr>
          <p:cNvPr id="113669" name="Text Box 8"/>
          <p:cNvSpPr txBox="1">
            <a:spLocks noChangeArrowheads="1"/>
          </p:cNvSpPr>
          <p:nvPr/>
        </p:nvSpPr>
        <p:spPr bwMode="auto">
          <a:xfrm>
            <a:off x="762000" y="12334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(1)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把输入字符转换为小写字母。对输入字符进行判断，如果是大写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字母，则转换为小写字母；否则，不转换。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9" grpId="0" animBg="1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571500" y="4572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．应用举例 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762000" y="1233488"/>
            <a:ext cx="7559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 (2)</a:t>
            </a:r>
            <a:r>
              <a:rPr kumimoji="1" lang="en-US" altLang="zh-CN" sz="2000" b="1">
                <a:latin typeface="Times New Roman" pitchFamily="18" charset="0"/>
              </a:rPr>
              <a:t>  </a:t>
            </a:r>
            <a:r>
              <a:rPr kumimoji="1" lang="zh-CN" altLang="en-US" sz="2000" b="1">
                <a:latin typeface="Times New Roman" pitchFamily="18" charset="0"/>
              </a:rPr>
              <a:t>求一元二次方程</a:t>
            </a:r>
            <a:r>
              <a:rPr kumimoji="1" lang="en-US" altLang="zh-CN" sz="2000" b="1">
                <a:latin typeface="Times New Roman" pitchFamily="18" charset="0"/>
              </a:rPr>
              <a:t>ax</a:t>
            </a:r>
            <a:r>
              <a:rPr kumimoji="1" lang="en-US" altLang="zh-CN" sz="2000" b="1" baseline="30000">
                <a:latin typeface="Times New Roman" pitchFamily="18" charset="0"/>
              </a:rPr>
              <a:t>2</a:t>
            </a:r>
            <a:r>
              <a:rPr kumimoji="1" lang="en-US" altLang="zh-CN" sz="2000" b="1">
                <a:latin typeface="Times New Roman" pitchFamily="18" charset="0"/>
              </a:rPr>
              <a:t> + bx + c = 0</a:t>
            </a:r>
            <a:r>
              <a:rPr kumimoji="1" lang="zh-CN" altLang="en-US" sz="2000" b="1">
                <a:latin typeface="Times New Roman" pitchFamily="18" charset="0"/>
              </a:rPr>
              <a:t>的根。 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01002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19200" y="1982788"/>
            <a:ext cx="3143250" cy="531812"/>
            <a:chOff x="768" y="1249"/>
            <a:chExt cx="1980" cy="335"/>
          </a:xfrm>
        </p:grpSpPr>
        <p:sp>
          <p:nvSpPr>
            <p:cNvPr id="4117" name="Text Box 9"/>
            <p:cNvSpPr txBox="1">
              <a:spLocks noChangeArrowheads="1"/>
            </p:cNvSpPr>
            <p:nvPr/>
          </p:nvSpPr>
          <p:spPr bwMode="auto">
            <a:xfrm>
              <a:off x="768" y="1301"/>
              <a:ext cx="86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kumimoji="1" lang="zh-CN" altLang="en-US" b="1" i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求根公式： </a:t>
              </a:r>
            </a:p>
          </p:txBody>
        </p:sp>
        <p:graphicFrame>
          <p:nvGraphicFramePr>
            <p:cNvPr id="4101" name="Object 10"/>
            <p:cNvGraphicFramePr>
              <a:graphicFrameLocks noChangeAspect="1"/>
            </p:cNvGraphicFramePr>
            <p:nvPr/>
          </p:nvGraphicFramePr>
          <p:xfrm>
            <a:off x="1680" y="1249"/>
            <a:ext cx="106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409088" imgH="444307" progId="Equation.3">
                    <p:embed/>
                  </p:oleObj>
                </mc:Choice>
                <mc:Fallback>
                  <p:oleObj r:id="rId2" imgW="1409088" imgH="444307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249"/>
                          <a:ext cx="1068" cy="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4291013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4014788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395287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51950" name="Rectangle 14"/>
          <p:cNvSpPr>
            <a:spLocks noChangeArrowheads="1"/>
          </p:cNvSpPr>
          <p:nvPr/>
        </p:nvSpPr>
        <p:spPr bwMode="auto">
          <a:xfrm>
            <a:off x="1219200" y="2971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当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a=0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时，方程不是二次方程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19200" y="3590925"/>
            <a:ext cx="4983163" cy="473075"/>
            <a:chOff x="768" y="2358"/>
            <a:chExt cx="3139" cy="298"/>
          </a:xfrm>
        </p:grpSpPr>
        <p:graphicFrame>
          <p:nvGraphicFramePr>
            <p:cNvPr id="4100" name="Object 16"/>
            <p:cNvGraphicFramePr>
              <a:graphicFrameLocks noChangeAspect="1"/>
            </p:cNvGraphicFramePr>
            <p:nvPr/>
          </p:nvGraphicFramePr>
          <p:xfrm>
            <a:off x="3374" y="2358"/>
            <a:ext cx="533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98197" imgH="393529" progId="Equation.3">
                    <p:embed/>
                  </p:oleObj>
                </mc:Choice>
                <mc:Fallback>
                  <p:oleObj r:id="rId4" imgW="698197" imgH="393529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" y="2358"/>
                          <a:ext cx="533" cy="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" name="Rectangle 17"/>
            <p:cNvSpPr>
              <a:spLocks noChangeArrowheads="1"/>
            </p:cNvSpPr>
            <p:nvPr/>
          </p:nvSpPr>
          <p:spPr bwMode="auto">
            <a:xfrm>
              <a:off x="768" y="2425"/>
              <a:ext cx="25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②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当 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kumimoji="1" lang="en-US" altLang="zh-CN" b="1" baseline="300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-4ac=0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时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,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有两个相同的实根：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219200" y="4316413"/>
            <a:ext cx="5832475" cy="536575"/>
            <a:chOff x="768" y="2688"/>
            <a:chExt cx="3674" cy="338"/>
          </a:xfrm>
        </p:grpSpPr>
        <p:graphicFrame>
          <p:nvGraphicFramePr>
            <p:cNvPr id="4099" name="Object 19"/>
            <p:cNvGraphicFramePr>
              <a:graphicFrameLocks noChangeAspect="1"/>
            </p:cNvGraphicFramePr>
            <p:nvPr/>
          </p:nvGraphicFramePr>
          <p:xfrm>
            <a:off x="3374" y="2688"/>
            <a:ext cx="1068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409088" imgH="444307" progId="Equation.3">
                    <p:embed/>
                  </p:oleObj>
                </mc:Choice>
                <mc:Fallback>
                  <p:oleObj r:id="rId6" imgW="1409088" imgH="444307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" y="2688"/>
                          <a:ext cx="1068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5" name="Rectangle 20"/>
            <p:cNvSpPr>
              <a:spLocks noChangeArrowheads="1"/>
            </p:cNvSpPr>
            <p:nvPr/>
          </p:nvSpPr>
          <p:spPr bwMode="auto">
            <a:xfrm>
              <a:off x="768" y="2795"/>
              <a:ext cx="25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③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当 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kumimoji="1" lang="en-US" altLang="zh-CN" b="1" baseline="300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-4ac&gt;0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时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,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有两个不同的实根：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219200" y="5105400"/>
            <a:ext cx="6019800" cy="534988"/>
            <a:chOff x="768" y="3216"/>
            <a:chExt cx="3792" cy="337"/>
          </a:xfrm>
        </p:grpSpPr>
        <p:graphicFrame>
          <p:nvGraphicFramePr>
            <p:cNvPr id="4098" name="Object 22"/>
            <p:cNvGraphicFramePr>
              <a:graphicFrameLocks noChangeAspect="1"/>
            </p:cNvGraphicFramePr>
            <p:nvPr/>
          </p:nvGraphicFramePr>
          <p:xfrm>
            <a:off x="3374" y="3216"/>
            <a:ext cx="1186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74800" imgH="444500" progId="Equation.3">
                    <p:embed/>
                  </p:oleObj>
                </mc:Choice>
                <mc:Fallback>
                  <p:oleObj r:id="rId8" imgW="1574800" imgH="4445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" y="3216"/>
                          <a:ext cx="1186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4" name="Rectangle 23"/>
            <p:cNvSpPr>
              <a:spLocks noChangeArrowheads="1"/>
            </p:cNvSpPr>
            <p:nvPr/>
          </p:nvSpPr>
          <p:spPr bwMode="auto">
            <a:xfrm>
              <a:off x="768" y="3322"/>
              <a:ext cx="2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④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当 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r>
                <a:rPr kumimoji="1" lang="en-US" altLang="zh-CN" b="1" baseline="30000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2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-4ac&lt;0 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时</a:t>
              </a:r>
              <a:r>
                <a:rPr kumimoji="1" lang="en-US" altLang="zh-CN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,</a:t>
              </a:r>
              <a:r>
                <a:rPr kumimoji="1" lang="zh-CN" altLang="en-US" b="1"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有两个共轭复根：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 autoUpdateAnimBg="0"/>
      <p:bldP spid="551950" grpId="0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401002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4291013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4014788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4693" name="Rectangle 8"/>
          <p:cNvSpPr>
            <a:spLocks noChangeArrowheads="1"/>
          </p:cNvSpPr>
          <p:nvPr/>
        </p:nvSpPr>
        <p:spPr bwMode="auto">
          <a:xfrm>
            <a:off x="3952875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52969" name="Rectangle 9"/>
          <p:cNvSpPr>
            <a:spLocks noChangeArrowheads="1"/>
          </p:cNvSpPr>
          <p:nvPr/>
        </p:nvSpPr>
        <p:spPr bwMode="auto">
          <a:xfrm>
            <a:off x="609600" y="188913"/>
            <a:ext cx="8355013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b="1" dirty="0" err="1">
                <a:latin typeface="Times New Roman" pitchFamily="18" charset="0"/>
              </a:rPr>
              <a:t>rp</a:t>
            </a:r>
            <a:r>
              <a:rPr kumimoji="1" lang="en-US" altLang="zh-CN" b="1" dirty="0">
                <a:latin typeface="Times New Roman" pitchFamily="18" charset="0"/>
              </a:rPr>
              <a:t>,  </a:t>
            </a:r>
            <a:r>
              <a:rPr kumimoji="1" lang="en-US" altLang="zh-CN" b="1" dirty="0" err="1">
                <a:latin typeface="Times New Roman" pitchFamily="18" charset="0"/>
              </a:rPr>
              <a:t>ip</a:t>
            </a:r>
            <a:r>
              <a:rPr kumimoji="1" lang="en-US" altLang="zh-CN" b="1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"a, b, c = " ;  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 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   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    else  { </a:t>
            </a:r>
            <a:r>
              <a:rPr kumimoji="1" lang="en-US" altLang="zh-CN" b="1" dirty="0" err="1">
                <a:latin typeface="Times New Roman" pitchFamily="18" charset="0"/>
              </a:rPr>
              <a:t>rp</a:t>
            </a:r>
            <a:r>
              <a:rPr kumimoji="1" lang="en-US" altLang="zh-CN" b="1" dirty="0">
                <a:latin typeface="Times New Roman" pitchFamily="18" charset="0"/>
              </a:rPr>
              <a:t> = -b / ( 2*a ) ;    </a:t>
            </a:r>
            <a:r>
              <a:rPr kumimoji="1" lang="en-US" altLang="zh-CN" b="1" dirty="0" err="1">
                <a:latin typeface="Times New Roman" pitchFamily="18" charset="0"/>
              </a:rPr>
              <a:t>ip</a:t>
            </a:r>
            <a:r>
              <a:rPr kumimoji="1" lang="en-US" altLang="zh-CN" b="1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	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	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</a:t>
            </a:r>
            <a:r>
              <a:rPr kumimoji="1" lang="en-US" altLang="zh-CN" b="1" dirty="0" err="1">
                <a:latin typeface="Times New Roman" pitchFamily="18" charset="0"/>
              </a:rPr>
              <a:t>rp</a:t>
            </a:r>
            <a:r>
              <a:rPr kumimoji="1" lang="en-US" altLang="zh-CN" b="1" dirty="0">
                <a:latin typeface="Times New Roman" pitchFamily="18" charset="0"/>
              </a:rPr>
              <a:t> &lt;&lt; " + " &lt;&lt; </a:t>
            </a:r>
            <a:r>
              <a:rPr kumimoji="1" lang="en-US" altLang="zh-CN" b="1" dirty="0" err="1">
                <a:latin typeface="Times New Roman" pitchFamily="18" charset="0"/>
              </a:rPr>
              <a:t>ip</a:t>
            </a:r>
            <a:r>
              <a:rPr kumimoji="1" lang="en-US" altLang="zh-CN" b="1" dirty="0">
                <a:latin typeface="Times New Roman" pitchFamily="18" charset="0"/>
              </a:rPr>
              <a:t> &lt;&lt; "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	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</a:t>
            </a:r>
            <a:r>
              <a:rPr kumimoji="1" lang="en-US" altLang="zh-CN" b="1" dirty="0" err="1">
                <a:latin typeface="Times New Roman" pitchFamily="18" charset="0"/>
              </a:rPr>
              <a:t>rp</a:t>
            </a:r>
            <a:r>
              <a:rPr kumimoji="1" lang="en-US" altLang="zh-CN" b="1" dirty="0">
                <a:latin typeface="Times New Roman" pitchFamily="18" charset="0"/>
              </a:rPr>
              <a:t> &lt;&lt; " - " &lt;&lt; </a:t>
            </a:r>
            <a:r>
              <a:rPr kumimoji="1" lang="en-US" altLang="zh-CN" b="1" dirty="0" err="1">
                <a:latin typeface="Times New Roman" pitchFamily="18" charset="0"/>
              </a:rPr>
              <a:t>ip</a:t>
            </a:r>
            <a:r>
              <a:rPr kumimoji="1" lang="en-US" altLang="zh-CN" b="1" dirty="0">
                <a:latin typeface="Times New Roman" pitchFamily="18" charset="0"/>
              </a:rPr>
              <a:t> &lt;&lt; "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9" grpId="0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6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7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5718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double  a,  b,  c,  d,  x1,  x2,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rp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,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53994" name="AutoShape 10"/>
          <p:cNvSpPr>
            <a:spLocks/>
          </p:cNvSpPr>
          <p:nvPr/>
        </p:nvSpPr>
        <p:spPr bwMode="auto">
          <a:xfrm>
            <a:off x="5562600" y="268288"/>
            <a:ext cx="1601788" cy="608012"/>
          </a:xfrm>
          <a:prstGeom prst="borderCallout2">
            <a:avLst>
              <a:gd name="adj1" fmla="val 18801"/>
              <a:gd name="adj2" fmla="val -4759"/>
              <a:gd name="adj3" fmla="val 18801"/>
              <a:gd name="adj4" fmla="val -28148"/>
              <a:gd name="adj5" fmla="val 167361"/>
              <a:gd name="adj6" fmla="val -103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数据说明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4" grpId="0" animBg="1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6739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6741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"a, b, c = " ;  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cin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55018" name="AutoShape 10"/>
          <p:cNvSpPr>
            <a:spLocks/>
          </p:cNvSpPr>
          <p:nvPr/>
        </p:nvSpPr>
        <p:spPr bwMode="auto">
          <a:xfrm>
            <a:off x="6019800" y="420688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5259"/>
              <a:gd name="adj5" fmla="val 207292"/>
              <a:gd name="adj6" fmla="val -92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提示并输入系数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8" grpId="0" animBg="1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63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64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65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kumimoji="1" lang="en-US" altLang="zh-CN" b="1" i="1" dirty="0">
                <a:solidFill>
                  <a:schemeClr val="accent2"/>
                </a:solidFill>
                <a:latin typeface="Times New Roman" pitchFamily="18" charset="0"/>
              </a:rPr>
              <a:t>if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    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 It is not quadratic."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56042" name="AutoShape 10"/>
          <p:cNvSpPr>
            <a:spLocks/>
          </p:cNvSpPr>
          <p:nvPr/>
        </p:nvSpPr>
        <p:spPr bwMode="auto">
          <a:xfrm>
            <a:off x="5181600" y="803275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8648"/>
              <a:gd name="adj5" fmla="val 221616"/>
              <a:gd name="adj6" fmla="val -107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不是二次方程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2" grpId="0" animBg="1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88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89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8790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</a:t>
            </a:r>
            <a:r>
              <a:rPr kumimoji="1" lang="en-US" altLang="zh-CN" b="1" i="1" dirty="0">
                <a:solidFill>
                  <a:schemeClr val="accent2"/>
                </a:solidFill>
                <a:latin typeface="Times New Roman" pitchFamily="18" charset="0"/>
              </a:rPr>
              <a:t>fabs( a ) &lt;= 1e-8</a:t>
            </a:r>
            <a:r>
              <a:rPr kumimoji="1" lang="en-US" altLang="zh-CN" dirty="0"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57066" name="AutoShape 10"/>
          <p:cNvSpPr>
            <a:spLocks/>
          </p:cNvSpPr>
          <p:nvPr/>
        </p:nvSpPr>
        <p:spPr bwMode="auto">
          <a:xfrm>
            <a:off x="4343400" y="574675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23708"/>
              <a:gd name="adj5" fmla="val 161176"/>
              <a:gd name="adj6" fmla="val -88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b="1" i="1">
                <a:latin typeface="Times New Roman" pitchFamily="18" charset="0"/>
              </a:rPr>
              <a:t>a </a:t>
            </a:r>
            <a:r>
              <a:rPr kumimoji="1" lang="zh-CN" altLang="en-US" b="1" i="1">
                <a:latin typeface="Times New Roman" pitchFamily="18" charset="0"/>
              </a:rPr>
              <a:t>等于 </a:t>
            </a:r>
            <a:r>
              <a:rPr kumimoji="1" lang="en-US" altLang="zh-CN" b="1" i="1">
                <a:latin typeface="Times New Roman" pitchFamily="18" charset="0"/>
              </a:rPr>
              <a:t>0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浮点数的误差判断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6" grpId="0" animBg="1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1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2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3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58089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else</a:t>
            </a:r>
            <a:r>
              <a:rPr kumimoji="1" lang="en-US" altLang="zh-CN" dirty="0">
                <a:latin typeface="Times New Roman" pitchFamily="18" charset="0"/>
              </a:rPr>
              <a:t> 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{ d = b * b - 4 * a * c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cout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endl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cout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endl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rp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ip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cout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endl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cout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rp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ip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endl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cout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rp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ip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endl</a:t>
            </a: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  <a:defRPr/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58090" name="AutoShape 10"/>
          <p:cNvSpPr>
            <a:spLocks/>
          </p:cNvSpPr>
          <p:nvPr/>
        </p:nvSpPr>
        <p:spPr bwMode="auto">
          <a:xfrm>
            <a:off x="3124200" y="1166813"/>
            <a:ext cx="1066800" cy="533400"/>
          </a:xfrm>
          <a:prstGeom prst="borderCallout2">
            <a:avLst>
              <a:gd name="adj1" fmla="val 21431"/>
              <a:gd name="adj2" fmla="val -7144"/>
              <a:gd name="adj3" fmla="val 21431"/>
              <a:gd name="adj4" fmla="val -49106"/>
              <a:gd name="adj5" fmla="val 253273"/>
              <a:gd name="adj6" fmla="val -1839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0" grpId="0" animBg="1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5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7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0838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59114" name="AutoShape 10"/>
          <p:cNvSpPr>
            <a:spLocks/>
          </p:cNvSpPr>
          <p:nvPr/>
        </p:nvSpPr>
        <p:spPr bwMode="auto">
          <a:xfrm>
            <a:off x="4343400" y="1166813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3440"/>
              <a:gd name="adj5" fmla="val 260417"/>
              <a:gd name="adj6" fmla="val -124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求判别式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4" grpId="0" animBg="1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1859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1860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if ( </a:t>
            </a:r>
            <a:r>
              <a:rPr kumimoji="1" lang="en-US" altLang="zh-CN" b="1" i="1" dirty="0">
                <a:solidFill>
                  <a:schemeClr val="accent2"/>
                </a:solidFill>
                <a:latin typeface="Times New Roman" pitchFamily="18" charset="0"/>
              </a:rPr>
              <a:t>fabs( d ) &lt;= 1e-8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              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60138" name="AutoShape 10"/>
          <p:cNvSpPr>
            <a:spLocks/>
          </p:cNvSpPr>
          <p:nvPr/>
        </p:nvSpPr>
        <p:spPr bwMode="auto">
          <a:xfrm>
            <a:off x="5562600" y="1524000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22917"/>
              <a:gd name="adj5" fmla="val 221616"/>
              <a:gd name="adj6" fmla="val -85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有两个相同的实根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AFD94ADF-BAE1-4618-B8A5-0523E84A3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8266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6588" y="685800"/>
            <a:ext cx="5561012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第</a:t>
            </a:r>
            <a:r>
              <a:rPr lang="en-US" altLang="zh-CN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</a:t>
            </a:r>
            <a:r>
              <a:rPr lang="zh-CN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章  程序控制结构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331695" y="2723280"/>
            <a:ext cx="6705600" cy="468312"/>
            <a:chOff x="816" y="1824"/>
            <a:chExt cx="4224" cy="295"/>
          </a:xfrm>
        </p:grpSpPr>
        <p:sp>
          <p:nvSpPr>
            <p:cNvPr id="1043" name="Rectangl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4" action="ppaction://hlinksldjump"/>
                </a:rPr>
                <a:t>2.2    </a:t>
              </a:r>
              <a:r>
                <a:rPr kumimoji="1" lang="zh-CN" altLang="en-US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4" action="ppaction://hlinksldjump"/>
                </a:rPr>
                <a:t>选择控制</a:t>
              </a:r>
              <a:endParaRPr kumimoji="1" lang="zh-CN" altLang="en-US" sz="2000" b="1" dirty="0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30" name="Object 21"/>
            <p:cNvGraphicFramePr>
              <a:graphicFrameLocks noChangeAspect="1"/>
            </p:cNvGraphicFramePr>
            <p:nvPr/>
          </p:nvGraphicFramePr>
          <p:xfrm>
            <a:off x="1536" y="185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5" imgW="1276190" imgH="1286055" progId="PBrush">
                    <p:embed/>
                  </p:oleObj>
                </mc:Choice>
                <mc:Fallback>
                  <p:oleObj name="BMP 图象" r:id="rId5" imgW="1276190" imgH="1286055" progId="PBrush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85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331750" y="3277752"/>
            <a:ext cx="6705600" cy="468312"/>
            <a:chOff x="816" y="2160"/>
            <a:chExt cx="4224" cy="295"/>
          </a:xfrm>
        </p:grpSpPr>
        <p:sp>
          <p:nvSpPr>
            <p:cNvPr id="1042" name="Rectangle 7">
              <a:hlinkClick r:id="rId7" action="ppaction://hlinkpres?slideindex=1&amp;slidetitle=2.2  循环控制 "/>
            </p:cNvPr>
            <p:cNvSpPr>
              <a:spLocks noChangeArrowheads="1"/>
            </p:cNvSpPr>
            <p:nvPr/>
          </p:nvSpPr>
          <p:spPr bwMode="auto">
            <a:xfrm>
              <a:off x="816" y="2160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8" action="ppaction://hlinksldjump"/>
                </a:rPr>
                <a:t>2.3    </a:t>
              </a:r>
              <a:r>
                <a:rPr kumimoji="1" lang="zh-CN" altLang="en-US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8" action="ppaction://hlinksldjump"/>
                </a:rPr>
                <a:t>循环控制</a:t>
              </a:r>
              <a:endParaRPr kumimoji="1" lang="zh-CN" altLang="en-US" sz="2000" b="1" dirty="0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9" name="Object 22"/>
            <p:cNvGraphicFramePr>
              <a:graphicFrameLocks noChangeAspect="1"/>
            </p:cNvGraphicFramePr>
            <p:nvPr/>
          </p:nvGraphicFramePr>
          <p:xfrm>
            <a:off x="1536" y="2193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9" imgW="1276190" imgH="1286055" progId="PBrush">
                    <p:embed/>
                  </p:oleObj>
                </mc:Choice>
                <mc:Fallback>
                  <p:oleObj name="BMP 图象" r:id="rId9" imgW="1276190" imgH="1286055" progId="PBrush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193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331805" y="3832224"/>
            <a:ext cx="6705600" cy="468312"/>
            <a:chOff x="816" y="2496"/>
            <a:chExt cx="4224" cy="295"/>
          </a:xfrm>
        </p:grpSpPr>
        <p:sp>
          <p:nvSpPr>
            <p:cNvPr id="1041" name="Rectangle 8">
              <a:hlinkClick r:id="rId10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49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2.4    </a:t>
              </a:r>
              <a:r>
                <a:rPr kumimoji="1" lang="zh-CN" altLang="en-US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判断表达式的使用</a:t>
              </a:r>
              <a:endParaRPr kumimoji="1" lang="zh-CN" altLang="en-US" sz="2000" b="1" dirty="0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8" name="Object 23"/>
            <p:cNvGraphicFramePr>
              <a:graphicFrameLocks noChangeAspect="1"/>
            </p:cNvGraphicFramePr>
            <p:nvPr/>
          </p:nvGraphicFramePr>
          <p:xfrm>
            <a:off x="1536" y="2529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2" imgW="1276190" imgH="1286055" progId="PBrush">
                    <p:embed/>
                  </p:oleObj>
                </mc:Choice>
                <mc:Fallback>
                  <p:oleObj name="BMP 图象" r:id="rId12" imgW="1276190" imgH="1286055" progId="PBrush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529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331860" y="4386696"/>
            <a:ext cx="6705600" cy="468312"/>
            <a:chOff x="816" y="2832"/>
            <a:chExt cx="4224" cy="295"/>
          </a:xfrm>
        </p:grpSpPr>
        <p:sp>
          <p:nvSpPr>
            <p:cNvPr id="1040" name="Rectangle 9">
              <a:hlinkClick r:id="rId13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832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2.5    </a:t>
              </a:r>
              <a:r>
                <a:rPr kumimoji="1" lang="zh-CN" altLang="en-US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转向语句</a:t>
              </a:r>
              <a:endParaRPr kumimoji="1" lang="zh-CN" altLang="en-US" sz="2000" b="1" dirty="0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1027" name="Object 24"/>
            <p:cNvGraphicFramePr>
              <a:graphicFrameLocks noChangeAspect="1"/>
            </p:cNvGraphicFramePr>
            <p:nvPr/>
          </p:nvGraphicFramePr>
          <p:xfrm>
            <a:off x="1536" y="2865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5" imgW="1276190" imgH="1286055" progId="PBrush">
                    <p:embed/>
                  </p:oleObj>
                </mc:Choice>
                <mc:Fallback>
                  <p:oleObj name="BMP 图象" r:id="rId15" imgW="1276190" imgH="1286055" progId="PBrush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865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71378AA2-1FEC-4073-BD1A-0DEC1E9B2850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2168808"/>
            <a:ext cx="6705600" cy="468312"/>
            <a:chOff x="816" y="1824"/>
            <a:chExt cx="4224" cy="295"/>
          </a:xfrm>
        </p:grpSpPr>
        <p:sp>
          <p:nvSpPr>
            <p:cNvPr id="21" name="Rectangl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9373BDB1-132D-43B0-81AC-B5C2F0C56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6" action="ppaction://hlinksldjump"/>
                </a:rPr>
                <a:t>2.1    </a:t>
              </a:r>
              <a:r>
                <a:rPr kumimoji="1" lang="zh-CN" altLang="en-US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6" action="ppaction://hlinksldjump"/>
                </a:rPr>
                <a:t>表达式</a:t>
              </a:r>
              <a:endParaRPr kumimoji="1" lang="zh-CN" altLang="en-US" sz="2000" b="1" dirty="0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F29E130A-BED0-4F3B-8DF3-5FECBA7227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185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5" imgW="1276190" imgH="1286055" progId="PBrush">
                    <p:embed/>
                  </p:oleObj>
                </mc:Choice>
                <mc:Fallback>
                  <p:oleObj name="BMP 图象" r:id="rId5" imgW="1276190" imgH="1286055" progId="PBrush">
                    <p:embed/>
                    <p:pic>
                      <p:nvPicPr>
                        <p:cNvPr id="103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85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F693BDEE-A885-4E52-AC9B-F27AC4F94B34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4941168"/>
            <a:ext cx="6705600" cy="468312"/>
            <a:chOff x="816" y="3168"/>
            <a:chExt cx="4224" cy="295"/>
          </a:xfrm>
        </p:grpSpPr>
        <p:sp>
          <p:nvSpPr>
            <p:cNvPr id="24" name="Rectangle 12">
              <a:hlinkClick r:id="rId17" action="ppaction://hlinkpres?slideindex=1&amp;slidetitle=PowerPoint 演示文稿"/>
              <a:extLst>
                <a:ext uri="{FF2B5EF4-FFF2-40B4-BE49-F238E27FC236}">
                  <a16:creationId xmlns:a16="http://schemas.microsoft.com/office/drawing/2014/main" id="{41BB4819-D480-4C10-AD20-C42DE6260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6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r>
                <a:rPr kumimoji="1" lang="en-US" altLang="zh-CN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kumimoji="1" lang="zh-CN" altLang="en-US" sz="2000" b="1" dirty="0">
                  <a:solidFill>
                    <a:srgbClr val="FFFFFF"/>
                  </a:solidFill>
                  <a:latin typeface="Times New Roman" pitchFamily="18" charset="0"/>
                  <a:ea typeface="Arial Unicode MS" pitchFamily="34" charset="-122"/>
                  <a:cs typeface="Arial Unicode MS" pitchFamily="34" charset="-122"/>
                  <a:hlinkClick r:id="rId18" action="ppaction://hlinksldjump"/>
                </a:rPr>
                <a:t>小结</a:t>
              </a:r>
              <a:endParaRPr kumimoji="1" lang="zh-CN" altLang="en-US" sz="2000" b="1" dirty="0">
                <a:solidFill>
                  <a:srgbClr val="FFFFFF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25" name="Object 25">
              <a:extLst>
                <a:ext uri="{FF2B5EF4-FFF2-40B4-BE49-F238E27FC236}">
                  <a16:creationId xmlns:a16="http://schemas.microsoft.com/office/drawing/2014/main" id="{1A942955-487D-4661-8C01-97B06203EC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3201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9" imgW="1276190" imgH="1286055" progId="PBrush">
                    <p:embed/>
                  </p:oleObj>
                </mc:Choice>
                <mc:Fallback>
                  <p:oleObj name="BMP 图象" r:id="rId19" imgW="1276190" imgH="1286055" progId="PBrush">
                    <p:embed/>
                    <p:pic>
                      <p:nvPicPr>
                        <p:cNvPr id="10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01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685800" y="914400"/>
            <a:ext cx="7924800" cy="1979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单目算术运算 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右结合</a:t>
            </a:r>
          </a:p>
          <a:p>
            <a:pPr>
              <a:lnSpc>
                <a:spcPct val="110000"/>
              </a:lnSpc>
            </a:pPr>
            <a:endParaRPr lang="zh-CN" altLang="en-US" sz="2000" b="1" dirty="0">
              <a:solidFill>
                <a:srgbClr val="3333FF"/>
              </a:solidFill>
            </a:endParaRPr>
          </a:p>
          <a:p>
            <a:pPr>
              <a:lnSpc>
                <a:spcPct val="170000"/>
              </a:lnSpc>
              <a:buFontTx/>
              <a:buChar char="•"/>
            </a:pP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单目负号操作符</a:t>
            </a:r>
          </a:p>
          <a:p>
            <a:pPr>
              <a:lnSpc>
                <a:spcPct val="17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例如：</a:t>
            </a:r>
            <a:r>
              <a:rPr lang="zh-CN" altLang="en-US" sz="2000" b="1" i="1" dirty="0">
                <a:solidFill>
                  <a:srgbClr val="3333FF"/>
                </a:solidFill>
              </a:rPr>
              <a:t>          </a:t>
            </a:r>
            <a:r>
              <a:rPr lang="en-US" altLang="zh-CN" sz="2000" b="1" dirty="0">
                <a:solidFill>
                  <a:schemeClr val="tx1"/>
                </a:solidFill>
              </a:rPr>
              <a:t>-23	-12.3</a:t>
            </a:r>
          </a:p>
        </p:txBody>
      </p:sp>
      <p:sp>
        <p:nvSpPr>
          <p:cNvPr id="803843" name="Text Box 3"/>
          <p:cNvSpPr txBox="1">
            <a:spLocks noChangeArrowheads="1"/>
          </p:cNvSpPr>
          <p:nvPr/>
        </p:nvSpPr>
        <p:spPr bwMode="auto">
          <a:xfrm>
            <a:off x="723900" y="3549650"/>
            <a:ext cx="78486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zh-CN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单目正号操作符</a:t>
            </a:r>
          </a:p>
          <a:p>
            <a:pPr>
              <a:lnSpc>
                <a:spcPct val="17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例如</a:t>
            </a:r>
            <a:r>
              <a:rPr lang="en-US" altLang="zh-CN" sz="2000" b="1" i="1" dirty="0">
                <a:solidFill>
                  <a:srgbClr val="008000"/>
                </a:solidFill>
              </a:rPr>
              <a:t>:</a:t>
            </a:r>
            <a:r>
              <a:rPr lang="en-US" altLang="zh-CN" sz="2000" b="1" i="1" dirty="0">
                <a:solidFill>
                  <a:srgbClr val="3333FF"/>
                </a:solidFill>
              </a:rPr>
              <a:t>	        </a:t>
            </a:r>
            <a:r>
              <a:rPr lang="en-US" altLang="zh-CN" sz="2000" b="1" dirty="0">
                <a:solidFill>
                  <a:schemeClr val="tx1"/>
                </a:solidFill>
              </a:rPr>
              <a:t>+244	+0.618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0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2" grpId="0" autoUpdateAnimBg="0"/>
      <p:bldP spid="803843" grpId="0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3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4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5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2886" name="Rectangle 9"/>
          <p:cNvSpPr>
            <a:spLocks noChangeArrowheads="1"/>
          </p:cNvSpPr>
          <p:nvPr/>
        </p:nvSpPr>
        <p:spPr bwMode="auto">
          <a:xfrm>
            <a:off x="609600" y="192088"/>
            <a:ext cx="8305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if ( </a:t>
            </a:r>
            <a:r>
              <a:rPr kumimoji="1" lang="en-US" altLang="zh-CN" b="1" i="1" dirty="0">
                <a:solidFill>
                  <a:schemeClr val="accent2"/>
                </a:solidFill>
                <a:latin typeface="Times New Roman" pitchFamily="18" charset="0"/>
              </a:rPr>
              <a:t>d &gt; 1e-8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	        { </a:t>
            </a:r>
            <a:r>
              <a:rPr kumimoji="1" lang="en-US" altLang="zh-CN" b="1" i="1" dirty="0">
                <a:solidFill>
                  <a:schemeClr val="accent2"/>
                </a:solidFill>
                <a:latin typeface="Times New Roman" pitchFamily="18" charset="0"/>
              </a:rPr>
              <a:t>x1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= ( -b + sqrt( d ) ) / ( 2*a ) ;    </a:t>
            </a:r>
            <a:r>
              <a:rPr kumimoji="1" lang="en-US" altLang="zh-CN" b="1" i="1" dirty="0">
                <a:solidFill>
                  <a:schemeClr val="accent2"/>
                </a:solidFill>
                <a:latin typeface="Times New Roman" pitchFamily="18" charset="0"/>
              </a:rPr>
              <a:t>x2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	        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61162" name="AutoShape 10"/>
          <p:cNvSpPr>
            <a:spLocks/>
          </p:cNvSpPr>
          <p:nvPr/>
        </p:nvSpPr>
        <p:spPr bwMode="auto">
          <a:xfrm>
            <a:off x="6172200" y="2243138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19088"/>
              <a:gd name="adj5" fmla="val 221616"/>
              <a:gd name="adj6" fmla="val -70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有两个不相同的实根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2" grpId="0" animBg="1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07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08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3910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b="1" i="1" dirty="0" err="1">
                <a:solidFill>
                  <a:schemeClr val="accent2"/>
                </a:solidFill>
                <a:latin typeface="Times New Roman" pitchFamily="18" charset="0"/>
              </a:rPr>
              <a:t>rp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= -b / ( 2*a ) ;    </a:t>
            </a:r>
            <a:r>
              <a:rPr kumimoji="1" lang="en-US" altLang="zh-CN" b="1" i="1" dirty="0" err="1">
                <a:solidFill>
                  <a:schemeClr val="accent2"/>
                </a:solidFill>
                <a:latin typeface="Times New Roman" pitchFamily="18" charset="0"/>
              </a:rPr>
              <a:t>ip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		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		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rp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 + "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"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		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rp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 - "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ip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&lt;&lt; "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" &lt;&lt;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62186" name="AutoShape 10"/>
          <p:cNvSpPr>
            <a:spLocks/>
          </p:cNvSpPr>
          <p:nvPr/>
        </p:nvSpPr>
        <p:spPr bwMode="auto">
          <a:xfrm>
            <a:off x="6019800" y="2890838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6648"/>
              <a:gd name="adj5" fmla="val 273699"/>
              <a:gd name="adj6" fmla="val -98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有两个共轭复根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6" grpId="0" animBg="1" autoUpdateAnimBg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ChangeArrowheads="1"/>
          </p:cNvSpPr>
          <p:nvPr/>
        </p:nvSpPr>
        <p:spPr bwMode="auto">
          <a:xfrm>
            <a:off x="401002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1" name="Rectangle 6"/>
          <p:cNvSpPr>
            <a:spLocks noChangeArrowheads="1"/>
          </p:cNvSpPr>
          <p:nvPr/>
        </p:nvSpPr>
        <p:spPr bwMode="auto">
          <a:xfrm>
            <a:off x="4291013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2" name="Rectangle 7"/>
          <p:cNvSpPr>
            <a:spLocks noChangeArrowheads="1"/>
          </p:cNvSpPr>
          <p:nvPr/>
        </p:nvSpPr>
        <p:spPr bwMode="auto">
          <a:xfrm>
            <a:off x="4014788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3" name="Rectangle 8"/>
          <p:cNvSpPr>
            <a:spLocks noChangeArrowheads="1"/>
          </p:cNvSpPr>
          <p:nvPr/>
        </p:nvSpPr>
        <p:spPr bwMode="auto">
          <a:xfrm>
            <a:off x="3952875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24934" name="Rectangle 9"/>
          <p:cNvSpPr>
            <a:spLocks noChangeArrowheads="1"/>
          </p:cNvSpPr>
          <p:nvPr/>
        </p:nvSpPr>
        <p:spPr bwMode="auto">
          <a:xfrm>
            <a:off x="609600" y="192088"/>
            <a:ext cx="79248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2-7  </a:t>
            </a:r>
            <a:endParaRPr kumimoji="1" lang="en-US" altLang="zh-CN" dirty="0">
              <a:latin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cmath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{ double  a,  b,  c,  d,  x1,  x2, 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,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"a, b, c = " ;     </a:t>
            </a:r>
            <a:r>
              <a:rPr kumimoji="1" lang="en-US" altLang="zh-CN" dirty="0" err="1">
                <a:latin typeface="Times New Roman" pitchFamily="18" charset="0"/>
              </a:rPr>
              <a:t>cin</a:t>
            </a:r>
            <a:r>
              <a:rPr kumimoji="1" lang="en-US" altLang="zh-CN" dirty="0">
                <a:latin typeface="Times New Roman" pitchFamily="18" charset="0"/>
              </a:rPr>
              <a:t> &gt;&gt; a &gt;&gt; b &gt;&gt;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if ( fabs( a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 It is not quadratic."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else { d = b * b - 4 * a * c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if ( fabs( d ) &lt;=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equal real roots: " &lt;&lt; -b / ( 2*a )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             else if ( d &gt; 1e-8 )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{ x1 = ( -b + sqrt( d ) ) / ( 2*a ) ;    x2 = ( -b - sqrt( d )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&lt;&lt;"It has two distinct real roots: "&lt;&lt;x1&lt;&lt;" and "&lt;&lt;x2&lt;&lt;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else  {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= -b / ( 2*a ) ;   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= sqrt( -d ) / ( 2*a )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"It has two complex roots: 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+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</a:t>
            </a:r>
            <a:r>
              <a:rPr kumimoji="1" lang="en-US" altLang="zh-CN" dirty="0" err="1">
                <a:latin typeface="Times New Roman" pitchFamily="18" charset="0"/>
              </a:rPr>
              <a:t>rp</a:t>
            </a:r>
            <a:r>
              <a:rPr kumimoji="1" lang="en-US" altLang="zh-CN" dirty="0">
                <a:latin typeface="Times New Roman" pitchFamily="18" charset="0"/>
              </a:rPr>
              <a:t> &lt;&lt; " - " &lt;&lt; </a:t>
            </a:r>
            <a:r>
              <a:rPr kumimoji="1" lang="en-US" altLang="zh-CN" dirty="0" err="1">
                <a:latin typeface="Times New Roman" pitchFamily="18" charset="0"/>
              </a:rPr>
              <a:t>ip</a:t>
            </a:r>
            <a:r>
              <a:rPr kumimoji="1" lang="en-US" altLang="zh-CN" dirty="0">
                <a:latin typeface="Times New Roman" pitchFamily="18" charset="0"/>
              </a:rPr>
              <a:t> &lt;&lt; "</a:t>
            </a:r>
            <a:r>
              <a:rPr kumimoji="1" lang="en-US" altLang="zh-CN" dirty="0" err="1">
                <a:latin typeface="Times New Roman" pitchFamily="18" charset="0"/>
              </a:rPr>
              <a:t>i</a:t>
            </a:r>
            <a:r>
              <a:rPr kumimoji="1" lang="en-US" altLang="zh-CN" dirty="0">
                <a:latin typeface="Times New Roman" pitchFamily="18" charset="0"/>
              </a:rPr>
              <a:t>" &lt;&lt; </a:t>
            </a:r>
            <a:r>
              <a:rPr kumimoji="1" lang="en-US" altLang="zh-CN" dirty="0" err="1">
                <a:latin typeface="Times New Roman" pitchFamily="18" charset="0"/>
              </a:rPr>
              <a:t>endl</a:t>
            </a:r>
            <a:r>
              <a:rPr kumimoji="1" lang="en-US" altLang="zh-CN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             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	}</a:t>
            </a:r>
          </a:p>
          <a:p>
            <a:pPr algn="just" eaLnBrk="1" hangingPunct="1">
              <a:lnSpc>
                <a:spcPct val="105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  <p:sp>
        <p:nvSpPr>
          <p:cNvPr id="563210" name="Rectangle 10"/>
          <p:cNvSpPr>
            <a:spLocks noChangeArrowheads="1"/>
          </p:cNvSpPr>
          <p:nvPr/>
        </p:nvSpPr>
        <p:spPr bwMode="auto">
          <a:xfrm>
            <a:off x="3124200" y="2455863"/>
            <a:ext cx="5562600" cy="668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0 2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is not quadratic.</a:t>
            </a:r>
          </a:p>
        </p:txBody>
      </p:sp>
      <p:sp>
        <p:nvSpPr>
          <p:cNvPr id="563211" name="Rectangle 11"/>
          <p:cNvSpPr>
            <a:spLocks noChangeArrowheads="1"/>
          </p:cNvSpPr>
          <p:nvPr/>
        </p:nvSpPr>
        <p:spPr bwMode="auto">
          <a:xfrm>
            <a:off x="3124200" y="3195638"/>
            <a:ext cx="5562600" cy="668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1 2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has two equal real roots: -1</a:t>
            </a:r>
          </a:p>
        </p:txBody>
      </p:sp>
      <p:sp>
        <p:nvSpPr>
          <p:cNvPr id="563212" name="Rectangle 12"/>
          <p:cNvSpPr>
            <a:spLocks noChangeArrowheads="1"/>
          </p:cNvSpPr>
          <p:nvPr/>
        </p:nvSpPr>
        <p:spPr bwMode="auto">
          <a:xfrm>
            <a:off x="3124200" y="3935413"/>
            <a:ext cx="5562600" cy="668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1 5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has two distinct real roots: -0.208712 and –4.791288</a:t>
            </a:r>
          </a:p>
        </p:txBody>
      </p:sp>
      <p:sp>
        <p:nvSpPr>
          <p:cNvPr id="563213" name="Rectangle 13"/>
          <p:cNvSpPr>
            <a:spLocks noChangeArrowheads="1"/>
          </p:cNvSpPr>
          <p:nvPr/>
        </p:nvSpPr>
        <p:spPr bwMode="auto">
          <a:xfrm>
            <a:off x="3124200" y="4676775"/>
            <a:ext cx="5562600" cy="1382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a, b, c = 2 3 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It has two complex roots: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-0.75 + 1.198958i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-0.75 - 1.198958i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0" grpId="0" animBg="1" autoUpdateAnimBg="0"/>
      <p:bldP spid="563211" grpId="0" animBg="1" autoUpdateAnimBg="0"/>
      <p:bldP spid="563212" grpId="0" animBg="1" autoUpdateAnimBg="0"/>
      <p:bldP spid="563213" grpId="0" animBg="1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1219200" y="101123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4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根据一个整型表达式的值决定程序分支 </a:t>
            </a:r>
          </a:p>
        </p:txBody>
      </p:sp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533400" y="1624013"/>
            <a:ext cx="37338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b="1" i="1" dirty="0">
                <a:solidFill>
                  <a:srgbClr val="006600"/>
                </a:solidFill>
                <a:latin typeface="Times New Roman" pitchFamily="18" charset="0"/>
              </a:rPr>
              <a:t>一般形式 ：</a:t>
            </a:r>
            <a:endParaRPr kumimoji="1" lang="zh-CN" altLang="en-US" b="1" dirty="0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switch (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表达式</a:t>
            </a: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    { </a:t>
            </a: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case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常量表达式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  :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1</a:t>
            </a:r>
            <a:endParaRPr kumimoji="1" lang="en-US" altLang="en-US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       </a:t>
            </a: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case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常量表达式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  :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2</a:t>
            </a:r>
            <a:endParaRPr kumimoji="1" lang="en-US" altLang="en-US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	  </a:t>
            </a: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…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en-US" b="1" dirty="0">
                <a:solidFill>
                  <a:srgbClr val="0033CC"/>
                </a:solidFill>
                <a:latin typeface="Times New Roman" pitchFamily="18" charset="0"/>
              </a:rPr>
              <a:t>       </a:t>
            </a: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case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常量表达式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  :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n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       default  :  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语句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n+1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zh-CN" b="1" dirty="0">
                <a:solidFill>
                  <a:srgbClr val="0033CC"/>
                </a:solidFill>
                <a:latin typeface="Times New Roman" pitchFamily="18" charset="0"/>
              </a:rPr>
              <a:t>    }</a:t>
            </a:r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4648200" y="3084513"/>
            <a:ext cx="4114800" cy="2892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b="1" i="1">
                <a:solidFill>
                  <a:schemeClr val="accent2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注：</a:t>
            </a:r>
            <a:endParaRPr kumimoji="1" lang="zh-CN" altLang="en-US" b="1">
              <a:solidFill>
                <a:schemeClr val="accent2"/>
              </a:solidFill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  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类型为非浮点型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  各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常量表达式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类型要与之匹配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  各</a:t>
            </a: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常量表达式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要求各不相等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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default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子句可选。缺省时，没有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 匹配值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switch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语句为空</a:t>
            </a:r>
            <a:endParaRPr kumimoji="1" lang="zh-CN" altLang="en-US" b="1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64233" name="Oval 9"/>
          <p:cNvSpPr>
            <a:spLocks noChangeArrowheads="1"/>
          </p:cNvSpPr>
          <p:nvPr/>
        </p:nvSpPr>
        <p:spPr bwMode="auto">
          <a:xfrm>
            <a:off x="990600" y="2706688"/>
            <a:ext cx="2133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4" name="Oval 10"/>
          <p:cNvSpPr>
            <a:spLocks noChangeArrowheads="1"/>
          </p:cNvSpPr>
          <p:nvPr/>
        </p:nvSpPr>
        <p:spPr bwMode="auto">
          <a:xfrm>
            <a:off x="990600" y="3163888"/>
            <a:ext cx="2133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5" name="Oval 11"/>
          <p:cNvSpPr>
            <a:spLocks noChangeArrowheads="1"/>
          </p:cNvSpPr>
          <p:nvPr/>
        </p:nvSpPr>
        <p:spPr bwMode="auto">
          <a:xfrm>
            <a:off x="990600" y="4078288"/>
            <a:ext cx="2133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6" name="Oval 12"/>
          <p:cNvSpPr>
            <a:spLocks noChangeArrowheads="1"/>
          </p:cNvSpPr>
          <p:nvPr/>
        </p:nvSpPr>
        <p:spPr bwMode="auto">
          <a:xfrm>
            <a:off x="990600" y="4611688"/>
            <a:ext cx="990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564237" name="AutoShape 13"/>
          <p:cNvSpPr>
            <a:spLocks/>
          </p:cNvSpPr>
          <p:nvPr/>
        </p:nvSpPr>
        <p:spPr bwMode="auto">
          <a:xfrm>
            <a:off x="5181600" y="186848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843"/>
              <a:gd name="adj5" fmla="val 304949"/>
              <a:gd name="adj6" fmla="val -13815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语句标号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4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4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4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64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64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4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4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4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64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64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64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5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utoUpdateAnimBg="0"/>
      <p:bldP spid="564230" grpId="0" autoUpdateAnimBg="0"/>
      <p:bldP spid="564231" grpId="0" build="p" autoUpdateAnimBg="0" advAuto="1000"/>
      <p:bldP spid="564232" grpId="0" build="p" autoUpdateAnimBg="0" advAuto="2000"/>
      <p:bldP spid="564233" grpId="0" animBg="1"/>
      <p:bldP spid="564234" grpId="0" animBg="1"/>
      <p:bldP spid="564235" grpId="0" animBg="1"/>
      <p:bldP spid="564236" grpId="0" animBg="1"/>
      <p:bldP spid="564237" grpId="0" animBg="1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19200" y="1011238"/>
            <a:ext cx="472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4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根据一个整型表达式的值决定程序分支 </a:t>
            </a:r>
          </a:p>
        </p:txBody>
      </p:sp>
      <p:sp>
        <p:nvSpPr>
          <p:cNvPr id="12697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7388" y="2401888"/>
            <a:ext cx="7777162" cy="2514600"/>
            <a:chOff x="573" y="1104"/>
            <a:chExt cx="4899" cy="1584"/>
          </a:xfrm>
        </p:grpSpPr>
        <p:grpSp>
          <p:nvGrpSpPr>
            <p:cNvPr id="126983" name="Group 8"/>
            <p:cNvGrpSpPr>
              <a:grpSpLocks/>
            </p:cNvGrpSpPr>
            <p:nvPr/>
          </p:nvGrpSpPr>
          <p:grpSpPr bwMode="auto">
            <a:xfrm>
              <a:off x="573" y="1440"/>
              <a:ext cx="4523" cy="1248"/>
              <a:chOff x="573" y="1440"/>
              <a:chExt cx="4523" cy="1248"/>
            </a:xfrm>
          </p:grpSpPr>
          <p:sp>
            <p:nvSpPr>
              <p:cNvPr id="127009" name="AutoShape 9"/>
              <p:cNvSpPr>
                <a:spLocks noChangeArrowheads="1"/>
              </p:cNvSpPr>
              <p:nvPr/>
            </p:nvSpPr>
            <p:spPr bwMode="auto">
              <a:xfrm>
                <a:off x="2426" y="1440"/>
                <a:ext cx="859" cy="249"/>
              </a:xfrm>
              <a:prstGeom prst="flowChartPreparation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zh-CN" altLang="en-US" b="1">
                    <a:solidFill>
                      <a:srgbClr val="CC0000"/>
                    </a:solidFill>
                    <a:latin typeface="Times New Roman" pitchFamily="18" charset="0"/>
                  </a:rPr>
                  <a:t>表达式</a:t>
                </a:r>
                <a:endParaRPr kumimoji="1" lang="zh-CN" altLang="en-US" b="1">
                  <a:latin typeface="Times New Roman" pitchFamily="18" charset="0"/>
                </a:endParaRPr>
              </a:p>
            </p:txBody>
          </p:sp>
          <p:sp>
            <p:nvSpPr>
              <p:cNvPr id="127010" name="AutoShape 10"/>
              <p:cNvSpPr>
                <a:spLocks noChangeArrowheads="1"/>
              </p:cNvSpPr>
              <p:nvPr/>
            </p:nvSpPr>
            <p:spPr bwMode="auto">
              <a:xfrm>
                <a:off x="573" y="2439"/>
                <a:ext cx="60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1 </a:t>
                </a:r>
              </a:p>
            </p:txBody>
          </p:sp>
          <p:sp>
            <p:nvSpPr>
              <p:cNvPr id="127011" name="AutoShape 11"/>
              <p:cNvSpPr>
                <a:spLocks noChangeArrowheads="1"/>
              </p:cNvSpPr>
              <p:nvPr/>
            </p:nvSpPr>
            <p:spPr bwMode="auto">
              <a:xfrm>
                <a:off x="1389" y="2439"/>
                <a:ext cx="60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2 </a:t>
                </a:r>
              </a:p>
            </p:txBody>
          </p:sp>
          <p:sp>
            <p:nvSpPr>
              <p:cNvPr id="127012" name="AutoShape 12"/>
              <p:cNvSpPr>
                <a:spLocks noChangeArrowheads="1"/>
              </p:cNvSpPr>
              <p:nvPr/>
            </p:nvSpPr>
            <p:spPr bwMode="auto">
              <a:xfrm>
                <a:off x="2205" y="2439"/>
                <a:ext cx="60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127013" name="AutoShape 13"/>
              <p:cNvSpPr>
                <a:spLocks noChangeArrowheads="1"/>
              </p:cNvSpPr>
              <p:nvPr/>
            </p:nvSpPr>
            <p:spPr bwMode="auto">
              <a:xfrm>
                <a:off x="3551" y="2439"/>
                <a:ext cx="680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 </a:t>
                </a:r>
                <a:r>
                  <a:rPr kumimoji="1" lang="zh-CN" altLang="en-US" b="1">
                    <a:latin typeface="Times New Roman" pitchFamily="18" charset="0"/>
                  </a:rPr>
                  <a:t>语句 </a:t>
                </a:r>
                <a:r>
                  <a:rPr kumimoji="1" lang="en-US" altLang="zh-CN" b="1">
                    <a:latin typeface="Times New Roman" pitchFamily="18" charset="0"/>
                  </a:rPr>
                  <a:t>n  </a:t>
                </a:r>
              </a:p>
            </p:txBody>
          </p:sp>
          <p:sp>
            <p:nvSpPr>
              <p:cNvPr id="127014" name="AutoShape 14"/>
              <p:cNvSpPr>
                <a:spLocks noChangeArrowheads="1"/>
              </p:cNvSpPr>
              <p:nvPr/>
            </p:nvSpPr>
            <p:spPr bwMode="auto">
              <a:xfrm>
                <a:off x="4442" y="2439"/>
                <a:ext cx="654" cy="249"/>
              </a:xfrm>
              <a:prstGeom prst="flowChartProcess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zh-CN" altLang="en-US" b="1">
                    <a:latin typeface="Times New Roman" pitchFamily="18" charset="0"/>
                  </a:rPr>
                  <a:t>语句</a:t>
                </a:r>
                <a:r>
                  <a:rPr kumimoji="1" lang="en-US" altLang="zh-CN" b="1">
                    <a:latin typeface="Times New Roman" pitchFamily="18" charset="0"/>
                  </a:rPr>
                  <a:t>n+1</a:t>
                </a:r>
              </a:p>
            </p:txBody>
          </p:sp>
        </p:grpSp>
        <p:grpSp>
          <p:nvGrpSpPr>
            <p:cNvPr id="126984" name="Group 15"/>
            <p:cNvGrpSpPr>
              <a:grpSpLocks/>
            </p:cNvGrpSpPr>
            <p:nvPr/>
          </p:nvGrpSpPr>
          <p:grpSpPr bwMode="auto">
            <a:xfrm>
              <a:off x="846" y="2016"/>
              <a:ext cx="4594" cy="240"/>
              <a:chOff x="846" y="2016"/>
              <a:chExt cx="4594" cy="240"/>
            </a:xfrm>
          </p:grpSpPr>
          <p:sp>
            <p:nvSpPr>
              <p:cNvPr id="127004" name="Text Box 16"/>
              <p:cNvSpPr txBox="1">
                <a:spLocks noChangeArrowheads="1"/>
              </p:cNvSpPr>
              <p:nvPr/>
            </p:nvSpPr>
            <p:spPr bwMode="auto">
              <a:xfrm>
                <a:off x="846" y="2016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1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5" name="Text Box 17"/>
              <p:cNvSpPr txBox="1">
                <a:spLocks noChangeArrowheads="1"/>
              </p:cNvSpPr>
              <p:nvPr/>
            </p:nvSpPr>
            <p:spPr bwMode="auto">
              <a:xfrm>
                <a:off x="1710" y="2016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2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6" name="Text Box 18"/>
              <p:cNvSpPr txBox="1">
                <a:spLocks noChangeArrowheads="1"/>
              </p:cNvSpPr>
              <p:nvPr/>
            </p:nvSpPr>
            <p:spPr bwMode="auto">
              <a:xfrm>
                <a:off x="2494" y="2025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3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7" name="Text Box 19"/>
              <p:cNvSpPr txBox="1">
                <a:spLocks noChangeArrowheads="1"/>
              </p:cNvSpPr>
              <p:nvPr/>
            </p:nvSpPr>
            <p:spPr bwMode="auto">
              <a:xfrm>
                <a:off x="3886" y="2025"/>
                <a:ext cx="54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n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08" name="Text Box 20"/>
              <p:cNvSpPr txBox="1">
                <a:spLocks noChangeArrowheads="1"/>
              </p:cNvSpPr>
              <p:nvPr/>
            </p:nvSpPr>
            <p:spPr bwMode="auto">
              <a:xfrm>
                <a:off x="4750" y="2016"/>
                <a:ext cx="69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=</a:t>
                </a:r>
                <a:r>
                  <a:rPr kumimoji="1" lang="zh-CN" altLang="en-US" b="1">
                    <a:solidFill>
                      <a:srgbClr val="CC0000"/>
                    </a:solidFill>
                    <a:latin typeface="宋体" pitchFamily="2" charset="-122"/>
                  </a:rPr>
                  <a:t>常量</a:t>
                </a:r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n+1</a:t>
                </a:r>
                <a:endParaRPr kumimoji="1" lang="en-US" altLang="zh-CN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26985" name="Group 21"/>
            <p:cNvGrpSpPr>
              <a:grpSpLocks/>
            </p:cNvGrpSpPr>
            <p:nvPr/>
          </p:nvGrpSpPr>
          <p:grpSpPr bwMode="auto">
            <a:xfrm>
              <a:off x="864" y="1104"/>
              <a:ext cx="4608" cy="1488"/>
              <a:chOff x="864" y="1104"/>
              <a:chExt cx="4608" cy="1488"/>
            </a:xfrm>
          </p:grpSpPr>
          <p:grpSp>
            <p:nvGrpSpPr>
              <p:cNvPr id="126986" name="Group 22"/>
              <p:cNvGrpSpPr>
                <a:grpSpLocks/>
              </p:cNvGrpSpPr>
              <p:nvPr/>
            </p:nvGrpSpPr>
            <p:grpSpPr bwMode="auto">
              <a:xfrm>
                <a:off x="864" y="1104"/>
                <a:ext cx="3888" cy="1488"/>
                <a:chOff x="864" y="1104"/>
                <a:chExt cx="3888" cy="1488"/>
              </a:xfrm>
            </p:grpSpPr>
            <p:sp>
              <p:nvSpPr>
                <p:cNvPr id="126988" name="Line 23"/>
                <p:cNvSpPr>
                  <a:spLocks noChangeShapeType="1"/>
                </p:cNvSpPr>
                <p:nvPr/>
              </p:nvSpPr>
              <p:spPr bwMode="auto">
                <a:xfrm>
                  <a:off x="2879" y="11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89" name="Line 24"/>
                <p:cNvSpPr>
                  <a:spLocks noChangeShapeType="1"/>
                </p:cNvSpPr>
                <p:nvPr/>
              </p:nvSpPr>
              <p:spPr bwMode="auto">
                <a:xfrm>
                  <a:off x="864" y="1872"/>
                  <a:ext cx="3888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0" name="Line 25"/>
                <p:cNvSpPr>
                  <a:spLocks noChangeShapeType="1"/>
                </p:cNvSpPr>
                <p:nvPr/>
              </p:nvSpPr>
              <p:spPr bwMode="auto">
                <a:xfrm>
                  <a:off x="864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1" name="Line 26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2" name="Line 27"/>
                <p:cNvSpPr>
                  <a:spLocks noChangeShapeType="1"/>
                </p:cNvSpPr>
                <p:nvPr/>
              </p:nvSpPr>
              <p:spPr bwMode="auto">
                <a:xfrm>
                  <a:off x="2496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3" name="Line 28"/>
                <p:cNvSpPr>
                  <a:spLocks noChangeShapeType="1"/>
                </p:cNvSpPr>
                <p:nvPr/>
              </p:nvSpPr>
              <p:spPr bwMode="auto">
                <a:xfrm>
                  <a:off x="3888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4" name="Line 29"/>
                <p:cNvSpPr>
                  <a:spLocks noChangeShapeType="1"/>
                </p:cNvSpPr>
                <p:nvPr/>
              </p:nvSpPr>
              <p:spPr bwMode="auto">
                <a:xfrm>
                  <a:off x="4752" y="1872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5" name="Line 30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26996" name="Group 31"/>
                <p:cNvGrpSpPr>
                  <a:grpSpLocks/>
                </p:cNvGrpSpPr>
                <p:nvPr/>
              </p:nvGrpSpPr>
              <p:grpSpPr bwMode="auto">
                <a:xfrm>
                  <a:off x="3123" y="2592"/>
                  <a:ext cx="141" cy="0"/>
                  <a:chOff x="3123" y="3072"/>
                  <a:chExt cx="141" cy="0"/>
                </a:xfrm>
              </p:grpSpPr>
              <p:sp>
                <p:nvSpPr>
                  <p:cNvPr id="12700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123" y="3072"/>
                    <a:ext cx="4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00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219" y="3072"/>
                    <a:ext cx="45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6997" name="Line 34"/>
                <p:cNvSpPr>
                  <a:spLocks noChangeShapeType="1"/>
                </p:cNvSpPr>
                <p:nvPr/>
              </p:nvSpPr>
              <p:spPr bwMode="auto">
                <a:xfrm>
                  <a:off x="1152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8" name="Line 35"/>
                <p:cNvSpPr>
                  <a:spLocks noChangeShapeType="1"/>
                </p:cNvSpPr>
                <p:nvPr/>
              </p:nvSpPr>
              <p:spPr bwMode="auto">
                <a:xfrm>
                  <a:off x="1968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99" name="Line 36"/>
                <p:cNvSpPr>
                  <a:spLocks noChangeShapeType="1"/>
                </p:cNvSpPr>
                <p:nvPr/>
              </p:nvSpPr>
              <p:spPr bwMode="auto">
                <a:xfrm>
                  <a:off x="4215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00" name="Line 37"/>
                <p:cNvSpPr>
                  <a:spLocks noChangeShapeType="1"/>
                </p:cNvSpPr>
                <p:nvPr/>
              </p:nvSpPr>
              <p:spPr bwMode="auto">
                <a:xfrm>
                  <a:off x="2784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01" name="Line 38"/>
                <p:cNvSpPr>
                  <a:spLocks noChangeShapeType="1"/>
                </p:cNvSpPr>
                <p:nvPr/>
              </p:nvSpPr>
              <p:spPr bwMode="auto">
                <a:xfrm>
                  <a:off x="3303" y="2592"/>
                  <a:ext cx="249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stealth" w="med" len="med"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26987" name="Line 39"/>
              <p:cNvSpPr>
                <a:spLocks noChangeShapeType="1"/>
              </p:cNvSpPr>
              <p:nvPr/>
            </p:nvSpPr>
            <p:spPr bwMode="auto">
              <a:xfrm>
                <a:off x="5088" y="259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685800" y="2005013"/>
            <a:ext cx="1196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执行流程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88" grpId="0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533400" y="963967"/>
            <a:ext cx="7620000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  <a:endParaRPr kumimoji="1" lang="zh-CN" altLang="en-US" sz="2000" b="1" dirty="0">
              <a:latin typeface="Times New Roman" pitchFamily="18" charset="0"/>
            </a:endParaRP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657850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66280" name="AutoShape 8"/>
          <p:cNvSpPr>
            <a:spLocks noChangeArrowheads="1"/>
          </p:cNvSpPr>
          <p:nvPr/>
        </p:nvSpPr>
        <p:spPr bwMode="auto">
          <a:xfrm>
            <a:off x="3729038" y="1793875"/>
            <a:ext cx="5091112" cy="874713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2"/>
            </a:solidFill>
            <a:miter lim="800000"/>
            <a:headEnd/>
            <a:tailEnd/>
          </a:ln>
          <a:effectLst>
            <a:outerShdw dist="56796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CC0000"/>
                </a:solidFill>
                <a:latin typeface="Times New Roman" pitchFamily="18" charset="0"/>
              </a:rPr>
              <a:t>观察不同输入时的输出结果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6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6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66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66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66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66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66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66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66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66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66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566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66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566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8" grpId="0" build="p" autoUpdateAnimBg="0" advAuto="1000"/>
      <p:bldP spid="566279" grpId="0" build="p" autoUpdateAnimBg="0" advAuto="1000"/>
      <p:bldP spid="566280" grpId="0" animBg="1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29027" name="Text Box 6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29028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29031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29032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ChangeArrowheads="1"/>
          </p:cNvSpPr>
          <p:nvPr/>
        </p:nvSpPr>
        <p:spPr bwMode="auto">
          <a:xfrm>
            <a:off x="830263" y="3644900"/>
            <a:ext cx="3886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051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0054" name="Group 8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0056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0057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914400" y="3984625"/>
            <a:ext cx="42672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5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1076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1077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1078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1083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1084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1081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1082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209800" y="4343400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09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2100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2101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2102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2107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2108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2103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2105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2106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  <a:endParaRPr lang="zh-CN" altLang="en-US" sz="2400" b="1">
              <a:solidFill>
                <a:srgbClr val="008000"/>
              </a:solidFill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* p = 5 *  * p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0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6" grpId="0" autoUpdateAnimBg="0"/>
      <p:bldP spid="804867" grpId="0" autoUpdateAnimBg="0"/>
      <p:bldP spid="804868" grpId="0" autoUpdateAnimBg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209800" y="4343400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23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3124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3125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3126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3131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3132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3127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3129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3130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2209800" y="4703763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4149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4150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4155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4156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4151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4153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4154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209800" y="4703763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171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5172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5174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5179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5180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5175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5177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5178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09800" y="5064125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195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6196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6197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6198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6203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6204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6199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6201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6202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2209800" y="5064125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1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7220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7221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7222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7227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7228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7223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7225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7226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243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8246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8251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8252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8247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8249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8250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9267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39268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39269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39270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39275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39276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39271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39273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39274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0291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2-8 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0292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0293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40301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0302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0294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40299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0300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29200" y="4687888"/>
            <a:ext cx="3597275" cy="457200"/>
            <a:chOff x="2966" y="2208"/>
            <a:chExt cx="2266" cy="288"/>
          </a:xfrm>
        </p:grpSpPr>
        <p:sp>
          <p:nvSpPr>
            <p:cNvPr id="140297" name="Text Box 16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0298" name="Rectangle 17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7"/>
          <p:cNvSpPr>
            <a:spLocks noChangeArrowheads="1"/>
          </p:cNvSpPr>
          <p:nvPr/>
        </p:nvSpPr>
        <p:spPr bwMode="auto">
          <a:xfrm>
            <a:off x="2209800" y="5064125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1315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1318" name="Group 8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41329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1330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1319" name="Group 11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41327" name="Text Box 12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1328" name="Rectangle 13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141320" name="Group 14"/>
          <p:cNvGrpSpPr>
            <a:grpSpLocks/>
          </p:cNvGrpSpPr>
          <p:nvPr/>
        </p:nvGrpSpPr>
        <p:grpSpPr bwMode="auto">
          <a:xfrm>
            <a:off x="5029200" y="4687888"/>
            <a:ext cx="3597275" cy="457200"/>
            <a:chOff x="2966" y="2208"/>
            <a:chExt cx="2266" cy="288"/>
          </a:xfrm>
        </p:grpSpPr>
        <p:sp>
          <p:nvSpPr>
            <p:cNvPr id="141325" name="Text Box 15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1326" name="Rectangle 16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029200" y="5068888"/>
            <a:ext cx="3597275" cy="914400"/>
            <a:chOff x="3168" y="3024"/>
            <a:chExt cx="2266" cy="576"/>
          </a:xfrm>
        </p:grpSpPr>
        <p:sp>
          <p:nvSpPr>
            <p:cNvPr id="141323" name="Text Box 19"/>
            <p:cNvSpPr txBox="1">
              <a:spLocks noChangeArrowheads="1"/>
            </p:cNvSpPr>
            <p:nvPr/>
          </p:nvSpPr>
          <p:spPr bwMode="auto">
            <a:xfrm>
              <a:off x="3168" y="30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1324" name="Rectangle 20"/>
            <p:cNvSpPr>
              <a:spLocks noChangeArrowheads="1"/>
            </p:cNvSpPr>
            <p:nvPr/>
          </p:nvSpPr>
          <p:spPr bwMode="auto">
            <a:xfrm>
              <a:off x="3658" y="3024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2340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2341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2342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42353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2354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2343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42351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2352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142344" name="Group 15"/>
          <p:cNvGrpSpPr>
            <a:grpSpLocks/>
          </p:cNvGrpSpPr>
          <p:nvPr/>
        </p:nvGrpSpPr>
        <p:grpSpPr bwMode="auto">
          <a:xfrm>
            <a:off x="5029200" y="4687888"/>
            <a:ext cx="3597275" cy="457200"/>
            <a:chOff x="2966" y="2208"/>
            <a:chExt cx="2266" cy="288"/>
          </a:xfrm>
        </p:grpSpPr>
        <p:sp>
          <p:nvSpPr>
            <p:cNvPr id="142349" name="Text Box 16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2350" name="Rectangle 17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142345" name="Group 18"/>
          <p:cNvGrpSpPr>
            <a:grpSpLocks/>
          </p:cNvGrpSpPr>
          <p:nvPr/>
        </p:nvGrpSpPr>
        <p:grpSpPr bwMode="auto">
          <a:xfrm>
            <a:off x="5029200" y="5068888"/>
            <a:ext cx="3597275" cy="914400"/>
            <a:chOff x="3168" y="3024"/>
            <a:chExt cx="2266" cy="576"/>
          </a:xfrm>
        </p:grpSpPr>
        <p:sp>
          <p:nvSpPr>
            <p:cNvPr id="142347" name="Text Box 19"/>
            <p:cNvSpPr txBox="1">
              <a:spLocks noChangeArrowheads="1"/>
            </p:cNvSpPr>
            <p:nvPr/>
          </p:nvSpPr>
          <p:spPr bwMode="auto">
            <a:xfrm>
              <a:off x="3168" y="30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2348" name="Rectangle 20"/>
            <p:cNvSpPr>
              <a:spLocks noChangeArrowheads="1"/>
            </p:cNvSpPr>
            <p:nvPr/>
          </p:nvSpPr>
          <p:spPr bwMode="auto">
            <a:xfrm>
              <a:off x="3658" y="3024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</a:t>
            </a:r>
            <a:r>
              <a:rPr lang="en-US" altLang="zh-CN" sz="2000" b="1" i="1">
                <a:solidFill>
                  <a:srgbClr val="3333FF"/>
                </a:solidFill>
              </a:rPr>
              <a:t>&amp;</a:t>
            </a:r>
            <a:r>
              <a:rPr lang="en-US" altLang="zh-CN" sz="2000" b="1">
                <a:solidFill>
                  <a:schemeClr val="tx1"/>
                </a:solidFill>
              </a:rPr>
              <a:t>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805893" name="Oval 5"/>
          <p:cNvSpPr>
            <a:spLocks noChangeArrowheads="1"/>
          </p:cNvSpPr>
          <p:nvPr/>
        </p:nvSpPr>
        <p:spPr bwMode="auto">
          <a:xfrm>
            <a:off x="1600200" y="27384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05894" name="AutoShape 6"/>
          <p:cNvSpPr>
            <a:spLocks/>
          </p:cNvSpPr>
          <p:nvPr/>
        </p:nvSpPr>
        <p:spPr bwMode="auto">
          <a:xfrm>
            <a:off x="3733800" y="167163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4134"/>
              <a:gd name="adj5" fmla="val 212204"/>
              <a:gd name="adj6" fmla="val -95662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引用说明符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3" grpId="0" animBg="1"/>
      <p:bldP spid="805894" grpId="0" animBg="1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209800" y="5424488"/>
            <a:ext cx="2667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3364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143365" name="Text Box 8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</a:t>
            </a:r>
            <a:r>
              <a:rPr kumimoji="1" lang="en-US" altLang="zh-CN" sz="2000" b="1">
                <a:solidFill>
                  <a:srgbClr val="FFFFFF"/>
                </a:solidFill>
                <a:latin typeface="Times New Roman" pitchFamily="18" charset="0"/>
              </a:rPr>
              <a:t>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grpSp>
        <p:nvGrpSpPr>
          <p:cNvPr id="143366" name="Group 9"/>
          <p:cNvGrpSpPr>
            <a:grpSpLocks/>
          </p:cNvGrpSpPr>
          <p:nvPr/>
        </p:nvGrpSpPr>
        <p:grpSpPr bwMode="auto">
          <a:xfrm>
            <a:off x="5029200" y="2401888"/>
            <a:ext cx="3597275" cy="457200"/>
            <a:chOff x="2966" y="2208"/>
            <a:chExt cx="2266" cy="288"/>
          </a:xfrm>
        </p:grpSpPr>
        <p:sp>
          <p:nvSpPr>
            <p:cNvPr id="143377" name="Text Box 10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3378" name="Rectangle 11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3367" name="Group 12"/>
          <p:cNvGrpSpPr>
            <a:grpSpLocks/>
          </p:cNvGrpSpPr>
          <p:nvPr/>
        </p:nvGrpSpPr>
        <p:grpSpPr bwMode="auto">
          <a:xfrm>
            <a:off x="5029200" y="2859088"/>
            <a:ext cx="3597275" cy="1828800"/>
            <a:chOff x="3168" y="1872"/>
            <a:chExt cx="2266" cy="1152"/>
          </a:xfrm>
        </p:grpSpPr>
        <p:sp>
          <p:nvSpPr>
            <p:cNvPr id="143375" name="Text Box 13"/>
            <p:cNvSpPr txBox="1">
              <a:spLocks noChangeArrowheads="1"/>
            </p:cNvSpPr>
            <p:nvPr/>
          </p:nvSpPr>
          <p:spPr bwMode="auto">
            <a:xfrm>
              <a:off x="3168" y="188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3658" y="1872"/>
              <a:ext cx="1776" cy="11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70__84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60__69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  <p:grpSp>
        <p:nvGrpSpPr>
          <p:cNvPr id="143368" name="Group 15"/>
          <p:cNvGrpSpPr>
            <a:grpSpLocks/>
          </p:cNvGrpSpPr>
          <p:nvPr/>
        </p:nvGrpSpPr>
        <p:grpSpPr bwMode="auto">
          <a:xfrm>
            <a:off x="5029200" y="4687888"/>
            <a:ext cx="3597275" cy="457200"/>
            <a:chOff x="2966" y="2208"/>
            <a:chExt cx="2266" cy="288"/>
          </a:xfrm>
        </p:grpSpPr>
        <p:sp>
          <p:nvSpPr>
            <p:cNvPr id="143373" name="Text Box 16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3374" name="Rectangle 17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143369" name="Group 18"/>
          <p:cNvGrpSpPr>
            <a:grpSpLocks/>
          </p:cNvGrpSpPr>
          <p:nvPr/>
        </p:nvGrpSpPr>
        <p:grpSpPr bwMode="auto">
          <a:xfrm>
            <a:off x="5029200" y="5068888"/>
            <a:ext cx="3597275" cy="914400"/>
            <a:chOff x="3168" y="3024"/>
            <a:chExt cx="2266" cy="576"/>
          </a:xfrm>
        </p:grpSpPr>
        <p:sp>
          <p:nvSpPr>
            <p:cNvPr id="143371" name="Text Box 19"/>
            <p:cNvSpPr txBox="1">
              <a:spLocks noChangeArrowheads="1"/>
            </p:cNvSpPr>
            <p:nvPr/>
          </p:nvSpPr>
          <p:spPr bwMode="auto">
            <a:xfrm>
              <a:off x="3168" y="3024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chemeClr val="accent2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3372" name="Rectangle 20"/>
            <p:cNvSpPr>
              <a:spLocks noChangeArrowheads="1"/>
            </p:cNvSpPr>
            <p:nvPr/>
          </p:nvSpPr>
          <p:spPr bwMode="auto">
            <a:xfrm>
              <a:off x="3658" y="3024"/>
              <a:ext cx="17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error</a:t>
              </a:r>
            </a:p>
          </p:txBody>
        </p:sp>
      </p:grp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144387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144388" name="Text Box 7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  <p:sp>
        <p:nvSpPr>
          <p:cNvPr id="568328" name="AutoShape 8"/>
          <p:cNvSpPr>
            <a:spLocks/>
          </p:cNvSpPr>
          <p:nvPr/>
        </p:nvSpPr>
        <p:spPr bwMode="auto">
          <a:xfrm>
            <a:off x="6781800" y="2478088"/>
            <a:ext cx="1981200" cy="457200"/>
          </a:xfrm>
          <a:prstGeom prst="borderCallout2">
            <a:avLst>
              <a:gd name="adj1" fmla="val 25000"/>
              <a:gd name="adj2" fmla="val -3847"/>
              <a:gd name="adj3" fmla="val 25000"/>
              <a:gd name="adj4" fmla="val -13542"/>
              <a:gd name="adj5" fmla="val 362153"/>
              <a:gd name="adj6" fmla="val -445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跳出</a:t>
            </a:r>
            <a:r>
              <a:rPr kumimoji="1" lang="en-US" altLang="zh-CN" b="1">
                <a:latin typeface="Times New Roman" pitchFamily="18" charset="0"/>
              </a:rPr>
              <a:t>switch</a:t>
            </a:r>
            <a:r>
              <a:rPr kumimoji="1" lang="zh-CN" altLang="en-US" b="1">
                <a:latin typeface="Times New Roman" pitchFamily="18" charset="0"/>
              </a:rPr>
              <a:t>语句</a:t>
            </a:r>
          </a:p>
        </p:txBody>
      </p:sp>
      <p:sp>
        <p:nvSpPr>
          <p:cNvPr id="568329" name="Rectangle 9"/>
          <p:cNvSpPr>
            <a:spLocks noChangeArrowheads="1"/>
          </p:cNvSpPr>
          <p:nvPr/>
        </p:nvSpPr>
        <p:spPr bwMode="auto">
          <a:xfrm>
            <a:off x="4824413" y="3971925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>
            <a:off x="4824413" y="43116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4824413" y="4649788"/>
            <a:ext cx="96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4824413" y="50482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 autoUpdateAnimBg="0"/>
      <p:bldP spid="568329" grpId="0" autoUpdateAnimBg="0"/>
      <p:bldP spid="568330" grpId="0" autoUpdateAnimBg="0"/>
      <p:bldP spid="568331" grpId="0" autoUpdateAnimBg="0"/>
      <p:bldP spid="568332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75" name="Rectangle 31"/>
          <p:cNvSpPr>
            <a:spLocks noChangeArrowheads="1"/>
          </p:cNvSpPr>
          <p:nvPr/>
        </p:nvSpPr>
        <p:spPr bwMode="auto">
          <a:xfrm>
            <a:off x="4824413" y="3971925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9376" name="Rectangle 32"/>
          <p:cNvSpPr>
            <a:spLocks noChangeArrowheads="1"/>
          </p:cNvSpPr>
          <p:nvPr/>
        </p:nvSpPr>
        <p:spPr bwMode="auto">
          <a:xfrm>
            <a:off x="4824413" y="43116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9377" name="Rectangle 33"/>
          <p:cNvSpPr>
            <a:spLocks noChangeArrowheads="1"/>
          </p:cNvSpPr>
          <p:nvPr/>
        </p:nvSpPr>
        <p:spPr bwMode="auto">
          <a:xfrm>
            <a:off x="4824413" y="4649788"/>
            <a:ext cx="96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569378" name="Rectangle 34"/>
          <p:cNvSpPr>
            <a:spLocks noChangeArrowheads="1"/>
          </p:cNvSpPr>
          <p:nvPr/>
        </p:nvSpPr>
        <p:spPr bwMode="auto">
          <a:xfrm>
            <a:off x="4824413" y="5048250"/>
            <a:ext cx="966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 ;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18125" y="3392488"/>
            <a:ext cx="3597275" cy="457200"/>
            <a:chOff x="2966" y="2208"/>
            <a:chExt cx="2266" cy="288"/>
          </a:xfrm>
        </p:grpSpPr>
        <p:sp>
          <p:nvSpPr>
            <p:cNvPr id="145428" name="Text Box 13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5429" name="Rectangle 14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18125" y="3849688"/>
            <a:ext cx="3597275" cy="457200"/>
            <a:chOff x="3206" y="1728"/>
            <a:chExt cx="2266" cy="288"/>
          </a:xfrm>
        </p:grpSpPr>
        <p:sp>
          <p:nvSpPr>
            <p:cNvPr id="145426" name="Text Box 16"/>
            <p:cNvSpPr txBox="1">
              <a:spLocks noChangeArrowheads="1"/>
            </p:cNvSpPr>
            <p:nvPr/>
          </p:nvSpPr>
          <p:spPr bwMode="auto">
            <a:xfrm>
              <a:off x="3206" y="17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5427" name="Rectangle 17"/>
            <p:cNvSpPr>
              <a:spLocks noChangeArrowheads="1"/>
            </p:cNvSpPr>
            <p:nvPr/>
          </p:nvSpPr>
          <p:spPr bwMode="auto">
            <a:xfrm>
              <a:off x="3696" y="172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18125" y="4306888"/>
            <a:ext cx="3597275" cy="457200"/>
            <a:chOff x="2966" y="2208"/>
            <a:chExt cx="2266" cy="288"/>
          </a:xfrm>
        </p:grpSpPr>
        <p:sp>
          <p:nvSpPr>
            <p:cNvPr id="145424" name="Text Box 1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5425" name="Rectangle 2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18125" y="4687888"/>
            <a:ext cx="3597275" cy="457200"/>
            <a:chOff x="3206" y="3120"/>
            <a:chExt cx="2266" cy="288"/>
          </a:xfrm>
        </p:grpSpPr>
        <p:sp>
          <p:nvSpPr>
            <p:cNvPr id="145422" name="Text Box 22"/>
            <p:cNvSpPr txBox="1">
              <a:spLocks noChangeArrowheads="1"/>
            </p:cNvSpPr>
            <p:nvPr/>
          </p:nvSpPr>
          <p:spPr bwMode="auto">
            <a:xfrm>
              <a:off x="3206" y="312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5423" name="Rectangle 23"/>
            <p:cNvSpPr>
              <a:spLocks noChangeArrowheads="1"/>
            </p:cNvSpPr>
            <p:nvPr/>
          </p:nvSpPr>
          <p:spPr bwMode="auto">
            <a:xfrm>
              <a:off x="3696" y="3120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60</a:t>
              </a:r>
            </a:p>
          </p:txBody>
        </p:sp>
      </p:grpSp>
      <p:sp>
        <p:nvSpPr>
          <p:cNvPr id="145420" name="Text Box 29"/>
          <p:cNvSpPr txBox="1">
            <a:spLocks noChangeArrowheads="1"/>
          </p:cNvSpPr>
          <p:nvPr/>
        </p:nvSpPr>
        <p:spPr bwMode="auto">
          <a:xfrm>
            <a:off x="685800" y="1490663"/>
            <a:ext cx="5303838" cy="5003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cout &lt;&lt; " Input grade of score (a_d) : " &lt;&lt; endl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cin &gt;&gt; grade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switch ( grade )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{  case  'a' :  cout &lt;&lt; " 85__100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'b' :  cout &lt;&lt; " 70__84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'c' :  cout &lt;&lt; " 60__69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case  'd' :  cout &lt;&lt; " &lt; 60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000">
                <a:latin typeface="Times New Roman" pitchFamily="18" charset="0"/>
              </a:rPr>
              <a:t>}</a:t>
            </a:r>
          </a:p>
        </p:txBody>
      </p:sp>
      <p:sp>
        <p:nvSpPr>
          <p:cNvPr id="145421" name="Text Box 30"/>
          <p:cNvSpPr txBox="1">
            <a:spLocks noChangeArrowheads="1"/>
          </p:cNvSpPr>
          <p:nvPr/>
        </p:nvSpPr>
        <p:spPr bwMode="auto">
          <a:xfrm>
            <a:off x="533400" y="970828"/>
            <a:ext cx="7620000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宋体" pitchFamily="2" charset="-122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宋体" pitchFamily="2" charset="-122"/>
              </a:rPr>
              <a:t>2-5 </a:t>
            </a:r>
            <a:r>
              <a:rPr kumimoji="1" lang="zh-CN" altLang="en-US" sz="2000" b="1" dirty="0">
                <a:latin typeface="宋体" pitchFamily="2" charset="-122"/>
              </a:rPr>
              <a:t>根据考试成绩的等级打印出百分制分数段。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219200" y="101123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4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根据一个整型表达式的值决定程序分支 </a:t>
            </a:r>
          </a:p>
        </p:txBody>
      </p:sp>
      <p:sp>
        <p:nvSpPr>
          <p:cNvPr id="146435" name="Rectangle 6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grpSp>
        <p:nvGrpSpPr>
          <p:cNvPr id="146436" name="Group 7"/>
          <p:cNvGrpSpPr>
            <a:grpSpLocks/>
          </p:cNvGrpSpPr>
          <p:nvPr/>
        </p:nvGrpSpPr>
        <p:grpSpPr bwMode="auto">
          <a:xfrm>
            <a:off x="701675" y="3178175"/>
            <a:ext cx="7762875" cy="2500313"/>
            <a:chOff x="442" y="1584"/>
            <a:chExt cx="4890" cy="1575"/>
          </a:xfrm>
        </p:grpSpPr>
        <p:sp>
          <p:nvSpPr>
            <p:cNvPr id="146440" name="AutoShape 8"/>
            <p:cNvSpPr>
              <a:spLocks noChangeArrowheads="1"/>
            </p:cNvSpPr>
            <p:nvPr/>
          </p:nvSpPr>
          <p:spPr bwMode="auto">
            <a:xfrm>
              <a:off x="2295" y="1929"/>
              <a:ext cx="841" cy="231"/>
            </a:xfrm>
            <a:prstGeom prst="flowChartPreparation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>
                  <a:solidFill>
                    <a:srgbClr val="F8F8F8"/>
                  </a:solidFill>
                  <a:latin typeface="Times New Roman" pitchFamily="18" charset="0"/>
                </a:rPr>
                <a:t>表达式</a:t>
              </a:r>
            </a:p>
          </p:txBody>
        </p:sp>
        <p:sp>
          <p:nvSpPr>
            <p:cNvPr id="146441" name="AutoShape 9"/>
            <p:cNvSpPr>
              <a:spLocks noChangeArrowheads="1"/>
            </p:cNvSpPr>
            <p:nvPr/>
          </p:nvSpPr>
          <p:spPr bwMode="auto">
            <a:xfrm>
              <a:off x="442" y="2928"/>
              <a:ext cx="582" cy="231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>
                  <a:solidFill>
                    <a:srgbClr val="F8F8F8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1 </a:t>
              </a:r>
            </a:p>
          </p:txBody>
        </p:sp>
        <p:sp>
          <p:nvSpPr>
            <p:cNvPr id="146442" name="AutoShape 10"/>
            <p:cNvSpPr>
              <a:spLocks noChangeArrowheads="1"/>
            </p:cNvSpPr>
            <p:nvPr/>
          </p:nvSpPr>
          <p:spPr bwMode="auto">
            <a:xfrm>
              <a:off x="1258" y="2928"/>
              <a:ext cx="582" cy="231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>
                  <a:solidFill>
                    <a:srgbClr val="F8F8F8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146443" name="AutoShape 11"/>
            <p:cNvSpPr>
              <a:spLocks noChangeArrowheads="1"/>
            </p:cNvSpPr>
            <p:nvPr/>
          </p:nvSpPr>
          <p:spPr bwMode="auto">
            <a:xfrm>
              <a:off x="2074" y="2928"/>
              <a:ext cx="582" cy="231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 </a:t>
              </a:r>
              <a:r>
                <a:rPr kumimoji="1" lang="zh-CN" altLang="en-US">
                  <a:solidFill>
                    <a:srgbClr val="F8F8F8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3 </a:t>
              </a:r>
            </a:p>
          </p:txBody>
        </p:sp>
        <p:sp>
          <p:nvSpPr>
            <p:cNvPr id="146444" name="AutoShape 12"/>
            <p:cNvSpPr>
              <a:spLocks noChangeArrowheads="1"/>
            </p:cNvSpPr>
            <p:nvPr/>
          </p:nvSpPr>
          <p:spPr bwMode="auto">
            <a:xfrm>
              <a:off x="3424" y="2928"/>
              <a:ext cx="654" cy="231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  </a:t>
              </a:r>
              <a:r>
                <a:rPr kumimoji="1" lang="zh-CN" altLang="en-US">
                  <a:solidFill>
                    <a:srgbClr val="F8F8F8"/>
                  </a:solidFill>
                  <a:latin typeface="Times New Roman" pitchFamily="18" charset="0"/>
                </a:rPr>
                <a:t>语句 </a:t>
              </a:r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n  </a:t>
              </a:r>
            </a:p>
          </p:txBody>
        </p:sp>
        <p:sp>
          <p:nvSpPr>
            <p:cNvPr id="146445" name="AutoShape 13"/>
            <p:cNvSpPr>
              <a:spLocks noChangeArrowheads="1"/>
            </p:cNvSpPr>
            <p:nvPr/>
          </p:nvSpPr>
          <p:spPr bwMode="auto">
            <a:xfrm>
              <a:off x="4315" y="2928"/>
              <a:ext cx="627" cy="231"/>
            </a:xfrm>
            <a:prstGeom prst="flowChartProcess">
              <a:avLst/>
            </a:prstGeom>
            <a:solidFill>
              <a:srgbClr val="FFFF99"/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zh-CN" altLang="en-US">
                  <a:solidFill>
                    <a:srgbClr val="F8F8F8"/>
                  </a:solidFill>
                  <a:latin typeface="Times New Roman" pitchFamily="18" charset="0"/>
                </a:rPr>
                <a:t>语句</a:t>
              </a:r>
              <a:r>
                <a:rPr kumimoji="1" lang="en-US" altLang="zh-CN">
                  <a:solidFill>
                    <a:srgbClr val="F8F8F8"/>
                  </a:solidFill>
                  <a:latin typeface="Times New Roman" pitchFamily="18" charset="0"/>
                </a:rPr>
                <a:t>n+1</a:t>
              </a:r>
            </a:p>
          </p:txBody>
        </p:sp>
        <p:sp>
          <p:nvSpPr>
            <p:cNvPr id="146446" name="Text Box 14"/>
            <p:cNvSpPr txBox="1">
              <a:spLocks noChangeArrowheads="1"/>
            </p:cNvSpPr>
            <p:nvPr/>
          </p:nvSpPr>
          <p:spPr bwMode="auto">
            <a:xfrm>
              <a:off x="706" y="2496"/>
              <a:ext cx="54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8F8F8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1</a:t>
              </a:r>
              <a:endParaRPr kumimoji="1" lang="en-US" altLang="zh-CN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6447" name="Text Box 15"/>
            <p:cNvSpPr txBox="1">
              <a:spLocks noChangeArrowheads="1"/>
            </p:cNvSpPr>
            <p:nvPr/>
          </p:nvSpPr>
          <p:spPr bwMode="auto">
            <a:xfrm>
              <a:off x="1570" y="2496"/>
              <a:ext cx="54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8F8F8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2</a:t>
              </a:r>
              <a:endParaRPr kumimoji="1" lang="en-US" altLang="zh-CN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6448" name="Text Box 16"/>
            <p:cNvSpPr txBox="1">
              <a:spLocks noChangeArrowheads="1"/>
            </p:cNvSpPr>
            <p:nvPr/>
          </p:nvSpPr>
          <p:spPr bwMode="auto">
            <a:xfrm>
              <a:off x="2354" y="2505"/>
              <a:ext cx="54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8F8F8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3</a:t>
              </a:r>
              <a:endParaRPr kumimoji="1" lang="en-US" altLang="zh-CN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6449" name="Text Box 17"/>
            <p:cNvSpPr txBox="1">
              <a:spLocks noChangeArrowheads="1"/>
            </p:cNvSpPr>
            <p:nvPr/>
          </p:nvSpPr>
          <p:spPr bwMode="auto">
            <a:xfrm>
              <a:off x="3746" y="2505"/>
              <a:ext cx="54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8F8F8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n</a:t>
              </a:r>
              <a:endParaRPr kumimoji="1" lang="en-US" altLang="zh-CN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6450" name="Text Box 18"/>
            <p:cNvSpPr txBox="1">
              <a:spLocks noChangeArrowheads="1"/>
            </p:cNvSpPr>
            <p:nvPr/>
          </p:nvSpPr>
          <p:spPr bwMode="auto">
            <a:xfrm>
              <a:off x="4610" y="2496"/>
              <a:ext cx="69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=</a:t>
              </a:r>
              <a:r>
                <a:rPr kumimoji="1" lang="zh-CN" altLang="en-US">
                  <a:solidFill>
                    <a:srgbClr val="F8F8F8"/>
                  </a:solidFill>
                  <a:latin typeface="宋体" pitchFamily="2" charset="-122"/>
                </a:rPr>
                <a:t>常量</a:t>
              </a:r>
              <a:r>
                <a:rPr kumimoji="1" lang="en-US" altLang="zh-CN">
                  <a:solidFill>
                    <a:srgbClr val="F8F8F8"/>
                  </a:solidFill>
                  <a:latin typeface="宋体" pitchFamily="2" charset="-122"/>
                </a:rPr>
                <a:t>n+1</a:t>
              </a:r>
              <a:endParaRPr kumimoji="1" lang="en-US" altLang="zh-CN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>
              <a:off x="2739" y="1584"/>
              <a:ext cx="0" cy="33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>
              <a:off x="724" y="2352"/>
              <a:ext cx="3888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>
              <a:off x="724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>
              <a:off x="1588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>
              <a:off x="2356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>
              <a:off x="3748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>
              <a:off x="4612" y="2352"/>
              <a:ext cx="0" cy="576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8" name="Line 26"/>
            <p:cNvSpPr>
              <a:spLocks noChangeShapeType="1"/>
            </p:cNvSpPr>
            <p:nvPr/>
          </p:nvSpPr>
          <p:spPr bwMode="auto">
            <a:xfrm>
              <a:off x="2740" y="2160"/>
              <a:ext cx="0" cy="192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59" name="Line 27"/>
            <p:cNvSpPr>
              <a:spLocks noChangeShapeType="1"/>
            </p:cNvSpPr>
            <p:nvPr/>
          </p:nvSpPr>
          <p:spPr bwMode="auto">
            <a:xfrm>
              <a:off x="2983" y="3072"/>
              <a:ext cx="45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0" name="Line 28"/>
            <p:cNvSpPr>
              <a:spLocks noChangeShapeType="1"/>
            </p:cNvSpPr>
            <p:nvPr/>
          </p:nvSpPr>
          <p:spPr bwMode="auto">
            <a:xfrm>
              <a:off x="3079" y="3072"/>
              <a:ext cx="45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1" name="Line 29"/>
            <p:cNvSpPr>
              <a:spLocks noChangeShapeType="1"/>
            </p:cNvSpPr>
            <p:nvPr/>
          </p:nvSpPr>
          <p:spPr bwMode="auto">
            <a:xfrm>
              <a:off x="1012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>
              <a:off x="1828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3" name="Line 31"/>
            <p:cNvSpPr>
              <a:spLocks noChangeShapeType="1"/>
            </p:cNvSpPr>
            <p:nvPr/>
          </p:nvSpPr>
          <p:spPr bwMode="auto">
            <a:xfrm>
              <a:off x="4075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4" name="Line 32"/>
            <p:cNvSpPr>
              <a:spLocks noChangeShapeType="1"/>
            </p:cNvSpPr>
            <p:nvPr/>
          </p:nvSpPr>
          <p:spPr bwMode="auto">
            <a:xfrm>
              <a:off x="2644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>
              <a:off x="3163" y="3072"/>
              <a:ext cx="249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6466" name="Line 34"/>
            <p:cNvSpPr>
              <a:spLocks noChangeShapeType="1"/>
            </p:cNvSpPr>
            <p:nvPr/>
          </p:nvSpPr>
          <p:spPr bwMode="auto">
            <a:xfrm>
              <a:off x="4948" y="3072"/>
              <a:ext cx="384" cy="0"/>
            </a:xfrm>
            <a:prstGeom prst="line">
              <a:avLst/>
            </a:prstGeom>
            <a:noFill/>
            <a:ln w="38100">
              <a:solidFill>
                <a:srgbClr val="F8F8F8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70403" name="Text Box 35"/>
          <p:cNvSpPr txBox="1">
            <a:spLocks noChangeArrowheads="1"/>
          </p:cNvSpPr>
          <p:nvPr/>
        </p:nvSpPr>
        <p:spPr bwMode="auto">
          <a:xfrm>
            <a:off x="457200" y="1635125"/>
            <a:ext cx="83820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sz="2400" b="1" i="1" dirty="0">
                <a:solidFill>
                  <a:srgbClr val="0066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讨论</a:t>
            </a:r>
            <a:r>
              <a:rPr kumimoji="1" lang="en-US" altLang="zh-CN" sz="2400" b="1" i="1" dirty="0">
                <a:solidFill>
                  <a:srgbClr val="0066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:</a:t>
            </a:r>
            <a:r>
              <a:rPr kumimoji="1" lang="en-US" altLang="zh-CN" sz="24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en-US" altLang="zh-CN" sz="24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en-US" altLang="zh-CN" sz="2000" b="1" dirty="0" err="1">
                <a:solidFill>
                  <a:srgbClr val="003399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csae</a:t>
            </a:r>
            <a:r>
              <a:rPr kumimoji="1" lang="en-US" altLang="zh-CN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和 </a:t>
            </a:r>
            <a:r>
              <a:rPr kumimoji="1" lang="en-US" altLang="zh-CN" sz="2000" b="1" dirty="0">
                <a:solidFill>
                  <a:srgbClr val="003399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default</a:t>
            </a:r>
            <a:r>
              <a:rPr kumimoji="1" lang="en-US" altLang="zh-CN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仅起语句标号作用，不能控制程序流程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一旦选中一个</a:t>
            </a:r>
            <a:r>
              <a:rPr kumimoji="1" lang="en-US" altLang="zh-CN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case</a:t>
            </a: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分支后，将继续往下顺序执行语句序列</a:t>
            </a:r>
          </a:p>
          <a:p>
            <a:pPr eaLnBrk="1" hangingPunct="1">
              <a:lnSpc>
                <a:spcPct val="170000"/>
              </a:lnSpc>
              <a:buFont typeface="Monotype Sorts" pitchFamily="2" charset="2"/>
              <a:buNone/>
            </a:pP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添加 </a:t>
            </a:r>
            <a:r>
              <a:rPr kumimoji="1" lang="en-US" altLang="zh-CN" sz="2000" b="1" dirty="0">
                <a:solidFill>
                  <a:srgbClr val="003399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break </a:t>
            </a: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语句可以跳出</a:t>
            </a:r>
            <a:r>
              <a:rPr kumimoji="1" lang="zh-CN" altLang="en-US" sz="2000" b="1" dirty="0">
                <a:solidFill>
                  <a:srgbClr val="003399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dirty="0">
                <a:solidFill>
                  <a:srgbClr val="003399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 </a:t>
            </a: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语句体，达到控制流程作用</a:t>
            </a:r>
          </a:p>
        </p:txBody>
      </p:sp>
      <p:sp>
        <p:nvSpPr>
          <p:cNvPr id="570404" name="Rectangle 36"/>
          <p:cNvSpPr>
            <a:spLocks noChangeArrowheads="1"/>
          </p:cNvSpPr>
          <p:nvPr/>
        </p:nvSpPr>
        <p:spPr bwMode="auto">
          <a:xfrm>
            <a:off x="1331640" y="4075580"/>
            <a:ext cx="6664302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根据以上特点，可以写出多个 </a:t>
            </a:r>
            <a:r>
              <a:rPr kumimoji="1" lang="en-US" altLang="zh-CN" sz="2000" b="1" dirty="0">
                <a:solidFill>
                  <a:srgbClr val="003399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case</a:t>
            </a:r>
            <a:r>
              <a:rPr kumimoji="1" lang="en-US" altLang="zh-CN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共执行一个语句的形式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03" grpId="0" uiExpand="1" build="p" autoUpdateAnimBg="0" advAuto="2000"/>
      <p:bldP spid="570404" grpId="0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323850" y="286104"/>
            <a:ext cx="8686800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2-9   </a:t>
            </a:r>
            <a:r>
              <a:rPr kumimoji="1" lang="zh-CN" altLang="en-US" sz="2000" b="1" dirty="0">
                <a:latin typeface="Times New Roman" pitchFamily="18" charset="0"/>
              </a:rPr>
              <a:t>根据考试成绩的等级打印出百分制分数，</a:t>
            </a:r>
            <a:r>
              <a:rPr kumimoji="1" lang="zh-CN" altLang="en-US" sz="2000" b="1" u="sng" dirty="0">
                <a:latin typeface="Times New Roman" pitchFamily="18" charset="0"/>
              </a:rPr>
              <a:t>允许输入大写或小写字母</a:t>
            </a:r>
            <a:r>
              <a:rPr kumimoji="1" lang="zh-CN" altLang="en-US" sz="20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755650" y="901700"/>
            <a:ext cx="6061075" cy="552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{  char  grade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cout &lt;&lt; " Input grade of score (a_d or A__D) : " &lt;&lt; endl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cin  &gt;&gt; grade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switch ( grade 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{ case  </a:t>
            </a: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'a'</a:t>
            </a:r>
            <a:r>
              <a:rPr kumimoji="1" lang="en-US" altLang="zh-CN" b="1">
                <a:latin typeface="Times New Roman" pitchFamily="18" charset="0"/>
              </a:rPr>
              <a:t> 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'A'</a:t>
            </a:r>
            <a:r>
              <a:rPr kumimoji="1" lang="en-US" altLang="zh-CN" b="1">
                <a:latin typeface="Times New Roman" pitchFamily="18" charset="0"/>
              </a:rPr>
              <a:t> :  cout &lt;&lt; " 85__100 \n " ;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'b'</a:t>
            </a:r>
            <a:r>
              <a:rPr kumimoji="1" lang="en-US" altLang="zh-CN" b="1">
                <a:latin typeface="Times New Roman" pitchFamily="18" charset="0"/>
              </a:rPr>
              <a:t> 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'B'</a:t>
            </a:r>
            <a:r>
              <a:rPr kumimoji="1" lang="en-US" altLang="zh-CN" b="1">
                <a:latin typeface="Times New Roman" pitchFamily="18" charset="0"/>
              </a:rPr>
              <a:t> :  cout &lt;&lt; " 70__84 \n " ; 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'c'</a:t>
            </a:r>
            <a:r>
              <a:rPr kumimoji="1" lang="en-US" altLang="zh-CN" b="1">
                <a:latin typeface="Times New Roman" pitchFamily="18" charset="0"/>
              </a:rPr>
              <a:t> 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'C'</a:t>
            </a:r>
            <a:r>
              <a:rPr kumimoji="1" lang="en-US" altLang="zh-CN" b="1">
                <a:latin typeface="Times New Roman" pitchFamily="18" charset="0"/>
              </a:rPr>
              <a:t> :  cout &lt;&lt; " 60__69 \n " ;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'd'</a:t>
            </a:r>
            <a:r>
              <a:rPr kumimoji="1" lang="en-US" altLang="zh-CN" b="1">
                <a:latin typeface="Times New Roman" pitchFamily="18" charset="0"/>
              </a:rPr>
              <a:t> 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case  </a:t>
            </a:r>
            <a:r>
              <a:rPr kumimoji="1"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'D'</a:t>
            </a:r>
            <a:r>
              <a:rPr kumimoji="1" lang="en-US" altLang="zh-CN" b="1">
                <a:latin typeface="Times New Roman" pitchFamily="18" charset="0"/>
              </a:rPr>
              <a:t> :  cout &lt;&lt; " &lt;60 \n " ;     break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default  :  cout &lt;&lt; " error \n " 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571399" name="AutoShape 7"/>
          <p:cNvSpPr>
            <a:spLocks/>
          </p:cNvSpPr>
          <p:nvPr/>
        </p:nvSpPr>
        <p:spPr bwMode="auto">
          <a:xfrm>
            <a:off x="4876800" y="1389063"/>
            <a:ext cx="3276600" cy="609600"/>
          </a:xfrm>
          <a:prstGeom prst="borderCallout2">
            <a:avLst>
              <a:gd name="adj1" fmla="val 18750"/>
              <a:gd name="adj2" fmla="val -2324"/>
              <a:gd name="adj3" fmla="val 18750"/>
              <a:gd name="adj4" fmla="val -18944"/>
              <a:gd name="adj5" fmla="val 286199"/>
              <a:gd name="adj6" fmla="val -722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'a' </a:t>
            </a:r>
            <a:r>
              <a:rPr kumimoji="1" lang="zh-CN" altLang="zh-CN" b="1">
                <a:latin typeface="Times New Roman" pitchFamily="18" charset="0"/>
              </a:rPr>
              <a:t>或 </a:t>
            </a:r>
            <a:r>
              <a:rPr kumimoji="1" lang="en-US" altLang="zh-CN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'A' </a:t>
            </a:r>
            <a:r>
              <a:rPr kumimoji="1" lang="zh-CN" altLang="en-US" b="1">
                <a:latin typeface="Times New Roman" pitchFamily="18" charset="0"/>
              </a:rPr>
              <a:t>共同执行一个语句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18125" y="4132263"/>
            <a:ext cx="3597275" cy="457200"/>
            <a:chOff x="2966" y="2208"/>
            <a:chExt cx="2266" cy="288"/>
          </a:xfrm>
        </p:grpSpPr>
        <p:sp>
          <p:nvSpPr>
            <p:cNvPr id="147472" name="Text Box 9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7473" name="Rectangle 10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18125" y="4589463"/>
            <a:ext cx="3597275" cy="457200"/>
            <a:chOff x="3206" y="1728"/>
            <a:chExt cx="2266" cy="288"/>
          </a:xfrm>
        </p:grpSpPr>
        <p:sp>
          <p:nvSpPr>
            <p:cNvPr id="147470" name="Text Box 12"/>
            <p:cNvSpPr txBox="1">
              <a:spLocks noChangeArrowheads="1"/>
            </p:cNvSpPr>
            <p:nvPr/>
          </p:nvSpPr>
          <p:spPr bwMode="auto">
            <a:xfrm>
              <a:off x="3206" y="17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7471" name="Rectangle 13"/>
            <p:cNvSpPr>
              <a:spLocks noChangeArrowheads="1"/>
            </p:cNvSpPr>
            <p:nvPr/>
          </p:nvSpPr>
          <p:spPr bwMode="auto">
            <a:xfrm>
              <a:off x="3696" y="172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85__100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18125" y="5046663"/>
            <a:ext cx="3597275" cy="457200"/>
            <a:chOff x="2966" y="2208"/>
            <a:chExt cx="2266" cy="288"/>
          </a:xfrm>
        </p:grpSpPr>
        <p:sp>
          <p:nvSpPr>
            <p:cNvPr id="147468" name="Text Box 15"/>
            <p:cNvSpPr txBox="1">
              <a:spLocks noChangeArrowheads="1"/>
            </p:cNvSpPr>
            <p:nvPr/>
          </p:nvSpPr>
          <p:spPr bwMode="auto">
            <a:xfrm>
              <a:off x="2966" y="223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输入</a:t>
              </a:r>
            </a:p>
          </p:txBody>
        </p:sp>
        <p:sp>
          <p:nvSpPr>
            <p:cNvPr id="147469" name="Rectangle 16"/>
            <p:cNvSpPr>
              <a:spLocks noChangeArrowheads="1"/>
            </p:cNvSpPr>
            <p:nvPr/>
          </p:nvSpPr>
          <p:spPr bwMode="auto">
            <a:xfrm>
              <a:off x="3456" y="2208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18125" y="5427663"/>
            <a:ext cx="3597275" cy="457200"/>
            <a:chOff x="3206" y="3120"/>
            <a:chExt cx="2266" cy="288"/>
          </a:xfrm>
        </p:grpSpPr>
        <p:sp>
          <p:nvSpPr>
            <p:cNvPr id="147466" name="Text Box 18"/>
            <p:cNvSpPr txBox="1">
              <a:spLocks noChangeArrowheads="1"/>
            </p:cNvSpPr>
            <p:nvPr/>
          </p:nvSpPr>
          <p:spPr bwMode="auto">
            <a:xfrm>
              <a:off x="3206" y="312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>
                  <a:solidFill>
                    <a:srgbClr val="0033CC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147467" name="Rectangle 19"/>
            <p:cNvSpPr>
              <a:spLocks noChangeArrowheads="1"/>
            </p:cNvSpPr>
            <p:nvPr/>
          </p:nvSpPr>
          <p:spPr bwMode="auto">
            <a:xfrm>
              <a:off x="3696" y="3120"/>
              <a:ext cx="1776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</a:pPr>
              <a:r>
                <a:rPr kumimoji="1" lang="en-US" altLang="zh-CN" sz="2000" b="1">
                  <a:solidFill>
                    <a:srgbClr val="F8F8F8"/>
                  </a:solidFill>
                  <a:latin typeface="Times New Roman" pitchFamily="18" charset="0"/>
                </a:rPr>
                <a:t>70__84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1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1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1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1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71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1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1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1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1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71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1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1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71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71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713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13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713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571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utoUpdateAnimBg="0"/>
      <p:bldP spid="571398" grpId="0" build="p" autoUpdateAnimBg="0" advAuto="1000"/>
      <p:bldP spid="571399" grpId="0" animBg="1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457200" y="406754"/>
            <a:ext cx="8382000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dirty="0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enum MonthsOfYear {January=1,February=2,March=3,April=4,May=5,June=6,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July=7, August=8,September=9, October=10, November=11, December=12 };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Month &gt;&gt; Day &gt;&gt; Year; 	</a:t>
            </a:r>
            <a:endParaRPr kumimoji="1" lang="en-US" altLang="zh-CN" b="1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else if ((Year % 100) ==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         else  DaysInFebruary = 29;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utoUpdateAnimBg="0"/>
      <p:bldP spid="572422" grpId="0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5"/>
          <p:cNvSpPr txBox="1">
            <a:spLocks noChangeArrowheads="1"/>
          </p:cNvSpPr>
          <p:nvPr/>
        </p:nvSpPr>
        <p:spPr bwMode="auto">
          <a:xfrm>
            <a:off x="457200" y="406754"/>
            <a:ext cx="8382000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dirty="0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{ </a:t>
            </a:r>
            <a:r>
              <a:rPr kumimoji="1" lang="en-US" altLang="zh-CN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enum</a:t>
            </a: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 MonthsOfYear {January=1,February=2,March=3,April=4,May=5,June=6,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           July=7, August=8,September=9, October=10, November=11, December=12 };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cin &gt;&gt; Month &gt;&gt; Day &gt;&gt; Year; 	</a:t>
            </a:r>
            <a:endParaRPr kumimoji="1" lang="en-US" altLang="zh-CN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         else if ((Year % 100) == 0)  DaysInFebruary = 28;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>
                <a:latin typeface="Times New Roman" pitchFamily="18" charset="0"/>
              </a:rPr>
              <a:t>                      else  DaysInFebruary = 29;</a:t>
            </a:r>
          </a:p>
        </p:txBody>
      </p:sp>
      <p:sp>
        <p:nvSpPr>
          <p:cNvPr id="573447" name="Text Box 7"/>
          <p:cNvSpPr txBox="1">
            <a:spLocks noChangeArrowheads="1"/>
          </p:cNvSpPr>
          <p:nvPr/>
        </p:nvSpPr>
        <p:spPr bwMode="auto">
          <a:xfrm>
            <a:off x="3924300" y="1735138"/>
            <a:ext cx="5143500" cy="43354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kumimoji="1" lang="en-US" altLang="zh-CN" sz="2400" b="1">
                <a:solidFill>
                  <a:schemeClr val="accent2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enum</a:t>
            </a:r>
            <a:r>
              <a:rPr kumimoji="1" lang="en-US" altLang="zh-CN" sz="24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4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枚举类型</a:t>
            </a:r>
            <a:endParaRPr kumimoji="1" lang="zh-CN" altLang="en-US" sz="2000" b="1" i="1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用标识符作常量的用户定义数据类型。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全部枚举常量在 </a:t>
            </a:r>
            <a:r>
              <a:rPr kumimoji="1" lang="en-US" altLang="zh-CN" sz="2000" b="1">
                <a:latin typeface="宋体" pitchFamily="2" charset="-122"/>
              </a:rPr>
              <a:t>{}</a:t>
            </a:r>
            <a:r>
              <a:rPr kumimoji="1" lang="zh-CN" altLang="en-US" sz="2000" b="1">
                <a:latin typeface="宋体" pitchFamily="2" charset="-122"/>
              </a:rPr>
              <a:t>内列出。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枚举常量的序值按排列从 </a:t>
            </a:r>
            <a:r>
              <a:rPr kumimoji="1" lang="en-US" altLang="zh-CN" sz="2000" b="1">
                <a:latin typeface="宋体" pitchFamily="2" charset="-122"/>
              </a:rPr>
              <a:t>0</a:t>
            </a:r>
            <a:r>
              <a:rPr kumimoji="1" lang="zh-CN" altLang="en-US" sz="2000" b="1">
                <a:latin typeface="宋体" pitchFamily="2" charset="-122"/>
              </a:rPr>
              <a:t>～</a:t>
            </a:r>
            <a:r>
              <a:rPr kumimoji="1" lang="en-US" altLang="zh-CN" sz="2000" b="1">
                <a:latin typeface="宋体" pitchFamily="2" charset="-122"/>
              </a:rPr>
              <a:t>n-1</a:t>
            </a:r>
            <a:r>
              <a:rPr kumimoji="1" lang="zh-CN" altLang="en-US" sz="2000" b="1">
                <a:latin typeface="宋体" pitchFamily="2" charset="-122"/>
              </a:rPr>
              <a:t>，并以序值在程序中操作。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枚举常量的序值可以在初始化时修改，但必须是升序的。</a:t>
            </a:r>
          </a:p>
          <a:p>
            <a:pPr eaLnBrk="1" hangingPunct="1">
              <a:lnSpc>
                <a:spcPct val="170000"/>
              </a:lnSpc>
              <a:buFontTx/>
              <a:buChar char="•"/>
              <a:defRPr/>
            </a:pPr>
            <a:r>
              <a:rPr kumimoji="1" lang="zh-CN" altLang="en-US" sz="2000" b="1">
                <a:latin typeface="宋体" pitchFamily="2" charset="-122"/>
              </a:rPr>
              <a:t> </a:t>
            </a:r>
            <a:r>
              <a:rPr kumimoji="1" lang="en-US" altLang="zh-CN" sz="2000" b="1">
                <a:latin typeface="宋体" pitchFamily="2" charset="-122"/>
              </a:rPr>
              <a:t>cin</a:t>
            </a:r>
            <a:r>
              <a:rPr kumimoji="1" lang="zh-CN" altLang="en-US" sz="2000" b="1">
                <a:latin typeface="宋体" pitchFamily="2" charset="-122"/>
              </a:rPr>
              <a:t>、</a:t>
            </a:r>
            <a:r>
              <a:rPr kumimoji="1" lang="en-US" altLang="zh-CN" sz="2000" b="1">
                <a:latin typeface="宋体" pitchFamily="2" charset="-122"/>
              </a:rPr>
              <a:t>cout </a:t>
            </a:r>
            <a:r>
              <a:rPr kumimoji="1" lang="zh-CN" altLang="en-US" sz="2000" b="1">
                <a:latin typeface="宋体" pitchFamily="2" charset="-122"/>
              </a:rPr>
              <a:t>不能对枚举常量进行转换。</a:t>
            </a:r>
          </a:p>
        </p:txBody>
      </p:sp>
      <p:sp>
        <p:nvSpPr>
          <p:cNvPr id="573448" name="AutoShape 8"/>
          <p:cNvSpPr>
            <a:spLocks noChangeArrowheads="1"/>
          </p:cNvSpPr>
          <p:nvPr/>
        </p:nvSpPr>
        <p:spPr bwMode="auto">
          <a:xfrm>
            <a:off x="2438400" y="1504950"/>
            <a:ext cx="2590800" cy="609600"/>
          </a:xfrm>
          <a:prstGeom prst="irregularSeal2">
            <a:avLst/>
          </a:prstGeom>
          <a:gradFill rotWithShape="0">
            <a:gsLst>
              <a:gs pos="0">
                <a:srgbClr val="FFE1FF">
                  <a:gamma/>
                  <a:shade val="46275"/>
                  <a:invGamma/>
                </a:srgbClr>
              </a:gs>
              <a:gs pos="100000">
                <a:srgbClr val="FFE1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E1FF"/>
            </a:solidFill>
            <a:miter lim="800000"/>
            <a:headEnd type="none" w="sm" len="sm"/>
            <a:tailEnd type="none" w="sm" len="sm"/>
          </a:ln>
          <a:effectLst>
            <a:outerShdw dist="96720" dir="20208085" algn="ctr" rotWithShape="0">
              <a:srgbClr val="D4CCBE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初始化序值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7" grpId="0" animBg="1" autoUpdateAnimBg="0"/>
      <p:bldP spid="573448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5"/>
          <p:cNvSpPr txBox="1">
            <a:spLocks noChangeArrowheads="1"/>
          </p:cNvSpPr>
          <p:nvPr/>
        </p:nvSpPr>
        <p:spPr bwMode="auto">
          <a:xfrm>
            <a:off x="457200" y="406754"/>
            <a:ext cx="8382000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dirty="0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150531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{ </a:t>
            </a: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enum MonthsOfYear {</a:t>
            </a:r>
            <a:r>
              <a:rPr kumimoji="1" lang="en-US" altLang="zh-CN" b="1" i="1">
                <a:solidFill>
                  <a:srgbClr val="0000FF"/>
                </a:solidFill>
                <a:latin typeface="Times New Roman" pitchFamily="18" charset="0"/>
              </a:rPr>
              <a:t>January=1,February=2,March=3,April=4,May=5,June=6,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 i="1">
                <a:solidFill>
                  <a:srgbClr val="0000FF"/>
                </a:solidFill>
                <a:latin typeface="Times New Roman" pitchFamily="18" charset="0"/>
              </a:rPr>
              <a:t>           July=7, August=8,September=9, October=10, November=11, December=12</a:t>
            </a: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 };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cin &gt;&gt; Month &gt;&gt; Day &gt;&gt; Year; 	</a:t>
            </a:r>
            <a:endParaRPr kumimoji="1" lang="en-US" altLang="zh-CN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         else if ((Year % 100) ==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                  else  DaysInFebruary = 29;</a:t>
            </a:r>
          </a:p>
        </p:txBody>
      </p:sp>
      <p:sp>
        <p:nvSpPr>
          <p:cNvPr id="574471" name="AutoShape 7"/>
          <p:cNvSpPr>
            <a:spLocks noChangeArrowheads="1"/>
          </p:cNvSpPr>
          <p:nvPr/>
        </p:nvSpPr>
        <p:spPr bwMode="auto">
          <a:xfrm>
            <a:off x="2438400" y="1504950"/>
            <a:ext cx="2590800" cy="609600"/>
          </a:xfrm>
          <a:prstGeom prst="irregularSeal2">
            <a:avLst/>
          </a:prstGeom>
          <a:gradFill rotWithShape="0">
            <a:gsLst>
              <a:gs pos="0">
                <a:srgbClr val="FFE1FF">
                  <a:gamma/>
                  <a:shade val="46275"/>
                  <a:invGamma/>
                </a:srgbClr>
              </a:gs>
              <a:gs pos="100000">
                <a:srgbClr val="FFE1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rgbClr val="FFE1FF"/>
            </a:solidFill>
            <a:miter lim="800000"/>
            <a:headEnd type="none" w="sm" len="sm"/>
            <a:tailEnd type="none" w="sm" len="sm"/>
          </a:ln>
          <a:effectLst>
            <a:outerShdw dist="96720" dir="20208085" algn="ctr" rotWithShape="0">
              <a:srgbClr val="D4CCBE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初始化序值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5"/>
          <p:cNvSpPr txBox="1">
            <a:spLocks noChangeArrowheads="1"/>
          </p:cNvSpPr>
          <p:nvPr/>
        </p:nvSpPr>
        <p:spPr bwMode="auto">
          <a:xfrm>
            <a:off x="457200" y="406754"/>
            <a:ext cx="8382000" cy="4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2-10  </a:t>
            </a:r>
            <a:r>
              <a:rPr kumimoji="1" lang="zh-CN" altLang="en-US" sz="2000" b="1" dirty="0">
                <a:latin typeface="Times New Roman" pitchFamily="18" charset="0"/>
              </a:rPr>
              <a:t>判断日期的有效性。</a:t>
            </a:r>
          </a:p>
        </p:txBody>
      </p:sp>
      <p:sp>
        <p:nvSpPr>
          <p:cNvPr id="151555" name="Text Box 6"/>
          <p:cNvSpPr txBox="1">
            <a:spLocks noChangeArrowheads="1"/>
          </p:cNvSpPr>
          <p:nvPr/>
        </p:nvSpPr>
        <p:spPr bwMode="auto">
          <a:xfrm>
            <a:off x="457200" y="1076325"/>
            <a:ext cx="8305800" cy="50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{ enum MonthsOfYear {January=1,February=2,March=3,April=4,May=5,June=6,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         July=7, August=8,September=9, October=10, November=11, December=12 };</a:t>
            </a:r>
            <a:endParaRPr kumimoji="1" lang="en-US" altLang="zh-CN" b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cout &lt;&lt; "Please supply a date (mm dd yyyy): ";	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提示输入数据</a:t>
            </a: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Month, Day, Year;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cin &gt;&gt; Month &gt;&gt; Day &gt;&gt; Year; 	</a:t>
            </a:r>
            <a:endParaRPr kumimoji="1" lang="en-US" altLang="zh-CN" i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>
                <a:latin typeface="Times New Roman" pitchFamily="18" charset="0"/>
              </a:rPr>
              <a:t>  int DaysInFebruary;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月的天数</a:t>
            </a:r>
            <a:endParaRPr kumimoji="1" lang="zh-CN" altLang="en-US" b="1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if ((Year % 4) !=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else if ((Year % 400) == 0)  DaysInFebruary = 29;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         else if ((Year % 100) == 0)  DaysInFebruary = 28;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                   else  DaysInFebruary = 29;</a:t>
            </a:r>
          </a:p>
        </p:txBody>
      </p:sp>
      <p:sp>
        <p:nvSpPr>
          <p:cNvPr id="575495" name="AutoShape 7"/>
          <p:cNvSpPr>
            <a:spLocks/>
          </p:cNvSpPr>
          <p:nvPr/>
        </p:nvSpPr>
        <p:spPr bwMode="auto">
          <a:xfrm>
            <a:off x="4572000" y="2266950"/>
            <a:ext cx="2209800" cy="838200"/>
          </a:xfrm>
          <a:prstGeom prst="borderCallout2">
            <a:avLst>
              <a:gd name="adj1" fmla="val 13634"/>
              <a:gd name="adj2" fmla="val -3449"/>
              <a:gd name="adj3" fmla="val 13634"/>
              <a:gd name="adj4" fmla="val -39509"/>
              <a:gd name="adj5" fmla="val 269509"/>
              <a:gd name="adj6" fmla="val -8678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if – else </a:t>
            </a:r>
            <a:r>
              <a:rPr kumimoji="1" lang="zh-CN" altLang="en-US" b="1">
                <a:latin typeface="Times New Roman" pitchFamily="18" charset="0"/>
              </a:rPr>
              <a:t>语句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判断是否闰年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nimBg="1" autoUpdateAnimBg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6106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{ case January: case March: case May: case July: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case April: case June: case September: case November: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DaysInMonth = 30;	break;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* p = </a:t>
            </a:r>
            <a:r>
              <a:rPr lang="en-US" altLang="zh-CN" sz="2000" b="1" i="1">
                <a:solidFill>
                  <a:srgbClr val="3333FF"/>
                </a:solidFill>
              </a:rPr>
              <a:t>&amp;</a:t>
            </a:r>
            <a:r>
              <a:rPr lang="en-US" altLang="zh-CN" sz="2000" b="1">
                <a:solidFill>
                  <a:schemeClr val="tx1"/>
                </a:solidFill>
              </a:rPr>
              <a:t> a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806917" name="Oval 5"/>
          <p:cNvSpPr>
            <a:spLocks noChangeArrowheads="1"/>
          </p:cNvSpPr>
          <p:nvPr/>
        </p:nvSpPr>
        <p:spPr bwMode="auto">
          <a:xfrm>
            <a:off x="2209800" y="31956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06918" name="AutoShape 6"/>
          <p:cNvSpPr>
            <a:spLocks/>
          </p:cNvSpPr>
          <p:nvPr/>
        </p:nvSpPr>
        <p:spPr bwMode="auto">
          <a:xfrm>
            <a:off x="4267200" y="205263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4134"/>
              <a:gd name="adj5" fmla="val 212204"/>
              <a:gd name="adj6" fmla="val -95662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取址运算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7" grpId="0" animBg="1"/>
      <p:bldP spid="806918" grpId="0" animBg="1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switch (</a:t>
            </a:r>
            <a:r>
              <a:rPr kumimoji="1" lang="en-US" altLang="zh-CN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Month</a:t>
            </a:r>
            <a:r>
              <a:rPr kumimoji="1" lang="en-US" altLang="zh-CN">
                <a:latin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{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January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March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May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July</a:t>
            </a:r>
            <a:r>
              <a:rPr kumimoji="1" lang="en-US" altLang="zh-CN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August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October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December</a:t>
            </a:r>
            <a:r>
              <a:rPr kumimoji="1" lang="en-US" altLang="zh-CN">
                <a:latin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April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June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September</a:t>
            </a:r>
            <a:r>
              <a:rPr kumimoji="1" lang="en-US" altLang="zh-CN">
                <a:latin typeface="Times New Roman" pitchFamily="18" charset="0"/>
              </a:rPr>
              <a:t>: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November</a:t>
            </a:r>
            <a:r>
              <a:rPr kumimoji="1" lang="en-US" altLang="zh-CN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DaysInMonth = 30;	break;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case </a:t>
            </a:r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February</a:t>
            </a:r>
            <a:r>
              <a:rPr kumimoji="1" lang="en-US" altLang="zh-CN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>
              <a:defRPr/>
            </a:pP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>
              <a:defRPr/>
            </a:pP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>
              <a:defRPr/>
            </a:pPr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>
              <a:defRPr/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77542" name="AutoShape 6"/>
          <p:cNvSpPr>
            <a:spLocks/>
          </p:cNvSpPr>
          <p:nvPr/>
        </p:nvSpPr>
        <p:spPr bwMode="auto">
          <a:xfrm>
            <a:off x="6096000" y="2820988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18296"/>
              <a:gd name="adj5" fmla="val -100639"/>
              <a:gd name="adj6" fmla="val -6607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枚举常量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用序值参与运算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{ case January: case March: case May: case July: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case April: case June: case September: case November: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30;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78566" name="AutoShape 6"/>
          <p:cNvSpPr>
            <a:spLocks/>
          </p:cNvSpPr>
          <p:nvPr/>
        </p:nvSpPr>
        <p:spPr bwMode="auto">
          <a:xfrm>
            <a:off x="5638800" y="3011488"/>
            <a:ext cx="2438400" cy="990600"/>
          </a:xfrm>
          <a:prstGeom prst="borderCallout2">
            <a:avLst>
              <a:gd name="adj1" fmla="val 11537"/>
              <a:gd name="adj2" fmla="val -3125"/>
              <a:gd name="adj3" fmla="val 11537"/>
              <a:gd name="adj4" fmla="val -37046"/>
              <a:gd name="adj5" fmla="val -178847"/>
              <a:gd name="adj6" fmla="val -14368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switch </a:t>
            </a:r>
            <a:r>
              <a:rPr kumimoji="1" lang="zh-CN" altLang="en-US" b="1">
                <a:latin typeface="Times New Roman" pitchFamily="18" charset="0"/>
              </a:rPr>
              <a:t>语句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  决定各月的天数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    case August: case October: case December: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	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79590" name="AutoShape 6"/>
          <p:cNvSpPr>
            <a:spLocks/>
          </p:cNvSpPr>
          <p:nvPr/>
        </p:nvSpPr>
        <p:spPr bwMode="auto">
          <a:xfrm>
            <a:off x="6248400" y="2325688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14259"/>
              <a:gd name="adj5" fmla="val -128125"/>
              <a:gd name="adj6" fmla="val -4941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这些月份都是</a:t>
            </a:r>
            <a:r>
              <a:rPr kumimoji="1" lang="en-US" altLang="zh-CN" b="1">
                <a:latin typeface="Times New Roman" pitchFamily="18" charset="0"/>
              </a:rPr>
              <a:t>31</a:t>
            </a:r>
            <a:r>
              <a:rPr kumimoji="1" lang="zh-CN" altLang="en-US" b="1">
                <a:latin typeface="Times New Roman" pitchFamily="18" charset="0"/>
              </a:rPr>
              <a:t>天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0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DaysInMonth = 30;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0614" name="AutoShape 6"/>
          <p:cNvSpPr>
            <a:spLocks/>
          </p:cNvSpPr>
          <p:nvPr/>
        </p:nvSpPr>
        <p:spPr bwMode="auto">
          <a:xfrm>
            <a:off x="6248400" y="3138488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14259"/>
              <a:gd name="adj5" fmla="val -128125"/>
              <a:gd name="adj6" fmla="val -4941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这些月份都是</a:t>
            </a:r>
            <a:r>
              <a:rPr kumimoji="1" lang="en-US" altLang="zh-CN" b="1">
                <a:latin typeface="Times New Roman" pitchFamily="18" charset="0"/>
              </a:rPr>
              <a:t>30</a:t>
            </a:r>
            <a:r>
              <a:rPr kumimoji="1" lang="zh-CN" altLang="en-US" b="1">
                <a:latin typeface="Times New Roman" pitchFamily="18" charset="0"/>
              </a:rPr>
              <a:t>天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4" grpId="0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chemeClr val="accent2"/>
                </a:solidFill>
                <a:latin typeface="Times New Roman" pitchFamily="18" charset="0"/>
              </a:rPr>
              <a:t>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1638" name="AutoShape 6"/>
          <p:cNvSpPr>
            <a:spLocks/>
          </p:cNvSpPr>
          <p:nvPr/>
        </p:nvSpPr>
        <p:spPr bwMode="auto">
          <a:xfrm>
            <a:off x="6172200" y="17922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9583"/>
              <a:gd name="adj5" fmla="val 144792"/>
              <a:gd name="adj6" fmla="val -15191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2</a:t>
            </a:r>
            <a:r>
              <a:rPr kumimoji="1" lang="zh-CN" altLang="en-US" b="1">
                <a:latin typeface="Times New Roman" pitchFamily="18" charset="0"/>
              </a:rPr>
              <a:t>月份的天数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8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i="1">
                <a:solidFill>
                  <a:srgbClr val="3333FF"/>
                </a:solidFill>
                <a:latin typeface="Times New Roman" pitchFamily="18" charset="0"/>
              </a:rPr>
              <a:t>/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	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rgbClr val="FF3300"/>
                </a:solidFill>
                <a:latin typeface="Times New Roman" pitchFamily="18" charset="0"/>
              </a:rPr>
              <a:t>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2662" name="AutoShape 6"/>
          <p:cNvSpPr>
            <a:spLocks/>
          </p:cNvSpPr>
          <p:nvPr/>
        </p:nvSpPr>
        <p:spPr bwMode="auto">
          <a:xfrm>
            <a:off x="5638800" y="21732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46250"/>
              <a:gd name="adj5" fmla="val 184375"/>
              <a:gd name="adj6" fmla="val -17991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输入月份无效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2" grpId="0" animBg="1" autoUpdateAnimBg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{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>
                <a:latin typeface="Times New Roman" pitchFamily="18" charset="0"/>
              </a:rPr>
              <a:t>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>
                <a:latin typeface="Times New Roman" pitchFamily="18" charset="0"/>
              </a:rPr>
              <a:t>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FF3300"/>
                </a:solidFill>
                <a:latin typeface="Times New Roman" pitchFamily="18" charset="0"/>
              </a:rPr>
              <a:t>if</a:t>
            </a:r>
            <a:r>
              <a:rPr kumimoji="1" lang="en-US" altLang="zh-CN">
                <a:latin typeface="Times New Roman" pitchFamily="18" charset="0"/>
              </a:rPr>
              <a:t> </a:t>
            </a:r>
            <a:r>
              <a:rPr kumimoji="1" lang="en-US" altLang="zh-CN" b="1" i="1">
                <a:solidFill>
                  <a:srgbClr val="FF3300"/>
                </a:solidFill>
                <a:latin typeface="Times New Roman" pitchFamily="18" charset="0"/>
              </a:rPr>
              <a:t>((Day &lt; 1) || (Day &gt; DaysInMonth))</a:t>
            </a:r>
            <a:endParaRPr kumimoji="1" lang="en-US" altLang="zh-CN">
              <a:latin typeface="Times New Roman" pitchFamily="18" charset="0"/>
            </a:endParaRP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cout &lt;&lt; "Invalid day of month: " &lt;&lt; Day &lt;&lt; endl;</a:t>
            </a:r>
          </a:p>
          <a:p>
            <a:pPr eaLnBrk="1" hangingPunct="1"/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3686" name="AutoShape 6"/>
          <p:cNvSpPr>
            <a:spLocks/>
          </p:cNvSpPr>
          <p:nvPr/>
        </p:nvSpPr>
        <p:spPr bwMode="auto">
          <a:xfrm>
            <a:off x="5715000" y="29352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3667"/>
              <a:gd name="adj5" fmla="val 251042"/>
              <a:gd name="adj6" fmla="val -12725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输入日无效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6" grpId="0" animBg="1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5"/>
          <p:cNvSpPr txBox="1">
            <a:spLocks noChangeArrowheads="1"/>
          </p:cNvSpPr>
          <p:nvPr/>
        </p:nvSpPr>
        <p:spPr bwMode="auto">
          <a:xfrm>
            <a:off x="533400" y="328613"/>
            <a:ext cx="8305800" cy="6134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如果月份有效，决定当月天数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int DaysInMonth;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switch (Month)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{ case January: case March: case May: case July: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August: case October: case December: 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31;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April: case June: case September: case November: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30;	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case February: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DaysInMonth = DaysInFebruary; break;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default: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cout &lt;&lt; "Invalid month: " &lt;&lt; Month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	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判断输入日的有效性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if ((Day &lt; 1) || (Day &gt; DaysInMonth))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{ cout &lt;&lt; "Invalid day of month: " &lt;&lt; Day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   return 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  }</a:t>
            </a:r>
          </a:p>
          <a:p>
            <a:pPr eaLnBrk="1" hangingPunct="1"/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输出结果</a:t>
            </a:r>
          </a:p>
          <a:p>
            <a:pPr eaLnBrk="1" hangingPunct="1"/>
            <a:r>
              <a:rPr kumimoji="1" lang="zh-CN" altLang="en-US">
                <a:latin typeface="Times New Roman" pitchFamily="18" charset="0"/>
              </a:rPr>
              <a:t>  </a:t>
            </a:r>
            <a:r>
              <a:rPr kumimoji="1" lang="en-US" altLang="zh-CN">
                <a:latin typeface="Times New Roman" pitchFamily="18" charset="0"/>
              </a:rPr>
              <a:t>cout &lt;&lt; Month &lt;&lt; "/" &lt;&lt; Day &lt;&lt; "/" &lt;&lt; Year	&lt;&lt; " is a valid date" &lt;&lt; endl;</a:t>
            </a:r>
          </a:p>
          <a:p>
            <a:pPr eaLnBrk="1" hangingPunct="1"/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4343400" y="3294063"/>
            <a:ext cx="4610100" cy="860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Please supply a date (mm dd yyyy): 10 1 2003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10/1/2003 is a valid date</a:t>
            </a:r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4343400" y="4383088"/>
            <a:ext cx="4610100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Please supply a date (mm dd yyyy): 2 30 1998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Invalid day of month: 30</a:t>
            </a: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7664450" y="27289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运行显示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0" grpId="0" animBg="1" autoUpdateAnimBg="0"/>
      <p:bldP spid="584711" grpId="0" animBg="1" autoUpdateAnimBg="0"/>
      <p:bldP spid="584712" grpId="0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4953000" y="1654175"/>
            <a:ext cx="3276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switch (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{  case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case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>
                <a:latin typeface="Times New Roman" pitchFamily="18" charset="0"/>
              </a:rPr>
              <a:t>  : 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switch (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j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{  case 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    case  </a:t>
            </a: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</a:rPr>
              <a:t>2 </a:t>
            </a:r>
            <a:r>
              <a:rPr kumimoji="1" lang="en-US" altLang="zh-CN" sz="2000" b="1">
                <a:latin typeface="Times New Roman" pitchFamily="18" charset="0"/>
              </a:rPr>
              <a:t>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    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     } 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 case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 :  ......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85735" name="Rectangle 7"/>
          <p:cNvSpPr>
            <a:spLocks noChangeArrowheads="1"/>
          </p:cNvSpPr>
          <p:nvPr/>
        </p:nvSpPr>
        <p:spPr bwMode="auto">
          <a:xfrm>
            <a:off x="533400" y="1495425"/>
            <a:ext cx="41148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switch </a:t>
            </a:r>
            <a:r>
              <a:rPr kumimoji="1" lang="zh-CN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结构嵌套</a:t>
            </a:r>
          </a:p>
          <a:p>
            <a:pPr eaLnBrk="1" hangingPunct="1">
              <a:defRPr/>
            </a:pPr>
            <a:endParaRPr kumimoji="1" lang="zh-CN" altLang="en-US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kumimoji="1" lang="zh-CN" altLang="en-US" sz="2000" b="1">
                <a:latin typeface="Times New Roman" pitchFamily="18" charset="0"/>
              </a:rPr>
              <a:t>嵌套结构的 </a:t>
            </a:r>
            <a:r>
              <a:rPr kumimoji="1" lang="en-US" altLang="zh-CN" sz="2000" b="1">
                <a:latin typeface="Times New Roman" pitchFamily="18" charset="0"/>
              </a:rPr>
              <a:t>case </a:t>
            </a:r>
            <a:r>
              <a:rPr kumimoji="1" lang="zh-CN" altLang="en-US" sz="2000" b="1">
                <a:latin typeface="Times New Roman" pitchFamily="18" charset="0"/>
              </a:rPr>
              <a:t>标号与外层无关</a:t>
            </a:r>
            <a:endParaRPr kumimoji="1" lang="zh-CN" altLang="en-US" sz="2000" b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5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85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85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85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85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85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85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85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85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4" grpId="0" build="p" autoUpdateAnimBg="0" advAuto="1000"/>
      <p:bldP spid="585735" grpId="0" build="p" autoUpdateAnimBg="0" advAuto="100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5105400" y="288925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switch ( int (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) 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{  case  </a:t>
            </a:r>
            <a:r>
              <a:rPr kumimoji="1" lang="en-US" altLang="zh-CN" sz="2000" b="1" i="1">
                <a:solidFill>
                  <a:srgbClr val="009900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 :  S1 ;  break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case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 :  S2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86759" name="Rectangle 7"/>
          <p:cNvSpPr>
            <a:spLocks noChangeArrowheads="1"/>
          </p:cNvSpPr>
          <p:nvPr/>
        </p:nvSpPr>
        <p:spPr bwMode="auto">
          <a:xfrm>
            <a:off x="762000" y="1563688"/>
            <a:ext cx="3810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if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与 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switch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语句互换</a:t>
            </a:r>
            <a:endParaRPr kumimoji="1" lang="zh-CN" altLang="en-US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1524000" y="3009900"/>
            <a:ext cx="1184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if  ( </a:t>
            </a:r>
            <a:r>
              <a:rPr kumimoji="1" lang="en-US" altLang="zh-CN" sz="2000" b="1" i="1">
                <a:latin typeface="Times New Roman" pitchFamily="18" charset="0"/>
              </a:rPr>
              <a:t>E1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S1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else  S2 ; </a:t>
            </a:r>
          </a:p>
        </p:txBody>
      </p:sp>
      <p:sp>
        <p:nvSpPr>
          <p:cNvPr id="586761" name="AutoShape 9"/>
          <p:cNvSpPr>
            <a:spLocks noChangeArrowheads="1"/>
          </p:cNvSpPr>
          <p:nvPr/>
        </p:nvSpPr>
        <p:spPr bwMode="auto">
          <a:xfrm>
            <a:off x="3276600" y="3544888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29200" y="1563688"/>
            <a:ext cx="3430588" cy="1320800"/>
            <a:chOff x="3024" y="1056"/>
            <a:chExt cx="2160" cy="912"/>
          </a:xfrm>
        </p:grpSpPr>
        <p:sp>
          <p:nvSpPr>
            <p:cNvPr id="162825" name="AutoShape 11"/>
            <p:cNvSpPr>
              <a:spLocks/>
            </p:cNvSpPr>
            <p:nvPr/>
          </p:nvSpPr>
          <p:spPr bwMode="auto">
            <a:xfrm>
              <a:off x="3840" y="1056"/>
              <a:ext cx="1344" cy="528"/>
            </a:xfrm>
            <a:prstGeom prst="borderCallout2">
              <a:avLst>
                <a:gd name="adj1" fmla="val 13634"/>
                <a:gd name="adj2" fmla="val -3569"/>
                <a:gd name="adj3" fmla="val 13634"/>
                <a:gd name="adj4" fmla="val -60787"/>
                <a:gd name="adj5" fmla="val 190907"/>
                <a:gd name="adj6" fmla="val -182144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 type="oval" w="lg" len="lg"/>
            </a:ln>
          </p:spPr>
          <p:txBody>
            <a:bodyPr anchor="ctr"/>
            <a:lstStyle/>
            <a:p>
              <a:pPr algn="ctr" eaLnBrk="1" hangingPunct="1">
                <a:lnSpc>
                  <a:spcPct val="130000"/>
                </a:lnSpc>
              </a:pPr>
              <a:r>
                <a:rPr kumimoji="1" lang="zh-CN" altLang="en-US" b="1">
                  <a:latin typeface="Times New Roman" pitchFamily="18" charset="0"/>
                </a:rPr>
                <a:t>逻辑表达式</a:t>
              </a:r>
            </a:p>
          </p:txBody>
        </p:sp>
        <p:sp>
          <p:nvSpPr>
            <p:cNvPr id="162826" name="Line 12"/>
            <p:cNvSpPr>
              <a:spLocks noChangeShapeType="1"/>
            </p:cNvSpPr>
            <p:nvPr/>
          </p:nvSpPr>
          <p:spPr bwMode="auto">
            <a:xfrm>
              <a:off x="3024" y="1152"/>
              <a:ext cx="912" cy="8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8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8" grpId="0" autoUpdateAnimBg="0"/>
      <p:bldP spid="586759" grpId="0" autoUpdateAnimBg="0"/>
      <p:bldP spid="586760" grpId="0" autoUpdateAnimBg="0"/>
      <p:bldP spid="5867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</a:t>
            </a:r>
            <a:r>
              <a:rPr lang="en-US" altLang="zh-CN" sz="2000" b="1" i="1">
                <a:solidFill>
                  <a:srgbClr val="3333FF"/>
                </a:solidFill>
              </a:rPr>
              <a:t>*</a:t>
            </a:r>
            <a:r>
              <a:rPr lang="en-US" altLang="zh-CN" sz="2000" b="1">
                <a:solidFill>
                  <a:schemeClr val="tx1"/>
                </a:solidFill>
              </a:rPr>
              <a:t>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807941" name="Oval 5"/>
          <p:cNvSpPr>
            <a:spLocks noChangeArrowheads="1"/>
          </p:cNvSpPr>
          <p:nvPr/>
        </p:nvSpPr>
        <p:spPr bwMode="auto">
          <a:xfrm>
            <a:off x="1619250" y="3195638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07942" name="AutoShape 6"/>
          <p:cNvSpPr>
            <a:spLocks/>
          </p:cNvSpPr>
          <p:nvPr/>
        </p:nvSpPr>
        <p:spPr bwMode="auto">
          <a:xfrm>
            <a:off x="3657600" y="212883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4134"/>
              <a:gd name="adj5" fmla="val 212204"/>
              <a:gd name="adj6" fmla="val -95662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指针说明符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1" grpId="0" animBg="1"/>
      <p:bldP spid="807942" grpId="0" animBg="1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762000" y="1563688"/>
            <a:ext cx="3810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if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与 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隶书" pitchFamily="49" charset="-122"/>
              </a:rPr>
              <a:t>switch</a:t>
            </a:r>
            <a:r>
              <a:rPr kumimoji="1" lang="en-US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kumimoji="1" lang="zh-CN" altLang="zh-CN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语句互换</a:t>
            </a:r>
            <a:endParaRPr kumimoji="1" lang="zh-CN" altLang="en-US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87783" name="Text Box 7"/>
          <p:cNvSpPr txBox="1">
            <a:spLocks noChangeArrowheads="1"/>
          </p:cNvSpPr>
          <p:nvPr/>
        </p:nvSpPr>
        <p:spPr bwMode="auto">
          <a:xfrm>
            <a:off x="4800600" y="2889250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switch ( int (a &gt; b) )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{  case  </a:t>
            </a:r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 :  max = a ;  break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    case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 :  max = b ;</a:t>
            </a: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</p:txBody>
      </p:sp>
      <p:sp>
        <p:nvSpPr>
          <p:cNvPr id="587784" name="Text Box 8"/>
          <p:cNvSpPr txBox="1">
            <a:spLocks noChangeArrowheads="1"/>
          </p:cNvSpPr>
          <p:nvPr/>
        </p:nvSpPr>
        <p:spPr bwMode="auto">
          <a:xfrm>
            <a:off x="1066800" y="3009900"/>
            <a:ext cx="1793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if  ( a &gt; b)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max = a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else  max = b ; </a:t>
            </a:r>
          </a:p>
        </p:txBody>
      </p:sp>
      <p:sp>
        <p:nvSpPr>
          <p:cNvPr id="587785" name="AutoShape 9"/>
          <p:cNvSpPr>
            <a:spLocks noChangeArrowheads="1"/>
          </p:cNvSpPr>
          <p:nvPr/>
        </p:nvSpPr>
        <p:spPr bwMode="auto">
          <a:xfrm>
            <a:off x="3048000" y="3544888"/>
            <a:ext cx="1371600" cy="2286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7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7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8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87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87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87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3" grpId="0" build="p" autoUpdateAnimBg="0" advAuto="1000"/>
      <p:bldP spid="587784" grpId="0" build="p" autoUpdateAnimBg="0" advAuto="1000"/>
      <p:bldP spid="587785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ChangeArrowheads="1"/>
          </p:cNvSpPr>
          <p:nvPr/>
        </p:nvSpPr>
        <p:spPr bwMode="auto">
          <a:xfrm>
            <a:off x="533400" y="344488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2.2.2  switch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 </a:t>
            </a:r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685800" y="2249488"/>
            <a:ext cx="8153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宋体" pitchFamily="2" charset="-122"/>
              </a:rPr>
              <a:t>	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if</a:t>
            </a:r>
            <a:r>
              <a:rPr kumimoji="1" lang="en-US" altLang="zh-CN" sz="2000" b="1">
                <a:solidFill>
                  <a:srgbClr val="0033CC"/>
                </a:solidFill>
                <a:latin typeface="宋体" pitchFamily="2" charset="-122"/>
              </a:rPr>
              <a:t> </a:t>
            </a:r>
            <a:r>
              <a:rPr kumimoji="1" lang="zh-CN" altLang="en-US" sz="2000" b="1">
                <a:solidFill>
                  <a:srgbClr val="0033CC"/>
                </a:solidFill>
                <a:latin typeface="宋体" pitchFamily="2" charset="-122"/>
              </a:rPr>
              <a:t>语句	</a:t>
            </a:r>
            <a:r>
              <a:rPr kumimoji="1" lang="zh-CN" altLang="en-US" sz="2000" b="1">
                <a:solidFill>
                  <a:schemeClr val="folHlink"/>
                </a:solidFill>
                <a:latin typeface="宋体" pitchFamily="2" charset="-122"/>
              </a:rPr>
              <a:t>		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switch</a:t>
            </a:r>
            <a:r>
              <a:rPr kumimoji="1" lang="en-US" altLang="zh-CN" sz="2000" b="1">
                <a:solidFill>
                  <a:srgbClr val="0033CC"/>
                </a:solidFill>
                <a:latin typeface="宋体" pitchFamily="2" charset="-122"/>
              </a:rPr>
              <a:t> </a:t>
            </a:r>
            <a:r>
              <a:rPr kumimoji="1" lang="zh-CN" altLang="en-US" sz="2000" b="1">
                <a:solidFill>
                  <a:srgbClr val="0033CC"/>
                </a:solidFill>
                <a:latin typeface="宋体" pitchFamily="2" charset="-122"/>
              </a:rPr>
              <a:t>语句</a:t>
            </a:r>
          </a:p>
          <a:p>
            <a:pPr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形成分支控制流程	   </a:t>
            </a: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不形成程序控制流程</a:t>
            </a:r>
          </a:p>
          <a:p>
            <a:pPr eaLnBrk="1" hangingPunct="1">
              <a:lnSpc>
                <a:spcPct val="18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latin typeface="宋体" pitchFamily="2" charset="-122"/>
              </a:rPr>
              <a:t>用于复杂条件判断	   </a:t>
            </a:r>
            <a:r>
              <a:rPr kumimoji="1" lang="en-US" altLang="zh-CN" sz="2000" b="1">
                <a:latin typeface="Times New Roman" pitchFamily="18" charset="0"/>
              </a:rPr>
              <a:t>·</a:t>
            </a:r>
            <a:r>
              <a:rPr kumimoji="1" lang="en-US" altLang="zh-CN" sz="2000" b="1">
                <a:latin typeface="宋体" pitchFamily="2" charset="-122"/>
              </a:rPr>
              <a:t> </a:t>
            </a:r>
            <a:r>
              <a:rPr kumimoji="1" lang="zh-CN" altLang="en-US" sz="20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表达式的值为数值集合时作多分支控制，                   			     可读性较好</a:t>
            </a:r>
            <a:r>
              <a:rPr kumimoji="1" lang="zh-CN" altLang="en-US" sz="2000" b="1">
                <a:latin typeface="宋体" pitchFamily="2" charset="-122"/>
              </a:rPr>
              <a:t> </a:t>
            </a:r>
          </a:p>
        </p:txBody>
      </p:sp>
      <p:sp>
        <p:nvSpPr>
          <p:cNvPr id="588807" name="Rectangle 7"/>
          <p:cNvSpPr>
            <a:spLocks noChangeArrowheads="1"/>
          </p:cNvSpPr>
          <p:nvPr/>
        </p:nvSpPr>
        <p:spPr bwMode="auto">
          <a:xfrm>
            <a:off x="744097" y="1407965"/>
            <a:ext cx="2490082" cy="4638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zh-CN" altLang="en-US" sz="2400" b="1" i="1">
                <a:solidFill>
                  <a:srgbClr val="006600"/>
                </a:solidFill>
                <a:latin typeface="宋体" pitchFamily="2" charset="-122"/>
              </a:rPr>
              <a:t>与 </a:t>
            </a:r>
            <a:r>
              <a:rPr kumimoji="1" lang="en-US" altLang="zh-CN" sz="2400" b="1" i="1">
                <a:solidFill>
                  <a:srgbClr val="006600"/>
                </a:solidFill>
                <a:latin typeface="宋体" pitchFamily="2" charset="-122"/>
              </a:rPr>
              <a:t>if </a:t>
            </a:r>
            <a:r>
              <a:rPr kumimoji="1" lang="zh-CN" altLang="en-US" sz="2400" b="1" i="1">
                <a:solidFill>
                  <a:srgbClr val="006600"/>
                </a:solidFill>
                <a:latin typeface="宋体" pitchFamily="2" charset="-122"/>
              </a:rPr>
              <a:t>语句比较</a:t>
            </a:r>
            <a:r>
              <a:rPr kumimoji="1" lang="en-US" altLang="zh-CN" sz="2400" b="1" i="1">
                <a:solidFill>
                  <a:srgbClr val="006600"/>
                </a:solidFill>
                <a:latin typeface="宋体" pitchFamily="2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88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88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88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6" grpId="0" build="p" autoUpdateAnimBg="0" advAuto="2000"/>
      <p:bldP spid="588807" grpId="0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19875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719877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51326" y="4313227"/>
            <a:ext cx="1768476" cy="401636"/>
            <a:chOff x="1286" y="2904"/>
            <a:chExt cx="1114" cy="253"/>
          </a:xfrm>
        </p:grpSpPr>
        <p:sp>
          <p:nvSpPr>
            <p:cNvPr id="5140" name="Text Box 7"/>
            <p:cNvSpPr txBox="1">
              <a:spLocks noChangeArrowheads="1"/>
            </p:cNvSpPr>
            <p:nvPr/>
          </p:nvSpPr>
          <p:spPr bwMode="auto">
            <a:xfrm>
              <a:off x="1286" y="2904"/>
              <a:ext cx="17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 dirty="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19880" name="Text Box 8"/>
            <p:cNvSpPr txBox="1">
              <a:spLocks noChangeArrowheads="1"/>
            </p:cNvSpPr>
            <p:nvPr/>
          </p:nvSpPr>
          <p:spPr bwMode="auto">
            <a:xfrm>
              <a:off x="1536" y="2910"/>
              <a:ext cx="864" cy="23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935788" y="3817943"/>
            <a:ext cx="1065212" cy="927101"/>
            <a:chOff x="2929" y="2536"/>
            <a:chExt cx="800" cy="584"/>
          </a:xfrm>
        </p:grpSpPr>
        <p:sp>
          <p:nvSpPr>
            <p:cNvPr id="719882" name="AutoShape 10"/>
            <p:cNvSpPr>
              <a:spLocks noChangeArrowheads="1"/>
            </p:cNvSpPr>
            <p:nvPr/>
          </p:nvSpPr>
          <p:spPr bwMode="auto">
            <a:xfrm>
              <a:off x="2929" y="2536"/>
              <a:ext cx="800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5139" name="Text Box 11"/>
            <p:cNvSpPr txBox="1">
              <a:spLocks noChangeArrowheads="1"/>
            </p:cNvSpPr>
            <p:nvPr/>
          </p:nvSpPr>
          <p:spPr bwMode="auto">
            <a:xfrm>
              <a:off x="3183" y="2793"/>
              <a:ext cx="327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19884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5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6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7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8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89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90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91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19892" name="Text Box 20"/>
          <p:cNvSpPr txBox="1">
            <a:spLocks noChangeArrowheads="1"/>
          </p:cNvSpPr>
          <p:nvPr/>
        </p:nvSpPr>
        <p:spPr bwMode="auto">
          <a:xfrm>
            <a:off x="8365114" y="4987599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1989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build="p" autoUpdateAnimBg="0" advAuto="2000"/>
      <p:bldP spid="719875" grpId="0" autoUpdateAnimBg="0"/>
      <p:bldP spid="719876" grpId="0" autoUpdateAnimBg="0"/>
      <p:bldP spid="719885" grpId="0" animBg="1"/>
      <p:bldP spid="719887" grpId="0" animBg="1"/>
      <p:bldP spid="719888" grpId="0" animBg="1"/>
      <p:bldP spid="719889" grpId="0" animBg="1"/>
      <p:bldP spid="719890" grpId="0" animBg="1"/>
      <p:bldP spid="719892" grpId="0" autoUpdateAnimBg="0"/>
      <p:bldP spid="719896" grpId="0" animBg="1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0899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4251325" y="4310058"/>
            <a:ext cx="1768475" cy="406399"/>
            <a:chOff x="1286" y="2902"/>
            <a:chExt cx="1114" cy="256"/>
          </a:xfrm>
        </p:grpSpPr>
        <p:sp>
          <p:nvSpPr>
            <p:cNvPr id="6164" name="Text Box 7"/>
            <p:cNvSpPr txBox="1">
              <a:spLocks noChangeArrowheads="1"/>
            </p:cNvSpPr>
            <p:nvPr/>
          </p:nvSpPr>
          <p:spPr bwMode="auto">
            <a:xfrm>
              <a:off x="1286" y="2905"/>
              <a:ext cx="17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0904" name="Text Box 8"/>
            <p:cNvSpPr txBox="1">
              <a:spLocks noChangeArrowheads="1"/>
            </p:cNvSpPr>
            <p:nvPr/>
          </p:nvSpPr>
          <p:spPr bwMode="auto">
            <a:xfrm>
              <a:off x="1536" y="2902"/>
              <a:ext cx="864" cy="253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</p:grp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0906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6163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7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0908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09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0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1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2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3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4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5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0916" name="Text Box 20"/>
          <p:cNvSpPr txBox="1">
            <a:spLocks noChangeArrowheads="1"/>
          </p:cNvSpPr>
          <p:nvPr/>
        </p:nvSpPr>
        <p:spPr bwMode="auto">
          <a:xfrm>
            <a:off x="8365114" y="4987599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0917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1923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251325" y="4310058"/>
            <a:ext cx="1768475" cy="406399"/>
            <a:chOff x="1286" y="2902"/>
            <a:chExt cx="1114" cy="256"/>
          </a:xfrm>
        </p:grpSpPr>
        <p:sp>
          <p:nvSpPr>
            <p:cNvPr id="7188" name="Text Box 7"/>
            <p:cNvSpPr txBox="1">
              <a:spLocks noChangeArrowheads="1"/>
            </p:cNvSpPr>
            <p:nvPr/>
          </p:nvSpPr>
          <p:spPr bwMode="auto">
            <a:xfrm>
              <a:off x="1286" y="2905"/>
              <a:ext cx="17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1928" name="Text Box 8"/>
            <p:cNvSpPr txBox="1">
              <a:spLocks noChangeArrowheads="1"/>
            </p:cNvSpPr>
            <p:nvPr/>
          </p:nvSpPr>
          <p:spPr bwMode="auto">
            <a:xfrm>
              <a:off x="1536" y="2902"/>
              <a:ext cx="864" cy="253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</p:grp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1930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7187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7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1932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3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4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5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6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7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8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39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1940" name="Text Box 20"/>
          <p:cNvSpPr txBox="1">
            <a:spLocks noChangeArrowheads="1"/>
          </p:cNvSpPr>
          <p:nvPr/>
        </p:nvSpPr>
        <p:spPr bwMode="auto">
          <a:xfrm>
            <a:off x="8365114" y="4987599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1941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3" grpId="0" animBg="1"/>
      <p:bldP spid="721935" grpId="0" animBg="1"/>
      <p:bldP spid="721936" grpId="0" animBg="1"/>
      <p:bldP spid="721937" grpId="0" animBg="1"/>
      <p:bldP spid="721938" grpId="0" animBg="1"/>
      <p:bldP spid="721940" grpId="0" autoUpdateAnimBg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251325" y="4310058"/>
            <a:ext cx="1768475" cy="406399"/>
            <a:chOff x="1286" y="2902"/>
            <a:chExt cx="1114" cy="256"/>
          </a:xfrm>
        </p:grpSpPr>
        <p:sp>
          <p:nvSpPr>
            <p:cNvPr id="8212" name="Text Box 7"/>
            <p:cNvSpPr txBox="1">
              <a:spLocks noChangeArrowheads="1"/>
            </p:cNvSpPr>
            <p:nvPr/>
          </p:nvSpPr>
          <p:spPr bwMode="auto">
            <a:xfrm>
              <a:off x="1286" y="2905"/>
              <a:ext cx="17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2952" name="Text Box 8"/>
            <p:cNvSpPr txBox="1">
              <a:spLocks noChangeArrowheads="1"/>
            </p:cNvSpPr>
            <p:nvPr/>
          </p:nvSpPr>
          <p:spPr bwMode="auto">
            <a:xfrm>
              <a:off x="1536" y="2902"/>
              <a:ext cx="864" cy="253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</p:grpSp>
      <p:grpSp>
        <p:nvGrpSpPr>
          <p:cNvPr id="8199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2954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8211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8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2956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57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58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59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0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1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2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3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2964" name="Text Box 20"/>
          <p:cNvSpPr txBox="1">
            <a:spLocks noChangeArrowheads="1"/>
          </p:cNvSpPr>
          <p:nvPr/>
        </p:nvSpPr>
        <p:spPr bwMode="auto">
          <a:xfrm>
            <a:off x="8365114" y="4987599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2965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3971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251325" y="4310058"/>
            <a:ext cx="1768475" cy="406399"/>
            <a:chOff x="1286" y="2902"/>
            <a:chExt cx="1114" cy="256"/>
          </a:xfrm>
        </p:grpSpPr>
        <p:sp>
          <p:nvSpPr>
            <p:cNvPr id="9236" name="Text Box 7"/>
            <p:cNvSpPr txBox="1">
              <a:spLocks noChangeArrowheads="1"/>
            </p:cNvSpPr>
            <p:nvPr/>
          </p:nvSpPr>
          <p:spPr bwMode="auto">
            <a:xfrm>
              <a:off x="1286" y="2905"/>
              <a:ext cx="17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3976" name="Text Box 8"/>
            <p:cNvSpPr txBox="1">
              <a:spLocks noChangeArrowheads="1"/>
            </p:cNvSpPr>
            <p:nvPr/>
          </p:nvSpPr>
          <p:spPr bwMode="auto">
            <a:xfrm>
              <a:off x="1536" y="2902"/>
              <a:ext cx="864" cy="253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</p:grp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3978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9235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8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3980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1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2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3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4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5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6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7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3988" name="Text Box 20"/>
          <p:cNvSpPr txBox="1">
            <a:spLocks noChangeArrowheads="1"/>
          </p:cNvSpPr>
          <p:nvPr/>
        </p:nvSpPr>
        <p:spPr bwMode="auto">
          <a:xfrm>
            <a:off x="8365114" y="4987599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3989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1" grpId="0" animBg="1"/>
      <p:bldP spid="723983" grpId="0" animBg="1"/>
      <p:bldP spid="723984" grpId="0" animBg="1"/>
      <p:bldP spid="723985" grpId="0" animBg="1"/>
      <p:bldP spid="723986" grpId="0" animBg="1"/>
      <p:bldP spid="723988" grpId="0" autoUpdateAnimBg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4251325" y="4310058"/>
            <a:ext cx="1768475" cy="406399"/>
            <a:chOff x="1286" y="2902"/>
            <a:chExt cx="1114" cy="256"/>
          </a:xfrm>
        </p:grpSpPr>
        <p:sp>
          <p:nvSpPr>
            <p:cNvPr id="10260" name="Text Box 7"/>
            <p:cNvSpPr txBox="1">
              <a:spLocks noChangeArrowheads="1"/>
            </p:cNvSpPr>
            <p:nvPr/>
          </p:nvSpPr>
          <p:spPr bwMode="auto">
            <a:xfrm>
              <a:off x="1286" y="2905"/>
              <a:ext cx="17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 dirty="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5000" name="Text Box 8"/>
            <p:cNvSpPr txBox="1">
              <a:spLocks noChangeArrowheads="1"/>
            </p:cNvSpPr>
            <p:nvPr/>
          </p:nvSpPr>
          <p:spPr bwMode="auto">
            <a:xfrm>
              <a:off x="1536" y="2902"/>
              <a:ext cx="864" cy="253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altLang="zh-CN" sz="2000" b="1">
                  <a:solidFill>
                    <a:srgbClr val="FF3300"/>
                  </a:solidFill>
                  <a:latin typeface="Times New Roman" pitchFamily="18" charset="0"/>
                </a:rPr>
                <a:t>8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</p:grp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6934200" y="3817938"/>
            <a:ext cx="1066800" cy="927100"/>
            <a:chOff x="2928" y="2536"/>
            <a:chExt cx="801" cy="584"/>
          </a:xfrm>
        </p:grpSpPr>
        <p:sp>
          <p:nvSpPr>
            <p:cNvPr id="725002" name="AutoShape 10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>
                <a:latin typeface="Times New Roman" pitchFamily="18" charset="0"/>
              </a:endParaRPr>
            </a:p>
          </p:txBody>
        </p:sp>
        <p:sp>
          <p:nvSpPr>
            <p:cNvPr id="10259" name="Text Box 11"/>
            <p:cNvSpPr txBox="1">
              <a:spLocks noChangeArrowheads="1"/>
            </p:cNvSpPr>
            <p:nvPr/>
          </p:nvSpPr>
          <p:spPr bwMode="auto">
            <a:xfrm>
              <a:off x="3183" y="2794"/>
              <a:ext cx="328" cy="2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×</a:t>
              </a:r>
            </a:p>
          </p:txBody>
        </p:sp>
      </p:grpSp>
      <p:sp>
        <p:nvSpPr>
          <p:cNvPr id="725004" name="Line 12"/>
          <p:cNvSpPr>
            <a:spLocks noChangeShapeType="1"/>
          </p:cNvSpPr>
          <p:nvPr/>
        </p:nvSpPr>
        <p:spPr bwMode="auto">
          <a:xfrm>
            <a:off x="53340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5" name="Freeform 13"/>
          <p:cNvSpPr>
            <a:spLocks/>
          </p:cNvSpPr>
          <p:nvPr/>
        </p:nvSpPr>
        <p:spPr bwMode="auto">
          <a:xfrm>
            <a:off x="5297488" y="52006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6" name="Line 14"/>
          <p:cNvSpPr>
            <a:spLocks noChangeShapeType="1"/>
          </p:cNvSpPr>
          <p:nvPr/>
        </p:nvSpPr>
        <p:spPr bwMode="auto">
          <a:xfrm flipV="1">
            <a:off x="7162800" y="47323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7" name="Freeform 15"/>
          <p:cNvSpPr>
            <a:spLocks/>
          </p:cNvSpPr>
          <p:nvPr/>
        </p:nvSpPr>
        <p:spPr bwMode="auto">
          <a:xfrm>
            <a:off x="7773988" y="47323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8" name="Freeform 16"/>
          <p:cNvSpPr>
            <a:spLocks/>
          </p:cNvSpPr>
          <p:nvPr/>
        </p:nvSpPr>
        <p:spPr bwMode="auto">
          <a:xfrm>
            <a:off x="7772400" y="51895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09" name="Freeform 17"/>
          <p:cNvSpPr>
            <a:spLocks/>
          </p:cNvSpPr>
          <p:nvPr/>
        </p:nvSpPr>
        <p:spPr bwMode="auto">
          <a:xfrm>
            <a:off x="7488238" y="35814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10" name="Freeform 18"/>
          <p:cNvSpPr>
            <a:spLocks/>
          </p:cNvSpPr>
          <p:nvPr/>
        </p:nvSpPr>
        <p:spPr bwMode="auto">
          <a:xfrm>
            <a:off x="5297488" y="35814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11" name="Line 19"/>
          <p:cNvSpPr>
            <a:spLocks noChangeShapeType="1"/>
          </p:cNvSpPr>
          <p:nvPr/>
        </p:nvSpPr>
        <p:spPr bwMode="auto">
          <a:xfrm>
            <a:off x="5334000" y="35893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5012" name="Text Box 20"/>
          <p:cNvSpPr txBox="1">
            <a:spLocks noChangeArrowheads="1"/>
          </p:cNvSpPr>
          <p:nvPr/>
        </p:nvSpPr>
        <p:spPr bwMode="auto">
          <a:xfrm>
            <a:off x="8365114" y="4987599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25013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62000" y="1781175"/>
            <a:ext cx="762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为解决某一问题，或求取某一计算结果，特定的条件下，程序中反复地按某一模式进行操作。</a:t>
            </a: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673100" y="1355725"/>
            <a:ext cx="16129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循环概念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28675" y="2895600"/>
            <a:ext cx="15430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问题：</a:t>
            </a:r>
            <a:r>
              <a:rPr kumimoji="1" lang="zh-CN" altLang="en-US" sz="2000" b="1">
                <a:solidFill>
                  <a:srgbClr val="0033CC"/>
                </a:solidFill>
                <a:latin typeface="Times New Roman" pitchFamily="18" charset="0"/>
              </a:rPr>
              <a:t> 求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2</a:t>
            </a:r>
            <a:r>
              <a:rPr kumimoji="1" lang="en-US" altLang="zh-CN" sz="2000" b="1" baseline="30000">
                <a:solidFill>
                  <a:srgbClr val="0033CC"/>
                </a:solidFill>
                <a:latin typeface="Times New Roman" pitchFamily="18" charset="0"/>
              </a:rPr>
              <a:t>n</a:t>
            </a:r>
            <a:endParaRPr kumimoji="1" lang="en-US" altLang="zh-CN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990600" y="3505200"/>
          <a:ext cx="27638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85720" imgH="1143000" progId="Equation.3">
                  <p:embed/>
                </p:oleObj>
              </mc:Choice>
              <mc:Fallback>
                <p:oleObj name="公式" r:id="rId2" imgW="14857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5200"/>
                        <a:ext cx="2763838" cy="182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10200" y="2590800"/>
            <a:ext cx="2057400" cy="3962400"/>
            <a:chOff x="3744" y="1632"/>
            <a:chExt cx="1296" cy="2496"/>
          </a:xfrm>
        </p:grpSpPr>
        <p:grpSp>
          <p:nvGrpSpPr>
            <p:cNvPr id="11273" name="Group 7"/>
            <p:cNvGrpSpPr>
              <a:grpSpLocks/>
            </p:cNvGrpSpPr>
            <p:nvPr/>
          </p:nvGrpSpPr>
          <p:grpSpPr bwMode="auto">
            <a:xfrm>
              <a:off x="3935" y="1879"/>
              <a:ext cx="928" cy="1722"/>
              <a:chOff x="3935" y="1879"/>
              <a:chExt cx="928" cy="1722"/>
            </a:xfrm>
          </p:grpSpPr>
          <p:sp>
            <p:nvSpPr>
              <p:cNvPr id="11287" name="AutoShape 8"/>
              <p:cNvSpPr>
                <a:spLocks noChangeArrowheads="1"/>
              </p:cNvSpPr>
              <p:nvPr/>
            </p:nvSpPr>
            <p:spPr bwMode="auto">
              <a:xfrm>
                <a:off x="4032" y="1879"/>
                <a:ext cx="796" cy="234"/>
              </a:xfrm>
              <a:prstGeom prst="flowChartProcess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 dirty="0">
                    <a:latin typeface="Times New Roman" pitchFamily="18" charset="0"/>
                  </a:rPr>
                  <a:t>  k=1, s=1   </a:t>
                </a:r>
              </a:p>
            </p:txBody>
          </p:sp>
          <p:sp>
            <p:nvSpPr>
              <p:cNvPr id="11288" name="AutoShape 9"/>
              <p:cNvSpPr>
                <a:spLocks noChangeArrowheads="1"/>
              </p:cNvSpPr>
              <p:nvPr/>
            </p:nvSpPr>
            <p:spPr bwMode="auto">
              <a:xfrm>
                <a:off x="3935" y="2283"/>
                <a:ext cx="928" cy="465"/>
              </a:xfrm>
              <a:prstGeom prst="flowChartDecision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 dirty="0">
                    <a:latin typeface="Times New Roman" pitchFamily="18" charset="0"/>
                  </a:rPr>
                  <a:t>k ≤ n ?</a:t>
                </a:r>
              </a:p>
            </p:txBody>
          </p:sp>
          <p:sp>
            <p:nvSpPr>
              <p:cNvPr id="11289" name="AutoShape 10"/>
              <p:cNvSpPr>
                <a:spLocks noChangeArrowheads="1"/>
              </p:cNvSpPr>
              <p:nvPr/>
            </p:nvSpPr>
            <p:spPr bwMode="auto">
              <a:xfrm>
                <a:off x="4004" y="2926"/>
                <a:ext cx="796" cy="234"/>
              </a:xfrm>
              <a:prstGeom prst="flowChartProcess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 s =  s * 2   </a:t>
                </a:r>
              </a:p>
            </p:txBody>
          </p:sp>
          <p:sp>
            <p:nvSpPr>
              <p:cNvPr id="11290" name="AutoShape 11"/>
              <p:cNvSpPr>
                <a:spLocks noChangeArrowheads="1"/>
              </p:cNvSpPr>
              <p:nvPr/>
            </p:nvSpPr>
            <p:spPr bwMode="auto">
              <a:xfrm>
                <a:off x="4004" y="3367"/>
                <a:ext cx="796" cy="234"/>
              </a:xfrm>
              <a:prstGeom prst="flowChartProcess">
                <a:avLst/>
              </a:prstGeom>
              <a:solidFill>
                <a:srgbClr val="FFFF99"/>
              </a:solidFill>
              <a:ln w="19050">
                <a:solidFill>
                  <a:srgbClr val="4D4D4D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  k = k + 1   </a:t>
                </a:r>
              </a:p>
            </p:txBody>
          </p:sp>
        </p:grpSp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44" y="1632"/>
              <a:ext cx="1296" cy="2496"/>
              <a:chOff x="3744" y="1632"/>
              <a:chExt cx="1296" cy="2496"/>
            </a:xfrm>
          </p:grpSpPr>
          <p:sp>
            <p:nvSpPr>
              <p:cNvPr id="11275" name="Line 13"/>
              <p:cNvSpPr>
                <a:spLocks noChangeShapeType="1"/>
              </p:cNvSpPr>
              <p:nvPr/>
            </p:nvSpPr>
            <p:spPr bwMode="auto">
              <a:xfrm>
                <a:off x="4416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76" name="Line 14"/>
              <p:cNvSpPr>
                <a:spLocks noChangeShapeType="1"/>
              </p:cNvSpPr>
              <p:nvPr/>
            </p:nvSpPr>
            <p:spPr bwMode="auto">
              <a:xfrm>
                <a:off x="4416" y="211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77" name="Line 15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78" name="Line 16"/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79" name="Line 17"/>
              <p:cNvSpPr>
                <a:spLocks noChangeShapeType="1"/>
              </p:cNvSpPr>
              <p:nvPr/>
            </p:nvSpPr>
            <p:spPr bwMode="auto">
              <a:xfrm>
                <a:off x="4416" y="360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0" name="Line 18"/>
              <p:cNvSpPr>
                <a:spLocks noChangeShapeType="1"/>
              </p:cNvSpPr>
              <p:nvPr/>
            </p:nvSpPr>
            <p:spPr bwMode="auto">
              <a:xfrm flipH="1">
                <a:off x="3744" y="3744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1" name="Line 19"/>
              <p:cNvSpPr>
                <a:spLocks noChangeShapeType="1"/>
              </p:cNvSpPr>
              <p:nvPr/>
            </p:nvSpPr>
            <p:spPr bwMode="auto">
              <a:xfrm>
                <a:off x="3744" y="2518"/>
                <a:ext cx="0" cy="1248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2" name="Line 20"/>
              <p:cNvSpPr>
                <a:spLocks noChangeShapeType="1"/>
              </p:cNvSpPr>
              <p:nvPr/>
            </p:nvSpPr>
            <p:spPr bwMode="auto">
              <a:xfrm>
                <a:off x="3744" y="251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3" name="Line 21"/>
              <p:cNvSpPr>
                <a:spLocks noChangeShapeType="1"/>
              </p:cNvSpPr>
              <p:nvPr/>
            </p:nvSpPr>
            <p:spPr bwMode="auto">
              <a:xfrm>
                <a:off x="4848" y="2520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4" name="Line 22"/>
              <p:cNvSpPr>
                <a:spLocks noChangeShapeType="1"/>
              </p:cNvSpPr>
              <p:nvPr/>
            </p:nvSpPr>
            <p:spPr bwMode="auto">
              <a:xfrm>
                <a:off x="5040" y="2520"/>
                <a:ext cx="0" cy="1392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5" name="Line 23"/>
              <p:cNvSpPr>
                <a:spLocks noChangeShapeType="1"/>
              </p:cNvSpPr>
              <p:nvPr/>
            </p:nvSpPr>
            <p:spPr bwMode="auto">
              <a:xfrm flipH="1">
                <a:off x="4416" y="3888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  <p:sp>
            <p:nvSpPr>
              <p:cNvPr id="11286" name="Line 24"/>
              <p:cNvSpPr>
                <a:spLocks noChangeShapeType="1"/>
              </p:cNvSpPr>
              <p:nvPr/>
            </p:nvSpPr>
            <p:spPr bwMode="auto">
              <a:xfrm>
                <a:off x="4416" y="3888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stealth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 b="1"/>
              </a:p>
            </p:txBody>
          </p:sp>
        </p:grpSp>
      </p:grpSp>
      <p:sp>
        <p:nvSpPr>
          <p:cNvPr id="726041" name="Line 25"/>
          <p:cNvSpPr>
            <a:spLocks noChangeShapeType="1"/>
          </p:cNvSpPr>
          <p:nvPr/>
        </p:nvSpPr>
        <p:spPr bwMode="auto">
          <a:xfrm>
            <a:off x="3962400" y="44196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stealth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726042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a = ra </a:t>
            </a:r>
            <a:r>
              <a:rPr lang="en-US" altLang="zh-CN" sz="2000" b="1" dirty="0">
                <a:solidFill>
                  <a:srgbClr val="3333FF"/>
                </a:solidFill>
              </a:rPr>
              <a:t>*</a:t>
            </a:r>
            <a:r>
              <a:rPr lang="en-US" altLang="zh-CN" sz="2000" b="1" dirty="0">
                <a:solidFill>
                  <a:schemeClr val="tx1"/>
                </a:solidFill>
              </a:rPr>
              <a:t> 4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* p = 5 </a:t>
            </a:r>
            <a:r>
              <a:rPr lang="en-US" altLang="zh-CN" sz="2000" b="1" dirty="0">
                <a:solidFill>
                  <a:srgbClr val="3333FF"/>
                </a:solidFill>
              </a:rPr>
              <a:t>*</a:t>
            </a:r>
            <a:r>
              <a:rPr lang="en-US" altLang="zh-CN" sz="2000" b="1" dirty="0">
                <a:solidFill>
                  <a:schemeClr val="tx1"/>
                </a:solidFill>
              </a:rPr>
              <a:t>  * p ;</a:t>
            </a:r>
          </a:p>
        </p:txBody>
      </p:sp>
      <p:sp>
        <p:nvSpPr>
          <p:cNvPr id="808965" name="Oval 5"/>
          <p:cNvSpPr>
            <a:spLocks noChangeArrowheads="1"/>
          </p:cNvSpPr>
          <p:nvPr/>
        </p:nvSpPr>
        <p:spPr bwMode="auto">
          <a:xfrm>
            <a:off x="1958752" y="3652838"/>
            <a:ext cx="308992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08966" name="AutoShape 6"/>
          <p:cNvSpPr>
            <a:spLocks/>
          </p:cNvSpPr>
          <p:nvPr/>
        </p:nvSpPr>
        <p:spPr bwMode="auto">
          <a:xfrm>
            <a:off x="4343400" y="2738438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28968"/>
              <a:gd name="adj5" fmla="val 247620"/>
              <a:gd name="adj6" fmla="val -115676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算术乘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808967" name="Oval 7"/>
          <p:cNvSpPr>
            <a:spLocks noChangeArrowheads="1"/>
          </p:cNvSpPr>
          <p:nvPr/>
        </p:nvSpPr>
        <p:spPr bwMode="auto">
          <a:xfrm>
            <a:off x="2030760" y="4110038"/>
            <a:ext cx="308992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5" grpId="0" animBg="1"/>
      <p:bldP spid="808966" grpId="0" animBg="1" autoUpdateAnimBg="0"/>
      <p:bldP spid="808967" grpId="0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ChangeArrowheads="1"/>
          </p:cNvSpPr>
          <p:nvPr/>
        </p:nvSpPr>
        <p:spPr bwMode="auto">
          <a:xfrm>
            <a:off x="3375025" y="990600"/>
            <a:ext cx="24161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两种典型循环结构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2438400" y="4970463"/>
            <a:ext cx="4362450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循环体的算法是什么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循环的条件、循环结束条件是什么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如何修改循环条件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600200"/>
            <a:ext cx="3671888" cy="3309938"/>
            <a:chOff x="384" y="1296"/>
            <a:chExt cx="2313" cy="2085"/>
          </a:xfrm>
        </p:grpSpPr>
        <p:grpSp>
          <p:nvGrpSpPr>
            <p:cNvPr id="165914" name="Group 5"/>
            <p:cNvGrpSpPr>
              <a:grpSpLocks/>
            </p:cNvGrpSpPr>
            <p:nvPr/>
          </p:nvGrpSpPr>
          <p:grpSpPr bwMode="auto">
            <a:xfrm>
              <a:off x="816" y="1296"/>
              <a:ext cx="1881" cy="1920"/>
              <a:chOff x="816" y="1296"/>
              <a:chExt cx="1881" cy="1920"/>
            </a:xfrm>
          </p:grpSpPr>
          <p:grpSp>
            <p:nvGrpSpPr>
              <p:cNvPr id="165916" name="Group 6"/>
              <p:cNvGrpSpPr>
                <a:grpSpLocks/>
              </p:cNvGrpSpPr>
              <p:nvPr/>
            </p:nvGrpSpPr>
            <p:grpSpPr bwMode="auto">
              <a:xfrm>
                <a:off x="816" y="1296"/>
                <a:ext cx="1680" cy="1920"/>
                <a:chOff x="720" y="1440"/>
                <a:chExt cx="1680" cy="1920"/>
              </a:xfrm>
            </p:grpSpPr>
            <p:sp>
              <p:nvSpPr>
                <p:cNvPr id="165919" name="Line 7"/>
                <p:cNvSpPr>
                  <a:spLocks noChangeShapeType="1"/>
                </p:cNvSpPr>
                <p:nvPr/>
              </p:nvSpPr>
              <p:spPr bwMode="auto">
                <a:xfrm>
                  <a:off x="1536" y="2640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  <p:grpSp>
              <p:nvGrpSpPr>
                <p:cNvPr id="165920" name="Group 8"/>
                <p:cNvGrpSpPr>
                  <a:grpSpLocks/>
                </p:cNvGrpSpPr>
                <p:nvPr/>
              </p:nvGrpSpPr>
              <p:grpSpPr bwMode="auto">
                <a:xfrm>
                  <a:off x="720" y="1440"/>
                  <a:ext cx="1680" cy="1920"/>
                  <a:chOff x="720" y="1440"/>
                  <a:chExt cx="1680" cy="1920"/>
                </a:xfrm>
              </p:grpSpPr>
              <p:sp>
                <p:nvSpPr>
                  <p:cNvPr id="16592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726"/>
                    <a:ext cx="1344" cy="426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zh-CN" altLang="en-US" sz="1600" b="1">
                        <a:latin typeface="Times New Roman" pitchFamily="18" charset="0"/>
                      </a:rPr>
                      <a:t>循环条件</a:t>
                    </a:r>
                  </a:p>
                </p:txBody>
              </p:sp>
              <p:sp>
                <p:nvSpPr>
                  <p:cNvPr id="16592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417"/>
                    <a:ext cx="988" cy="21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 b="1">
                        <a:latin typeface="Times New Roman" pitchFamily="18" charset="0"/>
                      </a:rPr>
                      <a:t>  </a:t>
                    </a:r>
                    <a:r>
                      <a:rPr kumimoji="1" lang="zh-CN" altLang="en-US" sz="1600" b="1">
                        <a:latin typeface="Times New Roman" pitchFamily="18" charset="0"/>
                      </a:rPr>
                      <a:t>循环体 </a:t>
                    </a:r>
                  </a:p>
                </p:txBody>
              </p:sp>
              <p:sp>
                <p:nvSpPr>
                  <p:cNvPr id="16592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440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160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25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2880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2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0" y="1584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2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584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968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2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968"/>
                    <a:ext cx="0" cy="1104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3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  <p:sp>
                <p:nvSpPr>
                  <p:cNvPr id="16593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</p:grpSp>
          </p:grpSp>
          <p:sp>
            <p:nvSpPr>
              <p:cNvPr id="165917" name="Text Box 20"/>
              <p:cNvSpPr txBox="1">
                <a:spLocks noChangeArrowheads="1"/>
              </p:cNvSpPr>
              <p:nvPr/>
            </p:nvSpPr>
            <p:spPr bwMode="auto">
              <a:xfrm>
                <a:off x="1647" y="1966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65918" name="Text Box 21"/>
              <p:cNvSpPr txBox="1">
                <a:spLocks noChangeArrowheads="1"/>
              </p:cNvSpPr>
              <p:nvPr/>
            </p:nvSpPr>
            <p:spPr bwMode="auto">
              <a:xfrm>
                <a:off x="2300" y="1591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 i="1">
                    <a:latin typeface="Times New Roman" pitchFamily="18" charset="0"/>
                  </a:rPr>
                  <a:t>false</a:t>
                </a:r>
              </a:p>
            </p:txBody>
          </p:sp>
        </p:grpSp>
        <p:sp>
          <p:nvSpPr>
            <p:cNvPr id="165915" name="Text Box 22"/>
            <p:cNvSpPr txBox="1">
              <a:spLocks noChangeArrowheads="1"/>
            </p:cNvSpPr>
            <p:nvPr/>
          </p:nvSpPr>
          <p:spPr bwMode="auto">
            <a:xfrm>
              <a:off x="384" y="3147"/>
              <a:ext cx="696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当型循环</a:t>
              </a:r>
              <a:endParaRPr kumimoji="1" lang="zh-CN" altLang="en-US" sz="1600" b="1" i="1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181600" y="1600200"/>
            <a:ext cx="3365500" cy="3278188"/>
            <a:chOff x="3264" y="1296"/>
            <a:chExt cx="2120" cy="2065"/>
          </a:xfrm>
        </p:grpSpPr>
        <p:grpSp>
          <p:nvGrpSpPr>
            <p:cNvPr id="165895" name="Group 24"/>
            <p:cNvGrpSpPr>
              <a:grpSpLocks/>
            </p:cNvGrpSpPr>
            <p:nvPr/>
          </p:nvGrpSpPr>
          <p:grpSpPr bwMode="auto">
            <a:xfrm>
              <a:off x="3264" y="1296"/>
              <a:ext cx="1881" cy="1920"/>
              <a:chOff x="3264" y="1296"/>
              <a:chExt cx="1881" cy="1920"/>
            </a:xfrm>
          </p:grpSpPr>
          <p:grpSp>
            <p:nvGrpSpPr>
              <p:cNvPr id="165897" name="Group 25"/>
              <p:cNvGrpSpPr>
                <a:grpSpLocks/>
              </p:cNvGrpSpPr>
              <p:nvPr/>
            </p:nvGrpSpPr>
            <p:grpSpPr bwMode="auto">
              <a:xfrm>
                <a:off x="3264" y="1296"/>
                <a:ext cx="1680" cy="1920"/>
                <a:chOff x="3264" y="1440"/>
                <a:chExt cx="1680" cy="1920"/>
              </a:xfrm>
            </p:grpSpPr>
            <p:grpSp>
              <p:nvGrpSpPr>
                <p:cNvPr id="165900" name="Group 26"/>
                <p:cNvGrpSpPr>
                  <a:grpSpLocks/>
                </p:cNvGrpSpPr>
                <p:nvPr/>
              </p:nvGrpSpPr>
              <p:grpSpPr bwMode="auto">
                <a:xfrm>
                  <a:off x="3264" y="1440"/>
                  <a:ext cx="1680" cy="1920"/>
                  <a:chOff x="3264" y="1440"/>
                  <a:chExt cx="1680" cy="1920"/>
                </a:xfrm>
              </p:grpSpPr>
              <p:grpSp>
                <p:nvGrpSpPr>
                  <p:cNvPr id="16590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264" y="1440"/>
                    <a:ext cx="1680" cy="1920"/>
                    <a:chOff x="3264" y="1440"/>
                    <a:chExt cx="1680" cy="1920"/>
                  </a:xfrm>
                </p:grpSpPr>
                <p:sp>
                  <p:nvSpPr>
                    <p:cNvPr id="165904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2206"/>
                      <a:ext cx="1344" cy="426"/>
                    </a:xfrm>
                    <a:prstGeom prst="flowChartDecision">
                      <a:avLst/>
                    </a:prstGeom>
                    <a:solidFill>
                      <a:srgbClr val="FFFF99"/>
                    </a:solidFill>
                    <a:ln w="28575">
                      <a:solidFill>
                        <a:srgbClr val="4D4D4D"/>
                      </a:solidFill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algn="ctr" eaLnBrk="1" hangingPunct="1"/>
                      <a:r>
                        <a:rPr kumimoji="1" lang="zh-CN" altLang="en-US" sz="1600" b="1">
                          <a:latin typeface="Times New Roman" pitchFamily="18" charset="0"/>
                        </a:rPr>
                        <a:t>循环条件</a:t>
                      </a:r>
                    </a:p>
                  </p:txBody>
                </p:sp>
                <p:sp>
                  <p:nvSpPr>
                    <p:cNvPr id="165905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1745"/>
                      <a:ext cx="988" cy="215"/>
                    </a:xfrm>
                    <a:prstGeom prst="flowChartProcess">
                      <a:avLst/>
                    </a:prstGeom>
                    <a:solidFill>
                      <a:srgbClr val="FFFF99"/>
                    </a:solidFill>
                    <a:ln w="28575">
                      <a:solidFill>
                        <a:srgbClr val="4D4D4D"/>
                      </a:solidFill>
                      <a:miter lim="800000"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pPr algn="ctr" eaLnBrk="1" hangingPunct="1"/>
                      <a:r>
                        <a:rPr kumimoji="1" lang="en-US" altLang="zh-CN" sz="1600" b="1">
                          <a:latin typeface="Times New Roman" pitchFamily="18" charset="0"/>
                        </a:rPr>
                        <a:t>  </a:t>
                      </a:r>
                      <a:r>
                        <a:rPr kumimoji="1" lang="zh-CN" altLang="en-US" sz="1600" b="1">
                          <a:latin typeface="Times New Roman" pitchFamily="18" charset="0"/>
                        </a:rPr>
                        <a:t>循环体 </a:t>
                      </a:r>
                    </a:p>
                  </p:txBody>
                </p:sp>
                <p:sp>
                  <p:nvSpPr>
                    <p:cNvPr id="16590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440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0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968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08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4" y="2880"/>
                      <a:ext cx="8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09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64" y="1584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1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4" y="1584"/>
                      <a:ext cx="81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11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2423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12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07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  <p:sp>
                  <p:nvSpPr>
                    <p:cNvPr id="16591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3072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4D4D4D"/>
                      </a:solidFill>
                      <a:round/>
                      <a:headEnd/>
                      <a:tailEnd type="stealth" w="med" len="med"/>
                    </a:ln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 b="1"/>
                    </a:p>
                  </p:txBody>
                </p:sp>
              </p:grpSp>
              <p:sp>
                <p:nvSpPr>
                  <p:cNvPr id="16590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640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 b="1"/>
                  </a:p>
                </p:txBody>
              </p:sp>
            </p:grpSp>
            <p:sp>
              <p:nvSpPr>
                <p:cNvPr id="165901" name="Line 39"/>
                <p:cNvSpPr>
                  <a:spLocks noChangeShapeType="1"/>
                </p:cNvSpPr>
                <p:nvPr/>
              </p:nvSpPr>
              <p:spPr bwMode="auto">
                <a:xfrm>
                  <a:off x="4752" y="2425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 b="1"/>
                </a:p>
              </p:txBody>
            </p:sp>
          </p:grpSp>
          <p:sp>
            <p:nvSpPr>
              <p:cNvPr id="165898" name="Text Box 40"/>
              <p:cNvSpPr txBox="1">
                <a:spLocks noChangeArrowheads="1"/>
              </p:cNvSpPr>
              <p:nvPr/>
            </p:nvSpPr>
            <p:spPr bwMode="auto">
              <a:xfrm>
                <a:off x="3711" y="2446"/>
                <a:ext cx="373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latin typeface="Times New Roman" pitchFamily="18" charset="0"/>
                  </a:rPr>
                  <a:t>true</a:t>
                </a:r>
              </a:p>
            </p:txBody>
          </p:sp>
          <p:sp>
            <p:nvSpPr>
              <p:cNvPr id="165899" name="Text Box 41"/>
              <p:cNvSpPr txBox="1">
                <a:spLocks noChangeArrowheads="1"/>
              </p:cNvSpPr>
              <p:nvPr/>
            </p:nvSpPr>
            <p:spPr bwMode="auto">
              <a:xfrm>
                <a:off x="4748" y="2071"/>
                <a:ext cx="397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 i="1">
                    <a:latin typeface="Times New Roman" pitchFamily="18" charset="0"/>
                  </a:rPr>
                  <a:t>false</a:t>
                </a:r>
              </a:p>
            </p:txBody>
          </p:sp>
        </p:grpSp>
        <p:sp>
          <p:nvSpPr>
            <p:cNvPr id="165896" name="Text Box 42"/>
            <p:cNvSpPr txBox="1">
              <a:spLocks noChangeArrowheads="1"/>
            </p:cNvSpPr>
            <p:nvPr/>
          </p:nvSpPr>
          <p:spPr bwMode="auto">
            <a:xfrm>
              <a:off x="4542" y="3127"/>
              <a:ext cx="842" cy="2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直到型循环</a:t>
              </a:r>
            </a:p>
          </p:txBody>
        </p:sp>
      </p:grpSp>
      <p:sp>
        <p:nvSpPr>
          <p:cNvPr id="727083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81000"/>
            <a:ext cx="44196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2.3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循环控制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2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autoUpdateAnimBg="0"/>
      <p:bldP spid="727043" grpId="0" build="p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utoUpdateAnimBg="0"/>
      <p:bldP spid="728067" grpId="0" autoUpdateAnimBg="0"/>
      <p:bldP spid="728072" grpId="0" animBg="1" autoUpdateAnimBg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729092" name="AutoShape 4"/>
          <p:cNvSpPr>
            <a:spLocks/>
          </p:cNvSpPr>
          <p:nvPr/>
        </p:nvSpPr>
        <p:spPr bwMode="auto">
          <a:xfrm>
            <a:off x="4572000" y="2514600"/>
            <a:ext cx="1295400" cy="457200"/>
          </a:xfrm>
          <a:prstGeom prst="borderCallout2">
            <a:avLst>
              <a:gd name="adj1" fmla="val 25000"/>
              <a:gd name="adj2" fmla="val -5884"/>
              <a:gd name="adj3" fmla="val 25000"/>
              <a:gd name="adj4" fmla="val -39704"/>
              <a:gd name="adj5" fmla="val -125347"/>
              <a:gd name="adj6" fmla="val -7365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kumimoji="1" lang="zh-CN" altLang="en-US" b="1">
                <a:latin typeface="Times New Roman" pitchFamily="18" charset="0"/>
              </a:rPr>
              <a:t>关键字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2" grpId="0" animBg="1" autoUpdateAnimBg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 dirty="0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i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730116" name="AutoShape 4"/>
          <p:cNvSpPr>
            <a:spLocks/>
          </p:cNvSpPr>
          <p:nvPr/>
        </p:nvSpPr>
        <p:spPr bwMode="auto">
          <a:xfrm>
            <a:off x="5410200" y="2590800"/>
            <a:ext cx="2362200" cy="990600"/>
          </a:xfrm>
          <a:prstGeom prst="borderCallout2">
            <a:avLst>
              <a:gd name="adj1" fmla="val 11537"/>
              <a:gd name="adj2" fmla="val -3227"/>
              <a:gd name="adj3" fmla="val 11537"/>
              <a:gd name="adj4" fmla="val -19894"/>
              <a:gd name="adj5" fmla="val -78366"/>
              <a:gd name="adj6" fmla="val -3662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逻辑表达式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决定是否执行循环体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 animBg="1" autoUpdateAnimBg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169988" name="AutoShape 4"/>
          <p:cNvSpPr>
            <a:spLocks/>
          </p:cNvSpPr>
          <p:nvPr/>
        </p:nvSpPr>
        <p:spPr bwMode="auto">
          <a:xfrm>
            <a:off x="5410200" y="2590800"/>
            <a:ext cx="2514600" cy="1219200"/>
          </a:xfrm>
          <a:prstGeom prst="borderCallout2">
            <a:avLst>
              <a:gd name="adj1" fmla="val 9375"/>
              <a:gd name="adj2" fmla="val -3032"/>
              <a:gd name="adj3" fmla="val 9375"/>
              <a:gd name="adj4" fmla="val -18685"/>
              <a:gd name="adj5" fmla="val -63671"/>
              <a:gd name="adj6" fmla="val -3440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逻辑表达式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不管表达式形式如何，结果都作为逻辑值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sp>
        <p:nvSpPr>
          <p:cNvPr id="732164" name="AutoShape 4"/>
          <p:cNvSpPr>
            <a:spLocks/>
          </p:cNvSpPr>
          <p:nvPr/>
        </p:nvSpPr>
        <p:spPr bwMode="auto">
          <a:xfrm>
            <a:off x="1676400" y="2590800"/>
            <a:ext cx="2895600" cy="1066800"/>
          </a:xfrm>
          <a:prstGeom prst="borderCallout2">
            <a:avLst>
              <a:gd name="adj1" fmla="val 10713"/>
              <a:gd name="adj2" fmla="val 102630"/>
              <a:gd name="adj3" fmla="val 10713"/>
              <a:gd name="adj4" fmla="val 121000"/>
              <a:gd name="adj5" fmla="val -72769"/>
              <a:gd name="adj6" fmla="val 13941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重复执行的操作</a:t>
            </a:r>
          </a:p>
          <a:p>
            <a:pPr algn="ctr" eaLnBrk="1" hangingPunct="1">
              <a:lnSpc>
                <a:spcPct val="150000"/>
              </a:lnSpc>
            </a:pP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直至</a:t>
            </a:r>
            <a:r>
              <a:rPr kumimoji="1" lang="zh-CN" altLang="en-US" b="1" i="1">
                <a:latin typeface="Times New Roman" pitchFamily="18" charset="0"/>
                <a:sym typeface="Wingdings" pitchFamily="2" charset="2"/>
              </a:rPr>
              <a:t>表达式</a:t>
            </a:r>
            <a:r>
              <a:rPr kumimoji="1" lang="zh-CN" altLang="en-US" b="1">
                <a:latin typeface="Times New Roman" pitchFamily="18" charset="0"/>
                <a:sym typeface="Wingdings" pitchFamily="2" charset="2"/>
              </a:rPr>
              <a:t>的值为</a:t>
            </a:r>
            <a:r>
              <a:rPr kumimoji="1" lang="en-US" altLang="zh-CN" b="1">
                <a:latin typeface="Times New Roman" pitchFamily="18" charset="0"/>
                <a:sym typeface="Wingdings" pitchFamily="2" charset="2"/>
              </a:rPr>
              <a:t>false ( 0 )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4" grpId="0" animBg="1" autoUpdateAnimBg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930525" y="1447800"/>
            <a:ext cx="336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3048000"/>
            <a:ext cx="3922714" cy="2895600"/>
            <a:chOff x="2112" y="1776"/>
            <a:chExt cx="2471" cy="1824"/>
          </a:xfrm>
        </p:grpSpPr>
        <p:sp>
          <p:nvSpPr>
            <p:cNvPr id="172039" name="AutoShape 5"/>
            <p:cNvSpPr>
              <a:spLocks noChangeArrowheads="1"/>
            </p:cNvSpPr>
            <p:nvPr/>
          </p:nvSpPr>
          <p:spPr bwMode="auto">
            <a:xfrm>
              <a:off x="2544" y="2064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表达式</a:t>
              </a:r>
            </a:p>
          </p:txBody>
        </p:sp>
        <p:sp>
          <p:nvSpPr>
            <p:cNvPr id="172040" name="AutoShape 6"/>
            <p:cNvSpPr>
              <a:spLocks noChangeArrowheads="1"/>
            </p:cNvSpPr>
            <p:nvPr/>
          </p:nvSpPr>
          <p:spPr bwMode="auto">
            <a:xfrm>
              <a:off x="2544" y="2736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sz="2000" b="1" i="1">
                  <a:latin typeface="Times New Roman" pitchFamily="18" charset="0"/>
                </a:rPr>
                <a:t>循环体</a:t>
              </a:r>
            </a:p>
          </p:txBody>
        </p:sp>
        <p:sp>
          <p:nvSpPr>
            <p:cNvPr id="172041" name="Line 7"/>
            <p:cNvSpPr>
              <a:spLocks noChangeShapeType="1"/>
            </p:cNvSpPr>
            <p:nvPr/>
          </p:nvSpPr>
          <p:spPr bwMode="auto">
            <a:xfrm>
              <a:off x="3168" y="1776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42" name="Line 8"/>
            <p:cNvSpPr>
              <a:spLocks noChangeShapeType="1"/>
            </p:cNvSpPr>
            <p:nvPr/>
          </p:nvSpPr>
          <p:spPr bwMode="auto">
            <a:xfrm>
              <a:off x="3168" y="2448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43" name="Line 9"/>
            <p:cNvSpPr>
              <a:spLocks noChangeShapeType="1"/>
            </p:cNvSpPr>
            <p:nvPr/>
          </p:nvSpPr>
          <p:spPr bwMode="auto">
            <a:xfrm>
              <a:off x="3168" y="3360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44" name="Line 10"/>
            <p:cNvSpPr>
              <a:spLocks noChangeShapeType="1"/>
            </p:cNvSpPr>
            <p:nvPr/>
          </p:nvSpPr>
          <p:spPr bwMode="auto">
            <a:xfrm>
              <a:off x="3792" y="2256"/>
              <a:ext cx="3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45" name="Line 11"/>
            <p:cNvSpPr>
              <a:spLocks noChangeShapeType="1"/>
            </p:cNvSpPr>
            <p:nvPr/>
          </p:nvSpPr>
          <p:spPr bwMode="auto">
            <a:xfrm>
              <a:off x="4128" y="2256"/>
              <a:ext cx="0" cy="11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733196" name="Text Box 12"/>
            <p:cNvSpPr txBox="1">
              <a:spLocks noChangeArrowheads="1"/>
            </p:cNvSpPr>
            <p:nvPr/>
          </p:nvSpPr>
          <p:spPr bwMode="auto">
            <a:xfrm>
              <a:off x="3216" y="2448"/>
              <a:ext cx="401" cy="25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733197" name="Text Box 13"/>
            <p:cNvSpPr txBox="1">
              <a:spLocks noChangeArrowheads="1"/>
            </p:cNvSpPr>
            <p:nvPr/>
          </p:nvSpPr>
          <p:spPr bwMode="auto">
            <a:xfrm>
              <a:off x="4155" y="2557"/>
              <a:ext cx="428" cy="25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172048" name="Line 14"/>
            <p:cNvSpPr>
              <a:spLocks noChangeShapeType="1"/>
            </p:cNvSpPr>
            <p:nvPr/>
          </p:nvSpPr>
          <p:spPr bwMode="auto">
            <a:xfrm>
              <a:off x="3168" y="3024"/>
              <a:ext cx="0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49" name="Line 15"/>
            <p:cNvSpPr>
              <a:spLocks noChangeShapeType="1"/>
            </p:cNvSpPr>
            <p:nvPr/>
          </p:nvSpPr>
          <p:spPr bwMode="auto">
            <a:xfrm flipH="1">
              <a:off x="2112" y="3216"/>
              <a:ext cx="10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50" name="Line 16"/>
            <p:cNvSpPr>
              <a:spLocks noChangeShapeType="1"/>
            </p:cNvSpPr>
            <p:nvPr/>
          </p:nvSpPr>
          <p:spPr bwMode="auto">
            <a:xfrm flipV="1">
              <a:off x="2112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51" name="Line 17"/>
            <p:cNvSpPr>
              <a:spLocks noChangeShapeType="1"/>
            </p:cNvSpPr>
            <p:nvPr/>
          </p:nvSpPr>
          <p:spPr bwMode="auto">
            <a:xfrm>
              <a:off x="2112" y="1920"/>
              <a:ext cx="10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  <p:sp>
          <p:nvSpPr>
            <p:cNvPr id="172052" name="Line 18"/>
            <p:cNvSpPr>
              <a:spLocks noChangeShapeType="1"/>
            </p:cNvSpPr>
            <p:nvPr/>
          </p:nvSpPr>
          <p:spPr bwMode="auto">
            <a:xfrm>
              <a:off x="3168" y="3360"/>
              <a:ext cx="96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 sz="2000" b="1"/>
            </a:p>
          </p:txBody>
        </p:sp>
      </p:grpSp>
      <p:sp>
        <p:nvSpPr>
          <p:cNvPr id="733203" name="Text Box 19"/>
          <p:cNvSpPr txBox="1">
            <a:spLocks noChangeArrowheads="1"/>
          </p:cNvSpPr>
          <p:nvPr/>
        </p:nvSpPr>
        <p:spPr bwMode="auto">
          <a:xfrm>
            <a:off x="1219200" y="24987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执行流程 </a:t>
            </a:r>
          </a:p>
        </p:txBody>
      </p:sp>
      <p:sp>
        <p:nvSpPr>
          <p:cNvPr id="172038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03" grpId="0" autoUpdateAnimBg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0" y="1981200"/>
            <a:ext cx="2933700" cy="3962400"/>
            <a:chOff x="3360" y="1248"/>
            <a:chExt cx="1848" cy="2496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>
              <a:off x="3360" y="1248"/>
              <a:ext cx="1848" cy="2496"/>
              <a:chOff x="3360" y="1248"/>
              <a:chExt cx="1848" cy="2496"/>
            </a:xfrm>
          </p:grpSpPr>
          <p:grpSp>
            <p:nvGrpSpPr>
              <p:cNvPr id="12300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2303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2304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73421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16"/>
                    <a:ext cx="1344" cy="423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kumimoji="1" lang="en-US" altLang="zh-CN">
                        <a:latin typeface="Times New Roman" pitchFamily="18" charset="0"/>
                      </a:rPr>
                      <a:t>i &lt;= 100</a:t>
                    </a:r>
                  </a:p>
                </p:txBody>
              </p:sp>
              <p:sp>
                <p:nvSpPr>
                  <p:cNvPr id="73421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4" cy="422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kumimoji="1" lang="en-US" altLang="zh-CN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>
                      <a:defRPr/>
                    </a:pPr>
                    <a:r>
                      <a:rPr kumimoji="1" lang="en-US" altLang="zh-CN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230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9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0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301" name="Text Box 19"/>
              <p:cNvSpPr txBox="1">
                <a:spLocks noChangeArrowheads="1"/>
              </p:cNvSpPr>
              <p:nvPr/>
            </p:nvSpPr>
            <p:spPr bwMode="auto">
              <a:xfrm>
                <a:off x="4176" y="2400"/>
                <a:ext cx="258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>
                    <a:latin typeface="宋体" pitchFamily="2" charset="-122"/>
                  </a:rPr>
                  <a:t> </a:t>
                </a:r>
                <a:r>
                  <a:rPr kumimoji="1" lang="en-US" altLang="zh-CN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2302" name="Text Box 20"/>
              <p:cNvSpPr txBox="1">
                <a:spLocks noChangeArrowheads="1"/>
              </p:cNvSpPr>
              <p:nvPr/>
            </p:nvSpPr>
            <p:spPr bwMode="auto">
              <a:xfrm>
                <a:off x="4878" y="2025"/>
                <a:ext cx="330" cy="23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>
                    <a:latin typeface="宋体" pitchFamily="2" charset="-122"/>
                  </a:rPr>
                  <a:t>  </a:t>
                </a:r>
                <a:endParaRPr kumimoji="1" lang="en-US" altLang="zh-CN" b="1">
                  <a:latin typeface="宋体" pitchFamily="2" charset="-122"/>
                </a:endParaRPr>
              </a:p>
            </p:txBody>
          </p:sp>
        </p:grpSp>
        <p:sp>
          <p:nvSpPr>
            <p:cNvPr id="734229" name="AutoShape 21"/>
            <p:cNvSpPr>
              <a:spLocks noChangeArrowheads="1"/>
            </p:cNvSpPr>
            <p:nvPr/>
          </p:nvSpPr>
          <p:spPr bwMode="auto">
            <a:xfrm>
              <a:off x="3648" y="1527"/>
              <a:ext cx="1104" cy="249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2299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34231" name="AutoShape 23"/>
          <p:cNvSpPr>
            <a:spLocks noChangeArrowheads="1"/>
          </p:cNvSpPr>
          <p:nvPr/>
        </p:nvSpPr>
        <p:spPr bwMode="auto">
          <a:xfrm>
            <a:off x="4267200" y="1447800"/>
            <a:ext cx="4391025" cy="2462213"/>
          </a:xfrm>
          <a:prstGeom prst="cloudCallout">
            <a:avLst>
              <a:gd name="adj1" fmla="val -49241"/>
              <a:gd name="adj2" fmla="val 83657"/>
            </a:avLst>
          </a:prstGeom>
          <a:gradFill rotWithShape="0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969696"/>
            </a:solidFill>
            <a:round/>
            <a:headEnd/>
            <a:tailEnd/>
          </a:ln>
          <a:effectLst>
            <a:outerShdw dist="81320" dir="19280412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 i="1">
                <a:solidFill>
                  <a:srgbClr val="CC0000"/>
                </a:solidFill>
                <a:latin typeface="Times New Roman" pitchFamily="18" charset="0"/>
              </a:rPr>
              <a:t>想一想：</a:t>
            </a:r>
            <a:endParaRPr kumimoji="1" lang="zh-CN" altLang="en-US" b="1">
              <a:latin typeface="Times New Roman" pitchFamily="18" charset="0"/>
            </a:endParaRPr>
          </a:p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循环条件是什么？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循环结束条件是什么？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哪一个语句修改循环条件？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2296" name="Rectangle 25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2290" name="Object 26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25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25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73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1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75"/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9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75"/>
                                        <p:tgtEl>
                                          <p:spTgt spid="73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build="p" autoUpdateAnimBg="0" advAuto="1000"/>
      <p:bldP spid="734231" grpId="0" animBg="1" autoUpdateAnimBg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35235" name="Line 3"/>
          <p:cNvSpPr>
            <a:spLocks noChangeShapeType="1"/>
          </p:cNvSpPr>
          <p:nvPr/>
        </p:nvSpPr>
        <p:spPr bwMode="auto">
          <a:xfrm flipH="1">
            <a:off x="3657600" y="3429000"/>
            <a:ext cx="1981200" cy="9906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 w="lg" len="lg"/>
            <a:tailEnd type="oval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35236" name="AutoShape 4"/>
          <p:cNvSpPr>
            <a:spLocks noChangeArrowheads="1"/>
          </p:cNvSpPr>
          <p:nvPr/>
        </p:nvSpPr>
        <p:spPr bwMode="auto">
          <a:xfrm>
            <a:off x="5410200" y="1752600"/>
            <a:ext cx="3200400" cy="4191000"/>
          </a:xfrm>
          <a:prstGeom prst="verticalScroll">
            <a:avLst>
              <a:gd name="adj" fmla="val 6329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4053" dir="19742175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可以写成：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      </a:t>
            </a: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sum + = i ;  i + +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或：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      </a:t>
            </a:r>
            <a:r>
              <a:rPr kumimoji="1" lang="en-US" altLang="zh-CN" b="1">
                <a:solidFill>
                  <a:srgbClr val="008000"/>
                </a:solidFill>
                <a:latin typeface="Times New Roman" pitchFamily="18" charset="0"/>
              </a:rPr>
              <a:t>sum + = i + + ;</a:t>
            </a: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1" lang="en-US" altLang="zh-CN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 i="1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kumimoji="1" lang="en-US" altLang="zh-CN" b="1">
              <a:latin typeface="Times New Roman" pitchFamily="18" charset="0"/>
            </a:endParaRPr>
          </a:p>
        </p:txBody>
      </p:sp>
      <p:sp>
        <p:nvSpPr>
          <p:cNvPr id="735237" name="AutoShape 5"/>
          <p:cNvSpPr>
            <a:spLocks noChangeArrowheads="1"/>
          </p:cNvSpPr>
          <p:nvPr/>
        </p:nvSpPr>
        <p:spPr bwMode="auto">
          <a:xfrm>
            <a:off x="7467600" y="3657600"/>
            <a:ext cx="1371600" cy="914400"/>
          </a:xfrm>
          <a:prstGeom prst="irregularSeal1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CN" altLang="en-US" b="1" i="1">
                <a:solidFill>
                  <a:srgbClr val="FF0000"/>
                </a:solidFill>
                <a:latin typeface="Times New Roman" pitchFamily="18" charset="0"/>
              </a:rPr>
              <a:t>想一想</a:t>
            </a:r>
          </a:p>
        </p:txBody>
      </p:sp>
      <p:sp>
        <p:nvSpPr>
          <p:cNvPr id="735238" name="Rectangle 6"/>
          <p:cNvSpPr>
            <a:spLocks noChangeArrowheads="1"/>
          </p:cNvSpPr>
          <p:nvPr/>
        </p:nvSpPr>
        <p:spPr bwMode="auto">
          <a:xfrm>
            <a:off x="5791200" y="4179888"/>
            <a:ext cx="21526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zh-CN" altLang="en-US" b="1" i="1">
                <a:latin typeface="Times New Roman" pitchFamily="18" charset="0"/>
              </a:rPr>
              <a:t>如果写成：</a:t>
            </a:r>
            <a:endParaRPr kumimoji="1" lang="zh-CN" altLang="en-US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CN" altLang="en-US" b="1">
                <a:latin typeface="Times New Roman" pitchFamily="18" charset="0"/>
              </a:rPr>
              <a:t>          </a:t>
            </a:r>
            <a:r>
              <a:rPr kumimoji="1" lang="en-US" altLang="zh-CN" b="1" i="1">
                <a:solidFill>
                  <a:srgbClr val="FF0000"/>
                </a:solidFill>
                <a:latin typeface="Times New Roman" pitchFamily="18" charset="0"/>
              </a:rPr>
              <a:t>sum + = + + i ;</a:t>
            </a:r>
            <a:endParaRPr kumimoji="1" lang="en-US" altLang="zh-CN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会有什么问题？</a:t>
            </a:r>
            <a:endParaRPr kumimoji="1" lang="zh-CN" alt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3314" name="Object 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1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5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 build="p" animBg="1" autoUpdateAnimBg="0" advAuto="2000"/>
      <p:bldP spid="735237" grpId="0" animBg="1" autoUpdateAnimBg="0"/>
      <p:bldP spid="735238" grpId="0" autoUpdateAnimBg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4338" name="Object 6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rgbClr val="3333FF"/>
                </a:solidFill>
              </a:rPr>
              <a:t>*</a:t>
            </a:r>
            <a:r>
              <a:rPr lang="en-US" altLang="zh-CN" sz="2000" b="1" dirty="0">
                <a:solidFill>
                  <a:schemeClr val="tx1"/>
                </a:solidFill>
              </a:rPr>
              <a:t> p = 5 *  </a:t>
            </a:r>
            <a:r>
              <a:rPr lang="en-US" altLang="zh-CN" sz="2000" b="1" dirty="0">
                <a:solidFill>
                  <a:srgbClr val="3333FF"/>
                </a:solidFill>
              </a:rPr>
              <a:t>*</a:t>
            </a:r>
            <a:r>
              <a:rPr lang="en-US" altLang="zh-CN" sz="2000" b="1" dirty="0">
                <a:solidFill>
                  <a:schemeClr val="tx1"/>
                </a:solidFill>
              </a:rPr>
              <a:t> p ;</a:t>
            </a:r>
          </a:p>
        </p:txBody>
      </p:sp>
      <p:sp>
        <p:nvSpPr>
          <p:cNvPr id="809989" name="Oval 5"/>
          <p:cNvSpPr>
            <a:spLocks noChangeArrowheads="1"/>
          </p:cNvSpPr>
          <p:nvPr/>
        </p:nvSpPr>
        <p:spPr bwMode="auto">
          <a:xfrm>
            <a:off x="1222986" y="4149080"/>
            <a:ext cx="324678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09990" name="Oval 6"/>
          <p:cNvSpPr>
            <a:spLocks noChangeArrowheads="1"/>
          </p:cNvSpPr>
          <p:nvPr/>
        </p:nvSpPr>
        <p:spPr bwMode="auto">
          <a:xfrm>
            <a:off x="2231098" y="4110038"/>
            <a:ext cx="324678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09991" name="AutoShape 7"/>
          <p:cNvSpPr>
            <a:spLocks/>
          </p:cNvSpPr>
          <p:nvPr/>
        </p:nvSpPr>
        <p:spPr bwMode="auto">
          <a:xfrm>
            <a:off x="4419600" y="2662238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36708"/>
              <a:gd name="adj5" fmla="val 258333"/>
              <a:gd name="adj6" fmla="val -15099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间址访问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9" grpId="0" animBg="1"/>
      <p:bldP spid="809990" grpId="0" animBg="1"/>
      <p:bldP spid="809991" grpId="0" animBg="1" autoUpdateAnimBg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762000" y="3408363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3 )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5377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5380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5383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5384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5385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5386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538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89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0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9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381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5378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5379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37306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7307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5374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5375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37310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37311" name="Rectangle 31"/>
          <p:cNvSpPr>
            <a:spLocks noChangeArrowheads="1"/>
          </p:cNvSpPr>
          <p:nvPr/>
        </p:nvSpPr>
        <p:spPr bwMode="auto">
          <a:xfrm>
            <a:off x="5678488" y="838200"/>
            <a:ext cx="1712912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= 1;  sum = 0;</a:t>
            </a:r>
          </a:p>
        </p:txBody>
      </p:sp>
      <p:grpSp>
        <p:nvGrpSpPr>
          <p:cNvPr id="15369" name="Group 32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5371" name="Rectangle 33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5362" name="Object 34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0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1" grpId="0" animBg="1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while ( i &lt;= 3 )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6402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6405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6408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6409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641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1641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641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06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solidFill>
                      <a:srgbClr val="009900"/>
                    </a:solidFill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6407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6403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6404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6391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38330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8331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6399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400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38334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38335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393" name="AutoShape 32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grpSp>
        <p:nvGrpSpPr>
          <p:cNvPr id="1639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639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638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5" grpId="0" autoUpdateAnimBg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762000" y="41275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741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7430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7433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7436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7437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743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743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744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4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7434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7435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741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3935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3935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7427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3935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416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7417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39361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 + 0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39363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9364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420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7422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7410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21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9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61" grpId="0" animBg="1" autoUpdateAnimBg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8454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8457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8460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8461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846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846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846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7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8458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8459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8439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0378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0379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8451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8452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0382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41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0385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 + 0</a:t>
            </a:r>
          </a:p>
        </p:txBody>
      </p:sp>
      <p:grpSp>
        <p:nvGrpSpPr>
          <p:cNvPr id="18443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0387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0388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8444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8446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8434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19474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19477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19480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9481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1948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1948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1948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8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9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9478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19479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19475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19476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3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1402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1403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19471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9472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1406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9464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5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9466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19468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19458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7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0498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0501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0504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0505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050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050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050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0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1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0502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0503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0499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0487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2426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2427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0495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0496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2430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9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049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049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0482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while ( i &lt;= </a:t>
            </a:r>
            <a:r>
              <a:rPr kumimoji="1" lang="en-US" altLang="zh-CN" b="1" i="1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1522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1525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1528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1529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153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2153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15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3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4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1526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1527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1523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1524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1511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3450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3451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1519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1520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3454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43455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13" name="AutoShape 32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grpSp>
        <p:nvGrpSpPr>
          <p:cNvPr id="2151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151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150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55" grpId="0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253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2550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2553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2556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2557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255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255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256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6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554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2555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2551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253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447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447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2547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2548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447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536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37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4481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2 + 1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4483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4484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2540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2542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2530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41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81" grpId="0" animBg="1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3574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3577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3580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3581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358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358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358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3578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3579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3575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3576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3557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5496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5497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3571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3572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5500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558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5503" name="AutoShape 31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2 + 1</a:t>
            </a:r>
          </a:p>
        </p:txBody>
      </p:sp>
      <p:grpSp>
        <p:nvGrpSpPr>
          <p:cNvPr id="23561" name="Group 32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5505" name="Line 33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5506" name="Line 34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45507" name="Rectangle 35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63" name="Text Box 36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3564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3566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3554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4582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4594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4597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4600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4601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460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460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460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0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1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4598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4599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4595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4583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6522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6523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4591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4592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6526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85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4586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4588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4578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7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int  *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 i="1">
                <a:solidFill>
                  <a:srgbClr val="3333FF"/>
                </a:solidFill>
              </a:rPr>
              <a:t>* p = 5 *  * p</a:t>
            </a:r>
            <a:r>
              <a:rPr lang="en-US" altLang="zh-CN" sz="2000" b="1">
                <a:solidFill>
                  <a:schemeClr val="tx1"/>
                </a:solidFill>
              </a:rPr>
              <a:t> ;</a:t>
            </a:r>
          </a:p>
        </p:txBody>
      </p:sp>
      <p:sp>
        <p:nvSpPr>
          <p:cNvPr id="811013" name="AutoShape 5"/>
          <p:cNvSpPr>
            <a:spLocks/>
          </p:cNvSpPr>
          <p:nvPr/>
        </p:nvSpPr>
        <p:spPr bwMode="auto">
          <a:xfrm>
            <a:off x="4419600" y="2967038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22278"/>
              <a:gd name="adj5" fmla="val 212204"/>
              <a:gd name="adj6" fmla="val -8830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2000" b="1" i="1">
                <a:solidFill>
                  <a:schemeClr val="tx1"/>
                </a:solidFill>
              </a:rPr>
              <a:t>*p = 5 * ( *p )</a:t>
            </a:r>
            <a:endParaRPr lang="en-US" altLang="zh-CN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3" grpId="0" animBg="1" autoUpdateAnimBg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5618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5621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5624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5625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562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562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562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2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0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5622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5623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5619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5620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5605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7544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7545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5615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5616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7548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5606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07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7551" name="Rectangle 31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9" name="Text Box 3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561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561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5602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1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6642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6645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6648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6649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665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2665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66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5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6646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6647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6643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6644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6631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8570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8571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6639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6640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8574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748575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633" name="AutoShape 32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grpSp>
        <p:nvGrpSpPr>
          <p:cNvPr id="2663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663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662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75" grpId="0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765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7670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7673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7676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7677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767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767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768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2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8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7674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7675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7671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765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4959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4959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7668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4959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7656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7657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9601" name="AutoShape 33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3 + 3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49603" name="Line 35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9604" name="Line 36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7660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7662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7650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61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601" grpId="0" animBg="1" autoUpdateAnimBg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8694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8697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8700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8701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870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870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870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0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1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1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1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8698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8699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8695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8696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0616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0617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8691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8692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0620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678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679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0623" name="AutoShape 31"/>
          <p:cNvSpPr>
            <a:spLocks noChangeArrowheads="1"/>
          </p:cNvSpPr>
          <p:nvPr/>
        </p:nvSpPr>
        <p:spPr bwMode="auto">
          <a:xfrm>
            <a:off x="5486400" y="5029200"/>
            <a:ext cx="1295400" cy="381000"/>
          </a:xfrm>
          <a:prstGeom prst="flowChartMerge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3 + 3</a:t>
            </a:r>
          </a:p>
        </p:txBody>
      </p:sp>
      <p:grpSp>
        <p:nvGrpSpPr>
          <p:cNvPr id="28681" name="Group 32"/>
          <p:cNvGrpSpPr>
            <a:grpSpLocks/>
          </p:cNvGrpSpPr>
          <p:nvPr/>
        </p:nvGrpSpPr>
        <p:grpSpPr bwMode="auto">
          <a:xfrm>
            <a:off x="6172200" y="4953000"/>
            <a:ext cx="762000" cy="568325"/>
            <a:chOff x="3888" y="3120"/>
            <a:chExt cx="480" cy="358"/>
          </a:xfrm>
        </p:grpSpPr>
        <p:sp>
          <p:nvSpPr>
            <p:cNvPr id="750625" name="Line 33"/>
            <p:cNvSpPr>
              <a:spLocks noChangeShapeType="1"/>
            </p:cNvSpPr>
            <p:nvPr/>
          </p:nvSpPr>
          <p:spPr bwMode="auto">
            <a:xfrm>
              <a:off x="3888" y="3456"/>
              <a:ext cx="480" cy="0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0626" name="Line 34"/>
            <p:cNvSpPr>
              <a:spLocks noChangeShapeType="1"/>
            </p:cNvSpPr>
            <p:nvPr/>
          </p:nvSpPr>
          <p:spPr bwMode="auto">
            <a:xfrm flipV="1">
              <a:off x="4368" y="3120"/>
              <a:ext cx="0" cy="358"/>
            </a:xfrm>
            <a:prstGeom prst="line">
              <a:avLst/>
            </a:prstGeom>
            <a:noFill/>
            <a:ln w="57150">
              <a:solidFill>
                <a:srgbClr val="FFCCFF"/>
              </a:solidFill>
              <a:round/>
              <a:headEnd/>
              <a:tailEnd type="stealth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50627" name="Rectangle 35"/>
          <p:cNvSpPr>
            <a:spLocks noChangeArrowheads="1"/>
          </p:cNvSpPr>
          <p:nvPr/>
        </p:nvSpPr>
        <p:spPr bwMode="auto">
          <a:xfrm>
            <a:off x="762000" y="42005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83" name="Text Box 36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8684" name="Group 37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8686" name="Rectangle 38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8674" name="Object 39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5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29714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29717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29720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9721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2972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2972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297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6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2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3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9718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29719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29715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29716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9701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1640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1641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29711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9712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1644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9702" name="Text Box 29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99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9703" name="Rectangle 30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1647" name="Rectangle 31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5" name="Text Box 3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9706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29708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29698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7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762000" y="4560888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0738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0741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0744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0745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074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3</a:t>
                    </a:r>
                  </a:p>
                </p:txBody>
              </p:sp>
              <p:sp>
                <p:nvSpPr>
                  <p:cNvPr id="3074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074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5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0742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0743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0739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0740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0727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2666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2667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0735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0736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2670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0728" name="Text Box 31"/>
          <p:cNvSpPr txBox="1">
            <a:spLocks noChangeArrowheads="1"/>
          </p:cNvSpPr>
          <p:nvPr/>
        </p:nvSpPr>
        <p:spPr bwMode="auto">
          <a:xfrm>
            <a:off x="8147050" y="45577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729" name="Rectangle 32"/>
          <p:cNvSpPr>
            <a:spLocks noChangeArrowheads="1"/>
          </p:cNvSpPr>
          <p:nvPr/>
        </p:nvSpPr>
        <p:spPr bwMode="auto">
          <a:xfrm>
            <a:off x="5715000" y="2514600"/>
            <a:ext cx="16764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sum = sum + i;</a:t>
            </a:r>
          </a:p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 i + + ;</a:t>
            </a:r>
            <a:endParaRPr kumimoji="1" lang="en-US" altLang="zh-CN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073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073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0722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1762" name="Group 4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1765" name="Group 5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1768" name="Line 6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1769" name="Group 7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1770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3177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177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4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1766" name="Text Box 19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1767" name="Text Box 20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1763" name="AutoShape 21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1764" name="Line 22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1749" name="Group 23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3688" name="Rectangle 24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3689" name="Rectangle 25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1759" name="Text Box 26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1760" name="Text Box 27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3692" name="Text Box 28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1750" name="AutoShape 29"/>
          <p:cNvSpPr>
            <a:spLocks noChangeArrowheads="1"/>
          </p:cNvSpPr>
          <p:nvPr/>
        </p:nvSpPr>
        <p:spPr bwMode="auto">
          <a:xfrm>
            <a:off x="5486400" y="1557338"/>
            <a:ext cx="1981200" cy="6096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 sz="1600" b="1">
                <a:solidFill>
                  <a:srgbClr val="FFFFFF"/>
                </a:solidFill>
                <a:latin typeface="Times New Roman" pitchFamily="18" charset="0"/>
              </a:rPr>
              <a:t>i &lt;= 3</a:t>
            </a:r>
          </a:p>
        </p:txBody>
      </p:sp>
      <p:sp>
        <p:nvSpPr>
          <p:cNvPr id="753694" name="AutoShape 30"/>
          <p:cNvSpPr>
            <a:spLocks noChangeArrowheads="1"/>
          </p:cNvSpPr>
          <p:nvPr/>
        </p:nvSpPr>
        <p:spPr bwMode="auto">
          <a:xfrm>
            <a:off x="7924800" y="4419600"/>
            <a:ext cx="762000" cy="6096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753695" name="Rectangle 31"/>
          <p:cNvSpPr>
            <a:spLocks noChangeArrowheads="1"/>
          </p:cNvSpPr>
          <p:nvPr/>
        </p:nvSpPr>
        <p:spPr bwMode="auto">
          <a:xfrm>
            <a:off x="762000" y="3768725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53" name="Text Box 32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solidFill>
                  <a:srgbClr val="FFFFFF"/>
                </a:solidFill>
                <a:latin typeface="Times New Roman" pitchFamily="18" charset="0"/>
              </a:rPr>
              <a:t>3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1754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1756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1746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5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4" grpId="0" animBg="1" autoUpdateAnimBg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762000" y="5353050"/>
            <a:ext cx="3810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kumimoji="1" lang="en-US" altLang="zh-CN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1" lang="en-US" alt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2774" name="Group 5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2788" name="Group 6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2791" name="Group 7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2794" name="Line 8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2795" name="Group 9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279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3279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279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9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2792" name="Text Box 21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2793" name="Text Box 22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2789" name="AutoShape 23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2790" name="Line 24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2775" name="Group 25"/>
          <p:cNvGrpSpPr>
            <a:grpSpLocks/>
          </p:cNvGrpSpPr>
          <p:nvPr/>
        </p:nvGrpSpPr>
        <p:grpSpPr bwMode="auto">
          <a:xfrm>
            <a:off x="4724400" y="4100513"/>
            <a:ext cx="3995738" cy="852487"/>
            <a:chOff x="2928" y="2871"/>
            <a:chExt cx="2517" cy="537"/>
          </a:xfrm>
        </p:grpSpPr>
        <p:sp>
          <p:nvSpPr>
            <p:cNvPr id="754714" name="Rectangle 26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4715" name="Rectangle 27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2785" name="Text Box 28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2786" name="Text Box 29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4718" name="Text Box 30"/>
            <p:cNvSpPr txBox="1">
              <a:spLocks noChangeArrowheads="1"/>
            </p:cNvSpPr>
            <p:nvPr/>
          </p:nvSpPr>
          <p:spPr bwMode="auto">
            <a:xfrm>
              <a:off x="4903" y="2871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 &lt; = 3</a:t>
              </a:r>
              <a:endPara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105400" y="5486400"/>
            <a:ext cx="2819400" cy="533400"/>
            <a:chOff x="3168" y="3408"/>
            <a:chExt cx="1776" cy="336"/>
          </a:xfrm>
        </p:grpSpPr>
        <p:sp>
          <p:nvSpPr>
            <p:cNvPr id="32781" name="Text Box 32"/>
            <p:cNvSpPr txBox="1">
              <a:spLocks noChangeArrowheads="1"/>
            </p:cNvSpPr>
            <p:nvPr/>
          </p:nvSpPr>
          <p:spPr bwMode="auto">
            <a:xfrm>
              <a:off x="3168" y="346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32782" name="Rectangle 33"/>
            <p:cNvSpPr>
              <a:spLocks noChangeArrowheads="1"/>
            </p:cNvSpPr>
            <p:nvPr/>
          </p:nvSpPr>
          <p:spPr bwMode="auto">
            <a:xfrm>
              <a:off x="3696" y="3408"/>
              <a:ext cx="1248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sum = 6</a:t>
              </a:r>
            </a:p>
          </p:txBody>
        </p:sp>
      </p:grpSp>
      <p:sp>
        <p:nvSpPr>
          <p:cNvPr id="754722" name="AutoShape 34"/>
          <p:cNvSpPr>
            <a:spLocks noChangeArrowheads="1"/>
          </p:cNvSpPr>
          <p:nvPr/>
        </p:nvSpPr>
        <p:spPr bwMode="auto">
          <a:xfrm>
            <a:off x="7924800" y="4419600"/>
            <a:ext cx="762000" cy="6096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grpSp>
        <p:nvGrpSpPr>
          <p:cNvPr id="32778" name="Group 35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2780" name="Rectangle 36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2770" name="Object 37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779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193800" y="1843088"/>
            <a:ext cx="292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zh-CN" b="1">
                <a:solidFill>
                  <a:srgbClr val="0033CC"/>
                </a:solidFill>
                <a:latin typeface="Times New Roman" pitchFamily="18" charset="0"/>
              </a:rPr>
              <a:t>以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sum =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1 + 2 + 3 </a:t>
            </a:r>
            <a:r>
              <a:rPr kumimoji="1" lang="zh-CN" alt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模拟执行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09600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while ( i &lt;= </a:t>
            </a:r>
            <a:r>
              <a:rPr kumimoji="1" lang="en-US" altLang="zh-CN" b="1" i="1">
                <a:latin typeface="Times New Roman" pitchFamily="18" charset="0"/>
              </a:rPr>
              <a:t>3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5257800" y="457200"/>
            <a:ext cx="2801938" cy="3581400"/>
            <a:chOff x="3360" y="1248"/>
            <a:chExt cx="1843" cy="2496"/>
          </a:xfrm>
        </p:grpSpPr>
        <p:grpSp>
          <p:nvGrpSpPr>
            <p:cNvPr id="33810" name="Group 5"/>
            <p:cNvGrpSpPr>
              <a:grpSpLocks/>
            </p:cNvGrpSpPr>
            <p:nvPr/>
          </p:nvGrpSpPr>
          <p:grpSpPr bwMode="auto">
            <a:xfrm>
              <a:off x="3360" y="1248"/>
              <a:ext cx="1843" cy="2496"/>
              <a:chOff x="3360" y="1248"/>
              <a:chExt cx="1843" cy="2496"/>
            </a:xfrm>
          </p:grpSpPr>
          <p:grpSp>
            <p:nvGrpSpPr>
              <p:cNvPr id="33813" name="Group 6"/>
              <p:cNvGrpSpPr>
                <a:grpSpLocks/>
              </p:cNvGrpSpPr>
              <p:nvPr/>
            </p:nvGrpSpPr>
            <p:grpSpPr bwMode="auto">
              <a:xfrm>
                <a:off x="3360" y="1248"/>
                <a:ext cx="1680" cy="2496"/>
                <a:chOff x="3360" y="1248"/>
                <a:chExt cx="1680" cy="2496"/>
              </a:xfrm>
            </p:grpSpPr>
            <p:sp>
              <p:nvSpPr>
                <p:cNvPr id="33816" name="Line 7"/>
                <p:cNvSpPr>
                  <a:spLocks noChangeShapeType="1"/>
                </p:cNvSpPr>
                <p:nvPr/>
              </p:nvSpPr>
              <p:spPr bwMode="auto">
                <a:xfrm>
                  <a:off x="4176" y="307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3817" name="Group 8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1680" cy="2496"/>
                  <a:chOff x="3360" y="1248"/>
                  <a:chExt cx="1680" cy="2496"/>
                </a:xfrm>
              </p:grpSpPr>
              <p:sp>
                <p:nvSpPr>
                  <p:cNvPr id="3381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3505" y="2016"/>
                    <a:ext cx="1340" cy="425"/>
                  </a:xfrm>
                  <a:prstGeom prst="flowChartDecision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i &lt;= 5</a:t>
                    </a:r>
                  </a:p>
                </p:txBody>
              </p:sp>
              <p:sp>
                <p:nvSpPr>
                  <p:cNvPr id="33819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675"/>
                    <a:ext cx="1105" cy="425"/>
                  </a:xfrm>
                  <a:prstGeom prst="flowChartProcess">
                    <a:avLst/>
                  </a:prstGeom>
                  <a:solidFill>
                    <a:srgbClr val="FFFF99"/>
                  </a:solidFill>
                  <a:ln w="28575">
                    <a:solidFill>
                      <a:srgbClr val="4D4D4D"/>
                    </a:solidFill>
                    <a:miter lim="800000"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sum = sum + i;</a:t>
                    </a:r>
                  </a:p>
                  <a:p>
                    <a:pPr algn="ctr" eaLnBrk="1" hangingPunct="1"/>
                    <a:r>
                      <a:rPr kumimoji="1" lang="en-US" altLang="zh-CN" sz="1600">
                        <a:latin typeface="Times New Roman" pitchFamily="18" charset="0"/>
                      </a:rPr>
                      <a:t> i + + ;</a:t>
                    </a:r>
                  </a:p>
                </p:txBody>
              </p:sp>
              <p:sp>
                <p:nvSpPr>
                  <p:cNvPr id="3382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248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448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331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0" y="1872"/>
                    <a:ext cx="0" cy="144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872"/>
                    <a:ext cx="8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48" y="225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256"/>
                    <a:ext cx="0" cy="120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2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45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rgbClr val="4D4D4D"/>
                    </a:solidFill>
                    <a:round/>
                    <a:headEnd/>
                    <a:tailEnd type="stealth" w="med" len="med"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3814" name="Text Box 20"/>
              <p:cNvSpPr txBox="1">
                <a:spLocks noChangeArrowheads="1"/>
              </p:cNvSpPr>
              <p:nvPr/>
            </p:nvSpPr>
            <p:spPr bwMode="auto">
              <a:xfrm>
                <a:off x="4180" y="2398"/>
                <a:ext cx="251" cy="2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>
                    <a:latin typeface="宋体" pitchFamily="2" charset="-122"/>
                  </a:rPr>
                  <a:t> </a:t>
                </a:r>
                <a:r>
                  <a:rPr kumimoji="1" lang="en-US" altLang="zh-CN" sz="1600" b="1">
                    <a:solidFill>
                      <a:srgbClr val="009900"/>
                    </a:solidFill>
                    <a:latin typeface="宋体" pitchFamily="2" charset="-122"/>
                  </a:rPr>
                  <a:t>1</a:t>
                </a:r>
              </a:p>
            </p:txBody>
          </p:sp>
          <p:sp>
            <p:nvSpPr>
              <p:cNvPr id="33815" name="Text Box 21"/>
              <p:cNvSpPr txBox="1">
                <a:spLocks noChangeArrowheads="1"/>
              </p:cNvSpPr>
              <p:nvPr/>
            </p:nvSpPr>
            <p:spPr bwMode="auto">
              <a:xfrm>
                <a:off x="4886" y="2021"/>
                <a:ext cx="317" cy="23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1" hangingPunct="1"/>
                <a:r>
                  <a:rPr kumimoji="1" lang="en-US" altLang="zh-CN" sz="1600" b="1">
                    <a:solidFill>
                      <a:srgbClr val="CC0000"/>
                    </a:solidFill>
                    <a:latin typeface="宋体" pitchFamily="2" charset="-122"/>
                  </a:rPr>
                  <a:t>0</a:t>
                </a:r>
                <a:r>
                  <a:rPr kumimoji="1" lang="en-US" altLang="zh-CN" sz="1600">
                    <a:latin typeface="宋体" pitchFamily="2" charset="-122"/>
                  </a:rPr>
                  <a:t>  </a:t>
                </a:r>
                <a:endParaRPr kumimoji="1" lang="en-US" altLang="zh-CN" sz="1600" b="1">
                  <a:latin typeface="宋体" pitchFamily="2" charset="-122"/>
                </a:endParaRPr>
              </a:p>
            </p:txBody>
          </p:sp>
        </p:grpSp>
        <p:sp>
          <p:nvSpPr>
            <p:cNvPr id="33811" name="AutoShape 22"/>
            <p:cNvSpPr>
              <a:spLocks noChangeArrowheads="1"/>
            </p:cNvSpPr>
            <p:nvPr/>
          </p:nvSpPr>
          <p:spPr bwMode="auto">
            <a:xfrm>
              <a:off x="3648" y="1523"/>
              <a:ext cx="1104" cy="255"/>
            </a:xfrm>
            <a:prstGeom prst="flowChartProcess">
              <a:avLst/>
            </a:prstGeom>
            <a:solidFill>
              <a:srgbClr val="FFFF99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>
                  <a:latin typeface="Times New Roman" pitchFamily="18" charset="0"/>
                </a:rPr>
                <a:t>i = 1;  sum = 0;</a:t>
              </a:r>
            </a:p>
          </p:txBody>
        </p:sp>
        <p:sp>
          <p:nvSpPr>
            <p:cNvPr id="33812" name="Line 23"/>
            <p:cNvSpPr>
              <a:spLocks noChangeShapeType="1"/>
            </p:cNvSpPr>
            <p:nvPr/>
          </p:nvSpPr>
          <p:spPr bwMode="auto">
            <a:xfrm>
              <a:off x="4176" y="1776"/>
              <a:ext cx="0" cy="24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798" name="Group 24"/>
          <p:cNvGrpSpPr>
            <a:grpSpLocks/>
          </p:cNvGrpSpPr>
          <p:nvPr/>
        </p:nvGrpSpPr>
        <p:grpSpPr bwMode="auto">
          <a:xfrm>
            <a:off x="4724400" y="4100513"/>
            <a:ext cx="3657600" cy="852487"/>
            <a:chOff x="2928" y="2871"/>
            <a:chExt cx="2304" cy="537"/>
          </a:xfrm>
        </p:grpSpPr>
        <p:sp>
          <p:nvSpPr>
            <p:cNvPr id="75573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672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kumimoji="1" lang="en-US" altLang="zh-CN" sz="2000">
                <a:latin typeface="Times New Roman" pitchFamily="18" charset="0"/>
              </a:endParaRPr>
            </a:p>
          </p:txBody>
        </p:sp>
        <p:sp>
          <p:nvSpPr>
            <p:cNvPr id="755738" name="Rectangle 26"/>
            <p:cNvSpPr>
              <a:spLocks noChangeArrowheads="1"/>
            </p:cNvSpPr>
            <p:nvPr/>
          </p:nvSpPr>
          <p:spPr bwMode="auto">
            <a:xfrm>
              <a:off x="3984" y="3168"/>
              <a:ext cx="672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endParaRPr kumimoji="1" lang="en-US" altLang="zh-CN" sz="2000" b="1">
                <a:latin typeface="Times New Roman" pitchFamily="18" charset="0"/>
              </a:endParaRPr>
            </a:p>
          </p:txBody>
        </p:sp>
        <p:sp>
          <p:nvSpPr>
            <p:cNvPr id="33807" name="Text Box 27"/>
            <p:cNvSpPr txBox="1">
              <a:spLocks noChangeArrowheads="1"/>
            </p:cNvSpPr>
            <p:nvPr/>
          </p:nvSpPr>
          <p:spPr bwMode="auto">
            <a:xfrm>
              <a:off x="3166" y="2871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3808" name="Text Box 28"/>
            <p:cNvSpPr txBox="1">
              <a:spLocks noChangeArrowheads="1"/>
            </p:cNvSpPr>
            <p:nvPr/>
          </p:nvSpPr>
          <p:spPr bwMode="auto">
            <a:xfrm>
              <a:off x="4126" y="2871"/>
              <a:ext cx="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sum</a:t>
              </a:r>
            </a:p>
          </p:txBody>
        </p:sp>
        <p:sp>
          <p:nvSpPr>
            <p:cNvPr id="755741" name="Text Box 29"/>
            <p:cNvSpPr txBox="1">
              <a:spLocks noChangeArrowheads="1"/>
            </p:cNvSpPr>
            <p:nvPr/>
          </p:nvSpPr>
          <p:spPr bwMode="auto">
            <a:xfrm>
              <a:off x="5116" y="2871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kumimoji="1" lang="zh-CN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3799" name="Group 30"/>
          <p:cNvGrpSpPr>
            <a:grpSpLocks/>
          </p:cNvGrpSpPr>
          <p:nvPr/>
        </p:nvGrpSpPr>
        <p:grpSpPr bwMode="auto">
          <a:xfrm>
            <a:off x="5105400" y="5486400"/>
            <a:ext cx="2819400" cy="533400"/>
            <a:chOff x="3168" y="3408"/>
            <a:chExt cx="1776" cy="336"/>
          </a:xfrm>
        </p:grpSpPr>
        <p:sp>
          <p:nvSpPr>
            <p:cNvPr id="33803" name="Text Box 31"/>
            <p:cNvSpPr txBox="1">
              <a:spLocks noChangeArrowheads="1"/>
            </p:cNvSpPr>
            <p:nvPr/>
          </p:nvSpPr>
          <p:spPr bwMode="auto">
            <a:xfrm>
              <a:off x="3168" y="3465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00FF"/>
                  </a:solidFill>
                  <a:latin typeface="Times New Roman" pitchFamily="18" charset="0"/>
                </a:rPr>
                <a:t>输出</a:t>
              </a:r>
            </a:p>
          </p:txBody>
        </p:sp>
        <p:sp>
          <p:nvSpPr>
            <p:cNvPr id="33804" name="Rectangle 32"/>
            <p:cNvSpPr>
              <a:spLocks noChangeArrowheads="1"/>
            </p:cNvSpPr>
            <p:nvPr/>
          </p:nvSpPr>
          <p:spPr bwMode="auto">
            <a:xfrm>
              <a:off x="3696" y="3408"/>
              <a:ext cx="1248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kumimoji="1" lang="en-US" altLang="zh-CN" sz="2000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kumimoji="1" lang="en-US" altLang="zh-CN" sz="2000" b="1">
                  <a:solidFill>
                    <a:srgbClr val="FFFFFF"/>
                  </a:solidFill>
                  <a:latin typeface="Times New Roman" pitchFamily="18" charset="0"/>
                </a:rPr>
                <a:t>sum = 6</a:t>
              </a:r>
            </a:p>
          </p:txBody>
        </p:sp>
      </p:grpSp>
      <p:grpSp>
        <p:nvGrpSpPr>
          <p:cNvPr id="33800" name="Group 33"/>
          <p:cNvGrpSpPr>
            <a:grpSpLocks/>
          </p:cNvGrpSpPr>
          <p:nvPr/>
        </p:nvGrpSpPr>
        <p:grpSpPr bwMode="auto">
          <a:xfrm>
            <a:off x="555625" y="1066800"/>
            <a:ext cx="4321175" cy="690563"/>
            <a:chOff x="350" y="672"/>
            <a:chExt cx="2722" cy="435"/>
          </a:xfrm>
        </p:grpSpPr>
        <p:sp>
          <p:nvSpPr>
            <p:cNvPr id="33802" name="Rectangle 34"/>
            <p:cNvSpPr>
              <a:spLocks noChangeArrowheads="1"/>
            </p:cNvSpPr>
            <p:nvPr/>
          </p:nvSpPr>
          <p:spPr bwMode="auto">
            <a:xfrm>
              <a:off x="350" y="764"/>
              <a:ext cx="19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1" hangingPunct="1"/>
              <a:r>
                <a:rPr kumimoji="1" lang="zh-CN" altLang="zh-CN" sz="2000" b="1" i="1">
                  <a:solidFill>
                    <a:srgbClr val="008000"/>
                  </a:solidFill>
                  <a:latin typeface="Times New Roman" pitchFamily="18" charset="0"/>
                </a:rPr>
                <a:t>一个简单的循环跟踪：</a:t>
              </a:r>
              <a:r>
                <a:rPr kumimoji="1" lang="zh-CN" altLang="zh-CN" sz="2000" b="1">
                  <a:latin typeface="Times New Roman" pitchFamily="18" charset="0"/>
                </a:rPr>
                <a:t> </a:t>
              </a:r>
              <a:r>
                <a:rPr kumimoji="1" lang="zh-CN" altLang="zh-CN" sz="2000">
                  <a:latin typeface="Times New Roman" pitchFamily="18" charset="0"/>
                </a:rPr>
                <a:t>求</a:t>
              </a:r>
              <a:endParaRPr kumimoji="1" lang="zh-CN" altLang="en-US" sz="2000">
                <a:solidFill>
                  <a:srgbClr val="006600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graphicFrame>
          <p:nvGraphicFramePr>
            <p:cNvPr id="33794" name="Object 35"/>
            <p:cNvGraphicFramePr>
              <a:graphicFrameLocks noChangeAspect="1"/>
            </p:cNvGraphicFramePr>
            <p:nvPr/>
          </p:nvGraphicFramePr>
          <p:xfrm>
            <a:off x="2300" y="672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672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0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381000"/>
            <a:ext cx="44196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2200" b="1" dirty="0">
                <a:solidFill>
                  <a:srgbClr val="CC3300"/>
                </a:solidFill>
              </a:rPr>
              <a:t>2.3.1  while</a:t>
            </a:r>
            <a:r>
              <a:rPr lang="zh-CN" altLang="en-US" sz="2200" b="1" dirty="0">
                <a:solidFill>
                  <a:srgbClr val="CC3300"/>
                </a:solidFill>
              </a:rPr>
              <a:t>语句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const int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 = 5;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" &lt;&lt;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&lt;&lt; "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)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5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5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5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5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5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5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5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5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5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5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5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56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567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567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567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567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7567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7567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985091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</a:t>
            </a:r>
            <a:r>
              <a:rPr lang="en-US" altLang="zh-CN" sz="2000" b="1" dirty="0">
                <a:solidFill>
                  <a:srgbClr val="0000FF"/>
                </a:solidFill>
              </a:rPr>
              <a:t>&amp;</a:t>
            </a:r>
            <a:r>
              <a:rPr lang="en-US" altLang="zh-CN" sz="2000" b="1" dirty="0">
                <a:solidFill>
                  <a:schemeClr val="tx1"/>
                </a:solidFill>
              </a:rPr>
              <a:t>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>
                <a:solidFill>
                  <a:srgbClr val="0000FF"/>
                </a:solidFill>
              </a:rPr>
              <a:t> *</a:t>
            </a:r>
            <a:r>
              <a:rPr lang="en-US" altLang="zh-CN" sz="2000" b="1" dirty="0">
                <a:solidFill>
                  <a:schemeClr val="tx1"/>
                </a:solidFill>
              </a:rPr>
              <a:t> p = &amp; a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a = ra * 4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* p = 5 *  * p ;</a:t>
            </a:r>
          </a:p>
        </p:txBody>
      </p:sp>
      <p:sp>
        <p:nvSpPr>
          <p:cNvPr id="985093" name="AutoShape 5"/>
          <p:cNvSpPr>
            <a:spLocks/>
          </p:cNvSpPr>
          <p:nvPr/>
        </p:nvSpPr>
        <p:spPr bwMode="auto">
          <a:xfrm>
            <a:off x="4716463" y="2043113"/>
            <a:ext cx="2447925" cy="533400"/>
          </a:xfrm>
          <a:prstGeom prst="borderCallout2">
            <a:avLst>
              <a:gd name="adj1" fmla="val 21431"/>
              <a:gd name="adj2" fmla="val -3111"/>
              <a:gd name="adj3" fmla="val 21431"/>
              <a:gd name="adj4" fmla="val -18028"/>
              <a:gd name="adj5" fmla="val 212204"/>
              <a:gd name="adj6" fmla="val -71468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名词，类型说明符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985094" name="Oval 6"/>
          <p:cNvSpPr>
            <a:spLocks noChangeArrowheads="1"/>
          </p:cNvSpPr>
          <p:nvPr/>
        </p:nvSpPr>
        <p:spPr bwMode="auto">
          <a:xfrm>
            <a:off x="1691679" y="2763838"/>
            <a:ext cx="287933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985095" name="Oval 7"/>
          <p:cNvSpPr>
            <a:spLocks noChangeArrowheads="1"/>
          </p:cNvSpPr>
          <p:nvPr/>
        </p:nvSpPr>
        <p:spPr bwMode="auto">
          <a:xfrm>
            <a:off x="1640879" y="3170238"/>
            <a:ext cx="287934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8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3" grpId="0" animBg="1" autoUpdateAnimBg="0"/>
      <p:bldP spid="985094" grpId="0" animBg="1"/>
      <p:bldP spid="985095" grpId="0" animBg="1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{ const int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 = 5;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" &lt;&lt;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&lt;&lt; "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while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)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double Value</a:t>
            </a:r>
            <a:r>
              <a:rPr kumimoji="1" lang="en-US" altLang="zh-CN" b="1" dirty="0">
                <a:latin typeface="Times New Roman" pitchFamily="18" charset="0"/>
              </a:rPr>
              <a:t>;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58787" name="AutoShape 3"/>
          <p:cNvSpPr>
            <a:spLocks/>
          </p:cNvSpPr>
          <p:nvPr/>
        </p:nvSpPr>
        <p:spPr bwMode="auto">
          <a:xfrm>
            <a:off x="3505200" y="1792288"/>
            <a:ext cx="1371600" cy="4572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30787"/>
              <a:gd name="adj5" fmla="val 321875"/>
              <a:gd name="adj6" fmla="val -9838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kumimoji="1" lang="zh-CN" altLang="en-US" b="1">
                <a:latin typeface="Times New Roman" pitchFamily="18" charset="0"/>
              </a:rPr>
              <a:t>说明局部量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animBg="1" autoUpdateAnimBg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const int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 = 5;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" &lt;&lt;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&lt;&lt; "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)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{ double Value;</a:t>
            </a:r>
            <a:r>
              <a:rPr kumimoji="1" lang="en-US" altLang="zh-CN" b="1" i="1" dirty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cin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&gt;&gt; Value;</a:t>
            </a:r>
            <a:r>
              <a:rPr kumimoji="1" lang="en-US" altLang="zh-CN" b="1" i="1" dirty="0">
                <a:latin typeface="Times New Roman" pitchFamily="18" charset="0"/>
              </a:rPr>
              <a:t>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i="1" dirty="0">
                <a:latin typeface="Times New Roman" pitchFamily="18" charset="0"/>
              </a:rPr>
              <a:t>    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ValueSum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+= Value;</a:t>
            </a:r>
            <a:r>
              <a:rPr kumimoji="1" lang="en-US" altLang="zh-CN" b="1" i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i="1" dirty="0">
                <a:latin typeface="Times New Roman" pitchFamily="18" charset="0"/>
              </a:rPr>
              <a:t>    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++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ValuesProcessed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;</a:t>
            </a:r>
            <a:r>
              <a:rPr kumimoji="1" lang="en-US" altLang="zh-CN" b="1" i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  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59811" name="AutoShape 3"/>
          <p:cNvSpPr>
            <a:spLocks/>
          </p:cNvSpPr>
          <p:nvPr/>
        </p:nvSpPr>
        <p:spPr bwMode="auto">
          <a:xfrm>
            <a:off x="4876800" y="2249488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63634"/>
              <a:gd name="adj5" fmla="val 262796"/>
              <a:gd name="adj6" fmla="val -12272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循环体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1" grpId="0" animBg="1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const int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 = 5;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" &lt;&lt;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&lt;&lt; "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ValuesProcessed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)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60835" name="AutoShape 3"/>
          <p:cNvSpPr>
            <a:spLocks/>
          </p:cNvSpPr>
          <p:nvPr/>
        </p:nvSpPr>
        <p:spPr bwMode="auto">
          <a:xfrm>
            <a:off x="4953000" y="1527175"/>
            <a:ext cx="1600200" cy="533400"/>
          </a:xfrm>
          <a:prstGeom prst="borderCallout2">
            <a:avLst>
              <a:gd name="adj1" fmla="val 21431"/>
              <a:gd name="adj2" fmla="val -4764"/>
              <a:gd name="adj3" fmla="val 21431"/>
              <a:gd name="adj4" fmla="val -66667"/>
              <a:gd name="adj5" fmla="val 262796"/>
              <a:gd name="adj6" fmla="val -12856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循环条件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animBg="1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const int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 = 5;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" &lt;&lt;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&lt;&lt; "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ValuesProcessed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)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++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ValuesProcessed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;</a:t>
            </a:r>
            <a:r>
              <a:rPr kumimoji="1" lang="en-US" altLang="zh-CN" b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61859" name="AutoShape 3"/>
          <p:cNvSpPr>
            <a:spLocks/>
          </p:cNvSpPr>
          <p:nvPr/>
        </p:nvSpPr>
        <p:spPr bwMode="auto">
          <a:xfrm>
            <a:off x="5257800" y="288290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84028"/>
              <a:gd name="adj5" fmla="val 177292"/>
              <a:gd name="adj6" fmla="val -16388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修改</a:t>
            </a:r>
          </a:p>
          <a:p>
            <a:pPr algn="ctr" eaLnBrk="1" hangingPunct="1">
              <a:lnSpc>
                <a:spcPct val="120000"/>
              </a:lnSpc>
            </a:pPr>
            <a:r>
              <a:rPr kumimoji="1" lang="zh-CN" altLang="en-US" b="1">
                <a:latin typeface="Times New Roman" pitchFamily="18" charset="0"/>
              </a:rPr>
              <a:t>循环条件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animBg="1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33400" y="192088"/>
            <a:ext cx="81534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2-11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个浮点数的平均值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const int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 = 5;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总数</a:t>
            </a:r>
            <a:endParaRPr kumimoji="1" lang="zh-CN" altLang="en-US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循环计数器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累加器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" &lt;&lt;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&lt;&lt; "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ListSize</a:t>
            </a:r>
            <a:r>
              <a:rPr kumimoji="1" lang="en-US" altLang="zh-CN" b="1" dirty="0">
                <a:latin typeface="Times New Roman" pitchFamily="18" charset="0"/>
              </a:rPr>
              <a:t>)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继续执行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latin typeface="Times New Roman" pitchFamily="18" charset="0"/>
              </a:rPr>
              <a:t>{ double Value;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输入下一个数据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累加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计算已经输入的数据个数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return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762883" name="Object 3"/>
          <p:cNvGraphicFramePr>
            <a:graphicFrameLocks noChangeAspect="1"/>
          </p:cNvGraphicFramePr>
          <p:nvPr/>
        </p:nvGraphicFramePr>
        <p:xfrm>
          <a:off x="4953000" y="3544888"/>
          <a:ext cx="36004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2" imgW="3600000" imgH="2010056" progId="PBrush">
                  <p:embed/>
                </p:oleObj>
              </mc:Choice>
              <mc:Fallback>
                <p:oleObj name="位图图像" r:id="rId2" imgW="3600000" imgH="201005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44888"/>
                        <a:ext cx="360045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list of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while (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{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&gt; 0)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{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else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"No list to average"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6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6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6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6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639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639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639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7639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7639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 autoUpdateAnimBg="0" advAuto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list of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while (</a:t>
            </a:r>
            <a:r>
              <a:rPr kumimoji="1" lang="en-US" altLang="zh-CN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cin</a:t>
            </a:r>
            <a:r>
              <a:rPr kumimoji="1" lang="en-US" altLang="zh-CN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&gt;&gt; Value</a:t>
            </a:r>
            <a:r>
              <a:rPr kumimoji="1" lang="en-US" altLang="zh-CN" b="1" dirty="0"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{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   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if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&gt; 0)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{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else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"No list to average"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64932" name="AutoShape 4"/>
          <p:cNvSpPr>
            <a:spLocks/>
          </p:cNvSpPr>
          <p:nvPr/>
        </p:nvSpPr>
        <p:spPr bwMode="auto">
          <a:xfrm>
            <a:off x="4724400" y="1501775"/>
            <a:ext cx="2209800" cy="990600"/>
          </a:xfrm>
          <a:prstGeom prst="borderCallout2">
            <a:avLst>
              <a:gd name="adj1" fmla="val 11537"/>
              <a:gd name="adj2" fmla="val -3449"/>
              <a:gd name="adj3" fmla="val 11537"/>
              <a:gd name="adj4" fmla="val -48278"/>
              <a:gd name="adj5" fmla="val 149199"/>
              <a:gd name="adj6" fmla="val -931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循环条件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输入任意合法数据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 animBg="1" autoUpdateAnimBg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list of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while (</a:t>
            </a:r>
            <a:r>
              <a:rPr kumimoji="1" lang="en-US" altLang="zh-CN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cin</a:t>
            </a:r>
            <a:r>
              <a:rPr kumimoji="1" lang="en-US" altLang="zh-CN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&gt;&gt; Value</a:t>
            </a:r>
            <a:r>
              <a:rPr kumimoji="1" lang="en-US" altLang="zh-CN" b="1" dirty="0"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{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   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if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&gt; 0)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{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else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"No list to average"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65956" name="AutoShape 4"/>
          <p:cNvSpPr>
            <a:spLocks/>
          </p:cNvSpPr>
          <p:nvPr/>
        </p:nvSpPr>
        <p:spPr bwMode="auto">
          <a:xfrm>
            <a:off x="4800600" y="1790700"/>
            <a:ext cx="2209800" cy="990600"/>
          </a:xfrm>
          <a:prstGeom prst="borderCallout2">
            <a:avLst>
              <a:gd name="adj1" fmla="val 11537"/>
              <a:gd name="adj2" fmla="val -3449"/>
              <a:gd name="adj3" fmla="val 11537"/>
              <a:gd name="adj4" fmla="val -52875"/>
              <a:gd name="adj5" fmla="val 114583"/>
              <a:gd name="adj6" fmla="val -10230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修改循环条件</a:t>
            </a:r>
          </a:p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键入 </a:t>
            </a: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Ctrl-Z</a:t>
            </a:r>
            <a:r>
              <a:rPr kumimoji="1" lang="en-US" altLang="zh-CN" b="1">
                <a:latin typeface="Times New Roman" pitchFamily="18" charset="0"/>
              </a:rPr>
              <a:t> </a:t>
            </a:r>
            <a:r>
              <a:rPr kumimoji="1" lang="zh-CN" altLang="en-US" b="1">
                <a:latin typeface="Times New Roman" pitchFamily="18" charset="0"/>
              </a:rPr>
              <a:t>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6" grpId="0" animBg="1" autoUpdateAnimBg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list of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while (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{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&gt; 0)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{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else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"No list to average"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85800" y="238125"/>
            <a:ext cx="7696200" cy="607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  <a:endParaRPr kumimoji="1" lang="zh-CN" altLang="en-US" sz="2000" b="1" i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"Please enter list of numbers"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int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double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= 0;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double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while (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Value)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{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+= Value;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++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 &gt; 0)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{ double Average = </a:t>
            </a:r>
            <a:r>
              <a:rPr kumimoji="1" lang="en-US" altLang="zh-CN" b="1" dirty="0" err="1">
                <a:latin typeface="Times New Roman" pitchFamily="18" charset="0"/>
              </a:rPr>
              <a:t>ValueSum</a:t>
            </a:r>
            <a:r>
              <a:rPr kumimoji="1" lang="en-US" altLang="zh-CN" b="1" dirty="0">
                <a:latin typeface="Times New Roman" pitchFamily="18" charset="0"/>
              </a:rPr>
              <a:t> / </a:t>
            </a:r>
            <a:r>
              <a:rPr kumimoji="1" lang="en-US" altLang="zh-CN" b="1" dirty="0" err="1">
                <a:latin typeface="Times New Roman" pitchFamily="18" charset="0"/>
              </a:rPr>
              <a:t>ValuesProcessed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"\</a:t>
            </a:r>
            <a:r>
              <a:rPr kumimoji="1" lang="en-US" altLang="zh-CN" b="1" dirty="0" err="1">
                <a:latin typeface="Times New Roman" pitchFamily="18" charset="0"/>
              </a:rPr>
              <a:t>nAverage</a:t>
            </a:r>
            <a:r>
              <a:rPr kumimoji="1" lang="en-US" altLang="zh-CN" b="1" dirty="0">
                <a:latin typeface="Times New Roman" pitchFamily="18" charset="0"/>
              </a:rPr>
              <a:t>: " &lt;&lt; Average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else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"No list to average"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838200" y="2982913"/>
            <a:ext cx="4886325" cy="1382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while ( </a:t>
            </a:r>
            <a:r>
              <a:rPr kumimoji="1" lang="en-US" altLang="zh-CN" b="1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1" lang="en-US" altLang="zh-CN" b="1">
                <a:latin typeface="Times New Roman" pitchFamily="18" charset="0"/>
              </a:rPr>
              <a:t> )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     { if (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! (cin &gt;&gt; Value)</a:t>
            </a:r>
            <a:r>
              <a:rPr kumimoji="1" lang="en-US" altLang="zh-CN" b="1">
                <a:latin typeface="Times New Roman" pitchFamily="18" charset="0"/>
              </a:rPr>
              <a:t> ) </a:t>
            </a:r>
            <a:r>
              <a:rPr kumimoji="1" lang="en-US" altLang="zh-CN" b="1">
                <a:solidFill>
                  <a:srgbClr val="FF0000"/>
                </a:solidFill>
                <a:latin typeface="Times New Roman" pitchFamily="18" charset="0"/>
              </a:rPr>
              <a:t>break </a:t>
            </a:r>
            <a:r>
              <a:rPr kumimoji="1" lang="en-US" altLang="zh-CN" b="1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        ValueSum += Value;   ++ValuesProcessed;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     }</a:t>
            </a:r>
          </a:p>
        </p:txBody>
      </p:sp>
      <p:sp>
        <p:nvSpPr>
          <p:cNvPr id="768005" name="Rectangle 5"/>
          <p:cNvSpPr>
            <a:spLocks noChangeArrowheads="1"/>
          </p:cNvSpPr>
          <p:nvPr/>
        </p:nvSpPr>
        <p:spPr bwMode="auto">
          <a:xfrm>
            <a:off x="685800" y="207963"/>
            <a:ext cx="73152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2-12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计算若干个浮点数的平均值，以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Ctrl-Z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作输入结束</a:t>
            </a:r>
          </a:p>
        </p:txBody>
      </p:sp>
      <p:sp>
        <p:nvSpPr>
          <p:cNvPr id="768006" name="AutoShape 6"/>
          <p:cNvSpPr>
            <a:spLocks/>
          </p:cNvSpPr>
          <p:nvPr/>
        </p:nvSpPr>
        <p:spPr bwMode="auto">
          <a:xfrm>
            <a:off x="5410200" y="2174875"/>
            <a:ext cx="2438400" cy="533400"/>
          </a:xfrm>
          <a:prstGeom prst="borderCallout2">
            <a:avLst>
              <a:gd name="adj1" fmla="val 21431"/>
              <a:gd name="adj2" fmla="val -3125"/>
              <a:gd name="adj3" fmla="val 21431"/>
              <a:gd name="adj4" fmla="val -18880"/>
              <a:gd name="adj5" fmla="val 215181"/>
              <a:gd name="adj6" fmla="val -7115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kumimoji="1" lang="en-US" altLang="zh-CN" b="1">
                <a:latin typeface="Times New Roman" pitchFamily="18" charset="0"/>
              </a:rPr>
              <a:t>break </a:t>
            </a:r>
            <a:r>
              <a:rPr kumimoji="1" lang="zh-CN" altLang="en-US" b="1">
                <a:latin typeface="Times New Roman" pitchFamily="18" charset="0"/>
              </a:rPr>
              <a:t>语句终止循环</a:t>
            </a:r>
          </a:p>
        </p:txBody>
      </p:sp>
      <p:sp>
        <p:nvSpPr>
          <p:cNvPr id="768007" name="AutoShape 7"/>
          <p:cNvSpPr>
            <a:spLocks/>
          </p:cNvSpPr>
          <p:nvPr/>
        </p:nvSpPr>
        <p:spPr bwMode="auto">
          <a:xfrm>
            <a:off x="3505200" y="1816100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25176"/>
              <a:gd name="adj5" fmla="val 215181"/>
              <a:gd name="adj6" fmla="val -9488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循环条件永真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68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4" grpId="0" animBg="1" autoUpdateAnimBg="0"/>
      <p:bldP spid="768005" grpId="0" animBg="1" autoUpdateAnimBg="0"/>
      <p:bldP spid="768006" grpId="0" animBg="1" autoUpdateAnimBg="0"/>
      <p:bldP spid="76800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914400" y="985838"/>
            <a:ext cx="7848600" cy="5452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运算符意义与上下文相关</a:t>
            </a:r>
          </a:p>
        </p:txBody>
      </p:sp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．运算符的多义性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219200" y="2114550"/>
            <a:ext cx="4038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a = 35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 &amp; ra = a ;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* p =</a:t>
            </a:r>
            <a:r>
              <a:rPr lang="en-US" altLang="zh-CN" sz="2000" b="1" dirty="0">
                <a:solidFill>
                  <a:srgbClr val="0000FF"/>
                </a:solidFill>
              </a:rPr>
              <a:t> &amp;</a:t>
            </a:r>
            <a:r>
              <a:rPr lang="en-US" altLang="zh-CN" sz="2000" b="1" dirty="0">
                <a:solidFill>
                  <a:schemeClr val="tx1"/>
                </a:solidFill>
              </a:rPr>
              <a:t> a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a = ra </a:t>
            </a:r>
            <a:r>
              <a:rPr lang="en-US" altLang="zh-CN" sz="2000" b="1" dirty="0">
                <a:solidFill>
                  <a:srgbClr val="0000FF"/>
                </a:solidFill>
              </a:rPr>
              <a:t>*</a:t>
            </a:r>
            <a:r>
              <a:rPr lang="en-US" altLang="zh-CN" sz="2000" b="1" dirty="0">
                <a:solidFill>
                  <a:schemeClr val="tx1"/>
                </a:solidFill>
              </a:rPr>
              <a:t> 4 ;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*</a:t>
            </a:r>
            <a:r>
              <a:rPr lang="en-US" altLang="zh-CN" sz="2000" b="1" dirty="0">
                <a:solidFill>
                  <a:schemeClr val="tx1"/>
                </a:solidFill>
              </a:rPr>
              <a:t> p = 5 </a:t>
            </a:r>
            <a:r>
              <a:rPr lang="en-US" altLang="zh-CN" sz="2000" b="1" dirty="0">
                <a:solidFill>
                  <a:srgbClr val="0000FF"/>
                </a:solidFill>
              </a:rPr>
              <a:t>*  *</a:t>
            </a:r>
            <a:r>
              <a:rPr lang="en-US" altLang="zh-CN" sz="2000" b="1" dirty="0">
                <a:solidFill>
                  <a:schemeClr val="tx1"/>
                </a:solidFill>
              </a:rPr>
              <a:t> p ;</a:t>
            </a:r>
          </a:p>
        </p:txBody>
      </p:sp>
      <p:sp>
        <p:nvSpPr>
          <p:cNvPr id="986117" name="AutoShape 5"/>
          <p:cNvSpPr>
            <a:spLocks/>
          </p:cNvSpPr>
          <p:nvPr/>
        </p:nvSpPr>
        <p:spPr bwMode="auto">
          <a:xfrm>
            <a:off x="4716463" y="2043113"/>
            <a:ext cx="2303462" cy="533400"/>
          </a:xfrm>
          <a:prstGeom prst="borderCallout2">
            <a:avLst>
              <a:gd name="adj1" fmla="val 21431"/>
              <a:gd name="adj2" fmla="val -3310"/>
              <a:gd name="adj3" fmla="val 21431"/>
              <a:gd name="adj4" fmla="val -19157"/>
              <a:gd name="adj5" fmla="val 212204"/>
              <a:gd name="adj6" fmla="val -75949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i="1">
                <a:solidFill>
                  <a:schemeClr val="tx1"/>
                </a:solidFill>
              </a:rPr>
              <a:t>动词，运算符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986118" name="Oval 6"/>
          <p:cNvSpPr>
            <a:spLocks noChangeArrowheads="1"/>
          </p:cNvSpPr>
          <p:nvPr/>
        </p:nvSpPr>
        <p:spPr bwMode="auto">
          <a:xfrm>
            <a:off x="2246313" y="3195638"/>
            <a:ext cx="309562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986119" name="Oval 7"/>
          <p:cNvSpPr>
            <a:spLocks noChangeArrowheads="1"/>
          </p:cNvSpPr>
          <p:nvPr/>
        </p:nvSpPr>
        <p:spPr bwMode="auto">
          <a:xfrm>
            <a:off x="1979613" y="3675063"/>
            <a:ext cx="2159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986120" name="Oval 8"/>
          <p:cNvSpPr>
            <a:spLocks noChangeArrowheads="1"/>
          </p:cNvSpPr>
          <p:nvPr/>
        </p:nvSpPr>
        <p:spPr bwMode="auto">
          <a:xfrm>
            <a:off x="1187450" y="4178300"/>
            <a:ext cx="288206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986121" name="Oval 9"/>
          <p:cNvSpPr>
            <a:spLocks noChangeArrowheads="1"/>
          </p:cNvSpPr>
          <p:nvPr/>
        </p:nvSpPr>
        <p:spPr bwMode="auto">
          <a:xfrm>
            <a:off x="2051051" y="4178300"/>
            <a:ext cx="309562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986122" name="Oval 10"/>
          <p:cNvSpPr>
            <a:spLocks noChangeArrowheads="1"/>
          </p:cNvSpPr>
          <p:nvPr/>
        </p:nvSpPr>
        <p:spPr bwMode="auto">
          <a:xfrm>
            <a:off x="2246313" y="4178300"/>
            <a:ext cx="309562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8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9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7" grpId="0" animBg="1" autoUpdateAnimBg="0"/>
      <p:bldP spid="986118" grpId="0" animBg="1"/>
      <p:bldP spid="986119" grpId="0" animBg="1"/>
      <p:bldP spid="986120" grpId="0" animBg="1"/>
      <p:bldP spid="986121" grpId="0" animBg="1"/>
      <p:bldP spid="986122" grpId="0" animBg="1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7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  <a:endParaRPr kumimoji="1" lang="zh-CN" altLang="en-US" sz="20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914400" y="2786063"/>
            <a:ext cx="7696200" cy="3113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60000"/>
              </a:lnSpc>
              <a:defRPr/>
            </a:pPr>
            <a:r>
              <a:rPr kumimoji="1" lang="zh-CN" altLang="en-US" sz="2000" b="1" i="1">
                <a:latin typeface="Times New Roman" pitchFamily="18" charset="0"/>
              </a:rPr>
              <a:t>例如：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m = 24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n = 9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( 24 % 9 ) = </a:t>
            </a: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</a:t>
            </a: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( 9 % 6 ) = 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en-US" altLang="zh-CN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( 6 % 3 ) = </a:t>
            </a:r>
            <a:r>
              <a:rPr kumimoji="1" lang="en-US" altLang="zh-CN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所以， </a:t>
            </a:r>
            <a:r>
              <a:rPr kumimoji="1" lang="en-US" altLang="zh-CN" sz="2000" b="1">
                <a:latin typeface="Times New Roman" pitchFamily="18" charset="0"/>
              </a:rPr>
              <a:t>24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9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69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autoUpdateAnimBg="0"/>
      <p:bldP spid="769029" grpId="0" build="p" autoUpdateAnimBg="0"/>
      <p:bldP spid="769031" grpId="0" autoUpdateAnimBg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184328" name="Rectangle 7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184329" name="Rectangle 8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84330" name="Rectangle 9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84331" name="Text Box 10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84332" name="Text Box 11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84333" name="Text Box 12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0061" name="Text Box 13"/>
          <p:cNvSpPr txBox="1">
            <a:spLocks noChangeArrowheads="1"/>
          </p:cNvSpPr>
          <p:nvPr/>
        </p:nvSpPr>
        <p:spPr bwMode="auto">
          <a:xfrm>
            <a:off x="7585075" y="335438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24 %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1" grpId="0" autoUpdateAnimBg="0"/>
      <p:bldP spid="770061" grpId="0" autoUpdateAnimBg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5349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1078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1080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1081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1082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1083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1084" name="Freeform 12"/>
          <p:cNvSpPr>
            <a:spLocks/>
          </p:cNvSpPr>
          <p:nvPr/>
        </p:nvSpPr>
        <p:spPr bwMode="auto">
          <a:xfrm>
            <a:off x="51816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5351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84" grpId="0" animBg="1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6373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2102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2103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2104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2105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2106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2107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2108" name="Freeform 12"/>
          <p:cNvSpPr>
            <a:spLocks/>
          </p:cNvSpPr>
          <p:nvPr/>
        </p:nvSpPr>
        <p:spPr bwMode="auto">
          <a:xfrm>
            <a:off x="66294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6375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8" grpId="0" animBg="1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7397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3126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3127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3128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3129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3130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3131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87398" name="Text Box 12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773133" name="Text Box 13"/>
          <p:cNvSpPr txBox="1">
            <a:spLocks noChangeArrowheads="1"/>
          </p:cNvSpPr>
          <p:nvPr/>
        </p:nvSpPr>
        <p:spPr bwMode="auto">
          <a:xfrm>
            <a:off x="7642225" y="33543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9 %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3" grpId="0" autoUpdateAnimBg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8421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4150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4151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4152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4153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4154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4155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4156" name="Freeform 12"/>
          <p:cNvSpPr>
            <a:spLocks/>
          </p:cNvSpPr>
          <p:nvPr/>
        </p:nvSpPr>
        <p:spPr bwMode="auto">
          <a:xfrm>
            <a:off x="51816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8423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6" grpId="0" animBg="1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685800" y="3127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914400" y="10620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4648200" y="3794125"/>
            <a:ext cx="3886200" cy="752475"/>
            <a:chOff x="2928" y="2557"/>
            <a:chExt cx="2448" cy="474"/>
          </a:xfrm>
        </p:grpSpPr>
        <p:sp>
          <p:nvSpPr>
            <p:cNvPr id="775174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5175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5176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5177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5178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5179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5180" name="Freeform 12"/>
          <p:cNvSpPr>
            <a:spLocks/>
          </p:cNvSpPr>
          <p:nvPr/>
        </p:nvSpPr>
        <p:spPr bwMode="auto">
          <a:xfrm>
            <a:off x="6629400" y="45354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9447" name="Text Box 13"/>
          <p:cNvSpPr txBox="1">
            <a:spLocks noChangeArrowheads="1"/>
          </p:cNvSpPr>
          <p:nvPr/>
        </p:nvSpPr>
        <p:spPr bwMode="auto">
          <a:xfrm>
            <a:off x="914400" y="27066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0" grpId="0" animBg="1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6198" name="Rectangle 6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6199" name="Rectangle 7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6200" name="Rectangle 8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6201" name="Text Box 9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6202" name="Text Box 10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6203" name="Text Box 11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90470" name="Text Box 12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776205" name="Text Box 13"/>
          <p:cNvSpPr txBox="1">
            <a:spLocks noChangeArrowheads="1"/>
          </p:cNvSpPr>
          <p:nvPr/>
        </p:nvSpPr>
        <p:spPr bwMode="auto">
          <a:xfrm>
            <a:off x="7642225" y="33670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1" lang="en-US" altLang="zh-CN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6 %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05" grpId="0" autoUpdateAnimBg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7221" name="Rectangle 5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7222" name="Rectangle 6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7223" name="Rectangle 7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77224" name="Text Box 8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7225" name="Text Box 9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7226" name="Text Box 10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7227" name="Freeform 11"/>
          <p:cNvSpPr>
            <a:spLocks/>
          </p:cNvSpPr>
          <p:nvPr/>
        </p:nvSpPr>
        <p:spPr bwMode="auto">
          <a:xfrm>
            <a:off x="5181600" y="45481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1494" name="Text Box 12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7" grpId="0" animBg="1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8245" name="Rectangle 5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8246" name="Rectangle 6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8247" name="Rectangle 7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78248" name="Text Box 8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78249" name="Text Box 9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778250" name="Text Box 10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778251" name="Freeform 11"/>
          <p:cNvSpPr>
            <a:spLocks/>
          </p:cNvSpPr>
          <p:nvPr/>
        </p:nvSpPr>
        <p:spPr bwMode="auto">
          <a:xfrm>
            <a:off x="6629400" y="4548188"/>
            <a:ext cx="1371600" cy="304800"/>
          </a:xfrm>
          <a:custGeom>
            <a:avLst/>
            <a:gdLst>
              <a:gd name="T0" fmla="*/ 1776 w 1776"/>
              <a:gd name="T1" fmla="*/ 0 h 288"/>
              <a:gd name="T2" fmla="*/ 912 w 1776"/>
              <a:gd name="T3" fmla="*/ 288 h 288"/>
              <a:gd name="T4" fmla="*/ 0 w 1776"/>
              <a:gd name="T5" fmla="*/ 0 h 288"/>
              <a:gd name="T6" fmla="*/ 0 60000 65536"/>
              <a:gd name="T7" fmla="*/ 0 60000 65536"/>
              <a:gd name="T8" fmla="*/ 0 60000 65536"/>
              <a:gd name="T9" fmla="*/ 0 w 1776"/>
              <a:gd name="T10" fmla="*/ 0 h 288"/>
              <a:gd name="T11" fmla="*/ 1776 w 17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288">
                <a:moveTo>
                  <a:pt x="1776" y="0"/>
                </a:moveTo>
                <a:cubicBezTo>
                  <a:pt x="1492" y="144"/>
                  <a:pt x="1208" y="288"/>
                  <a:pt x="912" y="288"/>
                </a:cubicBezTo>
                <a:cubicBezTo>
                  <a:pt x="616" y="288"/>
                  <a:pt x="308" y="14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2518" name="Text Box 12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328F75B-FE47-4BD1-B73F-372F89C7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457200" y="1898650"/>
            <a:ext cx="8686800" cy="4512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210000"/>
              </a:lnSpc>
              <a:defRPr/>
            </a:pP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语句是程序的基本语法成分。程序设计语言的语句按功能可以分成三类：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声明语句</a:t>
            </a: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指示编译器分配内存，或者提供程序连接信息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操作语句</a:t>
            </a: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描述对数据的处理</a:t>
            </a:r>
            <a:endParaRPr kumimoji="1" lang="en-US" altLang="zh-CN" sz="2000" b="1" dirty="0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defRPr/>
            </a:pPr>
            <a:r>
              <a:rPr kumimoji="1" lang="en-US" altLang="zh-CN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表达式是按照求值规则，表达一个值的式子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控制语句</a:t>
            </a: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 用于控制程序的执行流程。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所有程序都只能包含三种控制结构：</a:t>
            </a:r>
          </a:p>
          <a:p>
            <a:pPr algn="just" eaLnBrk="1" hangingPunct="1">
              <a:lnSpc>
                <a:spcPct val="21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kumimoji="1" lang="zh-CN" altLang="en-US" sz="2000" b="1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       顺序结构、选择结构和循环结构</a:t>
            </a:r>
            <a:endParaRPr kumimoji="1" lang="zh-CN" altLang="en-US" sz="2000" b="1" dirty="0">
              <a:latin typeface="Times New Roman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07239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6588" y="685800"/>
            <a:ext cx="5561012" cy="8382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第</a:t>
            </a:r>
            <a:r>
              <a:rPr lang="en-US" altLang="zh-CN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</a:t>
            </a:r>
            <a:r>
              <a:rPr lang="zh-CN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章  程序控制结构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2286000" y="1290638"/>
            <a:ext cx="545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+ 1		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- 1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8063" y="4341813"/>
            <a:ext cx="1760538" cy="469900"/>
            <a:chOff x="1291" y="2882"/>
            <a:chExt cx="1109" cy="296"/>
          </a:xfrm>
        </p:grpSpPr>
        <p:sp>
          <p:nvSpPr>
            <p:cNvPr id="301073" name="Text Box 5"/>
            <p:cNvSpPr txBox="1">
              <a:spLocks noChangeArrowheads="1"/>
            </p:cNvSpPr>
            <p:nvPr/>
          </p:nvSpPr>
          <p:spPr bwMode="auto">
            <a:xfrm>
              <a:off x="1291" y="2886"/>
              <a:ext cx="16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12038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C00000"/>
                  </a:solidFill>
                </a:rPr>
                <a:t>0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2040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1072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2042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3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4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5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6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7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8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49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2050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1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75"/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75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75"/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25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75"/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4" grpId="0" autoUpdateAnimBg="0"/>
      <p:bldP spid="812035" grpId="0" build="p" autoUpdateAnimBg="0" advAuto="2000"/>
      <p:bldP spid="812043" grpId="0" animBg="1"/>
      <p:bldP spid="812045" grpId="0" animBg="1"/>
      <p:bldP spid="812046" grpId="0" animBg="1"/>
      <p:bldP spid="812047" grpId="0" animBg="1"/>
      <p:bldP spid="812048" grpId="0" animBg="1"/>
      <p:bldP spid="812050" grpId="0" autoUpdateAnimBg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914400" y="1074738"/>
            <a:ext cx="7696200" cy="1463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辗转相除法：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m &gt; n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m%n </a:t>
            </a:r>
            <a:r>
              <a:rPr kumimoji="1" lang="zh-CN" altLang="en-US" sz="2000" b="1">
                <a:latin typeface="Times New Roman" pitchFamily="18" charset="0"/>
              </a:rPr>
              <a:t>的最大公约数；</a:t>
            </a:r>
          </a:p>
          <a:p>
            <a:pPr algn="just"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当 </a:t>
            </a:r>
            <a:r>
              <a:rPr kumimoji="1" lang="en-US" altLang="zh-CN" sz="2000" b="1">
                <a:latin typeface="Times New Roman" pitchFamily="18" charset="0"/>
              </a:rPr>
              <a:t>n = 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n </a:t>
            </a:r>
            <a:r>
              <a:rPr kumimoji="1" lang="zh-CN" altLang="en-US" sz="2000" b="1">
                <a:latin typeface="Times New Roman" pitchFamily="18" charset="0"/>
              </a:rPr>
              <a:t>的最大公约数等于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。</a:t>
            </a:r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4648200" y="3806825"/>
            <a:ext cx="3886200" cy="752475"/>
            <a:chOff x="2928" y="2557"/>
            <a:chExt cx="2448" cy="474"/>
          </a:xfrm>
        </p:grpSpPr>
        <p:sp>
          <p:nvSpPr>
            <p:cNvPr id="779269" name="Rectangle 5"/>
            <p:cNvSpPr>
              <a:spLocks noChangeArrowheads="1"/>
            </p:cNvSpPr>
            <p:nvPr/>
          </p:nvSpPr>
          <p:spPr bwMode="auto">
            <a:xfrm>
              <a:off x="2928" y="2775"/>
              <a:ext cx="637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79270" name="Rectangle 6"/>
            <p:cNvSpPr>
              <a:spLocks noChangeArrowheads="1"/>
            </p:cNvSpPr>
            <p:nvPr/>
          </p:nvSpPr>
          <p:spPr bwMode="auto">
            <a:xfrm>
              <a:off x="3833" y="2775"/>
              <a:ext cx="637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79271" name="Rectangle 7"/>
            <p:cNvSpPr>
              <a:spLocks noChangeArrowheads="1"/>
            </p:cNvSpPr>
            <p:nvPr/>
          </p:nvSpPr>
          <p:spPr bwMode="auto">
            <a:xfrm>
              <a:off x="4739" y="2775"/>
              <a:ext cx="637" cy="25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93547" name="Text Box 8"/>
            <p:cNvSpPr txBox="1">
              <a:spLocks noChangeArrowheads="1"/>
            </p:cNvSpPr>
            <p:nvPr/>
          </p:nvSpPr>
          <p:spPr bwMode="auto">
            <a:xfrm>
              <a:off x="3153" y="25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93548" name="Text Box 9"/>
            <p:cNvSpPr txBox="1">
              <a:spLocks noChangeArrowheads="1"/>
            </p:cNvSpPr>
            <p:nvPr/>
          </p:nvSpPr>
          <p:spPr bwMode="auto">
            <a:xfrm>
              <a:off x="4054" y="25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93549" name="Text Box 10"/>
            <p:cNvSpPr txBox="1">
              <a:spLocks noChangeArrowheads="1"/>
            </p:cNvSpPr>
            <p:nvPr/>
          </p:nvSpPr>
          <p:spPr bwMode="auto">
            <a:xfrm>
              <a:off x="4968" y="25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93541" name="Text Box 11"/>
          <p:cNvSpPr txBox="1">
            <a:spLocks noChangeArrowheads="1"/>
          </p:cNvSpPr>
          <p:nvPr/>
        </p:nvSpPr>
        <p:spPr bwMode="auto">
          <a:xfrm>
            <a:off x="914400" y="2719388"/>
            <a:ext cx="3657600" cy="3292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= m ,  b = n ,  r = b ;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r != 0 )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{ </a:t>
            </a:r>
            <a:r>
              <a:rPr kumimoji="1" lang="zh-CN" altLang="en-US" sz="2000" b="1">
                <a:latin typeface="Times New Roman" pitchFamily="18" charset="0"/>
              </a:rPr>
              <a:t>把 </a:t>
            </a:r>
            <a:r>
              <a:rPr kumimoji="1" lang="en-US" altLang="zh-CN" sz="2000" b="1">
                <a:latin typeface="Times New Roman" pitchFamily="18" charset="0"/>
              </a:rPr>
              <a:t>a%b </a:t>
            </a:r>
            <a:r>
              <a:rPr kumimoji="1" lang="zh-CN" altLang="en-US" sz="2000" b="1">
                <a:latin typeface="Times New Roman" pitchFamily="18" charset="0"/>
              </a:rPr>
              <a:t>的值赋给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用 </a:t>
            </a:r>
            <a:r>
              <a:rPr kumimoji="1" lang="en-US" altLang="zh-CN" sz="2000" b="1">
                <a:latin typeface="Times New Roman" pitchFamily="18" charset="0"/>
              </a:rPr>
              <a:t>r </a:t>
            </a:r>
            <a:r>
              <a:rPr kumimoji="1" lang="zh-CN" altLang="en-US" sz="2000" b="1">
                <a:latin typeface="Times New Roman" pitchFamily="18" charset="0"/>
              </a:rPr>
              <a:t>的值替换 </a:t>
            </a:r>
            <a:r>
              <a:rPr kumimoji="1" lang="en-US" altLang="zh-CN" sz="2000" b="1">
                <a:latin typeface="Times New Roman" pitchFamily="18" charset="0"/>
              </a:rPr>
              <a:t>b </a:t>
            </a:r>
            <a:r>
              <a:rPr kumimoji="1" lang="zh-CN" altLang="en-US" sz="2000" b="1">
                <a:latin typeface="Times New Roman" pitchFamily="18" charset="0"/>
              </a:rPr>
              <a:t>的值 ；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}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a </a:t>
            </a:r>
            <a:r>
              <a:rPr kumimoji="1" lang="zh-CN" altLang="en-US" sz="2000" b="1">
                <a:latin typeface="Times New Roman" pitchFamily="18" charset="0"/>
              </a:rPr>
              <a:t>是最大公约数</a:t>
            </a:r>
          </a:p>
        </p:txBody>
      </p:sp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4632325" y="5151438"/>
            <a:ext cx="35210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3 </a:t>
            </a:r>
            <a:r>
              <a:rPr kumimoji="1" lang="zh-CN" altLang="en-US" sz="2000" b="1">
                <a:solidFill>
                  <a:schemeClr val="hlink"/>
                </a:solidFill>
                <a:latin typeface="Times New Roman" pitchFamily="18" charset="0"/>
              </a:rPr>
              <a:t>是 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24 </a:t>
            </a:r>
            <a:r>
              <a:rPr kumimoji="1" lang="zh-CN" altLang="en-US" sz="2000" b="1">
                <a:solidFill>
                  <a:schemeClr val="hlink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9 </a:t>
            </a:r>
            <a:r>
              <a:rPr kumimoji="1" lang="zh-CN" altLang="en-US" sz="2000" b="1">
                <a:solidFill>
                  <a:schemeClr val="hlink"/>
                </a:solidFill>
                <a:latin typeface="Times New Roman" pitchFamily="18" charset="0"/>
              </a:rPr>
              <a:t>的最大公约数</a:t>
            </a:r>
            <a:endParaRPr kumimoji="1" lang="zh-CN" altLang="en-US" sz="2000" b="1">
              <a:solidFill>
                <a:schemeClr val="hlink"/>
              </a:solidFill>
              <a:effectLst>
                <a:outerShdw blurRad="38100" dist="38100" dir="2700000" algn="tl">
                  <a:srgbClr val="78695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76" grpId="0" animBg="1" autoUpdateAnimBg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1" grpId="0" autoUpdateAnimBg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</a:t>
            </a:r>
            <a:r>
              <a:rPr kumimoji="1" lang="en-US" altLang="zh-CN" b="1" i="1">
                <a:solidFill>
                  <a:srgbClr val="0000FF"/>
                </a:solidFill>
                <a:latin typeface="Times New Roman" pitchFamily="18" charset="0"/>
              </a:rPr>
              <a:t>cout &lt;&lt; "input two integers :\n" ;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 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6" grpId="0" autoUpdateAnimBg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"input two integers :\n" ;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if ( m &gt; n) { a = m ; b = n ; }		</a:t>
            </a:r>
            <a:endParaRPr kumimoji="1" lang="en-US" altLang="zh-CN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r = b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{ r = a % b ;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a = b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and " &lt;&lt; n &lt;&lt; " maximal common divisor is : " &lt;&lt; a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} 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782341" name="Rectangle 5"/>
          <p:cNvSpPr>
            <a:spLocks noChangeArrowheads="1"/>
          </p:cNvSpPr>
          <p:nvPr/>
        </p:nvSpPr>
        <p:spPr bwMode="auto">
          <a:xfrm>
            <a:off x="4584700" y="3090863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1" grpId="0" autoUpdateAnimBg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"input two integers :\n" ;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"? " ;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if ( m &gt; n) { a = m ; b = n ; }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r = b ;</a:t>
            </a:r>
            <a:r>
              <a:rPr kumimoji="1" lang="en-US" altLang="zh-CN" b="1" dirty="0">
                <a:latin typeface="Times New Roman" pitchFamily="18" charset="0"/>
              </a:rPr>
              <a:t>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{ r = a % b ;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a = b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and " &lt;&lt; n &lt;&lt; " maximal common divisor is : " &lt;&lt; a &lt;&lt; 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 dirty="0">
                <a:latin typeface="Times New Roman" pitchFamily="18" charset="0"/>
              </a:rPr>
              <a:t>} 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  <p:sp>
        <p:nvSpPr>
          <p:cNvPr id="783366" name="Rectangle 6"/>
          <p:cNvSpPr>
            <a:spLocks noChangeArrowheads="1"/>
          </p:cNvSpPr>
          <p:nvPr/>
        </p:nvSpPr>
        <p:spPr bwMode="auto">
          <a:xfrm>
            <a:off x="4584700" y="3758400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6" grpId="0" autoUpdateAnimBg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r = a % b ;</a:t>
            </a:r>
            <a:r>
              <a:rPr kumimoji="1" lang="en-US" altLang="zh-CN" b="1">
                <a:latin typeface="Times New Roman" pitchFamily="18" charset="0"/>
              </a:rPr>
              <a:t>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584700" y="3759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sp>
        <p:nvSpPr>
          <p:cNvPr id="784391" name="Rectangle 7"/>
          <p:cNvSpPr>
            <a:spLocks noChangeArrowheads="1"/>
          </p:cNvSpPr>
          <p:nvPr/>
        </p:nvSpPr>
        <p:spPr bwMode="auto">
          <a:xfrm>
            <a:off x="4584700" y="428625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求新的余数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1" grpId="0" autoUpdateAnimBg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a = b ;			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4584700" y="3758400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4584700" y="4287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求新的余数</a:t>
            </a:r>
          </a:p>
        </p:txBody>
      </p:sp>
      <p:sp>
        <p:nvSpPr>
          <p:cNvPr id="785416" name="Rectangle 8"/>
          <p:cNvSpPr>
            <a:spLocks noChangeArrowheads="1"/>
          </p:cNvSpPr>
          <p:nvPr/>
        </p:nvSpPr>
        <p:spPr bwMode="auto">
          <a:xfrm>
            <a:off x="4584700" y="47910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变量值迭代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84700" y="2133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6" grpId="0" autoUpdateAnimBg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2-13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求两个正整数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m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和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的最大公约数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685800" y="814388"/>
            <a:ext cx="7696200" cy="577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{ int m , n , a , b ,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"input two integers :\n"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m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cout &lt;&lt; "? " ;  cin &gt;&gt; n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if ( m &gt; n) { a = m ; b = n ; }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else { a = n ; b = m ;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r = b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while ( r != 0 )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{ r = a % b 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a = b ;			</a:t>
            </a:r>
            <a:endParaRPr kumimoji="1" lang="en-US" altLang="zh-CN" b="1" i="1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   b = r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}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 m &lt;&lt; " and " &lt;&lt; n &lt;&lt; " maximal common divisor is : " &lt;&lt; a &lt;&lt; endl ;</a:t>
            </a:r>
          </a:p>
          <a:p>
            <a:pPr algn="just" eaLnBrk="1" hangingPunct="1">
              <a:lnSpc>
                <a:spcPct val="115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584700" y="2124075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提示并输入数据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584700" y="42876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求新的余数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584700" y="47910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变量值迭代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84700" y="30924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把大值放在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a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中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84700" y="3758400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余数初值</a:t>
            </a:r>
          </a:p>
        </p:txBody>
      </p:sp>
      <p:pic>
        <p:nvPicPr>
          <p:cNvPr id="78644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14780"/>
            <a:ext cx="54451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2.3.2  </a:t>
            </a:r>
            <a:r>
              <a:rPr kumimoji="1" lang="en-US" altLang="zh-CN" sz="2400" b="1" dirty="0" err="1">
                <a:solidFill>
                  <a:srgbClr val="CC3300"/>
                </a:solidFill>
                <a:latin typeface="Times New Roman" pitchFamily="18" charset="0"/>
              </a:rPr>
              <a:t>do_while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2930525" y="1447800"/>
            <a:ext cx="423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do 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while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）；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11525" y="2895600"/>
            <a:ext cx="2708275" cy="2819400"/>
            <a:chOff x="2759" y="840"/>
            <a:chExt cx="1706" cy="1776"/>
          </a:xfrm>
        </p:grpSpPr>
        <p:sp>
          <p:nvSpPr>
            <p:cNvPr id="201736" name="AutoShape 6"/>
            <p:cNvSpPr>
              <a:spLocks noChangeArrowheads="1"/>
            </p:cNvSpPr>
            <p:nvPr/>
          </p:nvSpPr>
          <p:spPr bwMode="auto">
            <a:xfrm>
              <a:off x="3187" y="1824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</a:p>
          </p:txBody>
        </p:sp>
        <p:sp>
          <p:nvSpPr>
            <p:cNvPr id="201737" name="AutoShape 7"/>
            <p:cNvSpPr>
              <a:spLocks noChangeArrowheads="1"/>
            </p:cNvSpPr>
            <p:nvPr/>
          </p:nvSpPr>
          <p:spPr bwMode="auto">
            <a:xfrm>
              <a:off x="3168" y="1248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循环体</a:t>
              </a:r>
            </a:p>
          </p:txBody>
        </p:sp>
        <p:sp>
          <p:nvSpPr>
            <p:cNvPr id="201738" name="Line 8"/>
            <p:cNvSpPr>
              <a:spLocks noChangeShapeType="1"/>
            </p:cNvSpPr>
            <p:nvPr/>
          </p:nvSpPr>
          <p:spPr bwMode="auto">
            <a:xfrm>
              <a:off x="3811" y="1536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39" name="Line 9"/>
            <p:cNvSpPr>
              <a:spLocks noChangeShapeType="1"/>
            </p:cNvSpPr>
            <p:nvPr/>
          </p:nvSpPr>
          <p:spPr bwMode="auto">
            <a:xfrm>
              <a:off x="3811" y="840"/>
              <a:ext cx="0" cy="4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87466" name="Text Box 10"/>
            <p:cNvSpPr txBox="1">
              <a:spLocks noChangeArrowheads="1"/>
            </p:cNvSpPr>
            <p:nvPr/>
          </p:nvSpPr>
          <p:spPr bwMode="auto">
            <a:xfrm>
              <a:off x="2759" y="1776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787467" name="Text Box 11"/>
            <p:cNvSpPr txBox="1">
              <a:spLocks noChangeArrowheads="1"/>
            </p:cNvSpPr>
            <p:nvPr/>
          </p:nvSpPr>
          <p:spPr bwMode="auto">
            <a:xfrm>
              <a:off x="3888" y="2256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201742" name="Line 12"/>
            <p:cNvSpPr>
              <a:spLocks noChangeShapeType="1"/>
            </p:cNvSpPr>
            <p:nvPr/>
          </p:nvSpPr>
          <p:spPr bwMode="auto">
            <a:xfrm>
              <a:off x="2784" y="1056"/>
              <a:ext cx="102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43" name="Line 13"/>
            <p:cNvSpPr>
              <a:spLocks noChangeShapeType="1"/>
            </p:cNvSpPr>
            <p:nvPr/>
          </p:nvSpPr>
          <p:spPr bwMode="auto">
            <a:xfrm>
              <a:off x="3815" y="2208"/>
              <a:ext cx="0" cy="4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44" name="Line 14"/>
            <p:cNvSpPr>
              <a:spLocks noChangeShapeType="1"/>
            </p:cNvSpPr>
            <p:nvPr/>
          </p:nvSpPr>
          <p:spPr bwMode="auto">
            <a:xfrm flipH="1">
              <a:off x="2784" y="2016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1745" name="Line 15"/>
            <p:cNvSpPr>
              <a:spLocks noChangeShapeType="1"/>
            </p:cNvSpPr>
            <p:nvPr/>
          </p:nvSpPr>
          <p:spPr bwMode="auto">
            <a:xfrm flipV="1">
              <a:off x="2784" y="10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1219200" y="24987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执行流程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 autoUpdateAnimBg="0"/>
      <p:bldP spid="787459" grpId="0" autoUpdateAnimBg="0"/>
      <p:bldP spid="787460" grpId="0" autoUpdateAnimBg="0"/>
      <p:bldP spid="787472" grpId="0" autoUpdateAnimBg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2.3.2  </a:t>
            </a:r>
            <a:r>
              <a:rPr kumimoji="1" lang="en-US" altLang="zh-CN" sz="2400" b="1" dirty="0" err="1">
                <a:solidFill>
                  <a:srgbClr val="CC3300"/>
                </a:solidFill>
                <a:latin typeface="Times New Roman" pitchFamily="18" charset="0"/>
              </a:rPr>
              <a:t>do_while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8488" y="1214438"/>
            <a:ext cx="5346700" cy="690562"/>
            <a:chOff x="377" y="765"/>
            <a:chExt cx="3368" cy="435"/>
          </a:xfrm>
        </p:grpSpPr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377" y="877"/>
              <a:ext cx="3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</a:t>
              </a:r>
              <a:r>
                <a:rPr kumimoji="1" lang="en-US" altLang="zh-CN" b="1">
                  <a:latin typeface="Times New Roman" pitchFamily="18" charset="0"/>
                </a:rPr>
                <a:t>do_while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35842" name="Object 6"/>
            <p:cNvGraphicFramePr>
              <a:graphicFrameLocks noChangeAspect="1"/>
            </p:cNvGraphicFramePr>
            <p:nvPr/>
          </p:nvGraphicFramePr>
          <p:xfrm>
            <a:off x="2443" y="765"/>
            <a:ext cx="77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3" y="765"/>
                          <a:ext cx="773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966788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{ sum +=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while</a:t>
            </a:r>
            <a:r>
              <a:rPr kumimoji="1" lang="en-US" altLang="zh-CN" b="1">
                <a:latin typeface="Times New Roman" pitchFamily="18" charset="0"/>
              </a:rPr>
              <a:t> ( i &lt;= 100 ) ;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78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78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8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8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25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88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75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8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75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8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975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788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1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75"/>
                                        <p:tgtEl>
                                          <p:spTgt spid="78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9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75"/>
                                        <p:tgtEl>
                                          <p:spTgt spid="788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7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286000" y="1290638"/>
            <a:ext cx="545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+ 1		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- 1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02084" name="Group 4"/>
          <p:cNvGrpSpPr>
            <a:grpSpLocks/>
          </p:cNvGrpSpPr>
          <p:nvPr/>
        </p:nvGrpSpPr>
        <p:grpSpPr bwMode="auto">
          <a:xfrm>
            <a:off x="2278063" y="4341813"/>
            <a:ext cx="1760538" cy="469900"/>
            <a:chOff x="1291" y="2882"/>
            <a:chExt cx="1109" cy="296"/>
          </a:xfrm>
        </p:grpSpPr>
        <p:sp>
          <p:nvSpPr>
            <p:cNvPr id="302097" name="Text Box 5"/>
            <p:cNvSpPr txBox="1">
              <a:spLocks noChangeArrowheads="1"/>
            </p:cNvSpPr>
            <p:nvPr/>
          </p:nvSpPr>
          <p:spPr bwMode="auto">
            <a:xfrm>
              <a:off x="1291" y="2886"/>
              <a:ext cx="16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tx1"/>
                  </a:solidFill>
                </a:rPr>
                <a:t>i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13062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zh-CN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2085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3064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2096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3066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67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68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69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0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1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2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3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3074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ChangeArrowheads="1"/>
          </p:cNvSpPr>
          <p:nvPr/>
        </p:nvSpPr>
        <p:spPr bwMode="auto">
          <a:xfrm>
            <a:off x="1066800" y="3744913"/>
            <a:ext cx="2895600" cy="16002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2.3.2  </a:t>
            </a:r>
            <a:r>
              <a:rPr kumimoji="1" lang="en-US" altLang="zh-CN" sz="2400" b="1" dirty="0" err="1">
                <a:solidFill>
                  <a:srgbClr val="CC3300"/>
                </a:solidFill>
                <a:latin typeface="Times New Roman" pitchFamily="18" charset="0"/>
              </a:rPr>
              <a:t>do_while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966788" y="2170113"/>
            <a:ext cx="3873500" cy="3933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{  int  i = 1 ,   sum = 0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{ sum +=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i ++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 </a:t>
            </a: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while</a:t>
            </a:r>
            <a:r>
              <a:rPr kumimoji="1" lang="en-US" altLang="zh-CN" b="1">
                <a:latin typeface="Times New Roman" pitchFamily="18" charset="0"/>
              </a:rPr>
              <a:t> ( i &lt;= 100 ) ;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5668963" y="3744913"/>
            <a:ext cx="2865437" cy="1628775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while</a:t>
            </a:r>
            <a:r>
              <a:rPr kumimoji="1" lang="en-US" altLang="zh-CN" b="1">
                <a:latin typeface="Times New Roman" pitchFamily="18" charset="0"/>
              </a:rPr>
              <a:t> ( i &lt;= 100 )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{   sum =  sum + i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     i + +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    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91000" y="3986213"/>
            <a:ext cx="1219200" cy="595312"/>
            <a:chOff x="2640" y="2457"/>
            <a:chExt cx="768" cy="375"/>
          </a:xfrm>
        </p:grpSpPr>
        <p:sp>
          <p:nvSpPr>
            <p:cNvPr id="36876" name="AutoShape 8"/>
            <p:cNvSpPr>
              <a:spLocks noChangeArrowheads="1"/>
            </p:cNvSpPr>
            <p:nvPr/>
          </p:nvSpPr>
          <p:spPr bwMode="auto">
            <a:xfrm>
              <a:off x="2640" y="2688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FF505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877" name="Text Box 9"/>
            <p:cNvSpPr txBox="1">
              <a:spLocks noChangeArrowheads="1"/>
            </p:cNvSpPr>
            <p:nvPr/>
          </p:nvSpPr>
          <p:spPr bwMode="auto">
            <a:xfrm>
              <a:off x="2822" y="245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zh-CN" altLang="en-US" i="1">
                  <a:latin typeface="Times New Roman" pitchFamily="18" charset="0"/>
                </a:rPr>
                <a:t>比较</a:t>
              </a:r>
            </a:p>
          </p:txBody>
        </p:sp>
      </p:grpSp>
      <p:grpSp>
        <p:nvGrpSpPr>
          <p:cNvPr id="36873" name="Group 10"/>
          <p:cNvGrpSpPr>
            <a:grpSpLocks/>
          </p:cNvGrpSpPr>
          <p:nvPr/>
        </p:nvGrpSpPr>
        <p:grpSpPr bwMode="auto">
          <a:xfrm>
            <a:off x="598488" y="1214438"/>
            <a:ext cx="5346700" cy="690562"/>
            <a:chOff x="377" y="765"/>
            <a:chExt cx="3368" cy="435"/>
          </a:xfrm>
        </p:grpSpPr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377" y="877"/>
              <a:ext cx="3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</a:t>
              </a:r>
              <a:r>
                <a:rPr kumimoji="1" lang="en-US" altLang="zh-CN" b="1">
                  <a:latin typeface="Times New Roman" pitchFamily="18" charset="0"/>
                </a:rPr>
                <a:t>do_while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36866" name="Object 12"/>
            <p:cNvGraphicFramePr>
              <a:graphicFrameLocks noChangeAspect="1"/>
            </p:cNvGraphicFramePr>
            <p:nvPr/>
          </p:nvGraphicFramePr>
          <p:xfrm>
            <a:off x="2443" y="765"/>
            <a:ext cx="773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3" y="765"/>
                          <a:ext cx="773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895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8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8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75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8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75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8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nimBg="1"/>
      <p:bldP spid="789510" grpId="0" build="p" animBg="1" autoUpdateAnimBg="0" advAuto="100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90531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graphicFrame>
        <p:nvGraphicFramePr>
          <p:cNvPr id="790532" name="Object 4"/>
          <p:cNvGraphicFramePr>
            <a:graphicFrameLocks noChangeAspect="1"/>
          </p:cNvGraphicFramePr>
          <p:nvPr/>
        </p:nvGraphicFramePr>
        <p:xfrm>
          <a:off x="2873375" y="1508125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1508125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229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i="1" dirty="0">
                <a:solidFill>
                  <a:srgbClr val="0033CC"/>
                </a:solidFill>
                <a:latin typeface="Times New Roman" pitchFamily="18" charset="0"/>
              </a:rPr>
              <a:t>分析一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 dirty="0">
                <a:latin typeface="Times New Roman" pitchFamily="18" charset="0"/>
              </a:rPr>
              <a:t>	用循环对各项值迭加，直至被加项 </a:t>
            </a:r>
            <a:r>
              <a:rPr kumimoji="1" lang="en-US" altLang="zh-CN" sz="2000" b="1" dirty="0">
                <a:latin typeface="Times New Roman" pitchFamily="18" charset="0"/>
              </a:rPr>
              <a:t>&lt;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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	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设第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t 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项	 </a:t>
            </a:r>
            <a:r>
              <a:rPr kumimoji="1" lang="en-US" altLang="zh-CN" sz="2000" b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000" b="1" baseline="-25000" dirty="0" err="1">
                <a:latin typeface="Times New Roman" pitchFamily="18" charset="0"/>
                <a:sym typeface="Symbol" pitchFamily="18" charset="2"/>
              </a:rPr>
              <a:t>t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 = 1/k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	则第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t + 1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项	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x</a:t>
            </a:r>
            <a:r>
              <a:rPr kumimoji="1" lang="en-US" altLang="zh-CN" sz="2000" b="1" baseline="-25000" dirty="0">
                <a:latin typeface="Times New Roman" pitchFamily="18" charset="0"/>
                <a:sym typeface="Symbol" pitchFamily="18" charset="2"/>
              </a:rPr>
              <a:t>t+1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= (-1)× 1 / ( k + 2 )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 	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循环条件： 	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| x | &gt;  10</a:t>
            </a:r>
            <a:r>
              <a:rPr kumimoji="1" lang="en-US" altLang="zh-CN" sz="2000" b="1" baseline="46000" dirty="0">
                <a:latin typeface="Times New Roman" pitchFamily="18" charset="0"/>
                <a:sym typeface="Symbol" pitchFamily="18" charset="2"/>
              </a:rPr>
              <a:t>-8</a:t>
            </a:r>
            <a:endParaRPr kumimoji="1" lang="en-US" altLang="zh-CN" sz="2000" b="1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	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循环终止条件：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| x |   10</a:t>
            </a:r>
            <a:r>
              <a:rPr kumimoji="1" lang="en-US" altLang="zh-CN" sz="2000" b="1" baseline="46000" dirty="0">
                <a:latin typeface="Times New Roman" pitchFamily="18" charset="0"/>
                <a:sym typeface="Symbol" pitchFamily="18" charset="2"/>
              </a:rPr>
              <a:t>-8</a:t>
            </a:r>
            <a:endParaRPr kumimoji="1" lang="en-US" altLang="zh-CN" sz="2000" b="1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	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循环体算法：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	      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{  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累加当前项；   变号；  求下一项分母；   求下一项值； </a:t>
            </a:r>
            <a:r>
              <a:rPr kumimoji="1" lang="en-US" altLang="zh-CN" sz="2000" b="1" dirty="0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9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9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9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9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9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9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9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9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9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autoUpdateAnimBg="0"/>
      <p:bldP spid="790533" grpId="0" build="p" autoUpdateAnimBg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791556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9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9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9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9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91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91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91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1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91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91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91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build="p" autoUpdateAnimBg="0" advAuto="100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 += x 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2582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2" grpId="0" autoUpdateAnimBg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k += 2 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793607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7" grpId="0" autoUpdateAnimBg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sign = -sign ;	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794632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2" grpId="0" autoUpdateAnimBg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x = sign / double(k);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3010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795660" name="AutoShape 12"/>
          <p:cNvSpPr>
            <a:spLocks/>
          </p:cNvSpPr>
          <p:nvPr/>
        </p:nvSpPr>
        <p:spPr bwMode="auto">
          <a:xfrm>
            <a:off x="5638800" y="245903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3167"/>
              <a:gd name="adj5" fmla="val 330208"/>
              <a:gd name="adj6" fmla="val -12525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40000"/>
              </a:lnSpc>
            </a:pPr>
            <a:r>
              <a:rPr kumimoji="1" lang="zh-CN" altLang="en-US" b="1">
                <a:latin typeface="Times New Roman" pitchFamily="18" charset="0"/>
              </a:rPr>
              <a:t>注意类型转换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795661" name="Oval 13"/>
          <p:cNvSpPr>
            <a:spLocks noChangeArrowheads="1"/>
          </p:cNvSpPr>
          <p:nvPr/>
        </p:nvSpPr>
        <p:spPr bwMode="auto">
          <a:xfrm>
            <a:off x="2514600" y="4560888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7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7" grpId="0" autoUpdateAnimBg="0"/>
      <p:bldP spid="795660" grpId="0" animBg="1" autoUpdateAnimBg="0"/>
      <p:bldP spid="795661" grpId="0" animBg="1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while ( fabs (x) &gt;1e-8 )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796682" name="Rectangle 10"/>
          <p:cNvSpPr>
            <a:spLocks noChangeArrowheads="1"/>
          </p:cNvSpPr>
          <p:nvPr/>
        </p:nvSpPr>
        <p:spPr bwMode="auto">
          <a:xfrm>
            <a:off x="4660900" y="48418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精度判断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82" grpId="0" autoUpdateAnimBg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3386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pi = s * 4 ;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660900" y="41719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660900" y="48418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精度判断</a:t>
            </a:r>
          </a:p>
        </p:txBody>
      </p:sp>
      <p:sp>
        <p:nvSpPr>
          <p:cNvPr id="797707" name="Rectangle 11"/>
          <p:cNvSpPr>
            <a:spLocks noChangeArrowheads="1"/>
          </p:cNvSpPr>
          <p:nvPr/>
        </p:nvSpPr>
        <p:spPr bwMode="auto">
          <a:xfrm>
            <a:off x="4660900" y="5176838"/>
            <a:ext cx="77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 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7" grpId="0" autoUpdateAnimBg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cout &lt;&lt; " pi = " &lt;&lt; pi &lt;&lt; endl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4660900" y="3500438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累加当前项</a:t>
            </a:r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4660900" y="3836988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后项分母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4660900" y="4171951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变号</a:t>
            </a:r>
          </a:p>
        </p:txBody>
      </p:sp>
      <p:sp>
        <p:nvSpPr>
          <p:cNvPr id="46088" name="Rectangle 9"/>
          <p:cNvSpPr>
            <a:spLocks noChangeArrowheads="1"/>
          </p:cNvSpPr>
          <p:nvPr/>
        </p:nvSpPr>
        <p:spPr bwMode="auto">
          <a:xfrm>
            <a:off x="4660900" y="4506913"/>
            <a:ext cx="105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求后项</a:t>
            </a:r>
          </a:p>
        </p:txBody>
      </p:sp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4660900" y="4841876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精度判断</a:t>
            </a:r>
          </a:p>
        </p:txBody>
      </p: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4660900" y="5176838"/>
            <a:ext cx="77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求 </a:t>
            </a:r>
          </a:p>
        </p:txBody>
      </p:sp>
      <p:pic>
        <p:nvPicPr>
          <p:cNvPr id="79873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298967"/>
            <a:ext cx="3962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2286000" y="1308990"/>
            <a:ext cx="4541926" cy="18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+ 1		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- 1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03108" name="Group 4"/>
          <p:cNvGrpSpPr>
            <a:grpSpLocks/>
          </p:cNvGrpSpPr>
          <p:nvPr/>
        </p:nvGrpSpPr>
        <p:grpSpPr bwMode="auto">
          <a:xfrm>
            <a:off x="2278063" y="4341813"/>
            <a:ext cx="1760538" cy="469900"/>
            <a:chOff x="1291" y="2882"/>
            <a:chExt cx="1109" cy="296"/>
          </a:xfrm>
        </p:grpSpPr>
        <p:sp>
          <p:nvSpPr>
            <p:cNvPr id="303121" name="Text Box 5"/>
            <p:cNvSpPr txBox="1">
              <a:spLocks noChangeArrowheads="1"/>
            </p:cNvSpPr>
            <p:nvPr/>
          </p:nvSpPr>
          <p:spPr bwMode="auto">
            <a:xfrm>
              <a:off x="1291" y="2886"/>
              <a:ext cx="16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14086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b="1">
                  <a:solidFill>
                    <a:srgbClr val="FF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zh-CN" b="1">
                <a:solidFill>
                  <a:schemeClr val="tx1"/>
                </a:solidFill>
              </a:endParaRPr>
            </a:p>
          </p:txBody>
        </p:sp>
      </p:grpSp>
      <p:grpSp>
        <p:nvGrpSpPr>
          <p:cNvPr id="303109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4088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3120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4090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1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2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3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4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5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6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7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4098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91" grpId="0" animBg="1"/>
      <p:bldP spid="814093" grpId="0" animBg="1"/>
      <p:bldP spid="814094" grpId="0" animBg="1"/>
      <p:bldP spid="814095" grpId="0" animBg="1"/>
      <p:bldP spid="814096" grpId="0" animBg="1"/>
      <p:bldP spid="814098" grpId="0" autoUpdateAnimBg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1255713" y="3646488"/>
            <a:ext cx="2362200" cy="129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 dirty="0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90600" y="1511300"/>
            <a:ext cx="7315200" cy="471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#include&lt;iostream&gt;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#include&lt;cmath&gt;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{ double  s = 0, x = 1, pi ;    long  k = 1;    int sign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do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   {  s += x ;			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       k += 2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       sign = -sign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       x = sign / double(k);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   } while ( fabs (x) &gt;1e-8 ) ;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pi = s * 4 ;			</a:t>
            </a:r>
            <a:endParaRPr kumimoji="1" lang="en-US" altLang="zh-CN" b="1" i="1" dirty="0">
              <a:solidFill>
                <a:srgbClr val="0033CC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  </a:t>
            </a:r>
            <a:r>
              <a:rPr kumimoji="1" lang="en-US" altLang="zh-CN" b="1" dirty="0" err="1">
                <a:latin typeface="Times New Roman" pitchFamily="18" charset="0"/>
                <a:sym typeface="Symbol" pitchFamily="18" charset="2"/>
              </a:rPr>
              <a:t>cout</a:t>
            </a: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&lt;&lt; " pi = " &lt;&lt; pi &lt;&lt; </a:t>
            </a:r>
            <a:r>
              <a:rPr kumimoji="1" lang="en-US" altLang="zh-CN" b="1" dirty="0" err="1">
                <a:latin typeface="Times New Roman" pitchFamily="18" charset="0"/>
                <a:sym typeface="Symbol" pitchFamily="18" charset="2"/>
              </a:rPr>
              <a:t>endl</a:t>
            </a: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 ;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  <a:sym typeface="Symbol" pitchFamily="18" charset="2"/>
              </a:rPr>
              <a:t>} 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3568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2-14  </a:t>
            </a:r>
            <a:r>
              <a:rPr kumimoji="1" lang="zh-CN" altLang="en-US" sz="2000" b="1" dirty="0">
                <a:latin typeface="Times New Roman" pitchFamily="18" charset="0"/>
              </a:rPr>
              <a:t>使用级数求</a:t>
            </a:r>
            <a:r>
              <a:rPr kumimoji="1" lang="zh-CN" altLang="en-US" sz="2000" b="1" dirty="0">
                <a:latin typeface="Times New Roman" pitchFamily="18" charset="0"/>
                <a:sym typeface="Symbol" pitchFamily="18" charset="2"/>
              </a:rPr>
              <a:t>的近似值</a:t>
            </a:r>
          </a:p>
        </p:txBody>
      </p:sp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4244975" y="609600"/>
          <a:ext cx="35274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400120" imgH="393480" progId="Equation.3">
                  <p:embed/>
                </p:oleObj>
              </mc:Choice>
              <mc:Fallback>
                <p:oleObj name="公式" r:id="rId2" imgW="24001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609600"/>
                        <a:ext cx="35274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750" name="Text Box 6"/>
          <p:cNvSpPr txBox="1">
            <a:spLocks noChangeArrowheads="1"/>
          </p:cNvSpPr>
          <p:nvPr/>
        </p:nvSpPr>
        <p:spPr bwMode="auto">
          <a:xfrm>
            <a:off x="609600" y="1046163"/>
            <a:ext cx="7315200" cy="55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分析二	   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直接用通项描述迭加</a:t>
            </a:r>
          </a:p>
        </p:txBody>
      </p:sp>
      <p:sp>
        <p:nvSpPr>
          <p:cNvPr id="799751" name="Rectangle 7"/>
          <p:cNvSpPr>
            <a:spLocks noChangeArrowheads="1"/>
          </p:cNvSpPr>
          <p:nvPr/>
        </p:nvSpPr>
        <p:spPr bwMode="auto">
          <a:xfrm>
            <a:off x="4456113" y="3667125"/>
            <a:ext cx="3429000" cy="127476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s += x 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k ++ 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sign = -sign 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b="1">
                <a:latin typeface="Times New Roman" pitchFamily="18" charset="0"/>
              </a:rPr>
              <a:t>x = double( sign ) / ( 2 * k-1 ) ;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60713" y="4041775"/>
            <a:ext cx="1219200" cy="595313"/>
            <a:chOff x="2640" y="2457"/>
            <a:chExt cx="768" cy="375"/>
          </a:xfrm>
        </p:grpSpPr>
        <p:sp>
          <p:nvSpPr>
            <p:cNvPr id="47114" name="AutoShape 9"/>
            <p:cNvSpPr>
              <a:spLocks noChangeArrowheads="1"/>
            </p:cNvSpPr>
            <p:nvPr/>
          </p:nvSpPr>
          <p:spPr bwMode="auto">
            <a:xfrm>
              <a:off x="2640" y="2688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FF5050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2822" y="245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zh-CN" altLang="en-US" b="1" i="1" dirty="0">
                  <a:solidFill>
                    <a:srgbClr val="008000"/>
                  </a:solidFill>
                  <a:latin typeface="Times New Roman" pitchFamily="18" charset="0"/>
                </a:rPr>
                <a:t>修改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9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6" grpId="0" animBg="1"/>
      <p:bldP spid="799750" grpId="0" autoUpdateAnimBg="0"/>
      <p:bldP spid="799751" grpId="0" animBg="1" autoUpdateAnimBg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  <a:endParaRPr kumimoji="1" lang="zh-CN" altLang="en-US" sz="20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2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 dirty="0">
                <a:latin typeface="宋体" pitchFamily="2" charset="-122"/>
              </a:rPr>
              <a:t>二进制数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n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n-1</a:t>
            </a:r>
            <a:r>
              <a:rPr kumimoji="1" lang="en-US" altLang="zh-CN" b="1" dirty="0">
                <a:latin typeface="Times New Roman" pitchFamily="18" charset="0"/>
              </a:rPr>
              <a:t>…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2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1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0</a:t>
            </a:r>
            <a:r>
              <a:rPr kumimoji="1" lang="zh-CN" altLang="en-US" b="1" dirty="0">
                <a:latin typeface="宋体" pitchFamily="2" charset="-122"/>
              </a:rPr>
              <a:t>有转换为十进制</a:t>
            </a:r>
            <a:r>
              <a:rPr kumimoji="1" lang="en-US" altLang="zh-CN" b="1" dirty="0">
                <a:latin typeface="宋体" pitchFamily="2" charset="-122"/>
              </a:rPr>
              <a:t>Dec</a:t>
            </a:r>
            <a:r>
              <a:rPr kumimoji="1" lang="zh-CN" altLang="en-US" b="1" dirty="0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 dirty="0">
                <a:latin typeface="宋体" pitchFamily="2" charset="-122"/>
              </a:rPr>
              <a:t>Dec = b</a:t>
            </a:r>
            <a:r>
              <a:rPr kumimoji="1" lang="en-US" altLang="zh-CN" b="1" baseline="-30000" dirty="0">
                <a:latin typeface="宋体" pitchFamily="2" charset="-122"/>
              </a:rPr>
              <a:t>n</a:t>
            </a:r>
            <a:r>
              <a:rPr kumimoji="1" lang="en-US" altLang="zh-CN" b="1" dirty="0">
                <a:latin typeface="宋体" pitchFamily="2" charset="-122"/>
              </a:rPr>
              <a:t>×2</a:t>
            </a:r>
            <a:r>
              <a:rPr kumimoji="1" lang="en-US" altLang="zh-CN" b="1" baseline="30000" dirty="0">
                <a:latin typeface="宋体" pitchFamily="2" charset="-122"/>
              </a:rPr>
              <a:t>n</a:t>
            </a:r>
            <a:r>
              <a:rPr kumimoji="1" lang="zh-CN" altLang="en-US" b="1" dirty="0">
                <a:latin typeface="宋体" pitchFamily="2" charset="-122"/>
              </a:rPr>
              <a:t>＋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n-1</a:t>
            </a:r>
            <a:r>
              <a:rPr kumimoji="1" lang="en-US" altLang="zh-CN" b="1" dirty="0">
                <a:latin typeface="宋体" pitchFamily="2" charset="-122"/>
              </a:rPr>
              <a:t>×2</a:t>
            </a:r>
            <a:r>
              <a:rPr kumimoji="1" lang="en-US" altLang="zh-CN" b="1" baseline="30000" dirty="0">
                <a:latin typeface="宋体" pitchFamily="2" charset="-122"/>
              </a:rPr>
              <a:t>n-1</a:t>
            </a:r>
            <a:r>
              <a:rPr kumimoji="1" lang="zh-CN" altLang="en-US" b="1" dirty="0">
                <a:latin typeface="宋体" pitchFamily="2" charset="-122"/>
              </a:rPr>
              <a:t>＋</a:t>
            </a:r>
            <a:r>
              <a:rPr kumimoji="1" lang="en-US" altLang="zh-CN" b="1" dirty="0">
                <a:latin typeface="Times New Roman" pitchFamily="18" charset="0"/>
              </a:rPr>
              <a:t>…</a:t>
            </a:r>
            <a:r>
              <a:rPr kumimoji="1" lang="zh-CN" altLang="en-US" b="1" dirty="0">
                <a:latin typeface="宋体" pitchFamily="2" charset="-122"/>
              </a:rPr>
              <a:t>＋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2</a:t>
            </a:r>
            <a:r>
              <a:rPr kumimoji="1" lang="en-US" altLang="zh-CN" b="1" dirty="0">
                <a:latin typeface="宋体" pitchFamily="2" charset="-122"/>
              </a:rPr>
              <a:t>×2</a:t>
            </a:r>
            <a:r>
              <a:rPr kumimoji="1" lang="en-US" altLang="zh-CN" b="1" baseline="30000" dirty="0">
                <a:latin typeface="宋体" pitchFamily="2" charset="-122"/>
              </a:rPr>
              <a:t>2</a:t>
            </a:r>
            <a:r>
              <a:rPr kumimoji="1" lang="zh-CN" altLang="en-US" b="1" dirty="0">
                <a:latin typeface="宋体" pitchFamily="2" charset="-122"/>
              </a:rPr>
              <a:t>＋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1</a:t>
            </a:r>
            <a:r>
              <a:rPr kumimoji="1" lang="en-US" altLang="zh-CN" b="1" dirty="0">
                <a:latin typeface="宋体" pitchFamily="2" charset="-122"/>
              </a:rPr>
              <a:t>×2</a:t>
            </a:r>
            <a:r>
              <a:rPr kumimoji="1" lang="en-US" altLang="zh-CN" b="1" baseline="30000" dirty="0">
                <a:latin typeface="宋体" pitchFamily="2" charset="-122"/>
              </a:rPr>
              <a:t>1</a:t>
            </a:r>
            <a:r>
              <a:rPr kumimoji="1" lang="zh-CN" altLang="en-US" b="1" dirty="0">
                <a:latin typeface="宋体" pitchFamily="2" charset="-122"/>
              </a:rPr>
              <a:t>＋</a:t>
            </a:r>
            <a:r>
              <a:rPr kumimoji="1" lang="en-US" altLang="zh-CN" b="1" dirty="0">
                <a:latin typeface="宋体" pitchFamily="2" charset="-122"/>
              </a:rPr>
              <a:t>b</a:t>
            </a:r>
            <a:r>
              <a:rPr kumimoji="1" lang="en-US" altLang="zh-CN" b="1" baseline="-30000" dirty="0">
                <a:latin typeface="宋体" pitchFamily="2" charset="-122"/>
              </a:rPr>
              <a:t>0</a:t>
            </a:r>
            <a:r>
              <a:rPr kumimoji="1" lang="en-US" altLang="zh-CN" b="1" dirty="0">
                <a:latin typeface="宋体" pitchFamily="2" charset="-122"/>
              </a:rPr>
              <a:t>×2</a:t>
            </a:r>
            <a:r>
              <a:rPr kumimoji="1" lang="en-US" altLang="zh-CN" b="1" baseline="30000" dirty="0">
                <a:latin typeface="宋体" pitchFamily="2" charset="-122"/>
              </a:rPr>
              <a:t>0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62484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800" name="Text Box 8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1805" name="Text Box 13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2771" name="Group 15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2773" name="Rectangle 1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4" name="Line 17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5" name="Line 1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6" name="Line 19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7" name="Line 20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8" name="Line 21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79" name="Line 22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2780" name="Line 23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2772" name="Text Box 24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2769" name="Text Box 26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1819" name="Rectangle 27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0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8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80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500"/>
                                        <p:tgtEl>
                                          <p:spTgt spid="80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8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4" grpId="0" autoUpdateAnimBg="0"/>
      <p:bldP spid="801795" grpId="0" autoUpdateAnimBg="0"/>
      <p:bldP spid="801796" grpId="0" autoUpdateAnimBg="0"/>
      <p:bldP spid="801797" grpId="0" animBg="1" autoUpdateAnimBg="0"/>
      <p:bldP spid="801798" grpId="0" animBg="1" autoUpdateAnimBg="0"/>
      <p:bldP spid="801799" grpId="0" animBg="1" autoUpdateAnimBg="0"/>
      <p:bldP spid="801800" grpId="0" animBg="1" autoUpdateAnimBg="0"/>
      <p:bldP spid="801801" grpId="0" animBg="1" autoUpdateAnimBg="0"/>
      <p:bldP spid="801802" grpId="0" animBg="1" autoUpdateAnimBg="0"/>
      <p:bldP spid="801803" grpId="0" animBg="1" autoUpdateAnimBg="0"/>
      <p:bldP spid="801804" grpId="0" animBg="1" autoUpdateAnimBg="0"/>
      <p:bldP spid="801805" grpId="0" autoUpdateAnimBg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62484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3790" name="Group 14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3800" name="Group 15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3802" name="Rectangle 1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3" name="Line 17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4" name="Line 1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5" name="Line 19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6" name="Line 20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7" name="Line 21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8" name="Line 22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3809" name="Line 23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3801" name="Text Box 24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3791" name="Group 25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3798" name="Text Box 26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2843" name="Rectangle 27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802844" name="Line 28"/>
          <p:cNvSpPr>
            <a:spLocks noChangeShapeType="1"/>
          </p:cNvSpPr>
          <p:nvPr/>
        </p:nvSpPr>
        <p:spPr bwMode="auto">
          <a:xfrm flipH="1">
            <a:off x="4648200" y="4267200"/>
            <a:ext cx="16002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2845" name="Text Box 29"/>
          <p:cNvSpPr txBox="1">
            <a:spLocks noChangeArrowheads="1"/>
          </p:cNvSpPr>
          <p:nvPr/>
        </p:nvSpPr>
        <p:spPr bwMode="auto">
          <a:xfrm>
            <a:off x="3190875" y="5105400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02846" name="Text Box 30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02847" name="AutoShape 31"/>
          <p:cNvSpPr>
            <a:spLocks noChangeArrowheads="1"/>
          </p:cNvSpPr>
          <p:nvPr/>
        </p:nvSpPr>
        <p:spPr bwMode="auto">
          <a:xfrm rot="5400000">
            <a:off x="2514600" y="4838700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02848" name="Text Box 32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2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2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2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2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44" grpId="0" animBg="1"/>
      <p:bldP spid="802845" grpId="0" autoUpdateAnimBg="0"/>
      <p:bldP spid="802846" grpId="0" animBg="1" autoUpdateAnimBg="0"/>
      <p:bldP spid="802847" grpId="0" animBg="1"/>
      <p:bldP spid="802848" grpId="0" autoUpdateAnimBg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4824" name="Group 14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4826" name="Rectangle 15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27" name="Line 16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28" name="Line 17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29" name="Line 18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0" name="Line 19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1" name="Line 20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2" name="Line 21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4833" name="Line 2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4825" name="Text Box 23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4814" name="Group 24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4822" name="Text Box 25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3866" name="Rectangle 26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803867" name="Text Box 27"/>
          <p:cNvSpPr txBox="1">
            <a:spLocks noChangeArrowheads="1"/>
          </p:cNvSpPr>
          <p:nvPr/>
        </p:nvSpPr>
        <p:spPr bwMode="auto">
          <a:xfrm>
            <a:off x="396875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204816" name="Text Box 28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3869" name="Text Box 29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3870" name="Text Box 30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3871" name="Text Box 31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03872" name="Text Box 32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0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0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0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80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67" grpId="0" autoUpdateAnimBg="0"/>
      <p:bldP spid="803869" grpId="0" animBg="1" autoUpdateAnimBg="0"/>
      <p:bldP spid="803870" grpId="0" animBg="1" autoUpdateAnimBg="0"/>
      <p:bldP spid="803871" grpId="0" autoUpdateAnimBg="0"/>
      <p:bldP spid="803872" grpId="0" autoUpdateAnimBg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5214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5837" name="Group 13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5849" name="Group 14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5851" name="Rectangle 15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2" name="Line 16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3" name="Line 17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4" name="Line 18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5" name="Line 19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6" name="Line 20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7" name="Line 21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858" name="Line 2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850" name="Text Box 23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5838" name="Group 24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5847" name="Text Box 25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4890" name="Rectangle 26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05839" name="Text Box 2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>
            <a:off x="4648200" y="4267200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4893" name="Text Box 29"/>
          <p:cNvSpPr txBox="1">
            <a:spLocks noChangeArrowheads="1"/>
          </p:cNvSpPr>
          <p:nvPr/>
        </p:nvSpPr>
        <p:spPr bwMode="auto">
          <a:xfrm>
            <a:off x="3190875" y="5105400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04894" name="AutoShape 30"/>
          <p:cNvSpPr>
            <a:spLocks noChangeArrowheads="1"/>
          </p:cNvSpPr>
          <p:nvPr/>
        </p:nvSpPr>
        <p:spPr bwMode="auto">
          <a:xfrm rot="5400000">
            <a:off x="2514600" y="4838700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205843" name="Text Box 31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4896" name="Text Box 32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4897" name="Text Box 33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4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4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92" grpId="0" animBg="1"/>
      <p:bldP spid="804893" grpId="0" autoUpdateAnimBg="0"/>
      <p:bldP spid="804894" grpId="0" animBg="1"/>
      <p:bldP spid="804896" grpId="0" animBg="1" autoUpdateAnimBg="0"/>
      <p:bldP spid="804897" grpId="0" animBg="1" autoUpdateAnimBg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6860" name="Group 12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6873" name="Group 13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6875" name="Rectangle 14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6" name="Line 15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7" name="Line 16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8" name="Line 17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79" name="Line 18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80" name="Line 19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81" name="Line 20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6882" name="Line 2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6874" name="Text Box 22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6861" name="Group 23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6871" name="Text Box 24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5913" name="Rectangle 25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206862" name="Text Box 26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6863" name="Text Box 27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5916" name="Text Box 28"/>
          <p:cNvSpPr txBox="1">
            <a:spLocks noChangeArrowheads="1"/>
          </p:cNvSpPr>
          <p:nvPr/>
        </p:nvSpPr>
        <p:spPr bwMode="auto">
          <a:xfrm>
            <a:off x="428783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5917" name="Text Box 29"/>
          <p:cNvSpPr txBox="1">
            <a:spLocks noChangeArrowheads="1"/>
          </p:cNvSpPr>
          <p:nvPr/>
        </p:nvSpPr>
        <p:spPr bwMode="auto">
          <a:xfrm>
            <a:off x="34290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5918" name="Text Box 30"/>
          <p:cNvSpPr txBox="1">
            <a:spLocks noChangeArrowheads="1"/>
          </p:cNvSpPr>
          <p:nvPr/>
        </p:nvSpPr>
        <p:spPr bwMode="auto">
          <a:xfrm>
            <a:off x="385762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5919" name="Text Box 31"/>
          <p:cNvSpPr txBox="1">
            <a:spLocks noChangeArrowheads="1"/>
          </p:cNvSpPr>
          <p:nvPr/>
        </p:nvSpPr>
        <p:spPr bwMode="auto">
          <a:xfrm>
            <a:off x="3733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05920" name="Text Box 32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05921" name="Text Box 33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0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0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0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80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16" grpId="0" animBg="1" autoUpdateAnimBg="0"/>
      <p:bldP spid="805917" grpId="0" animBg="1" autoUpdateAnimBg="0"/>
      <p:bldP spid="805918" grpId="0" animBg="1" autoUpdateAnimBg="0"/>
      <p:bldP spid="805919" grpId="0" autoUpdateAnimBg="0"/>
      <p:bldP spid="805920" grpId="0" autoUpdateAnimBg="0"/>
      <p:bldP spid="805921" grpId="0" animBg="1" autoUpdateAnimBg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7945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7884" name="Group 12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7897" name="Group 13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7899" name="Rectangle 14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0" name="Line 15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1" name="Line 16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2" name="Line 17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3" name="Line 18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4" name="Line 19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5" name="Line 20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7906" name="Line 2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7898" name="Text Box 22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7885" name="Group 23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7895" name="Text Box 24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6937" name="Rectangle 25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07886" name="Text Box 26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07887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7888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6941" name="Line 29"/>
          <p:cNvSpPr>
            <a:spLocks noChangeShapeType="1"/>
          </p:cNvSpPr>
          <p:nvPr/>
        </p:nvSpPr>
        <p:spPr bwMode="auto">
          <a:xfrm flipH="1" flipV="1">
            <a:off x="4648200" y="4264025"/>
            <a:ext cx="2133600" cy="3175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6942" name="Text Box 30"/>
          <p:cNvSpPr txBox="1">
            <a:spLocks noChangeArrowheads="1"/>
          </p:cNvSpPr>
          <p:nvPr/>
        </p:nvSpPr>
        <p:spPr bwMode="auto">
          <a:xfrm>
            <a:off x="3190875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06943" name="AutoShape 31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06944" name="Text Box 32"/>
          <p:cNvSpPr txBox="1">
            <a:spLocks noChangeArrowheads="1"/>
          </p:cNvSpPr>
          <p:nvPr/>
        </p:nvSpPr>
        <p:spPr bwMode="auto">
          <a:xfrm>
            <a:off x="2784475" y="5443538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6945" name="Text Box 33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6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6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41" grpId="0" animBg="1"/>
      <p:bldP spid="806942" grpId="0" autoUpdateAnimBg="0"/>
      <p:bldP spid="806943" grpId="0" animBg="1"/>
      <p:bldP spid="806944" grpId="0" animBg="1" autoUpdateAnimBg="0"/>
      <p:bldP spid="806945" grpId="0" animBg="1" autoUpdateAnimBg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8907" name="Group 11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8922" name="Group 12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8924" name="Rectangle 1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5" name="Line 14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6" name="Line 15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7" name="Line 16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8" name="Line 17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29" name="Line 18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30" name="Line 19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8931" name="Line 20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8923" name="Text Box 21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8908" name="Group 22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8920" name="Text Box 23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7960" name="Rectangle 24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08909" name="Text Box 25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8910" name="Text Box 26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8911" name="Text Box 2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7964" name="Text Box 28"/>
          <p:cNvSpPr txBox="1">
            <a:spLocks noChangeArrowheads="1"/>
          </p:cNvSpPr>
          <p:nvPr/>
        </p:nvSpPr>
        <p:spPr bwMode="auto">
          <a:xfrm>
            <a:off x="4294188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07965" name="Text Box 29"/>
          <p:cNvSpPr txBox="1">
            <a:spLocks noChangeArrowheads="1"/>
          </p:cNvSpPr>
          <p:nvPr/>
        </p:nvSpPr>
        <p:spPr bwMode="auto">
          <a:xfrm>
            <a:off x="3005138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7966" name="Text Box 30"/>
          <p:cNvSpPr txBox="1">
            <a:spLocks noChangeArrowheads="1"/>
          </p:cNvSpPr>
          <p:nvPr/>
        </p:nvSpPr>
        <p:spPr bwMode="auto">
          <a:xfrm>
            <a:off x="3435350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07967" name="Text Box 31"/>
          <p:cNvSpPr txBox="1">
            <a:spLocks noChangeArrowheads="1"/>
          </p:cNvSpPr>
          <p:nvPr/>
        </p:nvSpPr>
        <p:spPr bwMode="auto">
          <a:xfrm>
            <a:off x="3863975" y="4052888"/>
            <a:ext cx="298450" cy="3667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7968" name="Text Box 32"/>
          <p:cNvSpPr txBox="1">
            <a:spLocks noChangeArrowheads="1"/>
          </p:cNvSpPr>
          <p:nvPr/>
        </p:nvSpPr>
        <p:spPr bwMode="auto">
          <a:xfrm>
            <a:off x="3733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07969" name="Text Box 33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07970" name="Text Box 34"/>
          <p:cNvSpPr txBox="1">
            <a:spLocks noChangeArrowheads="1"/>
          </p:cNvSpPr>
          <p:nvPr/>
        </p:nvSpPr>
        <p:spPr bwMode="auto">
          <a:xfrm>
            <a:off x="2784475" y="5446713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0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0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0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0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0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64" grpId="0" animBg="1" autoUpdateAnimBg="0"/>
      <p:bldP spid="807965" grpId="0" animBg="1" autoUpdateAnimBg="0"/>
      <p:bldP spid="807966" grpId="0" animBg="1" autoUpdateAnimBg="0"/>
      <p:bldP spid="807967" grpId="0" animBg="1" autoUpdateAnimBg="0"/>
      <p:bldP spid="807968" grpId="0" autoUpdateAnimBg="0"/>
      <p:bldP spid="807969" grpId="0" autoUpdateAnimBg="0"/>
      <p:bldP spid="807970" grpId="0" animBg="1" autoUpdateAnimBg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70675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09931" name="Group 11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09945" name="Group 12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09947" name="Rectangle 13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48" name="Line 14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49" name="Line 15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0" name="Line 16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1" name="Line 17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2" name="Line 18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3" name="Line 19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9954" name="Line 20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9946" name="Text Box 21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09932" name="Group 22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08984" name="Rectangle 24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09933" name="Text Box 25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09934" name="Text Box 26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09935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09936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08989" name="Line 29"/>
          <p:cNvSpPr>
            <a:spLocks noChangeShapeType="1"/>
          </p:cNvSpPr>
          <p:nvPr/>
        </p:nvSpPr>
        <p:spPr bwMode="auto">
          <a:xfrm flipH="1" flipV="1">
            <a:off x="4648200" y="4267200"/>
            <a:ext cx="23622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08990" name="Text Box 30"/>
          <p:cNvSpPr txBox="1">
            <a:spLocks noChangeArrowheads="1"/>
          </p:cNvSpPr>
          <p:nvPr/>
        </p:nvSpPr>
        <p:spPr bwMode="auto">
          <a:xfrm>
            <a:off x="32004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08991" name="AutoShape 31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08992" name="Text Box 32"/>
          <p:cNvSpPr txBox="1">
            <a:spLocks noChangeArrowheads="1"/>
          </p:cNvSpPr>
          <p:nvPr/>
        </p:nvSpPr>
        <p:spPr bwMode="auto">
          <a:xfrm>
            <a:off x="2784475" y="5443538"/>
            <a:ext cx="2984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08993" name="Text Box 33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9" grpId="0" animBg="1"/>
      <p:bldP spid="808990" grpId="0" autoUpdateAnimBg="0"/>
      <p:bldP spid="808991" grpId="0" animBg="1"/>
      <p:bldP spid="808992" grpId="0" animBg="1" autoUpdateAnimBg="0"/>
      <p:bldP spid="808993" grpId="0" animBg="1" autoUpdateAnimBg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0954" name="Group 10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0972" name="Group 11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0974" name="Rectangle 12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5" name="Line 13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6" name="Line 1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7" name="Line 15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8" name="Line 16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79" name="Line 17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80" name="Line 18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0981" name="Line 19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0973" name="Text Box 20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0955" name="Group 21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0970" name="Text Box 22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0007" name="Rectangle 23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210956" name="Text Box 24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0957" name="Text Box 25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0958" name="Text Box 26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0959" name="Text Box 2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0012" name="Text Box 28"/>
          <p:cNvSpPr txBox="1">
            <a:spLocks noChangeArrowheads="1"/>
          </p:cNvSpPr>
          <p:nvPr/>
        </p:nvSpPr>
        <p:spPr bwMode="auto">
          <a:xfrm>
            <a:off x="386397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0013" name="Text Box 29"/>
          <p:cNvSpPr txBox="1">
            <a:spLocks noChangeArrowheads="1"/>
          </p:cNvSpPr>
          <p:nvPr/>
        </p:nvSpPr>
        <p:spPr bwMode="auto">
          <a:xfrm>
            <a:off x="300355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0014" name="Text Box 30"/>
          <p:cNvSpPr txBox="1">
            <a:spLocks noChangeArrowheads="1"/>
          </p:cNvSpPr>
          <p:nvPr/>
        </p:nvSpPr>
        <p:spPr bwMode="auto">
          <a:xfrm>
            <a:off x="34337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0015" name="Text Box 31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0016" name="Text Box 32"/>
          <p:cNvSpPr txBox="1">
            <a:spLocks noChangeArrowheads="1"/>
          </p:cNvSpPr>
          <p:nvPr/>
        </p:nvSpPr>
        <p:spPr bwMode="auto">
          <a:xfrm>
            <a:off x="257651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0017" name="Text Box 33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0018" name="Text Box 34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0019" name="Text Box 35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10020" name="AutoShape 36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81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12" grpId="0" animBg="1" autoUpdateAnimBg="0"/>
      <p:bldP spid="810013" grpId="0" animBg="1" autoUpdateAnimBg="0"/>
      <p:bldP spid="810014" grpId="0" animBg="1" autoUpdateAnimBg="0"/>
      <p:bldP spid="810015" grpId="0" animBg="1" autoUpdateAnimBg="0"/>
      <p:bldP spid="810016" grpId="0" animBg="1" autoUpdateAnimBg="0"/>
      <p:bldP spid="810017" grpId="0" autoUpdateAnimBg="0"/>
      <p:bldP spid="810018" grpId="0" autoUpdateAnimBg="0"/>
      <p:bldP spid="810019" grpId="0" animBg="1" autoUpdateAnimBg="0"/>
      <p:bldP spid="8100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286000" y="1308990"/>
            <a:ext cx="4541926" cy="18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+ 1		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- 1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04132" name="Group 4"/>
          <p:cNvGrpSpPr>
            <a:grpSpLocks/>
          </p:cNvGrpSpPr>
          <p:nvPr/>
        </p:nvGrpSpPr>
        <p:grpSpPr bwMode="auto">
          <a:xfrm>
            <a:off x="2278063" y="4341813"/>
            <a:ext cx="1760538" cy="469900"/>
            <a:chOff x="1291" y="2882"/>
            <a:chExt cx="1109" cy="296"/>
          </a:xfrm>
        </p:grpSpPr>
        <p:sp>
          <p:nvSpPr>
            <p:cNvPr id="304145" name="Text Box 5"/>
            <p:cNvSpPr txBox="1">
              <a:spLocks noChangeArrowheads="1"/>
            </p:cNvSpPr>
            <p:nvPr/>
          </p:nvSpPr>
          <p:spPr bwMode="auto">
            <a:xfrm>
              <a:off x="1291" y="2886"/>
              <a:ext cx="16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tx1"/>
                  </a:solidFill>
                </a:rPr>
                <a:t>i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15110" name="Text Box 6"/>
            <p:cNvSpPr txBox="1">
              <a:spLocks noChangeArrowheads="1"/>
            </p:cNvSpPr>
            <p:nvPr/>
          </p:nvSpPr>
          <p:spPr bwMode="auto">
            <a:xfrm>
              <a:off x="1536" y="2882"/>
              <a:ext cx="864" cy="2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189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4133" name="Group 7"/>
          <p:cNvGrpSpPr>
            <a:grpSpLocks/>
          </p:cNvGrpSpPr>
          <p:nvPr/>
        </p:nvGrpSpPr>
        <p:grpSpPr bwMode="auto">
          <a:xfrm>
            <a:off x="4953000" y="3881438"/>
            <a:ext cx="1066800" cy="927100"/>
            <a:chOff x="2928" y="2536"/>
            <a:chExt cx="801" cy="584"/>
          </a:xfrm>
        </p:grpSpPr>
        <p:sp>
          <p:nvSpPr>
            <p:cNvPr id="815112" name="AutoShape 8"/>
            <p:cNvSpPr>
              <a:spLocks noChangeArrowheads="1"/>
            </p:cNvSpPr>
            <p:nvPr/>
          </p:nvSpPr>
          <p:spPr bwMode="auto">
            <a:xfrm>
              <a:off x="2928" y="2536"/>
              <a:ext cx="801" cy="584"/>
            </a:xfrm>
            <a:prstGeom prst="triangle">
              <a:avLst>
                <a:gd name="adj" fmla="val 52181"/>
              </a:avLst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62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304144" name="Text Box 9"/>
            <p:cNvSpPr txBox="1">
              <a:spLocks noChangeArrowheads="1"/>
            </p:cNvSpPr>
            <p:nvPr/>
          </p:nvSpPr>
          <p:spPr bwMode="auto">
            <a:xfrm>
              <a:off x="3202" y="2755"/>
              <a:ext cx="289" cy="32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</a:rPr>
                <a:t>+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</p:grpSp>
      <p:sp>
        <p:nvSpPr>
          <p:cNvPr id="815114" name="Line 10"/>
          <p:cNvSpPr>
            <a:spLocks noChangeShapeType="1"/>
          </p:cNvSpPr>
          <p:nvPr/>
        </p:nvSpPr>
        <p:spPr bwMode="auto">
          <a:xfrm>
            <a:off x="33528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5" name="Freeform 11"/>
          <p:cNvSpPr>
            <a:spLocks/>
          </p:cNvSpPr>
          <p:nvPr/>
        </p:nvSpPr>
        <p:spPr bwMode="auto">
          <a:xfrm>
            <a:off x="3316288" y="5264150"/>
            <a:ext cx="19050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6" name="Line 12"/>
          <p:cNvSpPr>
            <a:spLocks noChangeShapeType="1"/>
          </p:cNvSpPr>
          <p:nvPr/>
        </p:nvSpPr>
        <p:spPr bwMode="auto">
          <a:xfrm flipV="1">
            <a:off x="5181600" y="4795838"/>
            <a:ext cx="0" cy="457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7" name="Freeform 13"/>
          <p:cNvSpPr>
            <a:spLocks/>
          </p:cNvSpPr>
          <p:nvPr/>
        </p:nvSpPr>
        <p:spPr bwMode="auto">
          <a:xfrm>
            <a:off x="5792788" y="4795838"/>
            <a:ext cx="1587" cy="509587"/>
          </a:xfrm>
          <a:custGeom>
            <a:avLst/>
            <a:gdLst/>
            <a:ahLst/>
            <a:cxnLst>
              <a:cxn ang="0">
                <a:pos x="0" y="321"/>
              </a:cxn>
              <a:cxn ang="0">
                <a:pos x="0" y="0"/>
              </a:cxn>
            </a:cxnLst>
            <a:rect l="0" t="0" r="r" b="b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stealth" w="med" len="med"/>
          </a:ln>
          <a:effectLst>
            <a:outerShdw dist="28398" dir="20006097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8" name="Freeform 14"/>
          <p:cNvSpPr>
            <a:spLocks/>
          </p:cNvSpPr>
          <p:nvPr/>
        </p:nvSpPr>
        <p:spPr bwMode="auto">
          <a:xfrm>
            <a:off x="5791200" y="5253038"/>
            <a:ext cx="533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" y="0"/>
              </a:cxn>
            </a:cxnLst>
            <a:rect l="0" t="0" r="r" b="b"/>
            <a:pathLst>
              <a:path w="1200" h="1">
                <a:moveTo>
                  <a:pt x="0" y="0"/>
                </a:moveTo>
                <a:lnTo>
                  <a:pt x="1200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19" name="Freeform 15"/>
          <p:cNvSpPr>
            <a:spLocks/>
          </p:cNvSpPr>
          <p:nvPr/>
        </p:nvSpPr>
        <p:spPr bwMode="auto">
          <a:xfrm>
            <a:off x="5507038" y="3644900"/>
            <a:ext cx="1587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4"/>
              </a:cxn>
            </a:cxnLst>
            <a:rect l="0" t="0" r="r" b="b"/>
            <a:pathLst>
              <a:path w="1" h="154">
                <a:moveTo>
                  <a:pt x="0" y="0"/>
                </a:moveTo>
                <a:lnTo>
                  <a:pt x="0" y="154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20" name="Freeform 16"/>
          <p:cNvSpPr>
            <a:spLocks/>
          </p:cNvSpPr>
          <p:nvPr/>
        </p:nvSpPr>
        <p:spPr bwMode="auto">
          <a:xfrm>
            <a:off x="3316288" y="3644900"/>
            <a:ext cx="22320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6" y="0"/>
              </a:cxn>
            </a:cxnLst>
            <a:rect l="0" t="0" r="r" b="b"/>
            <a:pathLst>
              <a:path w="1406" h="1">
                <a:moveTo>
                  <a:pt x="0" y="0"/>
                </a:moveTo>
                <a:lnTo>
                  <a:pt x="1406" y="0"/>
                </a:lnTo>
              </a:path>
            </a:pathLst>
          </a:custGeom>
          <a:noFill/>
          <a:ln w="762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21" name="Line 17"/>
          <p:cNvSpPr>
            <a:spLocks noChangeShapeType="1"/>
          </p:cNvSpPr>
          <p:nvPr/>
        </p:nvSpPr>
        <p:spPr bwMode="auto">
          <a:xfrm>
            <a:off x="3352800" y="3652838"/>
            <a:ext cx="0" cy="685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5122" name="Text Box 18"/>
          <p:cNvSpPr txBox="1">
            <a:spLocks noChangeArrowheads="1"/>
          </p:cNvSpPr>
          <p:nvPr/>
        </p:nvSpPr>
        <p:spPr bwMode="auto">
          <a:xfrm>
            <a:off x="6372225" y="5024438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73406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1978" name="Group 10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1993" name="Group 11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1995" name="Rectangle 12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6" name="Line 13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7" name="Line 1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8" name="Line 15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1999" name="Line 16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2000" name="Line 17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2001" name="Line 18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2002" name="Line 19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994" name="Text Box 20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1979" name="Group 21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1991" name="Text Box 22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1031" name="Rectangle 23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10</a:t>
              </a:r>
            </a:p>
          </p:txBody>
        </p:sp>
      </p:grpSp>
      <p:sp>
        <p:nvSpPr>
          <p:cNvPr id="211980" name="Text Box 24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11981" name="Text Box 25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1982" name="Text Box 26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1983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1984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1037" name="Line 29"/>
          <p:cNvSpPr>
            <a:spLocks noChangeShapeType="1"/>
          </p:cNvSpPr>
          <p:nvPr/>
        </p:nvSpPr>
        <p:spPr bwMode="auto">
          <a:xfrm flipH="1" flipV="1">
            <a:off x="4610100" y="4267200"/>
            <a:ext cx="27051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1038" name="Text Box 30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11039" name="AutoShape 31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1040" name="Text Box 32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811041" name="Text Box 33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37" grpId="0" animBg="1"/>
      <p:bldP spid="811038" grpId="0" autoUpdateAnimBg="0"/>
      <p:bldP spid="811039" grpId="0" animBg="1"/>
      <p:bldP spid="811040" grpId="0" animBg="1" autoUpdateAnimBg="0"/>
      <p:bldP spid="811041" grpId="0" animBg="1" autoUpdateAnimBg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3001" name="Group 9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3022" name="Group 10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3024" name="Rectangle 11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5" name="Line 12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6" name="Line 13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7" name="Line 14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8" name="Line 1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29" name="Line 16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30" name="Line 17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3031" name="Line 18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3023" name="Text Box 19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3002" name="Group 20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3020" name="Text Box 21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2054" name="Rectangle 22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11</a:t>
              </a:r>
            </a:p>
          </p:txBody>
        </p:sp>
      </p:grpSp>
      <p:grpSp>
        <p:nvGrpSpPr>
          <p:cNvPr id="213003" name="Group 23"/>
          <p:cNvGrpSpPr>
            <a:grpSpLocks/>
          </p:cNvGrpSpPr>
          <p:nvPr/>
        </p:nvGrpSpPr>
        <p:grpSpPr bwMode="auto">
          <a:xfrm>
            <a:off x="2576513" y="4041775"/>
            <a:ext cx="2016125" cy="366713"/>
            <a:chOff x="1623" y="2546"/>
            <a:chExt cx="1270" cy="231"/>
          </a:xfrm>
        </p:grpSpPr>
        <p:sp>
          <p:nvSpPr>
            <p:cNvPr id="213015" name="Text Box 24"/>
            <p:cNvSpPr txBox="1">
              <a:spLocks noChangeArrowheads="1"/>
            </p:cNvSpPr>
            <p:nvPr/>
          </p:nvSpPr>
          <p:spPr bwMode="auto">
            <a:xfrm>
              <a:off x="2705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3016" name="Text Box 25"/>
            <p:cNvSpPr txBox="1">
              <a:spLocks noChangeArrowheads="1"/>
            </p:cNvSpPr>
            <p:nvPr/>
          </p:nvSpPr>
          <p:spPr bwMode="auto">
            <a:xfrm>
              <a:off x="189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3017" name="Text Box 26"/>
            <p:cNvSpPr txBox="1">
              <a:spLocks noChangeArrowheads="1"/>
            </p:cNvSpPr>
            <p:nvPr/>
          </p:nvSpPr>
          <p:spPr bwMode="auto">
            <a:xfrm>
              <a:off x="162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3018" name="Text Box 27"/>
            <p:cNvSpPr txBox="1">
              <a:spLocks noChangeArrowheads="1"/>
            </p:cNvSpPr>
            <p:nvPr/>
          </p:nvSpPr>
          <p:spPr bwMode="auto">
            <a:xfrm>
              <a:off x="216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3019" name="Text Box 28"/>
            <p:cNvSpPr txBox="1">
              <a:spLocks noChangeArrowheads="1"/>
            </p:cNvSpPr>
            <p:nvPr/>
          </p:nvSpPr>
          <p:spPr bwMode="auto">
            <a:xfrm>
              <a:off x="243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812061" name="Text Box 29"/>
          <p:cNvSpPr txBox="1">
            <a:spLocks noChangeArrowheads="1"/>
          </p:cNvSpPr>
          <p:nvPr/>
        </p:nvSpPr>
        <p:spPr bwMode="auto">
          <a:xfrm>
            <a:off x="38608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2062" name="Text Box 30"/>
          <p:cNvSpPr txBox="1">
            <a:spLocks noChangeArrowheads="1"/>
          </p:cNvSpPr>
          <p:nvPr/>
        </p:nvSpPr>
        <p:spPr bwMode="auto">
          <a:xfrm>
            <a:off x="25654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2063" name="Text Box 31"/>
          <p:cNvSpPr txBox="1">
            <a:spLocks noChangeArrowheads="1"/>
          </p:cNvSpPr>
          <p:nvPr/>
        </p:nvSpPr>
        <p:spPr bwMode="auto">
          <a:xfrm>
            <a:off x="21336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2064" name="Text Box 32"/>
          <p:cNvSpPr txBox="1">
            <a:spLocks noChangeArrowheads="1"/>
          </p:cNvSpPr>
          <p:nvPr/>
        </p:nvSpPr>
        <p:spPr bwMode="auto">
          <a:xfrm>
            <a:off x="29972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2065" name="Text Box 33"/>
          <p:cNvSpPr txBox="1">
            <a:spLocks noChangeArrowheads="1"/>
          </p:cNvSpPr>
          <p:nvPr/>
        </p:nvSpPr>
        <p:spPr bwMode="auto">
          <a:xfrm>
            <a:off x="34290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2066" name="Text Box 34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2067" name="Text Box 35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2068" name="Text Box 36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2069" name="Text Box 37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812070" name="AutoShape 38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81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61" grpId="0" animBg="1" autoUpdateAnimBg="0"/>
      <p:bldP spid="812062" grpId="0" animBg="1" autoUpdateAnimBg="0"/>
      <p:bldP spid="812063" grpId="0" animBg="1" autoUpdateAnimBg="0"/>
      <p:bldP spid="812064" grpId="0" animBg="1" autoUpdateAnimBg="0"/>
      <p:bldP spid="812065" grpId="0" animBg="1" autoUpdateAnimBg="0"/>
      <p:bldP spid="812066" grpId="0" animBg="1" autoUpdateAnimBg="0"/>
      <p:bldP spid="812067" grpId="0" autoUpdateAnimBg="0"/>
      <p:bldP spid="812068" grpId="0" autoUpdateAnimBg="0"/>
      <p:bldP spid="812069" grpId="0" animBg="1" autoUpdateAnimBg="0"/>
      <p:bldP spid="812070" grpId="0" animBg="1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76136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4025" name="Group 9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4041" name="Group 10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4043" name="Rectangle 11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4" name="Line 12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5" name="Line 13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6" name="Line 14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7" name="Line 15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8" name="Line 16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49" name="Line 17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4050" name="Line 18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4042" name="Text Box 19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4026" name="Group 20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4039" name="Text Box 21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3078" name="Rectangle 22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22</a:t>
              </a:r>
            </a:p>
          </p:txBody>
        </p:sp>
      </p:grpSp>
      <p:sp>
        <p:nvSpPr>
          <p:cNvPr id="214027" name="Text Box 23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14028" name="Text Box 24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4029" name="Text Box 25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4030" name="Text Box 26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4031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4032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3085" name="Line 29"/>
          <p:cNvSpPr>
            <a:spLocks noChangeShapeType="1"/>
          </p:cNvSpPr>
          <p:nvPr/>
        </p:nvSpPr>
        <p:spPr bwMode="auto">
          <a:xfrm flipH="1" flipV="1">
            <a:off x="4610100" y="4267200"/>
            <a:ext cx="30099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3086" name="Text Box 30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13087" name="AutoShape 31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3088" name="Text Box 32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813089" name="Text Box 33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85" grpId="0" animBg="1"/>
      <p:bldP spid="813086" grpId="0" autoUpdateAnimBg="0"/>
      <p:bldP spid="813087" grpId="0" animBg="1"/>
      <p:bldP spid="813088" grpId="0" animBg="1" autoUpdateAnimBg="0"/>
      <p:bldP spid="813089" grpId="0" animBg="1" autoUpdateAnimBg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5071" name="Group 9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5073" name="Rectangle 10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4" name="Line 1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5" name="Line 12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6" name="Line 13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7" name="Line 14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8" name="Line 15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79" name="Line 16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080" name="Line 17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5072" name="Text Box 18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5049" name="Group 19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5069" name="Text Box 20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4101" name="Rectangle 21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22</a:t>
              </a:r>
            </a:p>
          </p:txBody>
        </p:sp>
      </p:grpSp>
      <p:grpSp>
        <p:nvGrpSpPr>
          <p:cNvPr id="215050" name="Group 22"/>
          <p:cNvGrpSpPr>
            <a:grpSpLocks/>
          </p:cNvGrpSpPr>
          <p:nvPr/>
        </p:nvGrpSpPr>
        <p:grpSpPr bwMode="auto">
          <a:xfrm>
            <a:off x="2146300" y="4041775"/>
            <a:ext cx="2446338" cy="366713"/>
            <a:chOff x="1352" y="2546"/>
            <a:chExt cx="1541" cy="231"/>
          </a:xfrm>
        </p:grpSpPr>
        <p:sp>
          <p:nvSpPr>
            <p:cNvPr id="215063" name="Text Box 23"/>
            <p:cNvSpPr txBox="1">
              <a:spLocks noChangeArrowheads="1"/>
            </p:cNvSpPr>
            <p:nvPr/>
          </p:nvSpPr>
          <p:spPr bwMode="auto">
            <a:xfrm>
              <a:off x="2705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189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065" name="Text Box 25"/>
            <p:cNvSpPr txBox="1">
              <a:spLocks noChangeArrowheads="1"/>
            </p:cNvSpPr>
            <p:nvPr/>
          </p:nvSpPr>
          <p:spPr bwMode="auto">
            <a:xfrm>
              <a:off x="162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066" name="Text Box 26"/>
            <p:cNvSpPr txBox="1">
              <a:spLocks noChangeArrowheads="1"/>
            </p:cNvSpPr>
            <p:nvPr/>
          </p:nvSpPr>
          <p:spPr bwMode="auto">
            <a:xfrm>
              <a:off x="1352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067" name="Text Box 27"/>
            <p:cNvSpPr txBox="1">
              <a:spLocks noChangeArrowheads="1"/>
            </p:cNvSpPr>
            <p:nvPr/>
          </p:nvSpPr>
          <p:spPr bwMode="auto">
            <a:xfrm>
              <a:off x="216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068" name="Text Box 28"/>
            <p:cNvSpPr txBox="1">
              <a:spLocks noChangeArrowheads="1"/>
            </p:cNvSpPr>
            <p:nvPr/>
          </p:nvSpPr>
          <p:spPr bwMode="auto">
            <a:xfrm>
              <a:off x="243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814109" name="Text Box 29"/>
          <p:cNvSpPr txBox="1">
            <a:spLocks noChangeArrowheads="1"/>
          </p:cNvSpPr>
          <p:nvPr/>
        </p:nvSpPr>
        <p:spPr bwMode="auto">
          <a:xfrm>
            <a:off x="38623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4110" name="Text Box 30"/>
          <p:cNvSpPr txBox="1">
            <a:spLocks noChangeArrowheads="1"/>
          </p:cNvSpPr>
          <p:nvPr/>
        </p:nvSpPr>
        <p:spPr bwMode="auto">
          <a:xfrm>
            <a:off x="257492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4111" name="Text Box 31"/>
          <p:cNvSpPr txBox="1">
            <a:spLocks noChangeArrowheads="1"/>
          </p:cNvSpPr>
          <p:nvPr/>
        </p:nvSpPr>
        <p:spPr bwMode="auto">
          <a:xfrm>
            <a:off x="214471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4112" name="Text Box 32"/>
          <p:cNvSpPr txBox="1">
            <a:spLocks noChangeArrowheads="1"/>
          </p:cNvSpPr>
          <p:nvPr/>
        </p:nvSpPr>
        <p:spPr bwMode="auto">
          <a:xfrm>
            <a:off x="17160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4113" name="Text Box 33"/>
          <p:cNvSpPr txBox="1">
            <a:spLocks noChangeArrowheads="1"/>
          </p:cNvSpPr>
          <p:nvPr/>
        </p:nvSpPr>
        <p:spPr bwMode="auto">
          <a:xfrm>
            <a:off x="300355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4114" name="Text Box 34"/>
          <p:cNvSpPr txBox="1">
            <a:spLocks noChangeArrowheads="1"/>
          </p:cNvSpPr>
          <p:nvPr/>
        </p:nvSpPr>
        <p:spPr bwMode="auto">
          <a:xfrm>
            <a:off x="34337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4115" name="Text Box 35"/>
          <p:cNvSpPr txBox="1">
            <a:spLocks noChangeArrowheads="1"/>
          </p:cNvSpPr>
          <p:nvPr/>
        </p:nvSpPr>
        <p:spPr bwMode="auto">
          <a:xfrm>
            <a:off x="42926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4116" name="Text Box 36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4117" name="Text Box 37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4118" name="Text Box 38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44</a:t>
            </a:r>
          </a:p>
        </p:txBody>
      </p:sp>
      <p:sp>
        <p:nvSpPr>
          <p:cNvPr id="814119" name="AutoShape 39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1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8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1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81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09" grpId="0" animBg="1" autoUpdateAnimBg="0"/>
      <p:bldP spid="814110" grpId="0" animBg="1" autoUpdateAnimBg="0"/>
      <p:bldP spid="814111" grpId="0" animBg="1" autoUpdateAnimBg="0"/>
      <p:bldP spid="814112" grpId="0" animBg="1" autoUpdateAnimBg="0"/>
      <p:bldP spid="814113" grpId="0" animBg="1" autoUpdateAnimBg="0"/>
      <p:bldP spid="814114" grpId="0" animBg="1" autoUpdateAnimBg="0"/>
      <p:bldP spid="814115" grpId="0" animBg="1" autoUpdateAnimBg="0"/>
      <p:bldP spid="814116" grpId="0" autoUpdateAnimBg="0"/>
      <p:bldP spid="814117" grpId="0" autoUpdateAnimBg="0"/>
      <p:bldP spid="814118" grpId="0" animBg="1" autoUpdateAnimBg="0"/>
      <p:bldP spid="814119" grpId="0" animBg="1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788670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6072" name="Group 8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6089" name="Group 9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6091" name="Rectangle 10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2" name="Line 1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3" name="Line 12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4" name="Line 13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5" name="Line 14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6" name="Line 15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7" name="Line 16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6098" name="Line 17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6090" name="Text Box 18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6073" name="Group 19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6087" name="Text Box 20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5125" name="Rectangle 21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44</a:t>
              </a:r>
            </a:p>
          </p:txBody>
        </p:sp>
      </p:grpSp>
      <p:sp>
        <p:nvSpPr>
          <p:cNvPr id="216074" name="Text Box 22"/>
          <p:cNvSpPr txBox="1">
            <a:spLocks noChangeArrowheads="1"/>
          </p:cNvSpPr>
          <p:nvPr/>
        </p:nvSpPr>
        <p:spPr bwMode="auto">
          <a:xfrm>
            <a:off x="17176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6075" name="Text Box 23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6076" name="Text Box 24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6077" name="Text Box 25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6078" name="Text Box 26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6079" name="Text Box 27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6080" name="Text Box 28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5133" name="Line 29"/>
          <p:cNvSpPr>
            <a:spLocks noChangeShapeType="1"/>
          </p:cNvSpPr>
          <p:nvPr/>
        </p:nvSpPr>
        <p:spPr bwMode="auto">
          <a:xfrm flipH="1" flipV="1">
            <a:off x="4610100" y="4267200"/>
            <a:ext cx="32385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5134" name="Text Box 30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+=0</a:t>
            </a:r>
          </a:p>
        </p:txBody>
      </p:sp>
      <p:sp>
        <p:nvSpPr>
          <p:cNvPr id="815135" name="AutoShape 31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5136" name="Text Box 32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44</a:t>
            </a:r>
          </a:p>
        </p:txBody>
      </p:sp>
      <p:sp>
        <p:nvSpPr>
          <p:cNvPr id="815137" name="Text Box 33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33" grpId="0" animBg="1"/>
      <p:bldP spid="815134" grpId="0" autoUpdateAnimBg="0"/>
      <p:bldP spid="815135" grpId="0" animBg="1"/>
      <p:bldP spid="815136" grpId="0" animBg="1" autoUpdateAnimBg="0"/>
      <p:bldP spid="815137" grpId="0" animBg="1" autoUpdateAnimBg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7095" name="Group 7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7120" name="Group 8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7122" name="Rectangle 9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3" name="Line 10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4" name="Line 11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5" name="Line 12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6" name="Line 13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7" name="Line 14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8" name="Line 15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7129" name="Line 16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7121" name="Text Box 17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7096" name="Group 18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7118" name="Text Box 19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6148" name="Rectangle 20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44</a:t>
              </a:r>
            </a:p>
          </p:txBody>
        </p:sp>
      </p:grpSp>
      <p:grpSp>
        <p:nvGrpSpPr>
          <p:cNvPr id="217097" name="Group 21"/>
          <p:cNvGrpSpPr>
            <a:grpSpLocks/>
          </p:cNvGrpSpPr>
          <p:nvPr/>
        </p:nvGrpSpPr>
        <p:grpSpPr bwMode="auto">
          <a:xfrm>
            <a:off x="1717675" y="4041775"/>
            <a:ext cx="2874963" cy="366713"/>
            <a:chOff x="1082" y="2546"/>
            <a:chExt cx="1811" cy="231"/>
          </a:xfrm>
        </p:grpSpPr>
        <p:sp>
          <p:nvSpPr>
            <p:cNvPr id="217111" name="Text Box 22"/>
            <p:cNvSpPr txBox="1">
              <a:spLocks noChangeArrowheads="1"/>
            </p:cNvSpPr>
            <p:nvPr/>
          </p:nvSpPr>
          <p:spPr bwMode="auto">
            <a:xfrm>
              <a:off x="1082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7112" name="Text Box 23"/>
            <p:cNvSpPr txBox="1">
              <a:spLocks noChangeArrowheads="1"/>
            </p:cNvSpPr>
            <p:nvPr/>
          </p:nvSpPr>
          <p:spPr bwMode="auto">
            <a:xfrm>
              <a:off x="2705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7113" name="Text Box 24"/>
            <p:cNvSpPr txBox="1">
              <a:spLocks noChangeArrowheads="1"/>
            </p:cNvSpPr>
            <p:nvPr/>
          </p:nvSpPr>
          <p:spPr bwMode="auto">
            <a:xfrm>
              <a:off x="189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7114" name="Text Box 25"/>
            <p:cNvSpPr txBox="1">
              <a:spLocks noChangeArrowheads="1"/>
            </p:cNvSpPr>
            <p:nvPr/>
          </p:nvSpPr>
          <p:spPr bwMode="auto">
            <a:xfrm>
              <a:off x="1623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7115" name="Text Box 26"/>
            <p:cNvSpPr txBox="1">
              <a:spLocks noChangeArrowheads="1"/>
            </p:cNvSpPr>
            <p:nvPr/>
          </p:nvSpPr>
          <p:spPr bwMode="auto">
            <a:xfrm>
              <a:off x="1352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7116" name="Text Box 27"/>
            <p:cNvSpPr txBox="1">
              <a:spLocks noChangeArrowheads="1"/>
            </p:cNvSpPr>
            <p:nvPr/>
          </p:nvSpPr>
          <p:spPr bwMode="auto">
            <a:xfrm>
              <a:off x="216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7117" name="Text Box 28"/>
            <p:cNvSpPr txBox="1">
              <a:spLocks noChangeArrowheads="1"/>
            </p:cNvSpPr>
            <p:nvPr/>
          </p:nvSpPr>
          <p:spPr bwMode="auto">
            <a:xfrm>
              <a:off x="2434" y="2546"/>
              <a:ext cx="188" cy="231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816157" name="Text Box 29"/>
          <p:cNvSpPr txBox="1">
            <a:spLocks noChangeArrowheads="1"/>
          </p:cNvSpPr>
          <p:nvPr/>
        </p:nvSpPr>
        <p:spPr bwMode="auto">
          <a:xfrm>
            <a:off x="12874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58" name="Text Box 30"/>
          <p:cNvSpPr txBox="1">
            <a:spLocks noChangeArrowheads="1"/>
          </p:cNvSpPr>
          <p:nvPr/>
        </p:nvSpPr>
        <p:spPr bwMode="auto">
          <a:xfrm>
            <a:off x="386397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59" name="Text Box 31"/>
          <p:cNvSpPr txBox="1">
            <a:spLocks noChangeArrowheads="1"/>
          </p:cNvSpPr>
          <p:nvPr/>
        </p:nvSpPr>
        <p:spPr bwMode="auto">
          <a:xfrm>
            <a:off x="2574925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6160" name="Text Box 32"/>
          <p:cNvSpPr txBox="1">
            <a:spLocks noChangeArrowheads="1"/>
          </p:cNvSpPr>
          <p:nvPr/>
        </p:nvSpPr>
        <p:spPr bwMode="auto">
          <a:xfrm>
            <a:off x="2146300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61" name="Text Box 33"/>
          <p:cNvSpPr txBox="1">
            <a:spLocks noChangeArrowheads="1"/>
          </p:cNvSpPr>
          <p:nvPr/>
        </p:nvSpPr>
        <p:spPr bwMode="auto">
          <a:xfrm>
            <a:off x="17160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6162" name="Text Box 34"/>
          <p:cNvSpPr txBox="1">
            <a:spLocks noChangeArrowheads="1"/>
          </p:cNvSpPr>
          <p:nvPr/>
        </p:nvSpPr>
        <p:spPr bwMode="auto">
          <a:xfrm>
            <a:off x="300513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816163" name="Text Box 35"/>
          <p:cNvSpPr txBox="1">
            <a:spLocks noChangeArrowheads="1"/>
          </p:cNvSpPr>
          <p:nvPr/>
        </p:nvSpPr>
        <p:spPr bwMode="auto">
          <a:xfrm>
            <a:off x="3433763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6164" name="Text Box 36"/>
          <p:cNvSpPr txBox="1">
            <a:spLocks noChangeArrowheads="1"/>
          </p:cNvSpPr>
          <p:nvPr/>
        </p:nvSpPr>
        <p:spPr bwMode="auto">
          <a:xfrm>
            <a:off x="4294188" y="4038600"/>
            <a:ext cx="298450" cy="3667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816165" name="Text Box 37"/>
          <p:cNvSpPr txBox="1">
            <a:spLocks noChangeArrowheads="1"/>
          </p:cNvSpPr>
          <p:nvPr/>
        </p:nvSpPr>
        <p:spPr bwMode="auto">
          <a:xfrm>
            <a:off x="3352800" y="3657600"/>
            <a:ext cx="527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×2</a:t>
            </a:r>
          </a:p>
        </p:txBody>
      </p:sp>
      <p:sp>
        <p:nvSpPr>
          <p:cNvPr id="816166" name="Text Box 38"/>
          <p:cNvSpPr txBox="1">
            <a:spLocks noChangeArrowheads="1"/>
          </p:cNvSpPr>
          <p:nvPr/>
        </p:nvSpPr>
        <p:spPr bwMode="auto">
          <a:xfrm>
            <a:off x="3198813" y="5105400"/>
            <a:ext cx="542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*=2</a:t>
            </a:r>
          </a:p>
        </p:txBody>
      </p:sp>
      <p:sp>
        <p:nvSpPr>
          <p:cNvPr id="816167" name="Text Box 39"/>
          <p:cNvSpPr txBox="1">
            <a:spLocks noChangeArrowheads="1"/>
          </p:cNvSpPr>
          <p:nvPr/>
        </p:nvSpPr>
        <p:spPr bwMode="auto">
          <a:xfrm>
            <a:off x="2727325" y="5446713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88</a:t>
            </a:r>
          </a:p>
        </p:txBody>
      </p:sp>
      <p:sp>
        <p:nvSpPr>
          <p:cNvPr id="816168" name="AutoShape 40"/>
          <p:cNvSpPr>
            <a:spLocks noChangeArrowheads="1"/>
          </p:cNvSpPr>
          <p:nvPr/>
        </p:nvSpPr>
        <p:spPr bwMode="auto">
          <a:xfrm rot="5400000">
            <a:off x="25146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1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81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81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8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81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81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1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57" grpId="0" animBg="1" autoUpdateAnimBg="0"/>
      <p:bldP spid="816158" grpId="0" animBg="1" autoUpdateAnimBg="0"/>
      <p:bldP spid="816159" grpId="0" animBg="1" autoUpdateAnimBg="0"/>
      <p:bldP spid="816160" grpId="0" animBg="1" autoUpdateAnimBg="0"/>
      <p:bldP spid="816161" grpId="0" animBg="1" autoUpdateAnimBg="0"/>
      <p:bldP spid="816162" grpId="0" animBg="1" autoUpdateAnimBg="0"/>
      <p:bldP spid="816163" grpId="0" animBg="1" autoUpdateAnimBg="0"/>
      <p:bldP spid="816164" grpId="0" animBg="1" autoUpdateAnimBg="0"/>
      <p:bldP spid="816165" grpId="0" autoUpdateAnimBg="0"/>
      <p:bldP spid="816166" grpId="0" autoUpdateAnimBg="0"/>
      <p:bldP spid="816167" grpId="0" animBg="1" autoUpdateAnimBg="0"/>
      <p:bldP spid="816168" grpId="0" animBg="1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8159750" y="4041775"/>
            <a:ext cx="2984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8119" name="Group 7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8146" name="Group 8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8148" name="Rectangle 9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49" name="Line 10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0" name="Line 11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1" name="Line 12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2" name="Line 13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3" name="Line 14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4" name="Line 15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8155" name="Line 16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8147" name="Text Box 17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8120" name="Group 18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8144" name="Text Box 19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7172" name="Rectangle 20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88</a:t>
              </a:r>
            </a:p>
          </p:txBody>
        </p:sp>
      </p:grpSp>
      <p:grpSp>
        <p:nvGrpSpPr>
          <p:cNvPr id="218121" name="Group 21"/>
          <p:cNvGrpSpPr>
            <a:grpSpLocks/>
          </p:cNvGrpSpPr>
          <p:nvPr/>
        </p:nvGrpSpPr>
        <p:grpSpPr bwMode="auto">
          <a:xfrm>
            <a:off x="1219200" y="3965575"/>
            <a:ext cx="3429000" cy="533400"/>
            <a:chOff x="1152" y="2160"/>
            <a:chExt cx="1920" cy="240"/>
          </a:xfrm>
        </p:grpSpPr>
        <p:sp>
          <p:nvSpPr>
            <p:cNvPr id="218136" name="Rectangle 22"/>
            <p:cNvSpPr>
              <a:spLocks noChangeArrowheads="1"/>
            </p:cNvSpPr>
            <p:nvPr/>
          </p:nvSpPr>
          <p:spPr bwMode="auto">
            <a:xfrm>
              <a:off x="1152" y="2160"/>
              <a:ext cx="1920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37" name="Line 23"/>
            <p:cNvSpPr>
              <a:spLocks noChangeShapeType="1"/>
            </p:cNvSpPr>
            <p:nvPr/>
          </p:nvSpPr>
          <p:spPr bwMode="auto">
            <a:xfrm>
              <a:off x="13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38" name="Line 24"/>
            <p:cNvSpPr>
              <a:spLocks noChangeShapeType="1"/>
            </p:cNvSpPr>
            <p:nvPr/>
          </p:nvSpPr>
          <p:spPr bwMode="auto">
            <a:xfrm>
              <a:off x="16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39" name="Line 25"/>
            <p:cNvSpPr>
              <a:spLocks noChangeShapeType="1"/>
            </p:cNvSpPr>
            <p:nvPr/>
          </p:nvSpPr>
          <p:spPr bwMode="auto">
            <a:xfrm>
              <a:off x="187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0" name="Line 26"/>
            <p:cNvSpPr>
              <a:spLocks noChangeShapeType="1"/>
            </p:cNvSpPr>
            <p:nvPr/>
          </p:nvSpPr>
          <p:spPr bwMode="auto">
            <a:xfrm>
              <a:off x="211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1" name="Line 27"/>
            <p:cNvSpPr>
              <a:spLocks noChangeShapeType="1"/>
            </p:cNvSpPr>
            <p:nvPr/>
          </p:nvSpPr>
          <p:spPr bwMode="auto">
            <a:xfrm>
              <a:off x="235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2" name="Line 28"/>
            <p:cNvSpPr>
              <a:spLocks noChangeShapeType="1"/>
            </p:cNvSpPr>
            <p:nvPr/>
          </p:nvSpPr>
          <p:spPr bwMode="auto">
            <a:xfrm>
              <a:off x="25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8143" name="Line 29"/>
            <p:cNvSpPr>
              <a:spLocks noChangeShapeType="1"/>
            </p:cNvSpPr>
            <p:nvPr/>
          </p:nvSpPr>
          <p:spPr bwMode="auto">
            <a:xfrm>
              <a:off x="28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18122" name="Text Box 30"/>
          <p:cNvSpPr txBox="1">
            <a:spLocks noChangeArrowheads="1"/>
          </p:cNvSpPr>
          <p:nvPr/>
        </p:nvSpPr>
        <p:spPr bwMode="auto">
          <a:xfrm>
            <a:off x="12890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8123" name="Text Box 31"/>
          <p:cNvSpPr txBox="1">
            <a:spLocks noChangeArrowheads="1"/>
          </p:cNvSpPr>
          <p:nvPr/>
        </p:nvSpPr>
        <p:spPr bwMode="auto">
          <a:xfrm>
            <a:off x="17176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8124" name="Text Box 32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 i="1">
                <a:latin typeface="Times New Roman" pitchFamily="18" charset="0"/>
              </a:rPr>
              <a:t>0</a:t>
            </a:r>
          </a:p>
        </p:txBody>
      </p:sp>
      <p:sp>
        <p:nvSpPr>
          <p:cNvPr id="218125" name="Text Box 33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8126" name="Text Box 34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8127" name="Text Box 35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8128" name="Text Box 36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8129" name="Text Box 37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817190" name="Line 38"/>
          <p:cNvSpPr>
            <a:spLocks noChangeShapeType="1"/>
          </p:cNvSpPr>
          <p:nvPr/>
        </p:nvSpPr>
        <p:spPr bwMode="auto">
          <a:xfrm flipH="1" flipV="1">
            <a:off x="4610100" y="4267200"/>
            <a:ext cx="35433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17191" name="Text Box 39"/>
          <p:cNvSpPr txBox="1">
            <a:spLocks noChangeArrowheads="1"/>
          </p:cNvSpPr>
          <p:nvPr/>
        </p:nvSpPr>
        <p:spPr bwMode="auto">
          <a:xfrm>
            <a:off x="3162300" y="5102225"/>
            <a:ext cx="55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1" lang="en-US" altLang="zh-CN" b="1">
                <a:solidFill>
                  <a:srgbClr val="0033CC"/>
                </a:solidFill>
                <a:latin typeface="Times New Roman" pitchFamily="18" charset="0"/>
              </a:rPr>
              <a:t>+=1</a:t>
            </a:r>
          </a:p>
        </p:txBody>
      </p:sp>
      <p:sp>
        <p:nvSpPr>
          <p:cNvPr id="817192" name="AutoShape 40"/>
          <p:cNvSpPr>
            <a:spLocks noChangeArrowheads="1"/>
          </p:cNvSpPr>
          <p:nvPr/>
        </p:nvSpPr>
        <p:spPr bwMode="auto">
          <a:xfrm rot="5400000">
            <a:off x="2476500" y="4835525"/>
            <a:ext cx="838200" cy="304800"/>
          </a:xfrm>
          <a:custGeom>
            <a:avLst/>
            <a:gdLst>
              <a:gd name="T0" fmla="*/ 626981 w 21600"/>
              <a:gd name="T1" fmla="*/ 0 h 21600"/>
              <a:gd name="T2" fmla="*/ 0 w 21600"/>
              <a:gd name="T3" fmla="*/ 152400 h 21600"/>
              <a:gd name="T4" fmla="*/ 626981 w 21600"/>
              <a:gd name="T5" fmla="*/ 304800 h 21600"/>
              <a:gd name="T6" fmla="*/ 8382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28 h 21600"/>
              <a:gd name="T14" fmla="*/ 18943 w 21600"/>
              <a:gd name="T15" fmla="*/ 160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7" y="0"/>
                </a:moveTo>
                <a:lnTo>
                  <a:pt x="16157" y="5528"/>
                </a:lnTo>
                <a:lnTo>
                  <a:pt x="3375" y="5528"/>
                </a:lnTo>
                <a:lnTo>
                  <a:pt x="3375" y="16072"/>
                </a:lnTo>
                <a:lnTo>
                  <a:pt x="16157" y="16072"/>
                </a:lnTo>
                <a:lnTo>
                  <a:pt x="1615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28"/>
                </a:moveTo>
                <a:lnTo>
                  <a:pt x="1350" y="16072"/>
                </a:lnTo>
                <a:lnTo>
                  <a:pt x="2700" y="16072"/>
                </a:lnTo>
                <a:lnTo>
                  <a:pt x="2700" y="5528"/>
                </a:lnTo>
                <a:close/>
              </a:path>
              <a:path w="21600" h="21600">
                <a:moveTo>
                  <a:pt x="0" y="5528"/>
                </a:moveTo>
                <a:lnTo>
                  <a:pt x="0" y="16072"/>
                </a:lnTo>
                <a:lnTo>
                  <a:pt x="675" y="16072"/>
                </a:lnTo>
                <a:lnTo>
                  <a:pt x="675" y="552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spAutoFit/>
            <a:flatTx/>
          </a:bodyPr>
          <a:lstStyle/>
          <a:p>
            <a:endParaRPr lang="zh-CN" altLang="en-US"/>
          </a:p>
        </p:txBody>
      </p:sp>
      <p:sp>
        <p:nvSpPr>
          <p:cNvPr id="817193" name="Text Box 41"/>
          <p:cNvSpPr txBox="1">
            <a:spLocks noChangeArrowheads="1"/>
          </p:cNvSpPr>
          <p:nvPr/>
        </p:nvSpPr>
        <p:spPr bwMode="auto">
          <a:xfrm>
            <a:off x="2689225" y="5443538"/>
            <a:ext cx="41275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zh-CN" b="1">
                <a:solidFill>
                  <a:schemeClr val="accent2"/>
                </a:solidFill>
                <a:latin typeface="Times New Roman" pitchFamily="18" charset="0"/>
              </a:rPr>
              <a:t>89</a:t>
            </a:r>
          </a:p>
        </p:txBody>
      </p:sp>
      <p:sp>
        <p:nvSpPr>
          <p:cNvPr id="817194" name="Text Box 42"/>
          <p:cNvSpPr txBox="1">
            <a:spLocks noChangeArrowheads="1"/>
          </p:cNvSpPr>
          <p:nvPr/>
        </p:nvSpPr>
        <p:spPr bwMode="auto">
          <a:xfrm>
            <a:off x="4286250" y="4038600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90" grpId="0" animBg="1"/>
      <p:bldP spid="817191" grpId="0" autoUpdateAnimBg="0"/>
      <p:bldP spid="817192" grpId="0" animBg="1"/>
      <p:bldP spid="817193" grpId="0" animBg="1" autoUpdateAnimBg="0"/>
      <p:bldP spid="817194" grpId="0" animBg="1" autoUpdateAnimBg="0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609600" y="690563"/>
            <a:ext cx="600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dirty="0">
                <a:latin typeface="Times New Roman" pitchFamily="18" charset="0"/>
              </a:rPr>
              <a:t>输入二进制数字串，转换成十进制正整数。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81100" y="1066800"/>
            <a:ext cx="6972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20000"/>
              </a:lnSpc>
            </a:pPr>
            <a:r>
              <a:rPr kumimoji="1" lang="zh-CN" altLang="en-US" b="1">
                <a:latin typeface="宋体" pitchFamily="2" charset="-122"/>
              </a:rPr>
              <a:t>二进制数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zh-CN" altLang="en-US" b="1">
                <a:latin typeface="宋体" pitchFamily="2" charset="-122"/>
              </a:rPr>
              <a:t>有转换为十进制</a:t>
            </a:r>
            <a:r>
              <a:rPr kumimoji="1" lang="en-US" altLang="zh-CN" b="1">
                <a:latin typeface="宋体" pitchFamily="2" charset="-122"/>
              </a:rPr>
              <a:t>Dec</a:t>
            </a:r>
            <a:r>
              <a:rPr kumimoji="1" lang="zh-CN" altLang="en-US" b="1">
                <a:latin typeface="宋体" pitchFamily="2" charset="-122"/>
              </a:rPr>
              <a:t>的公式：</a:t>
            </a:r>
          </a:p>
          <a:p>
            <a:pPr>
              <a:lnSpc>
                <a:spcPct val="220000"/>
              </a:lnSpc>
            </a:pPr>
            <a:r>
              <a:rPr kumimoji="1" lang="en-US" altLang="zh-CN" b="1">
                <a:latin typeface="宋体" pitchFamily="2" charset="-122"/>
              </a:rPr>
              <a:t>Dec = b</a:t>
            </a:r>
            <a:r>
              <a:rPr kumimoji="1" lang="en-US" altLang="zh-CN" b="1" baseline="-30000">
                <a:latin typeface="宋体" pitchFamily="2" charset="-122"/>
              </a:rPr>
              <a:t>n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n-1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n-1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Times New Roman" pitchFamily="18" charset="0"/>
              </a:rPr>
              <a:t>…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2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2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1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1</a:t>
            </a:r>
            <a:r>
              <a:rPr kumimoji="1" lang="zh-CN" altLang="en-US" b="1">
                <a:latin typeface="宋体" pitchFamily="2" charset="-122"/>
              </a:rPr>
              <a:t>＋</a:t>
            </a:r>
            <a:r>
              <a:rPr kumimoji="1" lang="en-US" altLang="zh-CN" b="1">
                <a:latin typeface="宋体" pitchFamily="2" charset="-122"/>
              </a:rPr>
              <a:t>b</a:t>
            </a:r>
            <a:r>
              <a:rPr kumimoji="1" lang="en-US" altLang="zh-CN" b="1" baseline="-30000">
                <a:latin typeface="宋体" pitchFamily="2" charset="-122"/>
              </a:rPr>
              <a:t>0</a:t>
            </a:r>
            <a:r>
              <a:rPr kumimoji="1" lang="en-US" altLang="zh-CN" b="1">
                <a:latin typeface="宋体" pitchFamily="2" charset="-122"/>
              </a:rPr>
              <a:t>×2</a:t>
            </a:r>
            <a:r>
              <a:rPr kumimoji="1" lang="en-US" altLang="zh-CN" b="1" baseline="30000">
                <a:latin typeface="宋体" pitchFamily="2" charset="-122"/>
              </a:rPr>
              <a:t>0</a:t>
            </a:r>
            <a:r>
              <a:rPr kumimoji="1" lang="en-US" altLang="zh-CN" b="1">
                <a:latin typeface="Times New Roman" pitchFamily="18" charset="0"/>
              </a:rPr>
              <a:t> 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762000" y="2959100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输入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—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移位  转换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6292850" y="35226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Times New Roman" pitchFamily="18" charset="0"/>
              </a:rPr>
              <a:t>输入串</a:t>
            </a:r>
          </a:p>
        </p:txBody>
      </p:sp>
      <p:grpSp>
        <p:nvGrpSpPr>
          <p:cNvPr id="219142" name="Group 6"/>
          <p:cNvGrpSpPr>
            <a:grpSpLocks/>
          </p:cNvGrpSpPr>
          <p:nvPr/>
        </p:nvGrpSpPr>
        <p:grpSpPr bwMode="auto">
          <a:xfrm>
            <a:off x="1219200" y="3522663"/>
            <a:ext cx="3429000" cy="976312"/>
            <a:chOff x="768" y="2219"/>
            <a:chExt cx="2160" cy="615"/>
          </a:xfrm>
        </p:grpSpPr>
        <p:grpSp>
          <p:nvGrpSpPr>
            <p:cNvPr id="219173" name="Group 7"/>
            <p:cNvGrpSpPr>
              <a:grpSpLocks/>
            </p:cNvGrpSpPr>
            <p:nvPr/>
          </p:nvGrpSpPr>
          <p:grpSpPr bwMode="auto">
            <a:xfrm>
              <a:off x="768" y="2498"/>
              <a:ext cx="2160" cy="336"/>
              <a:chOff x="1152" y="2160"/>
              <a:chExt cx="1920" cy="240"/>
            </a:xfrm>
          </p:grpSpPr>
          <p:sp>
            <p:nvSpPr>
              <p:cNvPr id="219175" name="Rectangle 8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0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6" name="Line 9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7" name="Line 10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8" name="Line 11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79" name="Line 12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80" name="Line 13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81" name="Line 14"/>
              <p:cNvSpPr>
                <a:spLocks noChangeShapeType="1"/>
              </p:cNvSpPr>
              <p:nvPr/>
            </p:nvSpPr>
            <p:spPr bwMode="auto">
              <a:xfrm>
                <a:off x="259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9182" name="Line 15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9174" name="Text Box 16"/>
            <p:cNvSpPr txBox="1">
              <a:spLocks noChangeArrowheads="1"/>
            </p:cNvSpPr>
            <p:nvPr/>
          </p:nvSpPr>
          <p:spPr bwMode="auto">
            <a:xfrm>
              <a:off x="796" y="2219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Binary</a:t>
              </a:r>
            </a:p>
          </p:txBody>
        </p:sp>
      </p:grpSp>
      <p:grpSp>
        <p:nvGrpSpPr>
          <p:cNvPr id="219143" name="Group 17"/>
          <p:cNvGrpSpPr>
            <a:grpSpLocks/>
          </p:cNvGrpSpPr>
          <p:nvPr/>
        </p:nvGrpSpPr>
        <p:grpSpPr bwMode="auto">
          <a:xfrm>
            <a:off x="1250950" y="4894263"/>
            <a:ext cx="2787650" cy="896937"/>
            <a:chOff x="788" y="3083"/>
            <a:chExt cx="1756" cy="565"/>
          </a:xfrm>
        </p:grpSpPr>
        <p:sp>
          <p:nvSpPr>
            <p:cNvPr id="219171" name="Text Box 18"/>
            <p:cNvSpPr txBox="1">
              <a:spLocks noChangeArrowheads="1"/>
            </p:cNvSpPr>
            <p:nvPr/>
          </p:nvSpPr>
          <p:spPr bwMode="auto">
            <a:xfrm>
              <a:off x="788" y="308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b="1">
                  <a:latin typeface="Times New Roman" pitchFamily="18" charset="0"/>
                </a:rPr>
                <a:t>Decimal</a:t>
              </a:r>
            </a:p>
          </p:txBody>
        </p:sp>
        <p:sp>
          <p:nvSpPr>
            <p:cNvPr id="818195" name="Rectangle 19"/>
            <p:cNvSpPr>
              <a:spLocks noChangeArrowheads="1"/>
            </p:cNvSpPr>
            <p:nvPr/>
          </p:nvSpPr>
          <p:spPr bwMode="auto">
            <a:xfrm>
              <a:off x="1152" y="3411"/>
              <a:ext cx="1392" cy="23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kumimoji="1" lang="en-US" altLang="zh-CN" b="1">
                  <a:latin typeface="Times New Roman" pitchFamily="18" charset="0"/>
                </a:rPr>
                <a:t>89</a:t>
              </a:r>
            </a:p>
          </p:txBody>
        </p:sp>
      </p:grpSp>
      <p:grpSp>
        <p:nvGrpSpPr>
          <p:cNvPr id="219144" name="Group 20"/>
          <p:cNvGrpSpPr>
            <a:grpSpLocks/>
          </p:cNvGrpSpPr>
          <p:nvPr/>
        </p:nvGrpSpPr>
        <p:grpSpPr bwMode="auto">
          <a:xfrm>
            <a:off x="1219200" y="3965575"/>
            <a:ext cx="3429000" cy="533400"/>
            <a:chOff x="1152" y="2160"/>
            <a:chExt cx="1920" cy="240"/>
          </a:xfrm>
        </p:grpSpPr>
        <p:sp>
          <p:nvSpPr>
            <p:cNvPr id="219163" name="Rectangle 21"/>
            <p:cNvSpPr>
              <a:spLocks noChangeArrowheads="1"/>
            </p:cNvSpPr>
            <p:nvPr/>
          </p:nvSpPr>
          <p:spPr bwMode="auto">
            <a:xfrm>
              <a:off x="1152" y="2160"/>
              <a:ext cx="1920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4" name="Line 22"/>
            <p:cNvSpPr>
              <a:spLocks noChangeShapeType="1"/>
            </p:cNvSpPr>
            <p:nvPr/>
          </p:nvSpPr>
          <p:spPr bwMode="auto">
            <a:xfrm>
              <a:off x="13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5" name="Line 23"/>
            <p:cNvSpPr>
              <a:spLocks noChangeShapeType="1"/>
            </p:cNvSpPr>
            <p:nvPr/>
          </p:nvSpPr>
          <p:spPr bwMode="auto">
            <a:xfrm>
              <a:off x="16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6" name="Line 24"/>
            <p:cNvSpPr>
              <a:spLocks noChangeShapeType="1"/>
            </p:cNvSpPr>
            <p:nvPr/>
          </p:nvSpPr>
          <p:spPr bwMode="auto">
            <a:xfrm>
              <a:off x="187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7" name="Line 25"/>
            <p:cNvSpPr>
              <a:spLocks noChangeShapeType="1"/>
            </p:cNvSpPr>
            <p:nvPr/>
          </p:nvSpPr>
          <p:spPr bwMode="auto">
            <a:xfrm>
              <a:off x="211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8" name="Line 26"/>
            <p:cNvSpPr>
              <a:spLocks noChangeShapeType="1"/>
            </p:cNvSpPr>
            <p:nvPr/>
          </p:nvSpPr>
          <p:spPr bwMode="auto">
            <a:xfrm>
              <a:off x="235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69" name="Line 27"/>
            <p:cNvSpPr>
              <a:spLocks noChangeShapeType="1"/>
            </p:cNvSpPr>
            <p:nvPr/>
          </p:nvSpPr>
          <p:spPr bwMode="auto">
            <a:xfrm>
              <a:off x="259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9170" name="Line 28"/>
            <p:cNvSpPr>
              <a:spLocks noChangeShapeType="1"/>
            </p:cNvSpPr>
            <p:nvPr/>
          </p:nvSpPr>
          <p:spPr bwMode="auto">
            <a:xfrm>
              <a:off x="2832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19145" name="Text Box 29"/>
          <p:cNvSpPr txBox="1">
            <a:spLocks noChangeArrowheads="1"/>
          </p:cNvSpPr>
          <p:nvPr/>
        </p:nvSpPr>
        <p:spPr bwMode="auto">
          <a:xfrm>
            <a:off x="12890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9146" name="Text Box 30"/>
          <p:cNvSpPr txBox="1">
            <a:spLocks noChangeArrowheads="1"/>
          </p:cNvSpPr>
          <p:nvPr/>
        </p:nvSpPr>
        <p:spPr bwMode="auto">
          <a:xfrm>
            <a:off x="17176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47" name="Text Box 31"/>
          <p:cNvSpPr txBox="1">
            <a:spLocks noChangeArrowheads="1"/>
          </p:cNvSpPr>
          <p:nvPr/>
        </p:nvSpPr>
        <p:spPr bwMode="auto">
          <a:xfrm>
            <a:off x="429418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48" name="Text Box 32"/>
          <p:cNvSpPr txBox="1">
            <a:spLocks noChangeArrowheads="1"/>
          </p:cNvSpPr>
          <p:nvPr/>
        </p:nvSpPr>
        <p:spPr bwMode="auto">
          <a:xfrm>
            <a:off x="3005138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49" name="Text Box 33"/>
          <p:cNvSpPr txBox="1">
            <a:spLocks noChangeArrowheads="1"/>
          </p:cNvSpPr>
          <p:nvPr/>
        </p:nvSpPr>
        <p:spPr bwMode="auto">
          <a:xfrm>
            <a:off x="2576513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1</a:t>
            </a:r>
          </a:p>
        </p:txBody>
      </p:sp>
      <p:sp>
        <p:nvSpPr>
          <p:cNvPr id="219150" name="Text Box 34"/>
          <p:cNvSpPr txBox="1">
            <a:spLocks noChangeArrowheads="1"/>
          </p:cNvSpPr>
          <p:nvPr/>
        </p:nvSpPr>
        <p:spPr bwMode="auto">
          <a:xfrm>
            <a:off x="214630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9151" name="Text Box 35"/>
          <p:cNvSpPr txBox="1">
            <a:spLocks noChangeArrowheads="1"/>
          </p:cNvSpPr>
          <p:nvPr/>
        </p:nvSpPr>
        <p:spPr bwMode="auto">
          <a:xfrm>
            <a:off x="3435350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sp>
        <p:nvSpPr>
          <p:cNvPr id="219152" name="Text Box 36"/>
          <p:cNvSpPr txBox="1">
            <a:spLocks noChangeArrowheads="1"/>
          </p:cNvSpPr>
          <p:nvPr/>
        </p:nvSpPr>
        <p:spPr bwMode="auto">
          <a:xfrm>
            <a:off x="3863975" y="4041775"/>
            <a:ext cx="29845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b="1">
                <a:latin typeface="Times New Roman" pitchFamily="18" charset="0"/>
              </a:rPr>
              <a:t>0</a:t>
            </a:r>
          </a:p>
        </p:txBody>
      </p:sp>
      <p:grpSp>
        <p:nvGrpSpPr>
          <p:cNvPr id="219153" name="Group 37"/>
          <p:cNvGrpSpPr>
            <a:grpSpLocks/>
          </p:cNvGrpSpPr>
          <p:nvPr/>
        </p:nvGrpSpPr>
        <p:grpSpPr bwMode="auto">
          <a:xfrm>
            <a:off x="6248400" y="4041775"/>
            <a:ext cx="2209800" cy="366713"/>
            <a:chOff x="3936" y="2546"/>
            <a:chExt cx="1392" cy="231"/>
          </a:xfrm>
        </p:grpSpPr>
        <p:sp>
          <p:nvSpPr>
            <p:cNvPr id="219155" name="Text Box 38"/>
            <p:cNvSpPr txBox="1">
              <a:spLocks noChangeArrowheads="1"/>
            </p:cNvSpPr>
            <p:nvPr/>
          </p:nvSpPr>
          <p:spPr bwMode="auto">
            <a:xfrm>
              <a:off x="3936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9156" name="Text Box 39"/>
            <p:cNvSpPr txBox="1">
              <a:spLocks noChangeArrowheads="1"/>
            </p:cNvSpPr>
            <p:nvPr/>
          </p:nvSpPr>
          <p:spPr bwMode="auto">
            <a:xfrm>
              <a:off x="4108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57" name="Text Box 40"/>
            <p:cNvSpPr txBox="1">
              <a:spLocks noChangeArrowheads="1"/>
            </p:cNvSpPr>
            <p:nvPr/>
          </p:nvSpPr>
          <p:spPr bwMode="auto">
            <a:xfrm>
              <a:off x="5140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58" name="Text Box 41"/>
            <p:cNvSpPr txBox="1">
              <a:spLocks noChangeArrowheads="1"/>
            </p:cNvSpPr>
            <p:nvPr/>
          </p:nvSpPr>
          <p:spPr bwMode="auto">
            <a:xfrm>
              <a:off x="4624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59" name="Text Box 42"/>
            <p:cNvSpPr txBox="1">
              <a:spLocks noChangeArrowheads="1"/>
            </p:cNvSpPr>
            <p:nvPr/>
          </p:nvSpPr>
          <p:spPr bwMode="auto">
            <a:xfrm>
              <a:off x="4452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9160" name="Text Box 43"/>
            <p:cNvSpPr txBox="1">
              <a:spLocks noChangeArrowheads="1"/>
            </p:cNvSpPr>
            <p:nvPr/>
          </p:nvSpPr>
          <p:spPr bwMode="auto">
            <a:xfrm>
              <a:off x="4280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9161" name="Text Box 44"/>
            <p:cNvSpPr txBox="1">
              <a:spLocks noChangeArrowheads="1"/>
            </p:cNvSpPr>
            <p:nvPr/>
          </p:nvSpPr>
          <p:spPr bwMode="auto">
            <a:xfrm>
              <a:off x="4796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9162" name="Text Box 45"/>
            <p:cNvSpPr txBox="1">
              <a:spLocks noChangeArrowheads="1"/>
            </p:cNvSpPr>
            <p:nvPr/>
          </p:nvSpPr>
          <p:spPr bwMode="auto">
            <a:xfrm>
              <a:off x="4968" y="2546"/>
              <a:ext cx="18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&lt;iostream&gt;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int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char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 	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{ </a:t>
            </a:r>
            <a:r>
              <a:rPr kumimoji="1" lang="en-US" altLang="zh-CN" b="1" dirty="0" err="1">
                <a:latin typeface="Times New Roman" pitchFamily="18" charset="0"/>
              </a:rPr>
              <a:t>cin.get</a:t>
            </a:r>
            <a:r>
              <a:rPr kumimoji="1" lang="en-US" altLang="zh-CN" b="1" dirty="0">
                <a:latin typeface="Times New Roman" pitchFamily="18" charset="0"/>
              </a:rPr>
              <a:t>(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} while(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!='0' &amp;&amp;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{ Dec +=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- '0';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cin.get</a:t>
            </a:r>
            <a:r>
              <a:rPr kumimoji="1" lang="en-US" altLang="zh-CN" b="1" dirty="0">
                <a:latin typeface="Times New Roman" pitchFamily="18" charset="0"/>
              </a:rPr>
              <a:t>(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=='1' )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} while(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 '1' );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1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2" grpId="0" autoUpdateAnimBg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&lt;iostream&gt;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int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do</a:t>
            </a:r>
            <a:r>
              <a:rPr kumimoji="1" lang="en-US" altLang="zh-CN" b="1" dirty="0">
                <a:latin typeface="Times New Roman" pitchFamily="18" charset="0"/>
              </a:rPr>
              <a:t> 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cin.get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} while(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!='0' &amp;&amp;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'0';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graphicFrame>
        <p:nvGraphicFramePr>
          <p:cNvPr id="816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9052"/>
              </p:ext>
            </p:extLst>
          </p:nvPr>
        </p:nvGraphicFramePr>
        <p:xfrm>
          <a:off x="1115616" y="4025010"/>
          <a:ext cx="7086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54480" imgH="1295280" progId="Word.Document.8">
                  <p:embed/>
                </p:oleObj>
              </mc:Choice>
              <mc:Fallback>
                <p:oleObj name="Document" r:id="rId2" imgW="6954480" imgH="1295280" progId="Word.Document.8">
                  <p:embed/>
                  <p:pic>
                    <p:nvPicPr>
                      <p:cNvPr id="816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25010"/>
                        <a:ext cx="70866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0" y="1308990"/>
            <a:ext cx="4541926" cy="18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程序设计中，常对变量进行如下操作：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+ 1		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- 1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此时，变量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称为</a:t>
            </a:r>
            <a:r>
              <a:rPr lang="zh-CN" altLang="en-US" sz="2000" b="1" dirty="0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计数器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16133" name="Rectangle 5"/>
          <p:cNvSpPr>
            <a:spLocks noChangeArrowheads="1"/>
          </p:cNvSpPr>
          <p:nvPr/>
        </p:nvSpPr>
        <p:spPr bwMode="auto">
          <a:xfrm>
            <a:off x="1295400" y="3329455"/>
            <a:ext cx="357531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C++ </a:t>
            </a:r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为其提供自增和自减算符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3" grpId="0" autoUpdateAnimBg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do</a:t>
            </a:r>
            <a:r>
              <a:rPr kumimoji="1" lang="en-US" altLang="zh-CN" b="1" dirty="0">
                <a:latin typeface="Times New Roman" pitchFamily="18" charset="0"/>
              </a:rPr>
              <a:t>	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{ Dec +=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- '0';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cin.get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if 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=='1' )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   } while(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 '1' ); 	</a:t>
            </a:r>
            <a:r>
              <a:rPr kumimoji="1" lang="en-US" altLang="zh-CN" b="1" i="1" dirty="0">
                <a:solidFill>
                  <a:srgbClr val="008000"/>
                </a:solidFill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</a:rPr>
              <a:t>读入非</a:t>
            </a:r>
            <a:r>
              <a:rPr kumimoji="1" lang="en-US" altLang="zh-CN" b="1" i="1" dirty="0">
                <a:solidFill>
                  <a:srgbClr val="008000"/>
                </a:solidFill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</a:rPr>
              <a:t>，非</a:t>
            </a:r>
            <a:r>
              <a:rPr kumimoji="1" lang="en-US" altLang="zh-CN" b="1" i="1" dirty="0">
                <a:solidFill>
                  <a:srgbClr val="008000"/>
                </a:solidFill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</a:rPr>
              <a:t>字符时结束循环</a:t>
            </a:r>
            <a:endParaRPr kumimoji="1" lang="zh-CN" altLang="en-US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Dec +=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- '0';</a:t>
            </a:r>
            <a:r>
              <a:rPr kumimoji="1" lang="en-US" altLang="zh-CN" b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	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 	</a:t>
            </a:r>
            <a:r>
              <a:rPr kumimoji="1" lang="en-US" altLang="zh-CN" i="1" dirty="0">
                <a:solidFill>
                  <a:srgbClr val="008000"/>
                </a:solidFill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</a:rPr>
              <a:t>字符时结束循环</a:t>
            </a:r>
            <a:endParaRPr kumimoji="1" lang="zh-CN" altLang="en-US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'0';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cin.get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);</a:t>
            </a:r>
            <a:r>
              <a:rPr kumimoji="1" lang="en-US" altLang="zh-CN" b="1" dirty="0">
                <a:latin typeface="Times New Roman" pitchFamily="18" charset="0"/>
              </a:rPr>
              <a:t>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 	</a:t>
            </a:r>
            <a:r>
              <a:rPr kumimoji="1" lang="en-US" altLang="zh-CN" i="1" dirty="0">
                <a:solidFill>
                  <a:srgbClr val="008000"/>
                </a:solidFill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</a:rPr>
              <a:t>字符时结束循环</a:t>
            </a:r>
            <a:endParaRPr kumimoji="1" lang="zh-CN" altLang="en-US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'0';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if (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=='1' )</a:t>
            </a:r>
            <a:r>
              <a:rPr kumimoji="1" lang="en-US" altLang="zh-CN" b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如果是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或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Dec *= 2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  <a:r>
              <a:rPr kumimoji="1" lang="en-US" altLang="zh-CN" dirty="0">
                <a:latin typeface="Times New Roman" pitchFamily="18" charset="0"/>
              </a:rPr>
              <a:t>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已经转换的数据左移一位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字符时结束循环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"Decimal = " &lt;&lt; Dec &lt;&lt; '\n';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#include &lt;</a:t>
            </a:r>
            <a:r>
              <a:rPr kumimoji="1" lang="en-US" altLang="zh-CN" dirty="0" err="1">
                <a:latin typeface="Times New Roman" pitchFamily="18" charset="0"/>
              </a:rPr>
              <a:t>iostream</a:t>
            </a:r>
            <a:r>
              <a:rPr kumimoji="1" lang="en-US" altLang="zh-CN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int</a:t>
            </a:r>
            <a:r>
              <a:rPr kumimoji="1" lang="en-US" altLang="zh-CN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char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</a:t>
            </a:r>
            <a:r>
              <a:rPr kumimoji="1" lang="en-US" altLang="zh-CN" dirty="0" err="1">
                <a:latin typeface="Times New Roman" pitchFamily="18" charset="0"/>
              </a:rPr>
              <a:t>cout</a:t>
            </a:r>
            <a:r>
              <a:rPr kumimoji="1" lang="en-US" altLang="zh-CN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 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{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!='0' &amp;&amp;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do	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{ Dec +=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 - '0';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 err="1">
                <a:latin typeface="Times New Roman" pitchFamily="18" charset="0"/>
              </a:rPr>
              <a:t>cin.get</a:t>
            </a:r>
            <a:r>
              <a:rPr kumimoji="1" lang="en-US" altLang="zh-CN" dirty="0">
                <a:latin typeface="Times New Roman" pitchFamily="18" charset="0"/>
              </a:rPr>
              <a:t>(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  </a:t>
            </a:r>
            <a:r>
              <a:rPr kumimoji="1" lang="en-US" altLang="zh-CN" dirty="0">
                <a:latin typeface="Times New Roman" pitchFamily="18" charset="0"/>
              </a:rPr>
              <a:t>if 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=='1' )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如果是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或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         Dec *= 2 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已经转换的数据左移一位</a:t>
            </a:r>
          </a:p>
          <a:p>
            <a:pPr>
              <a:lnSpc>
                <a:spcPct val="120000"/>
              </a:lnSpc>
            </a:pPr>
            <a:r>
              <a:rPr kumimoji="1" lang="zh-CN" altLang="en-US" dirty="0">
                <a:latin typeface="Times New Roman" pitchFamily="18" charset="0"/>
              </a:rPr>
              <a:t>    </a:t>
            </a:r>
            <a:r>
              <a:rPr kumimoji="1" lang="en-US" altLang="zh-CN" dirty="0">
                <a:latin typeface="Times New Roman" pitchFamily="18" charset="0"/>
              </a:rPr>
              <a:t>} while( 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=='0'||</a:t>
            </a:r>
            <a:r>
              <a:rPr kumimoji="1" lang="en-US" altLang="zh-CN" dirty="0" err="1">
                <a:latin typeface="Times New Roman" pitchFamily="18" charset="0"/>
              </a:rPr>
              <a:t>ch</a:t>
            </a:r>
            <a:r>
              <a:rPr kumimoji="1" lang="en-US" altLang="zh-CN" dirty="0">
                <a:latin typeface="Times New Roman" pitchFamily="18" charset="0"/>
              </a:rPr>
              <a:t>== '1' );		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读入非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，非</a:t>
            </a:r>
            <a:r>
              <a:rPr kumimoji="1" lang="en-US" altLang="zh-CN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i="1" dirty="0">
                <a:solidFill>
                  <a:srgbClr val="008000"/>
                </a:solidFill>
                <a:latin typeface="Times New Roman" pitchFamily="18" charset="0"/>
              </a:rPr>
              <a:t>字符时结束循环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solidFill>
                  <a:srgbClr val="0000FF"/>
                </a:solidFill>
                <a:latin typeface="Times New Roman" pitchFamily="18" charset="0"/>
              </a:rPr>
              <a:t>cout</a:t>
            </a:r>
            <a:r>
              <a:rPr kumimoji="1" lang="en-US" altLang="zh-CN" b="1" dirty="0">
                <a:solidFill>
                  <a:srgbClr val="0000FF"/>
                </a:solidFill>
                <a:latin typeface="Times New Roman" pitchFamily="18" charset="0"/>
              </a:rPr>
              <a:t> &lt;&lt; "Decimal = " &lt;&lt; Dec &lt;&lt; '\n';</a:t>
            </a:r>
            <a:r>
              <a:rPr kumimoji="1" lang="en-US" altLang="zh-CN" b="1" dirty="0">
                <a:latin typeface="Times New Roman" pitchFamily="18" charset="0"/>
              </a:rPr>
              <a:t> 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输出转换结果</a:t>
            </a:r>
          </a:p>
          <a:p>
            <a:pPr>
              <a:lnSpc>
                <a:spcPct val="120000"/>
              </a:lnSpc>
            </a:pPr>
            <a:r>
              <a:rPr kumimoji="1" lang="en-US" altLang="zh-CN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914400" y="311150"/>
            <a:ext cx="7978775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2-15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输入二进制数字串，转换成十进制正整数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Dec = 0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char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"Binary = "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 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略去前导符号，直至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ch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存放第一个合法数字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cin.get</a:t>
            </a:r>
            <a:r>
              <a:rPr kumimoji="1" lang="en-US" altLang="zh-CN" b="1" dirty="0">
                <a:latin typeface="Times New Roman" pitchFamily="18" charset="0"/>
              </a:rPr>
              <a:t>(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) ; 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} while(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!='0' &amp;&amp;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!= '1' ) ;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	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循环，逐位转换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{ Dec +=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 - '0';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把字符转换为数字，累加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 err="1">
                <a:latin typeface="Times New Roman" pitchFamily="18" charset="0"/>
              </a:rPr>
              <a:t>cin.get</a:t>
            </a:r>
            <a:r>
              <a:rPr kumimoji="1" lang="en-US" altLang="zh-CN" b="1" dirty="0">
                <a:latin typeface="Times New Roman" pitchFamily="18" charset="0"/>
              </a:rPr>
              <a:t>(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);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读入一位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  </a:t>
            </a:r>
            <a:r>
              <a:rPr kumimoji="1" lang="en-US" altLang="zh-CN" b="1" dirty="0">
                <a:latin typeface="Times New Roman" pitchFamily="18" charset="0"/>
              </a:rPr>
              <a:t>if 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=='1' )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如果是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或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   Dec *= 2 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已经转换的数据左移一位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} while( 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=='0'||</a:t>
            </a:r>
            <a:r>
              <a:rPr kumimoji="1" lang="en-US" altLang="zh-CN" b="1" dirty="0" err="1">
                <a:latin typeface="Times New Roman" pitchFamily="18" charset="0"/>
              </a:rPr>
              <a:t>ch</a:t>
            </a:r>
            <a:r>
              <a:rPr kumimoji="1" lang="en-US" altLang="zh-CN" b="1" dirty="0">
                <a:latin typeface="Times New Roman" pitchFamily="18" charset="0"/>
              </a:rPr>
              <a:t>== '1' );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读入非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0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，非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字符时结束循环</a:t>
            </a:r>
          </a:p>
          <a:p>
            <a:pPr>
              <a:lnSpc>
                <a:spcPct val="120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"Decimal = " &lt;&lt; Dec &lt;&lt; '\n';  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输出转换结果</a:t>
            </a:r>
          </a:p>
          <a:p>
            <a:pPr>
              <a:lnSpc>
                <a:spcPct val="120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pic>
        <p:nvPicPr>
          <p:cNvPr id="917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600" y="4330700"/>
            <a:ext cx="34051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825348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95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6" grpId="0" autoUpdateAnimBg="0"/>
      <p:bldP spid="825347" grpId="0" autoUpdateAnimBg="0"/>
      <p:bldP spid="825348" grpId="0" autoUpdateAnimBg="0"/>
    </p:bld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94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(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6373" name="AutoShape 5"/>
          <p:cNvSpPr>
            <a:spLocks/>
          </p:cNvSpPr>
          <p:nvPr/>
        </p:nvSpPr>
        <p:spPr bwMode="auto">
          <a:xfrm>
            <a:off x="2286000" y="3581400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3204"/>
              <a:gd name="adj5" fmla="val -163801"/>
              <a:gd name="adj6" fmla="val -1192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关键字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3" grpId="0" animBg="1" autoUpdateAnimBg="0"/>
    </p:bld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533400" y="2211388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7397" name="AutoShape 5"/>
          <p:cNvSpPr>
            <a:spLocks/>
          </p:cNvSpPr>
          <p:nvPr/>
        </p:nvSpPr>
        <p:spPr bwMode="auto">
          <a:xfrm>
            <a:off x="2819400" y="36576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4343"/>
              <a:gd name="adj5" fmla="val -176301"/>
              <a:gd name="adj6" fmla="val -8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初始表达式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7" grpId="0" animBg="1" autoUpdateAnimBg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533400" y="2211388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8421" name="AutoShape 5"/>
          <p:cNvSpPr>
            <a:spLocks/>
          </p:cNvSpPr>
          <p:nvPr/>
        </p:nvSpPr>
        <p:spPr bwMode="auto">
          <a:xfrm>
            <a:off x="3657600" y="3429000"/>
            <a:ext cx="1676400" cy="838200"/>
          </a:xfrm>
          <a:prstGeom prst="borderCallout2">
            <a:avLst>
              <a:gd name="adj1" fmla="val 13634"/>
              <a:gd name="adj2" fmla="val -4546"/>
              <a:gd name="adj3" fmla="val 13634"/>
              <a:gd name="adj4" fmla="val -16759"/>
              <a:gd name="adj5" fmla="val -103977"/>
              <a:gd name="adj6" fmla="val -556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循环控制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逻辑表达式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17155" name="Text Box 3"/>
          <p:cNvSpPr txBox="1">
            <a:spLocks noChangeArrowheads="1"/>
          </p:cNvSpPr>
          <p:nvPr/>
        </p:nvSpPr>
        <p:spPr bwMode="auto">
          <a:xfrm>
            <a:off x="541338" y="1007801"/>
            <a:ext cx="8135858" cy="14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CC0000"/>
                </a:solidFill>
              </a:rPr>
              <a:t>注：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sym typeface="Symbol" pitchFamily="18" charset="2"/>
              </a:rPr>
              <a:t> 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自增、自减算符的运算对象只能是整型变量，不能为常量或表达式；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  <a:r>
              <a:rPr lang="zh-CN" altLang="en-US" sz="2000" b="1" dirty="0">
                <a:solidFill>
                  <a:srgbClr val="008000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5++	++(a++)		( x + y ) --	</a:t>
            </a:r>
            <a:r>
              <a:rPr lang="zh-CN" altLang="zh-CN" sz="2000" b="1" i="1" dirty="0"/>
              <a:t>错误</a:t>
            </a:r>
            <a:endParaRPr lang="zh-CN" alt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 autoUpdateAnimBg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33400" y="2211388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29445" name="AutoShape 5"/>
          <p:cNvSpPr>
            <a:spLocks/>
          </p:cNvSpPr>
          <p:nvPr/>
        </p:nvSpPr>
        <p:spPr bwMode="auto">
          <a:xfrm>
            <a:off x="914400" y="34290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5106"/>
              <a:gd name="adj5" fmla="val -130468"/>
              <a:gd name="adj6" fmla="val 150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循环后置表达式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5" grpId="0" animBg="1" autoUpdateAnimBg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533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语句形式 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95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for (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1;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; 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kumimoji="1" lang="en-US" altLang="zh-CN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)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1" lang="zh-CN" altLang="en-US" sz="2000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循环体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</p:txBody>
      </p: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4597400" y="1584325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执行流程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05400" y="2074863"/>
            <a:ext cx="2911475" cy="4097337"/>
            <a:chOff x="3216" y="1019"/>
            <a:chExt cx="1834" cy="2581"/>
          </a:xfrm>
        </p:grpSpPr>
        <p:sp>
          <p:nvSpPr>
            <p:cNvPr id="233480" name="AutoShape 7"/>
            <p:cNvSpPr>
              <a:spLocks noChangeArrowheads="1"/>
            </p:cNvSpPr>
            <p:nvPr/>
          </p:nvSpPr>
          <p:spPr bwMode="auto">
            <a:xfrm>
              <a:off x="3480" y="1680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en-US" altLang="zh-CN" b="1" i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33481" name="AutoShape 8"/>
            <p:cNvSpPr>
              <a:spLocks noChangeArrowheads="1"/>
            </p:cNvSpPr>
            <p:nvPr/>
          </p:nvSpPr>
          <p:spPr bwMode="auto">
            <a:xfrm>
              <a:off x="3456" y="2256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循环体</a:t>
              </a:r>
            </a:p>
          </p:txBody>
        </p:sp>
        <p:sp>
          <p:nvSpPr>
            <p:cNvPr id="233482" name="Line 9"/>
            <p:cNvSpPr>
              <a:spLocks noChangeShapeType="1"/>
            </p:cNvSpPr>
            <p:nvPr/>
          </p:nvSpPr>
          <p:spPr bwMode="auto">
            <a:xfrm>
              <a:off x="4704" y="1872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3" name="Line 10"/>
            <p:cNvSpPr>
              <a:spLocks noChangeShapeType="1"/>
            </p:cNvSpPr>
            <p:nvPr/>
          </p:nvSpPr>
          <p:spPr bwMode="auto">
            <a:xfrm>
              <a:off x="4992" y="1872"/>
              <a:ext cx="0" cy="14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30475" name="Text Box 11"/>
            <p:cNvSpPr txBox="1">
              <a:spLocks noChangeArrowheads="1"/>
            </p:cNvSpPr>
            <p:nvPr/>
          </p:nvSpPr>
          <p:spPr bwMode="auto">
            <a:xfrm>
              <a:off x="4128" y="2016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0476" name="Text Box 12"/>
            <p:cNvSpPr txBox="1">
              <a:spLocks noChangeArrowheads="1"/>
            </p:cNvSpPr>
            <p:nvPr/>
          </p:nvSpPr>
          <p:spPr bwMode="auto">
            <a:xfrm>
              <a:off x="4656" y="1632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233486" name="Line 13"/>
            <p:cNvSpPr>
              <a:spLocks noChangeShapeType="1"/>
            </p:cNvSpPr>
            <p:nvPr/>
          </p:nvSpPr>
          <p:spPr bwMode="auto">
            <a:xfrm>
              <a:off x="4104" y="3035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7" name="Line 14"/>
            <p:cNvSpPr>
              <a:spLocks noChangeShapeType="1"/>
            </p:cNvSpPr>
            <p:nvPr/>
          </p:nvSpPr>
          <p:spPr bwMode="auto">
            <a:xfrm flipH="1">
              <a:off x="3216" y="3216"/>
              <a:ext cx="88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8" name="Line 15"/>
            <p:cNvSpPr>
              <a:spLocks noChangeShapeType="1"/>
            </p:cNvSpPr>
            <p:nvPr/>
          </p:nvSpPr>
          <p:spPr bwMode="auto">
            <a:xfrm flipV="1">
              <a:off x="3216" y="1584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89" name="Line 16"/>
            <p:cNvSpPr>
              <a:spLocks noChangeShapeType="1"/>
            </p:cNvSpPr>
            <p:nvPr/>
          </p:nvSpPr>
          <p:spPr bwMode="auto">
            <a:xfrm>
              <a:off x="3216" y="1584"/>
              <a:ext cx="89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0" name="Line 17"/>
            <p:cNvSpPr>
              <a:spLocks noChangeShapeType="1"/>
            </p:cNvSpPr>
            <p:nvPr/>
          </p:nvSpPr>
          <p:spPr bwMode="auto">
            <a:xfrm>
              <a:off x="4128" y="3360"/>
              <a:ext cx="8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1" name="AutoShape 18"/>
            <p:cNvSpPr>
              <a:spLocks noChangeArrowheads="1"/>
            </p:cNvSpPr>
            <p:nvPr/>
          </p:nvSpPr>
          <p:spPr bwMode="auto">
            <a:xfrm>
              <a:off x="3456" y="1200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en-US" altLang="zh-CN" b="1" i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3492" name="AutoShape 19"/>
            <p:cNvSpPr>
              <a:spLocks noChangeArrowheads="1"/>
            </p:cNvSpPr>
            <p:nvPr/>
          </p:nvSpPr>
          <p:spPr bwMode="auto">
            <a:xfrm>
              <a:off x="3455" y="2736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zh-CN" altLang="en-US" b="1" i="1">
                  <a:latin typeface="Times New Roman" pitchFamily="18" charset="0"/>
                </a:rPr>
                <a:t>表达式</a:t>
              </a:r>
              <a:r>
                <a:rPr kumimoji="1" lang="en-US" altLang="zh-CN" b="1" i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3493" name="Line 20"/>
            <p:cNvSpPr>
              <a:spLocks noChangeShapeType="1"/>
            </p:cNvSpPr>
            <p:nvPr/>
          </p:nvSpPr>
          <p:spPr bwMode="auto">
            <a:xfrm>
              <a:off x="4128" y="3360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4" name="Line 21"/>
            <p:cNvSpPr>
              <a:spLocks noChangeShapeType="1"/>
            </p:cNvSpPr>
            <p:nvPr/>
          </p:nvSpPr>
          <p:spPr bwMode="auto">
            <a:xfrm>
              <a:off x="4104" y="1019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5" name="Line 22"/>
            <p:cNvSpPr>
              <a:spLocks noChangeShapeType="1"/>
            </p:cNvSpPr>
            <p:nvPr/>
          </p:nvSpPr>
          <p:spPr bwMode="auto">
            <a:xfrm>
              <a:off x="4104" y="1499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6" name="Line 23"/>
            <p:cNvSpPr>
              <a:spLocks noChangeShapeType="1"/>
            </p:cNvSpPr>
            <p:nvPr/>
          </p:nvSpPr>
          <p:spPr bwMode="auto">
            <a:xfrm>
              <a:off x="4104" y="2075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33497" name="Line 24"/>
            <p:cNvSpPr>
              <a:spLocks noChangeShapeType="1"/>
            </p:cNvSpPr>
            <p:nvPr/>
          </p:nvSpPr>
          <p:spPr bwMode="auto">
            <a:xfrm>
              <a:off x="4104" y="2555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9" grpId="0" autoUpdateAnimBg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8488" y="1214438"/>
            <a:ext cx="4876800" cy="690562"/>
            <a:chOff x="377" y="765"/>
            <a:chExt cx="3072" cy="435"/>
          </a:xfrm>
        </p:grpSpPr>
        <p:sp>
          <p:nvSpPr>
            <p:cNvPr id="48135" name="Text Box 4"/>
            <p:cNvSpPr txBox="1">
              <a:spLocks noChangeArrowheads="1"/>
            </p:cNvSpPr>
            <p:nvPr/>
          </p:nvSpPr>
          <p:spPr bwMode="auto">
            <a:xfrm>
              <a:off x="377" y="877"/>
              <a:ext cx="30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 </a:t>
              </a:r>
              <a:r>
                <a:rPr kumimoji="1" lang="en-US" altLang="zh-CN" b="1">
                  <a:latin typeface="Times New Roman" pitchFamily="18" charset="0"/>
                </a:rPr>
                <a:t>for 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48130" name="Object 5"/>
            <p:cNvGraphicFramePr>
              <a:graphicFrameLocks noChangeAspect="1"/>
            </p:cNvGraphicFramePr>
            <p:nvPr/>
          </p:nvGraphicFramePr>
          <p:xfrm>
            <a:off x="2156" y="765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" y="765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966788" y="2225675"/>
            <a:ext cx="3873500" cy="3825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{  int  i ,   sum = 0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=1 ;  i &lt;= 100 ;  i ++ 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      sum + = i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4" grpId="0" autoUpdateAnimBg="0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66788" y="2225675"/>
            <a:ext cx="3873500" cy="3825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# include &lt;iostream&gt;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int main ()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{  int  i ,   sum = 0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for ( i =1 ;  i &lt;= 100 ;  i ++ )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 i="1">
                <a:solidFill>
                  <a:srgbClr val="0033CC"/>
                </a:solidFill>
                <a:latin typeface="Times New Roman" pitchFamily="18" charset="0"/>
              </a:rPr>
              <a:t>          sum + = i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 sum = " &lt;&lt; sum &lt;&lt; endl ;</a:t>
            </a:r>
          </a:p>
          <a:p>
            <a:pPr eaLnBrk="1" hangingPunct="1">
              <a:lnSpc>
                <a:spcPct val="17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0" y="1219200"/>
            <a:ext cx="2911475" cy="4759325"/>
            <a:chOff x="3310" y="1045"/>
            <a:chExt cx="1834" cy="2998"/>
          </a:xfrm>
        </p:grpSpPr>
        <p:sp>
          <p:nvSpPr>
            <p:cNvPr id="49161" name="AutoShape 5"/>
            <p:cNvSpPr>
              <a:spLocks noChangeArrowheads="1"/>
            </p:cNvSpPr>
            <p:nvPr/>
          </p:nvSpPr>
          <p:spPr bwMode="auto">
            <a:xfrm>
              <a:off x="3574" y="1968"/>
              <a:ext cx="1248" cy="385"/>
            </a:xfrm>
            <a:prstGeom prst="flowChartDecision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i &lt;= 100</a:t>
              </a:r>
            </a:p>
          </p:txBody>
        </p:sp>
        <p:sp>
          <p:nvSpPr>
            <p:cNvPr id="49162" name="AutoShape 6"/>
            <p:cNvSpPr>
              <a:spLocks noChangeArrowheads="1"/>
            </p:cNvSpPr>
            <p:nvPr/>
          </p:nvSpPr>
          <p:spPr bwMode="auto">
            <a:xfrm>
              <a:off x="3550" y="2544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sum + = i</a:t>
              </a:r>
            </a:p>
          </p:txBody>
        </p:sp>
        <p:sp>
          <p:nvSpPr>
            <p:cNvPr id="49163" name="Line 7"/>
            <p:cNvSpPr>
              <a:spLocks noChangeShapeType="1"/>
            </p:cNvSpPr>
            <p:nvPr/>
          </p:nvSpPr>
          <p:spPr bwMode="auto">
            <a:xfrm>
              <a:off x="4798" y="2160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64" name="Line 8"/>
            <p:cNvSpPr>
              <a:spLocks noChangeShapeType="1"/>
            </p:cNvSpPr>
            <p:nvPr/>
          </p:nvSpPr>
          <p:spPr bwMode="auto">
            <a:xfrm>
              <a:off x="5086" y="2160"/>
              <a:ext cx="2" cy="14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32521" name="Text Box 9"/>
            <p:cNvSpPr txBox="1">
              <a:spLocks noChangeArrowheads="1"/>
            </p:cNvSpPr>
            <p:nvPr/>
          </p:nvSpPr>
          <p:spPr bwMode="auto">
            <a:xfrm>
              <a:off x="4222" y="2304"/>
              <a:ext cx="37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true</a:t>
              </a:r>
            </a:p>
          </p:txBody>
        </p:sp>
        <p:sp>
          <p:nvSpPr>
            <p:cNvPr id="832522" name="Text Box 10"/>
            <p:cNvSpPr txBox="1">
              <a:spLocks noChangeArrowheads="1"/>
            </p:cNvSpPr>
            <p:nvPr/>
          </p:nvSpPr>
          <p:spPr bwMode="auto">
            <a:xfrm>
              <a:off x="4750" y="1920"/>
              <a:ext cx="39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defRPr/>
              </a:pPr>
              <a:r>
                <a:rPr kumimoji="1" lang="en-US" altLang="zh-CN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false</a:t>
              </a:r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>
              <a:off x="4211" y="3323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68" name="Line 12"/>
            <p:cNvSpPr>
              <a:spLocks noChangeShapeType="1"/>
            </p:cNvSpPr>
            <p:nvPr/>
          </p:nvSpPr>
          <p:spPr bwMode="auto">
            <a:xfrm flipH="1">
              <a:off x="3310" y="3504"/>
              <a:ext cx="88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69" name="Line 13"/>
            <p:cNvSpPr>
              <a:spLocks noChangeShapeType="1"/>
            </p:cNvSpPr>
            <p:nvPr/>
          </p:nvSpPr>
          <p:spPr bwMode="auto">
            <a:xfrm flipV="1">
              <a:off x="3310" y="1872"/>
              <a:ext cx="0" cy="16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3310" y="1872"/>
              <a:ext cx="89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1" name="Line 15"/>
            <p:cNvSpPr>
              <a:spLocks noChangeShapeType="1"/>
            </p:cNvSpPr>
            <p:nvPr/>
          </p:nvSpPr>
          <p:spPr bwMode="auto">
            <a:xfrm>
              <a:off x="4222" y="3600"/>
              <a:ext cx="8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2" name="AutoShape 16"/>
            <p:cNvSpPr>
              <a:spLocks noChangeArrowheads="1"/>
            </p:cNvSpPr>
            <p:nvPr/>
          </p:nvSpPr>
          <p:spPr bwMode="auto">
            <a:xfrm>
              <a:off x="3550" y="1488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i = 1</a:t>
              </a:r>
            </a:p>
          </p:txBody>
        </p:sp>
        <p:sp>
          <p:nvSpPr>
            <p:cNvPr id="49173" name="AutoShape 17"/>
            <p:cNvSpPr>
              <a:spLocks noChangeArrowheads="1"/>
            </p:cNvSpPr>
            <p:nvPr/>
          </p:nvSpPr>
          <p:spPr bwMode="auto">
            <a:xfrm>
              <a:off x="3549" y="3024"/>
              <a:ext cx="1297" cy="288"/>
            </a:xfrm>
            <a:prstGeom prst="flowChartProcess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kumimoji="1" lang="en-US" altLang="zh-CN" b="1">
                  <a:solidFill>
                    <a:srgbClr val="0033CC"/>
                  </a:solidFill>
                  <a:latin typeface="Times New Roman" pitchFamily="18" charset="0"/>
                </a:rPr>
                <a:t>i ++</a:t>
              </a:r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4211" y="3600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5" name="Line 19"/>
            <p:cNvSpPr>
              <a:spLocks noChangeShapeType="1"/>
            </p:cNvSpPr>
            <p:nvPr/>
          </p:nvSpPr>
          <p:spPr bwMode="auto">
            <a:xfrm>
              <a:off x="4198" y="1307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>
              <a:off x="4198" y="1787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7" name="Line 21"/>
            <p:cNvSpPr>
              <a:spLocks noChangeShapeType="1"/>
            </p:cNvSpPr>
            <p:nvPr/>
          </p:nvSpPr>
          <p:spPr bwMode="auto">
            <a:xfrm>
              <a:off x="4198" y="2363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8" name="Line 22"/>
            <p:cNvSpPr>
              <a:spLocks noChangeShapeType="1"/>
            </p:cNvSpPr>
            <p:nvPr/>
          </p:nvSpPr>
          <p:spPr bwMode="auto">
            <a:xfrm>
              <a:off x="4198" y="2843"/>
              <a:ext cx="0" cy="18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49179" name="AutoShape 23"/>
            <p:cNvSpPr>
              <a:spLocks noChangeArrowheads="1"/>
            </p:cNvSpPr>
            <p:nvPr/>
          </p:nvSpPr>
          <p:spPr bwMode="auto">
            <a:xfrm>
              <a:off x="3552" y="1045"/>
              <a:ext cx="1296" cy="251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sum = 0</a:t>
              </a:r>
            </a:p>
          </p:txBody>
        </p:sp>
        <p:sp>
          <p:nvSpPr>
            <p:cNvPr id="49180" name="AutoShape 24"/>
            <p:cNvSpPr>
              <a:spLocks noChangeArrowheads="1"/>
            </p:cNvSpPr>
            <p:nvPr/>
          </p:nvSpPr>
          <p:spPr bwMode="auto">
            <a:xfrm>
              <a:off x="3552" y="3792"/>
              <a:ext cx="1296" cy="251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cout &lt;&lt; sum</a:t>
              </a:r>
            </a:p>
          </p:txBody>
        </p:sp>
      </p:grpSp>
      <p:grpSp>
        <p:nvGrpSpPr>
          <p:cNvPr id="49158" name="Group 25"/>
          <p:cNvGrpSpPr>
            <a:grpSpLocks/>
          </p:cNvGrpSpPr>
          <p:nvPr/>
        </p:nvGrpSpPr>
        <p:grpSpPr bwMode="auto">
          <a:xfrm>
            <a:off x="598488" y="1214438"/>
            <a:ext cx="4876800" cy="690562"/>
            <a:chOff x="377" y="765"/>
            <a:chExt cx="3072" cy="435"/>
          </a:xfrm>
        </p:grpSpPr>
        <p:sp>
          <p:nvSpPr>
            <p:cNvPr id="49160" name="Text Box 26"/>
            <p:cNvSpPr txBox="1">
              <a:spLocks noChangeArrowheads="1"/>
            </p:cNvSpPr>
            <p:nvPr/>
          </p:nvSpPr>
          <p:spPr bwMode="auto">
            <a:xfrm>
              <a:off x="377" y="877"/>
              <a:ext cx="30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b="1" i="1">
                  <a:solidFill>
                    <a:srgbClr val="008000"/>
                  </a:solidFill>
                  <a:latin typeface="Times New Roman" pitchFamily="18" charset="0"/>
                </a:rPr>
                <a:t>例如，</a:t>
              </a:r>
              <a:r>
                <a:rPr kumimoji="1" lang="zh-CN" altLang="en-US" b="1">
                  <a:latin typeface="Times New Roman" pitchFamily="18" charset="0"/>
                </a:rPr>
                <a:t>用 </a:t>
              </a:r>
              <a:r>
                <a:rPr kumimoji="1" lang="en-US" altLang="zh-CN" b="1">
                  <a:latin typeface="Times New Roman" pitchFamily="18" charset="0"/>
                </a:rPr>
                <a:t>for </a:t>
              </a:r>
              <a:r>
                <a:rPr kumimoji="1" lang="zh-CN" altLang="en-US" b="1">
                  <a:latin typeface="Times New Roman" pitchFamily="18" charset="0"/>
                </a:rPr>
                <a:t>语句的求和式                       的程序</a:t>
              </a:r>
            </a:p>
          </p:txBody>
        </p:sp>
        <p:graphicFrame>
          <p:nvGraphicFramePr>
            <p:cNvPr id="49154" name="Object 27"/>
            <p:cNvGraphicFramePr>
              <a:graphicFrameLocks noChangeAspect="1"/>
            </p:cNvGraphicFramePr>
            <p:nvPr/>
          </p:nvGraphicFramePr>
          <p:xfrm>
            <a:off x="2156" y="765"/>
            <a:ext cx="772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760" imgH="431640" progId="Equation.3">
                    <p:embed/>
                  </p:oleObj>
                </mc:Choice>
                <mc:Fallback>
                  <p:oleObj name="Equation" r:id="rId2" imgW="761760" imgH="43164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" y="765"/>
                          <a:ext cx="772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sp>
        <p:nvSpPr>
          <p:cNvPr id="833539" name="AutoShape 3"/>
          <p:cNvSpPr>
            <a:spLocks noChangeArrowheads="1"/>
          </p:cNvSpPr>
          <p:nvPr/>
        </p:nvSpPr>
        <p:spPr bwMode="auto">
          <a:xfrm>
            <a:off x="4343400" y="34290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33540" name="Text Box 4"/>
          <p:cNvSpPr txBox="1">
            <a:spLocks noChangeArrowheads="1"/>
          </p:cNvSpPr>
          <p:nvPr/>
        </p:nvSpPr>
        <p:spPr bwMode="auto">
          <a:xfrm>
            <a:off x="5559425" y="2514600"/>
            <a:ext cx="1998663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i = 1;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while ( i &lt; = n )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   sum + = i + + ;</a:t>
            </a: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5562600" y="4038600"/>
            <a:ext cx="2062163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i = 1;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do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    sum + = i + + ; </a:t>
            </a:r>
          </a:p>
          <a:p>
            <a:pPr eaLnBrk="1" hangingPunct="1"/>
            <a:r>
              <a:rPr kumimoji="1" lang="en-US" altLang="zh-CN" sz="2000" b="1">
                <a:solidFill>
                  <a:srgbClr val="006600"/>
                </a:solidFill>
                <a:latin typeface="Times New Roman" pitchFamily="18" charset="0"/>
              </a:rPr>
              <a:t>while ( i &lt; = n )</a:t>
            </a:r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784225" y="3352800"/>
            <a:ext cx="30575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for  ( i =1 ;  i &lt; = n ;  i + + )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{ sum = sum + i ; }</a:t>
            </a:r>
          </a:p>
        </p:txBody>
      </p:sp>
      <p:graphicFrame>
        <p:nvGraphicFramePr>
          <p:cNvPr id="833543" name="Object 7"/>
          <p:cNvGraphicFramePr>
            <a:graphicFrameLocks noChangeAspect="1"/>
          </p:cNvGraphicFramePr>
          <p:nvPr/>
        </p:nvGraphicFramePr>
        <p:xfrm>
          <a:off x="914400" y="1295400"/>
          <a:ext cx="16335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079280" imgH="431640" progId="Equation.3">
                  <p:embed/>
                </p:oleObj>
              </mc:Choice>
              <mc:Fallback>
                <p:oleObj name="公式" r:id="rId2" imgW="10792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1633538" cy="795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3378596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83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3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animBg="1"/>
      <p:bldP spid="833540" grpId="0" autoUpdateAnimBg="0"/>
      <p:bldP spid="833541" grpId="0" autoUpdateAnimBg="0"/>
      <p:bldP spid="833542" grpId="0" autoUpdateAnimBg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914400" y="1295400"/>
          <a:ext cx="16335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431640" progId="Equation.3">
                  <p:embed/>
                </p:oleObj>
              </mc:Choice>
              <mc:Fallback>
                <p:oleObj name="Equation" r:id="rId2" imgW="1079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1633538" cy="795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3378596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>
            <a:off x="3321050" y="14859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不同形式的 </a:t>
            </a:r>
            <a:r>
              <a:rPr kumimoji="1" lang="en-US" altLang="zh-CN" b="1" i="1">
                <a:solidFill>
                  <a:srgbClr val="009900"/>
                </a:solidFill>
                <a:latin typeface="Times New Roman" pitchFamily="18" charset="0"/>
              </a:rPr>
              <a:t>for </a:t>
            </a:r>
            <a:r>
              <a:rPr kumimoji="1" lang="zh-CN" altLang="en-US" b="1" i="1">
                <a:solidFill>
                  <a:srgbClr val="009900"/>
                </a:solidFill>
                <a:latin typeface="Times New Roman" pitchFamily="18" charset="0"/>
              </a:rPr>
              <a:t>语句结构</a:t>
            </a: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790575" y="2206625"/>
            <a:ext cx="2857500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(1)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 =1 ;</a:t>
            </a:r>
            <a:r>
              <a:rPr kumimoji="1" lang="en-US" altLang="zh-CN" sz="2000" b="1">
                <a:latin typeface="Times New Roman" pitchFamily="18" charset="0"/>
              </a:rPr>
              <a:t>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 </a:t>
            </a:r>
            <a:r>
              <a:rPr kumimoji="1" lang="en-US" altLang="zh-CN" sz="2000" b="1">
                <a:latin typeface="Times New Roman" pitchFamily="18" charset="0"/>
              </a:rPr>
              <a:t> for (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 i &lt;= n ;  i ++ 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{  sum = sum  + i ; }</a:t>
            </a: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>
            <a:off x="838200" y="4340225"/>
            <a:ext cx="3200400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(2)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 ( i =1;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 i ++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{  sum = sum  + i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 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if  (i &gt; n)  break</a:t>
            </a:r>
            <a:r>
              <a:rPr kumimoji="1" lang="en-US" altLang="zh-CN" sz="2000" b="1">
                <a:latin typeface="Times New Roman" pitchFamily="18" charset="0"/>
              </a:rPr>
              <a:t> ;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4829175" y="2206625"/>
            <a:ext cx="2740025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(3)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 ( i =1;  i &lt;= n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{  sum = sum  + i ;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  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 + + </a:t>
            </a:r>
            <a:r>
              <a:rPr kumimoji="1" lang="en-US" altLang="zh-CN" sz="2000" b="1">
                <a:latin typeface="Times New Roman" pitchFamily="18" charset="0"/>
              </a:rPr>
              <a:t>;  }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   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34568" name="Text Box 8"/>
          <p:cNvSpPr txBox="1">
            <a:spLocks noChangeArrowheads="1"/>
          </p:cNvSpPr>
          <p:nvPr/>
        </p:nvSpPr>
        <p:spPr bwMode="auto">
          <a:xfrm>
            <a:off x="4854575" y="4340225"/>
            <a:ext cx="4129088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(4)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</a:t>
            </a:r>
            <a:endParaRPr kumimoji="1" lang="en-US" altLang="zh-CN" sz="2000" b="1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 </a:t>
            </a:r>
            <a:r>
              <a:rPr kumimoji="1" lang="en-US" altLang="zh-CN" sz="2000" b="1">
                <a:latin typeface="Times New Roman" pitchFamily="18" charset="0"/>
              </a:rPr>
              <a:t>    ( i =1;  i &lt;= n ;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sum + = i + +</a:t>
            </a:r>
            <a:r>
              <a:rPr kumimoji="1" lang="en-US" altLang="zh-CN" sz="2000" b="1">
                <a:latin typeface="Times New Roman" pitchFamily="18" charset="0"/>
              </a:rPr>
              <a:t> )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 </a:t>
            </a:r>
          </a:p>
          <a:p>
            <a:pPr eaLnBrk="1" hangingPunct="1">
              <a:lnSpc>
                <a:spcPct val="130000"/>
              </a:lnSpc>
            </a:pP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       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缺省循环体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4" grpId="0" autoUpdateAnimBg="0"/>
      <p:bldP spid="834565" grpId="0" autoUpdateAnimBg="0"/>
      <p:bldP spid="834566" grpId="0" autoUpdateAnimBg="0"/>
      <p:bldP spid="834567" grpId="0" autoUpdateAnimBg="0"/>
      <p:bldP spid="834568" grpId="0" autoUpdateAnimBg="0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533400" y="457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2.3.3  for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语句</a:t>
            </a:r>
          </a:p>
        </p:txBody>
      </p:sp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914400" y="1295400"/>
          <a:ext cx="16335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431640" progId="Equation.3">
                  <p:embed/>
                </p:oleObj>
              </mc:Choice>
              <mc:Fallback>
                <p:oleObj name="Equation" r:id="rId2" imgW="1079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1633538" cy="795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3378596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321050" y="1485900"/>
            <a:ext cx="2674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不同形式的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for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语句结构</a:t>
            </a:r>
          </a:p>
        </p:txBody>
      </p:sp>
      <p:sp>
        <p:nvSpPr>
          <p:cNvPr id="835589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4305300" cy="1463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(5)</a:t>
            </a:r>
            <a:r>
              <a:rPr kumimoji="1" lang="en-US" altLang="en-US" sz="2000" b="1">
                <a:latin typeface="Times New Roman" pitchFamily="18" charset="0"/>
              </a:rPr>
              <a:t>   </a:t>
            </a:r>
            <a:r>
              <a:rPr kumimoji="1" lang="en-US" altLang="zh-CN" sz="2000" b="1">
                <a:latin typeface="Times New Roman" pitchFamily="18" charset="0"/>
              </a:rPr>
              <a:t>for</a:t>
            </a:r>
            <a:endParaRPr kumimoji="1" lang="en-US" altLang="zh-CN" sz="2000" b="1">
              <a:solidFill>
                <a:schemeClr val="hlink"/>
              </a:solidFill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hlink"/>
                </a:solidFill>
                <a:latin typeface="宋体" pitchFamily="2" charset="-122"/>
              </a:rPr>
              <a:t>    </a:t>
            </a:r>
            <a:r>
              <a:rPr kumimoji="1" lang="en-US" altLang="zh-CN" sz="2000" b="1">
                <a:latin typeface="Times New Roman" pitchFamily="18" charset="0"/>
              </a:rPr>
              <a:t> ( i =1; </a:t>
            </a:r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sum + = i + + </a:t>
            </a:r>
            <a:r>
              <a:rPr kumimoji="1" lang="en-US" altLang="zh-CN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  i &lt;= n</a:t>
            </a:r>
            <a:r>
              <a:rPr kumimoji="1" lang="en-US" altLang="zh-CN" sz="2000" b="1" i="1"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rgbClr val="FF3300"/>
                </a:solidFill>
                <a:latin typeface="Times New Roman" pitchFamily="18" charset="0"/>
              </a:rPr>
              <a:t>;</a:t>
            </a:r>
            <a:r>
              <a:rPr kumimoji="1" lang="en-US" altLang="zh-CN" sz="2000" b="1">
                <a:latin typeface="Times New Roman" pitchFamily="18" charset="0"/>
              </a:rPr>
              <a:t> )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 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缺省表达式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3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和循环体</a:t>
            </a:r>
          </a:p>
        </p:txBody>
      </p:sp>
      <p:sp>
        <p:nvSpPr>
          <p:cNvPr id="835590" name="Text Box 6"/>
          <p:cNvSpPr txBox="1">
            <a:spLocks noChangeArrowheads="1"/>
          </p:cNvSpPr>
          <p:nvPr/>
        </p:nvSpPr>
        <p:spPr bwMode="auto">
          <a:xfrm>
            <a:off x="5445125" y="2209800"/>
            <a:ext cx="2770188" cy="3038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en-US" sz="2000" b="1" i="1">
                <a:solidFill>
                  <a:srgbClr val="0000FF"/>
                </a:solidFill>
                <a:latin typeface="Times New Roman" pitchFamily="18" charset="0"/>
              </a:rPr>
              <a:t>(6)</a:t>
            </a:r>
            <a:r>
              <a:rPr kumimoji="1" lang="en-US" altLang="zh-CN" sz="2000" b="1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kumimoji="1" lang="en-US" altLang="zh-CN" sz="2000" b="1">
                <a:solidFill>
                  <a:schemeClr val="accent2"/>
                </a:solidFill>
                <a:latin typeface="Times New Roman" pitchFamily="18" charset="0"/>
              </a:rPr>
              <a:t>i = 1;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for  (  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;  ; </a:t>
            </a:r>
            <a:r>
              <a:rPr kumimoji="1" lang="en-US" altLang="zh-CN" sz="2000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{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sum + = i + + ;</a:t>
            </a:r>
            <a:endParaRPr kumimoji="1" lang="en-US" altLang="zh-CN" sz="2000" b="1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 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if  ( i &gt; n )</a:t>
            </a:r>
            <a:r>
              <a:rPr kumimoji="1" lang="en-US" altLang="zh-CN" sz="2000" b="1">
                <a:solidFill>
                  <a:srgbClr val="FF3300"/>
                </a:solidFill>
                <a:latin typeface="Times New Roman" pitchFamily="18" charset="0"/>
              </a:rPr>
              <a:t> break</a:t>
            </a:r>
            <a:r>
              <a:rPr kumimoji="1" lang="en-US" altLang="zh-CN" sz="2000" b="1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   }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sz="2000" b="1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缺省全部 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for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的表达式</a:t>
            </a:r>
          </a:p>
          <a:p>
            <a:pPr eaLnBrk="1" hangingPunct="1">
              <a:lnSpc>
                <a:spcPct val="140000"/>
              </a:lnSpc>
            </a:pPr>
            <a:endParaRPr kumimoji="1" lang="en-US" altLang="zh-CN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35591" name="AutoShape 7"/>
          <p:cNvSpPr>
            <a:spLocks/>
          </p:cNvSpPr>
          <p:nvPr/>
        </p:nvSpPr>
        <p:spPr bwMode="auto">
          <a:xfrm>
            <a:off x="762000" y="4343400"/>
            <a:ext cx="1828800" cy="762000"/>
          </a:xfrm>
          <a:prstGeom prst="borderCallout2">
            <a:avLst>
              <a:gd name="adj1" fmla="val 15000"/>
              <a:gd name="adj2" fmla="val 104167"/>
              <a:gd name="adj3" fmla="val 15000"/>
              <a:gd name="adj4" fmla="val 126389"/>
              <a:gd name="adj5" fmla="val -152083"/>
              <a:gd name="adj6" fmla="val 14861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kumimoji="1" lang="zh-CN" altLang="en-US" b="1" i="1">
                <a:latin typeface="Times New Roman" pitchFamily="18" charset="0"/>
                <a:sym typeface="Wingdings" pitchFamily="2" charset="2"/>
              </a:rPr>
              <a:t>注意</a:t>
            </a:r>
          </a:p>
          <a:p>
            <a:pPr algn="ctr" eaLnBrk="1" hangingPunct="1">
              <a:lnSpc>
                <a:spcPct val="110000"/>
              </a:lnSpc>
            </a:pPr>
            <a:r>
              <a:rPr kumimoji="1" lang="zh-CN" altLang="en-US" b="1" i="1">
                <a:latin typeface="Times New Roman" pitchFamily="18" charset="0"/>
                <a:sym typeface="Wingdings" pitchFamily="2" charset="2"/>
              </a:rPr>
              <a:t>逗号表达式</a:t>
            </a:r>
            <a:endParaRPr kumimoji="1" lang="zh-CN" altLang="en-US" b="1">
              <a:latin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autoUpdateAnimBg="0"/>
      <p:bldP spid="835590" grpId="0" autoUpdateAnimBg="0"/>
      <p:bldP spid="835591" grpId="0" animBg="1" autoUpdateAnimBg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 </a:t>
            </a:r>
          </a:p>
        </p:txBody>
      </p:sp>
      <p:sp>
        <p:nvSpPr>
          <p:cNvPr id="836611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sp>
        <p:nvSpPr>
          <p:cNvPr id="836612" name="Text Box 4"/>
          <p:cNvSpPr txBox="1">
            <a:spLocks noChangeArrowheads="1"/>
          </p:cNvSpPr>
          <p:nvPr/>
        </p:nvSpPr>
        <p:spPr bwMode="auto">
          <a:xfrm>
            <a:off x="762000" y="2855913"/>
            <a:ext cx="72390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</a:t>
            </a:r>
            <a:r>
              <a:rPr kumimoji="1" lang="zh-CN" altLang="en-US" sz="2000" b="1">
                <a:latin typeface="Times New Roman" pitchFamily="18" charset="0"/>
              </a:rPr>
              <a:t>        可以用迭代方法求解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6613" name="Text Box 5"/>
          <p:cNvSpPr txBox="1">
            <a:spLocks noChangeArrowheads="1"/>
          </p:cNvSpPr>
          <p:nvPr/>
        </p:nvSpPr>
        <p:spPr bwMode="auto">
          <a:xfrm>
            <a:off x="1851025" y="4030663"/>
            <a:ext cx="5387975" cy="112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solidFill>
                  <a:srgbClr val="CC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迭代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是    一个不断用新值取代变量的旧值，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         或    由旧值递推出变量的新值的过程。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 autoUpdateAnimBg="0"/>
      <p:bldP spid="836611" grpId="0" autoUpdateAnimBg="0"/>
      <p:bldP spid="836612" grpId="0" build="p" autoUpdateAnimBg="0"/>
      <p:bldP spid="836613" grpId="0" autoUpdateAnimBg="0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762000" y="2855913"/>
            <a:ext cx="72390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</a:t>
            </a:r>
            <a:r>
              <a:rPr kumimoji="1" lang="zh-CN" altLang="en-US" sz="2000" b="1">
                <a:latin typeface="Times New Roman" pitchFamily="18" charset="0"/>
              </a:rPr>
              <a:t>        可以用迭代方法求解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1828800" y="3386138"/>
            <a:ext cx="6477000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为了得到当前项，要使用前两项，所以用两个变量迭代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7" grpId="0" autoUpdateAnimBg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6555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6556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6553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6554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38666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838667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6" grpId="0" autoUpdateAnimBg="0"/>
      <p:bldP spid="83866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541338" y="1007801"/>
            <a:ext cx="8135858" cy="14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CC0000"/>
                </a:solidFill>
              </a:rPr>
              <a:t>注：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sym typeface="Symbol" pitchFamily="18" charset="2"/>
              </a:rPr>
              <a:t> 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自增、自减算符的运算对象只能是整型变量，不能为常量或表达式；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  <a:r>
              <a:rPr lang="zh-CN" altLang="en-US" sz="2000" b="1" dirty="0">
                <a:solidFill>
                  <a:srgbClr val="008000"/>
                </a:solidFill>
              </a:rPr>
              <a:t>	</a:t>
            </a:r>
            <a:r>
              <a:rPr lang="en-US" altLang="zh-CN" sz="2000" b="1" i="1" dirty="0">
                <a:solidFill>
                  <a:srgbClr val="3333FF"/>
                </a:solidFill>
              </a:rPr>
              <a:t>5</a:t>
            </a:r>
            <a:r>
              <a:rPr lang="en-US" altLang="zh-CN" sz="2000" b="1" dirty="0">
                <a:solidFill>
                  <a:schemeClr val="tx1"/>
                </a:solidFill>
              </a:rPr>
              <a:t>++	++(</a:t>
            </a:r>
            <a:r>
              <a:rPr lang="en-US" altLang="zh-CN" sz="2000" b="1" i="1" dirty="0">
                <a:solidFill>
                  <a:srgbClr val="3333FF"/>
                </a:solidFill>
              </a:rPr>
              <a:t>a++</a:t>
            </a:r>
            <a:r>
              <a:rPr lang="en-US" altLang="zh-CN" sz="2000" b="1" dirty="0">
                <a:solidFill>
                  <a:schemeClr val="tx1"/>
                </a:solidFill>
              </a:rPr>
              <a:t>)		( </a:t>
            </a:r>
            <a:r>
              <a:rPr lang="en-US" altLang="zh-CN" sz="2000" b="1" i="1" dirty="0">
                <a:solidFill>
                  <a:srgbClr val="3333FF"/>
                </a:solidFill>
              </a:rPr>
              <a:t>x + y</a:t>
            </a:r>
            <a:r>
              <a:rPr lang="en-US" altLang="zh-CN" sz="2000" b="1" dirty="0">
                <a:solidFill>
                  <a:schemeClr val="tx1"/>
                </a:solidFill>
              </a:rPr>
              <a:t> ) --	</a:t>
            </a:r>
            <a:r>
              <a:rPr lang="zh-CN" altLang="zh-CN" sz="2000" b="1" i="1" dirty="0"/>
              <a:t>错误</a:t>
            </a:r>
            <a:endParaRPr lang="zh-CN" altLang="en-US" sz="2000" b="1" i="1" dirty="0"/>
          </a:p>
        </p:txBody>
      </p:sp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2286000" y="1976438"/>
            <a:ext cx="381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18181" name="AutoShape 5"/>
          <p:cNvSpPr>
            <a:spLocks/>
          </p:cNvSpPr>
          <p:nvPr/>
        </p:nvSpPr>
        <p:spPr bwMode="auto">
          <a:xfrm>
            <a:off x="5257800" y="3881438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36773"/>
              <a:gd name="adj5" fmla="val -241370"/>
              <a:gd name="adj6" fmla="val -152264"/>
            </a:avLst>
          </a:prstGeom>
          <a:solidFill>
            <a:srgbClr val="FFE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/>
                </a:solidFill>
              </a:rPr>
              <a:t>不是整型变量</a:t>
            </a:r>
          </a:p>
        </p:txBody>
      </p:sp>
      <p:sp>
        <p:nvSpPr>
          <p:cNvPr id="818182" name="Oval 6"/>
          <p:cNvSpPr>
            <a:spLocks noChangeArrowheads="1"/>
          </p:cNvSpPr>
          <p:nvPr/>
        </p:nvSpPr>
        <p:spPr bwMode="auto">
          <a:xfrm>
            <a:off x="3733800" y="1976438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18183" name="Oval 7"/>
          <p:cNvSpPr>
            <a:spLocks noChangeArrowheads="1"/>
          </p:cNvSpPr>
          <p:nvPr/>
        </p:nvSpPr>
        <p:spPr bwMode="auto">
          <a:xfrm>
            <a:off x="5257800" y="1976438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818184" name="Line 8"/>
          <p:cNvSpPr>
            <a:spLocks noChangeShapeType="1"/>
          </p:cNvSpPr>
          <p:nvPr/>
        </p:nvSpPr>
        <p:spPr bwMode="auto">
          <a:xfrm flipV="1">
            <a:off x="4648200" y="2509838"/>
            <a:ext cx="83820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 anchor="ctr"/>
          <a:lstStyle/>
          <a:p>
            <a:endParaRPr lang="zh-CN" altLang="en-US" b="1"/>
          </a:p>
        </p:txBody>
      </p:sp>
      <p:sp>
        <p:nvSpPr>
          <p:cNvPr id="818185" name="Line 9"/>
          <p:cNvSpPr>
            <a:spLocks noChangeShapeType="1"/>
          </p:cNvSpPr>
          <p:nvPr/>
        </p:nvSpPr>
        <p:spPr bwMode="auto">
          <a:xfrm>
            <a:off x="4038600" y="2509838"/>
            <a:ext cx="609600" cy="144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 wrap="none" anchor="ctr"/>
          <a:lstStyle/>
          <a:p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1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1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animBg="1" autoUpdateAnimBg="0"/>
      <p:bldP spid="818182" grpId="0" animBg="1"/>
      <p:bldP spid="818183" grpId="0" animBg="1"/>
      <p:bldP spid="818184" grpId="0" animBg="1"/>
      <p:bldP spid="818185" grpId="0" animBg="1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7584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585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3757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7582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7583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39690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0 + 1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37579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7580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7581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37576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37577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0" grpId="0" animBg="1" autoUpdateAnimBg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38596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8609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8610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38597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8607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8608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38598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0 + 1</a:t>
            </a:r>
          </a:p>
        </p:txBody>
      </p:sp>
      <p:grpSp>
        <p:nvGrpSpPr>
          <p:cNvPr id="238599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38604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8605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8606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38600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8601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40721" name="Rectangle 17"/>
          <p:cNvSpPr>
            <a:spLocks noChangeArrowheads="1"/>
          </p:cNvSpPr>
          <p:nvPr/>
        </p:nvSpPr>
        <p:spPr bwMode="auto">
          <a:xfrm>
            <a:off x="312420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21" grpId="0" animBg="1" autoUpdateAnimBg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39620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39632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9633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39621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39630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9631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39622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9623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41740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+ 1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39627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9628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9629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0" grpId="0" animBg="1" autoUpdateAnimBg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0657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658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0645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0655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656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0646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0647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0648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+ 1</a:t>
            </a:r>
          </a:p>
        </p:txBody>
      </p:sp>
      <p:grpSp>
        <p:nvGrpSpPr>
          <p:cNvPr id="240649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0652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0653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0654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42769" name="Rectangle 17"/>
          <p:cNvSpPr>
            <a:spLocks noChangeArrowheads="1"/>
          </p:cNvSpPr>
          <p:nvPr/>
        </p:nvSpPr>
        <p:spPr bwMode="auto">
          <a:xfrm>
            <a:off x="586105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9" grpId="0" animBg="1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1680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1681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1669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1678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1679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43786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1675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1676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1677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1672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1673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6" grpId="0" animBg="1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2705" name="Rectangle 3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2706" name="Text Box 4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sp>
        <p:nvSpPr>
          <p:cNvPr id="242691" name="Text Box 5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2692" name="Text Box 6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269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2703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2704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2694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1 + 2</a:t>
            </a:r>
          </a:p>
        </p:txBody>
      </p:sp>
      <p:grpSp>
        <p:nvGrpSpPr>
          <p:cNvPr id="242695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2696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2697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44817" name="Rectangle 17"/>
          <p:cNvSpPr>
            <a:spLocks noChangeArrowheads="1"/>
          </p:cNvSpPr>
          <p:nvPr/>
        </p:nvSpPr>
        <p:spPr bwMode="auto">
          <a:xfrm>
            <a:off x="312420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17" grpId="0" animBg="1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3716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3728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3729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3717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3726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3727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3718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3719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45836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+ 2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3723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3724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3725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6" grpId="0" animBg="1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4740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4753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4754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4741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4751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752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4742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4743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4744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+ 2</a:t>
            </a:r>
          </a:p>
        </p:txBody>
      </p:sp>
      <p:grpSp>
        <p:nvGrpSpPr>
          <p:cNvPr id="244745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4748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4749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4750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46865" name="Rectangle 17"/>
          <p:cNvSpPr>
            <a:spLocks noChangeArrowheads="1"/>
          </p:cNvSpPr>
          <p:nvPr/>
        </p:nvSpPr>
        <p:spPr bwMode="auto">
          <a:xfrm>
            <a:off x="586105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65" grpId="0" animBg="1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5764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5776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5777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5765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5774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5775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47882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+ 5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5771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72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73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5768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5769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82" grpId="0" animBg="1" autoUpdateAnimBg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6801" name="Rectangle 3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46802" name="Text Box 4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sp>
        <p:nvSpPr>
          <p:cNvPr id="246787" name="Text Box 5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6788" name="Text Box 6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6789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6799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6800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6790" name="AutoShape 10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3 + 5</a:t>
            </a:r>
          </a:p>
        </p:txBody>
      </p:sp>
      <p:grpSp>
        <p:nvGrpSpPr>
          <p:cNvPr id="246791" name="Group 11"/>
          <p:cNvGrpSpPr>
            <a:grpSpLocks/>
          </p:cNvGrpSpPr>
          <p:nvPr/>
        </p:nvGrpSpPr>
        <p:grpSpPr bwMode="auto">
          <a:xfrm>
            <a:off x="3276600" y="4167188"/>
            <a:ext cx="1371600" cy="990600"/>
            <a:chOff x="2064" y="2784"/>
            <a:chExt cx="864" cy="624"/>
          </a:xfrm>
        </p:grpSpPr>
        <p:sp>
          <p:nvSpPr>
            <p:cNvPr id="246796" name="Line 12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6798" name="Line 14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46792" name="Text Box 15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6793" name="Text Box 16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48913" name="Rectangle 17"/>
          <p:cNvSpPr>
            <a:spLocks noChangeArrowheads="1"/>
          </p:cNvSpPr>
          <p:nvPr/>
        </p:nvSpPr>
        <p:spPr bwMode="auto">
          <a:xfrm>
            <a:off x="3124200" y="3892550"/>
            <a:ext cx="311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1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541338" y="1007801"/>
            <a:ext cx="8135858" cy="14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CC0000"/>
                </a:solidFill>
              </a:rPr>
              <a:t>注：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sym typeface="Symbol" pitchFamily="18" charset="2"/>
              </a:rPr>
              <a:t> 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自增、自减算符的运算对象只能是整型变量，不能为常量或表达式；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  <a:r>
              <a:rPr lang="zh-CN" altLang="en-US" sz="2000" b="1" dirty="0">
                <a:solidFill>
                  <a:srgbClr val="008000"/>
                </a:solidFill>
              </a:rPr>
              <a:t>	</a:t>
            </a:r>
            <a:r>
              <a:rPr lang="en-US" altLang="zh-CN" sz="2000" b="1" i="1" dirty="0">
                <a:solidFill>
                  <a:schemeClr val="tx1"/>
                </a:solidFill>
              </a:rPr>
              <a:t>5</a:t>
            </a:r>
            <a:r>
              <a:rPr lang="en-US" altLang="zh-CN" sz="2000" b="1" dirty="0">
                <a:solidFill>
                  <a:schemeClr val="tx1"/>
                </a:solidFill>
              </a:rPr>
              <a:t>++	++(</a:t>
            </a:r>
            <a:r>
              <a:rPr lang="en-US" altLang="zh-CN" sz="2000" b="1" i="1" dirty="0">
                <a:solidFill>
                  <a:schemeClr val="tx1"/>
                </a:solidFill>
              </a:rPr>
              <a:t>a++</a:t>
            </a:r>
            <a:r>
              <a:rPr lang="en-US" altLang="zh-CN" sz="2000" b="1" dirty="0">
                <a:solidFill>
                  <a:schemeClr val="tx1"/>
                </a:solidFill>
              </a:rPr>
              <a:t>)		( </a:t>
            </a:r>
            <a:r>
              <a:rPr lang="en-US" altLang="zh-CN" sz="2000" b="1" i="1" dirty="0">
                <a:solidFill>
                  <a:schemeClr val="tx1"/>
                </a:solidFill>
              </a:rPr>
              <a:t>x + y</a:t>
            </a:r>
            <a:r>
              <a:rPr lang="en-US" altLang="zh-CN" sz="2000" b="1" dirty="0">
                <a:solidFill>
                  <a:schemeClr val="tx1"/>
                </a:solidFill>
              </a:rPr>
              <a:t> ) --	</a:t>
            </a:r>
            <a:r>
              <a:rPr lang="zh-CN" altLang="zh-CN" sz="2000" b="1" i="1" dirty="0"/>
              <a:t>错误</a:t>
            </a:r>
            <a:endParaRPr lang="zh-CN" altLang="en-US" sz="2000" b="1" i="1" dirty="0"/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577850" y="2392910"/>
            <a:ext cx="8105402" cy="36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rgbClr val="C00000"/>
                </a:solidFill>
                <a:sym typeface="Symbol" pitchFamily="18" charset="2"/>
              </a:rPr>
              <a:t>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++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--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算符均为右结合，后缀式为书写特例；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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自增式和自减式作为独立的表达式，前缀式和后缀式没有区别；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但作为表达式右值时：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（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）前缀式        先增值后引用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  <a:r>
              <a:rPr lang="zh-CN" altLang="en-US" sz="2000" b="1" dirty="0">
                <a:solidFill>
                  <a:srgbClr val="008000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x = ++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rgbClr val="008000"/>
                </a:solidFill>
              </a:rPr>
              <a:t> 	        </a:t>
            </a:r>
            <a:r>
              <a:rPr lang="zh-CN" altLang="en-US" sz="2000" b="1" dirty="0">
                <a:solidFill>
                  <a:srgbClr val="008000"/>
                </a:solidFill>
              </a:rPr>
              <a:t>相当于	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+ 1 ;    x 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）后缀式        先引用后增值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  <a:r>
              <a:rPr lang="zh-CN" altLang="en-US" sz="2000" b="1" dirty="0">
                <a:solidFill>
                  <a:srgbClr val="008000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x 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++</a:t>
            </a:r>
            <a:r>
              <a:rPr lang="en-US" altLang="zh-CN" sz="2000" b="1" dirty="0">
                <a:solidFill>
                  <a:srgbClr val="008000"/>
                </a:solidFill>
              </a:rPr>
              <a:t> 	        </a:t>
            </a:r>
            <a:r>
              <a:rPr lang="zh-CN" altLang="en-US" sz="2000" b="1" dirty="0">
                <a:solidFill>
                  <a:srgbClr val="008000"/>
                </a:solidFill>
              </a:rPr>
              <a:t>相当于	 </a:t>
            </a:r>
            <a:r>
              <a:rPr lang="en-US" altLang="zh-CN" sz="2000" b="1" dirty="0">
                <a:solidFill>
                  <a:schemeClr val="tx1"/>
                </a:solidFill>
              </a:rPr>
              <a:t>x 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;    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+ 1 ;</a:t>
            </a:r>
            <a:r>
              <a:rPr lang="en-US" altLang="zh-CN" sz="2000" b="1" dirty="0">
                <a:solidFill>
                  <a:srgbClr val="008000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1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1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81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81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819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"/>
                                        <p:tgtEl>
                                          <p:spTgt spid="819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75"/>
                                        <p:tgtEl>
                                          <p:spTgt spid="819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4" grpId="0" build="p" autoUpdateAnimBg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7812" name="Group 4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7824" name="Rectangle 5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7825" name="Text Box 6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grpSp>
        <p:nvGrpSpPr>
          <p:cNvPr id="247813" name="Group 7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7822" name="Rectangle 8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7823" name="Text Box 9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247814" name="Text Box 10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7815" name="Text Box 11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49932" name="AutoShape 12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8 + 5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7819" name="Line 14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20" name="Line 15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21" name="Line 16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2" grpId="0" animBg="1" autoUpdateAnimBg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4927600" y="3786188"/>
            <a:ext cx="1701800" cy="381000"/>
            <a:chOff x="3104" y="2544"/>
            <a:chExt cx="1072" cy="240"/>
          </a:xfrm>
        </p:grpSpPr>
        <p:sp>
          <p:nvSpPr>
            <p:cNvPr id="248849" name="Rectangle 3"/>
            <p:cNvSpPr>
              <a:spLocks noChangeArrowheads="1"/>
            </p:cNvSpPr>
            <p:nvPr/>
          </p:nvSpPr>
          <p:spPr bwMode="auto">
            <a:xfrm>
              <a:off x="336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8850" name="Text Box 4"/>
            <p:cNvSpPr txBox="1">
              <a:spLocks noChangeArrowheads="1"/>
            </p:cNvSpPr>
            <p:nvPr/>
          </p:nvSpPr>
          <p:spPr bwMode="auto">
            <a:xfrm>
              <a:off x="310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a1</a:t>
              </a:r>
            </a:p>
          </p:txBody>
        </p:sp>
      </p:grpSp>
      <p:sp>
        <p:nvSpPr>
          <p:cNvPr id="850949" name="Rectangle 5"/>
          <p:cNvSpPr>
            <a:spLocks noChangeArrowheads="1"/>
          </p:cNvSpPr>
          <p:nvPr/>
        </p:nvSpPr>
        <p:spPr bwMode="auto">
          <a:xfrm>
            <a:off x="5797550" y="3892550"/>
            <a:ext cx="438150" cy="2746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lnSpc>
                <a:spcPct val="60000"/>
              </a:lnSpc>
            </a:pPr>
            <a:r>
              <a:rPr kumimoji="1" lang="en-US" altLang="zh-CN" sz="2000" b="1">
                <a:solidFill>
                  <a:srgbClr val="FF00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48836" name="Text Box 6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48837" name="Text Box 7"/>
          <p:cNvSpPr txBox="1">
            <a:spLocks noChangeArrowheads="1"/>
          </p:cNvSpPr>
          <p:nvPr/>
        </p:nvSpPr>
        <p:spPr bwMode="auto">
          <a:xfrm>
            <a:off x="762000" y="1062038"/>
            <a:ext cx="676275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Fibonacci </a:t>
            </a:r>
            <a:r>
              <a:rPr kumimoji="1" lang="zh-CN" altLang="en-US" sz="2000" b="1">
                <a:latin typeface="Times New Roman" pitchFamily="18" charset="0"/>
              </a:rPr>
              <a:t>数列：</a:t>
            </a:r>
            <a:r>
              <a:rPr kumimoji="1" lang="en-US" altLang="zh-CN" sz="2000" b="1">
                <a:latin typeface="Times New Roman" pitchFamily="18" charset="0"/>
              </a:rPr>
              <a:t>0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5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8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13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21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34</a:t>
            </a:r>
            <a:r>
              <a:rPr kumimoji="1" lang="zh-CN" altLang="en-US" sz="2000" b="1">
                <a:latin typeface="Times New Roman" pitchFamily="18" charset="0"/>
              </a:rPr>
              <a:t>，</a:t>
            </a:r>
            <a:r>
              <a:rPr kumimoji="1" lang="en-US" altLang="zh-CN" sz="2000" b="1">
                <a:latin typeface="Times New Roman" pitchFamily="18" charset="0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0</a:t>
            </a:r>
            <a:r>
              <a:rPr kumimoji="1" lang="en-US" altLang="zh-CN" sz="2000" b="1">
                <a:latin typeface="Times New Roman" pitchFamily="18" charset="0"/>
              </a:rPr>
              <a:t> = 0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1</a:t>
            </a:r>
            <a:r>
              <a:rPr kumimoji="1" lang="en-US" altLang="zh-CN" sz="2000" b="1">
                <a:latin typeface="Times New Roman" pitchFamily="18" charset="0"/>
              </a:rPr>
              <a:t> = 1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000" b="1">
                <a:latin typeface="Times New Roman" pitchFamily="18" charset="0"/>
              </a:rPr>
              <a:t>	f</a:t>
            </a:r>
            <a:r>
              <a:rPr kumimoji="1" lang="en-US" altLang="zh-CN" sz="2000" b="1" baseline="-25000">
                <a:latin typeface="Times New Roman" pitchFamily="18" charset="0"/>
              </a:rPr>
              <a:t>n</a:t>
            </a:r>
            <a:r>
              <a:rPr kumimoji="1" lang="en-US" altLang="zh-CN" sz="2000" b="1">
                <a:latin typeface="Times New Roman" pitchFamily="18" charset="0"/>
              </a:rPr>
              <a:t> = f</a:t>
            </a:r>
            <a:r>
              <a:rPr kumimoji="1" lang="en-US" altLang="zh-CN" sz="2000" b="1" baseline="-25000">
                <a:latin typeface="Times New Roman" pitchFamily="18" charset="0"/>
              </a:rPr>
              <a:t>n-1 </a:t>
            </a:r>
            <a:r>
              <a:rPr kumimoji="1" lang="en-US" altLang="zh-CN" sz="2000" b="1">
                <a:latin typeface="Times New Roman" pitchFamily="18" charset="0"/>
              </a:rPr>
              <a:t>+ f</a:t>
            </a:r>
            <a:r>
              <a:rPr kumimoji="1" lang="en-US" altLang="zh-CN" sz="2000" b="1" baseline="-25000">
                <a:latin typeface="Times New Roman" pitchFamily="18" charset="0"/>
              </a:rPr>
              <a:t>n-2</a:t>
            </a:r>
            <a:r>
              <a:rPr kumimoji="1" lang="en-US" altLang="zh-CN" sz="2000" b="1">
                <a:latin typeface="Times New Roman" pitchFamily="18" charset="0"/>
              </a:rPr>
              <a:t>	( n &gt;= 2 )</a:t>
            </a:r>
          </a:p>
        </p:txBody>
      </p:sp>
      <p:grpSp>
        <p:nvGrpSpPr>
          <p:cNvPr id="248838" name="Group 8"/>
          <p:cNvGrpSpPr>
            <a:grpSpLocks/>
          </p:cNvGrpSpPr>
          <p:nvPr/>
        </p:nvGrpSpPr>
        <p:grpSpPr bwMode="auto">
          <a:xfrm>
            <a:off x="2260600" y="3786188"/>
            <a:ext cx="1701800" cy="381000"/>
            <a:chOff x="1424" y="2544"/>
            <a:chExt cx="1072" cy="240"/>
          </a:xfrm>
        </p:grpSpPr>
        <p:sp>
          <p:nvSpPr>
            <p:cNvPr id="248847" name="Rectangle 9"/>
            <p:cNvSpPr>
              <a:spLocks noChangeArrowheads="1"/>
            </p:cNvSpPr>
            <p:nvPr/>
          </p:nvSpPr>
          <p:spPr bwMode="auto">
            <a:xfrm>
              <a:off x="1680" y="2544"/>
              <a:ext cx="816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kumimoji="1" lang="en-US" altLang="zh-CN" sz="2000" b="1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8848" name="Text Box 10"/>
            <p:cNvSpPr txBox="1">
              <a:spLocks noChangeArrowheads="1"/>
            </p:cNvSpPr>
            <p:nvPr/>
          </p:nvSpPr>
          <p:spPr bwMode="auto">
            <a:xfrm>
              <a:off x="1424" y="254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b="1">
                  <a:latin typeface="Times New Roman" pitchFamily="18" charset="0"/>
                </a:rPr>
                <a:t>a0</a:t>
              </a:r>
            </a:p>
          </p:txBody>
        </p:sp>
      </p:grpSp>
      <p:sp>
        <p:nvSpPr>
          <p:cNvPr id="248839" name="Text Box 11"/>
          <p:cNvSpPr txBox="1">
            <a:spLocks noChangeArrowheads="1"/>
          </p:cNvSpPr>
          <p:nvPr/>
        </p:nvSpPr>
        <p:spPr bwMode="auto">
          <a:xfrm>
            <a:off x="3154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baseline="-25000">
                <a:solidFill>
                  <a:srgbClr val="0033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8840" name="Text Box 12"/>
          <p:cNvSpPr txBox="1">
            <a:spLocks noChangeArrowheads="1"/>
          </p:cNvSpPr>
          <p:nvPr/>
        </p:nvSpPr>
        <p:spPr bwMode="auto">
          <a:xfrm>
            <a:off x="5821363" y="3389313"/>
            <a:ext cx="35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altLang="zh-CN" sz="2000" b="1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en-US" altLang="zh-CN" sz="2000" b="1" i="1" baseline="-25000">
                <a:solidFill>
                  <a:srgbClr val="FF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48841" name="AutoShape 13"/>
          <p:cNvSpPr>
            <a:spLocks noChangeArrowheads="1"/>
          </p:cNvSpPr>
          <p:nvPr/>
        </p:nvSpPr>
        <p:spPr bwMode="auto">
          <a:xfrm>
            <a:off x="3509963" y="4271963"/>
            <a:ext cx="2279650" cy="720725"/>
          </a:xfrm>
          <a:prstGeom prst="flowChartMerge">
            <a:avLst/>
          </a:prstGeom>
          <a:solidFill>
            <a:srgbClr val="FFE1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1" lang="en-US" altLang="zh-CN" sz="2000" b="1">
                <a:latin typeface="Times New Roman" pitchFamily="18" charset="0"/>
              </a:rPr>
              <a:t>8 + 5</a:t>
            </a:r>
          </a:p>
        </p:txBody>
      </p:sp>
      <p:grpSp>
        <p:nvGrpSpPr>
          <p:cNvPr id="248842" name="Group 14"/>
          <p:cNvGrpSpPr>
            <a:grpSpLocks/>
          </p:cNvGrpSpPr>
          <p:nvPr/>
        </p:nvGrpSpPr>
        <p:grpSpPr bwMode="auto">
          <a:xfrm flipH="1">
            <a:off x="4648200" y="4167188"/>
            <a:ext cx="1371600" cy="990600"/>
            <a:chOff x="2064" y="2784"/>
            <a:chExt cx="864" cy="624"/>
          </a:xfrm>
        </p:grpSpPr>
        <p:sp>
          <p:nvSpPr>
            <p:cNvPr id="248844" name="Line 15"/>
            <p:cNvSpPr>
              <a:spLocks noChangeShapeType="1"/>
            </p:cNvSpPr>
            <p:nvPr/>
          </p:nvSpPr>
          <p:spPr bwMode="auto">
            <a:xfrm>
              <a:off x="2928" y="3312"/>
              <a:ext cx="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45" name="Line 16"/>
            <p:cNvSpPr>
              <a:spLocks noChangeShapeType="1"/>
            </p:cNvSpPr>
            <p:nvPr/>
          </p:nvSpPr>
          <p:spPr bwMode="auto">
            <a:xfrm flipH="1">
              <a:off x="2064" y="3408"/>
              <a:ext cx="8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8846" name="Line 17"/>
            <p:cNvSpPr>
              <a:spLocks noChangeShapeType="1"/>
            </p:cNvSpPr>
            <p:nvPr/>
          </p:nvSpPr>
          <p:spPr bwMode="auto">
            <a:xfrm flipV="1">
              <a:off x="2064" y="2784"/>
              <a:ext cx="0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9" grpId="0" animBg="1" autoUpdateAnimBg="0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utoUpdateAnimBg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6" grpId="0" autoUpdateAnimBg="0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854021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1" grpId="0" autoUpdateAnimBg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55046" name="Rectangle 6"/>
          <p:cNvSpPr>
            <a:spLocks noChangeArrowheads="1"/>
          </p:cNvSpPr>
          <p:nvPr/>
        </p:nvSpPr>
        <p:spPr bwMode="auto">
          <a:xfrm>
            <a:off x="5156200" y="3929066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855047" name="Oval 7"/>
          <p:cNvSpPr>
            <a:spLocks noChangeArrowheads="1"/>
          </p:cNvSpPr>
          <p:nvPr/>
        </p:nvSpPr>
        <p:spPr bwMode="auto">
          <a:xfrm>
            <a:off x="2601913" y="3700463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  <p:sp>
        <p:nvSpPr>
          <p:cNvPr id="855048" name="AutoShape 8"/>
          <p:cNvSpPr>
            <a:spLocks/>
          </p:cNvSpPr>
          <p:nvPr/>
        </p:nvSpPr>
        <p:spPr bwMode="auto">
          <a:xfrm>
            <a:off x="4746625" y="1866900"/>
            <a:ext cx="2057400" cy="914400"/>
          </a:xfrm>
          <a:prstGeom prst="borderCallout2">
            <a:avLst>
              <a:gd name="adj1" fmla="val 12500"/>
              <a:gd name="adj2" fmla="val -3704"/>
              <a:gd name="adj3" fmla="val 12500"/>
              <a:gd name="adj4" fmla="val -23995"/>
              <a:gd name="adj5" fmla="val 188023"/>
              <a:gd name="adj6" fmla="val -89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整除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每趟循环求得两项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5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6" grpId="0" autoUpdateAnimBg="0"/>
      <p:bldP spid="855047" grpId="0" animBg="1"/>
      <p:bldP spid="855048" grpId="0" animBg="1" autoUpdateAnimBg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5156200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856071" name="Rectangle 7"/>
          <p:cNvSpPr>
            <a:spLocks noChangeArrowheads="1"/>
          </p:cNvSpPr>
          <p:nvPr/>
        </p:nvSpPr>
        <p:spPr bwMode="auto">
          <a:xfrm>
            <a:off x="5156200" y="4572008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1" grpId="0" autoUpdateAnimBg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if ( i % 5 == 0 )  cout &lt;&lt; endl ;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857093" name="Rectangle 5"/>
          <p:cNvSpPr>
            <a:spLocks noChangeArrowheads="1"/>
          </p:cNvSpPr>
          <p:nvPr/>
        </p:nvSpPr>
        <p:spPr bwMode="auto">
          <a:xfrm>
            <a:off x="5148263" y="4929198"/>
            <a:ext cx="2208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个数据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5148263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5148263" y="4572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 autoUpdateAnimBg="0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5156200" y="4929198"/>
            <a:ext cx="220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个数据</a:t>
            </a:r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5156200" y="5572140"/>
            <a:ext cx="279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n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为奇数，输出最后一项</a:t>
            </a: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5156200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5156200" y="4572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8" grpId="0" autoUpdateAnimBg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2-16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求菲波那契数列的前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n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项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892175" y="938213"/>
            <a:ext cx="4365625" cy="537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 int n, i, a0,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"n = "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cin &gt;&gt; n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a0 = 0 ;  a1 = 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for ( i = 2; i &lt;= n/2 ;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{ a0 = a0 + a1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a1 = a1 + a0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cout &lt;&lt; a0 &lt;&lt; "  "&lt;&lt; a1 &lt;&lt; "  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   if ( i % 5 == 0 )  cout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}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if ( n &gt; (i-1)*2 )  cout &lt;&lt; a0+a1 &lt;&lt; endl ;</a:t>
            </a:r>
            <a:endParaRPr kumimoji="1" lang="en-US" altLang="zh-CN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 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5156200" y="4929198"/>
            <a:ext cx="220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每行输出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10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个数据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5156200" y="5572140"/>
            <a:ext cx="279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n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为奇数，输出最后一项</a:t>
            </a: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5156200" y="3927600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迭代新的两项</a:t>
            </a: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5156200" y="45720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输出两项</a:t>
            </a:r>
          </a:p>
        </p:txBody>
      </p:sp>
      <p:pic>
        <p:nvPicPr>
          <p:cNvPr id="85915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068781"/>
            <a:ext cx="477996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56200" y="2643182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输入项数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56200" y="3000372"/>
            <a:ext cx="197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置第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1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、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项的值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685800" y="1073869"/>
            <a:ext cx="7273443" cy="48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例：</a:t>
            </a:r>
            <a:r>
              <a:rPr lang="zh-CN" altLang="en-US" sz="2000" b="1" i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int  a = 3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int  b = ++ a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相当于 </a:t>
            </a:r>
            <a:r>
              <a:rPr lang="en-US" altLang="zh-CN" sz="2000" b="1" i="1" dirty="0">
                <a:solidFill>
                  <a:srgbClr val="008000"/>
                </a:solidFill>
              </a:rPr>
              <a:t>a = a +1 ;  b = a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int  c = a ++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相当于 </a:t>
            </a:r>
            <a:r>
              <a:rPr lang="en-US" altLang="zh-CN" sz="2000" b="1" i="1" dirty="0">
                <a:solidFill>
                  <a:srgbClr val="008000"/>
                </a:solidFill>
              </a:rPr>
              <a:t>c = a ;  a = a + 1;</a:t>
            </a:r>
            <a:r>
              <a:rPr lang="en-US" altLang="zh-CN" sz="2000" b="1" dirty="0">
                <a:solidFill>
                  <a:srgbClr val="008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b = a --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相当于 </a:t>
            </a:r>
            <a:r>
              <a:rPr lang="en-US" altLang="zh-CN" sz="2000" b="1" i="1" dirty="0">
                <a:solidFill>
                  <a:srgbClr val="008000"/>
                </a:solidFill>
              </a:rPr>
              <a:t>b = a ;  a = a - 1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c = -- a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相当于 </a:t>
            </a:r>
            <a:r>
              <a:rPr lang="en-US" altLang="zh-CN" sz="2000" b="1" i="1" dirty="0">
                <a:solidFill>
                  <a:srgbClr val="008000"/>
                </a:solidFill>
              </a:rPr>
              <a:t>a = a - 1;  c = a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i="1" dirty="0">
                <a:solidFill>
                  <a:schemeClr val="accent2"/>
                </a:solidFill>
              </a:rPr>
              <a:t>++ ( a ++ ) ;</a:t>
            </a: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错  </a:t>
            </a:r>
            <a:r>
              <a:rPr lang="en-US" altLang="zh-CN" sz="2000" b="1" i="1" dirty="0">
                <a:solidFill>
                  <a:srgbClr val="008000"/>
                </a:solidFill>
              </a:rPr>
              <a:t>(a++)</a:t>
            </a:r>
            <a:r>
              <a:rPr lang="zh-CN" altLang="en-US" sz="2000" b="1" i="1" dirty="0">
                <a:solidFill>
                  <a:srgbClr val="008000"/>
                </a:solidFill>
              </a:rPr>
              <a:t>不是变量名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i="1" dirty="0">
                <a:solidFill>
                  <a:schemeClr val="accent2"/>
                </a:solidFill>
              </a:rPr>
              <a:t>c = a + + b;</a:t>
            </a: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错  </a:t>
            </a:r>
            <a:r>
              <a:rPr lang="en-US" altLang="zh-CN" sz="2000" b="1" i="1" dirty="0">
                <a:solidFill>
                  <a:srgbClr val="008000"/>
                </a:solidFill>
              </a:rPr>
              <a:t>a++ </a:t>
            </a:r>
            <a:r>
              <a:rPr lang="zh-CN" altLang="zh-CN" sz="2000" b="1" i="1" dirty="0">
                <a:solidFill>
                  <a:srgbClr val="008000"/>
                </a:solidFill>
              </a:rPr>
              <a:t>无法对 </a:t>
            </a:r>
            <a:r>
              <a:rPr lang="en-US" altLang="zh-CN" sz="2000" b="1" i="1" dirty="0">
                <a:solidFill>
                  <a:srgbClr val="008000"/>
                </a:solidFill>
              </a:rPr>
              <a:t>b </a:t>
            </a:r>
            <a:r>
              <a:rPr lang="zh-CN" altLang="zh-CN" sz="2000" b="1" i="1" dirty="0">
                <a:solidFill>
                  <a:srgbClr val="008000"/>
                </a:solidFill>
              </a:rPr>
              <a:t>操作</a:t>
            </a:r>
            <a:endParaRPr lang="zh-CN" altLang="en-US" sz="2000" b="1" i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c = a ++ + b;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相当于 </a:t>
            </a:r>
            <a:r>
              <a:rPr lang="en-US" altLang="zh-CN" sz="2000" b="1" i="1" dirty="0">
                <a:solidFill>
                  <a:srgbClr val="008000"/>
                </a:solidFill>
              </a:rPr>
              <a:t>c = a + b;  a = a + 1;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i="1" dirty="0">
                <a:solidFill>
                  <a:schemeClr val="accent2"/>
                </a:solidFill>
              </a:rPr>
              <a:t>c = a + + + + b;</a:t>
            </a: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(a++) ++b </a:t>
            </a:r>
            <a:r>
              <a:rPr lang="zh-CN" altLang="zh-CN" sz="2000" b="1" i="1" dirty="0">
                <a:solidFill>
                  <a:srgbClr val="008000"/>
                </a:solidFill>
              </a:rPr>
              <a:t>错</a:t>
            </a:r>
            <a:endParaRPr lang="zh-CN" altLang="en-US" sz="2000" b="1" i="1" dirty="0">
              <a:solidFill>
                <a:srgbClr val="008000"/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sz="2000" b="1" i="1" dirty="0"/>
              <a:t>注意：</a:t>
            </a:r>
            <a:r>
              <a:rPr lang="zh-CN" altLang="en-US" sz="2000" b="1" dirty="0">
                <a:solidFill>
                  <a:schemeClr val="tx1"/>
                </a:solidFill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编译扫描器优先向左识别算符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"/>
                                        <p:tgtEl>
                                          <p:spTgt spid="82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75"/>
                                        <p:tgtEl>
                                          <p:spTgt spid="82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5"/>
                                        <p:tgtEl>
                                          <p:spTgt spid="82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82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"/>
                                        <p:tgtEl>
                                          <p:spTgt spid="82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build="p" autoUpdateAnimBg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533400" y="3492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2400" b="1" dirty="0">
                <a:solidFill>
                  <a:srgbClr val="CC3300"/>
                </a:solidFill>
                <a:latin typeface="Times New Roman" pitchFamily="18" charset="0"/>
              </a:rPr>
              <a:t>2.3.4  </a:t>
            </a:r>
            <a:r>
              <a:rPr kumimoji="1" lang="zh-CN" altLang="en-US" sz="2400" b="1" dirty="0">
                <a:solidFill>
                  <a:srgbClr val="CC3300"/>
                </a:solidFill>
                <a:latin typeface="Times New Roman" pitchFamily="18" charset="0"/>
              </a:rPr>
              <a:t>循环的嵌套 </a:t>
            </a: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903288" y="1082675"/>
            <a:ext cx="6869112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一个循环语句的循环体内又包含循环语句，称为嵌套循环</a:t>
            </a:r>
          </a:p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各种循环语句都可以互相嵌套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81600" y="1949450"/>
            <a:ext cx="3886200" cy="1443038"/>
            <a:chOff x="3264" y="1296"/>
            <a:chExt cx="2448" cy="909"/>
          </a:xfrm>
        </p:grpSpPr>
        <p:sp>
          <p:nvSpPr>
            <p:cNvPr id="258056" name="Oval 5"/>
            <p:cNvSpPr>
              <a:spLocks noChangeArrowheads="1"/>
            </p:cNvSpPr>
            <p:nvPr/>
          </p:nvSpPr>
          <p:spPr bwMode="auto">
            <a:xfrm rot="-1217854">
              <a:off x="3382" y="1630"/>
              <a:ext cx="432" cy="110"/>
            </a:xfrm>
            <a:prstGeom prst="ellipse">
              <a:avLst/>
            </a:prstGeom>
            <a:noFill/>
            <a:ln w="9525">
              <a:solidFill>
                <a:srgbClr val="D6D6D6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D6D6D6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58057" name="Oval 6"/>
            <p:cNvSpPr>
              <a:spLocks noChangeArrowheads="1"/>
            </p:cNvSpPr>
            <p:nvPr/>
          </p:nvSpPr>
          <p:spPr bwMode="auto">
            <a:xfrm rot="1583674">
              <a:off x="3264" y="1533"/>
              <a:ext cx="2448" cy="672"/>
            </a:xfrm>
            <a:prstGeom prst="ellipse">
              <a:avLst/>
            </a:prstGeom>
            <a:noFill/>
            <a:ln w="9525">
              <a:solidFill>
                <a:srgbClr val="D6D6D6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D6D6D6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zh-CN" altLang="en-US"/>
            </a:p>
          </p:txBody>
        </p:sp>
        <p:sp>
          <p:nvSpPr>
            <p:cNvPr id="258058" name="Oval 7"/>
            <p:cNvSpPr>
              <a:spLocks noChangeArrowheads="1"/>
            </p:cNvSpPr>
            <p:nvPr/>
          </p:nvSpPr>
          <p:spPr bwMode="auto">
            <a:xfrm>
              <a:off x="4331" y="1296"/>
              <a:ext cx="672" cy="624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6D6D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8059" name="Oval 8"/>
            <p:cNvSpPr>
              <a:spLocks noChangeArrowheads="1"/>
            </p:cNvSpPr>
            <p:nvPr/>
          </p:nvSpPr>
          <p:spPr bwMode="auto">
            <a:xfrm>
              <a:off x="3467" y="153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00CC66"/>
                </a:gs>
                <a:gs pos="100000">
                  <a:srgbClr val="005E2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D6D6D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0169" name="Text Box 9"/>
          <p:cNvSpPr txBox="1">
            <a:spLocks noChangeArrowheads="1"/>
          </p:cNvSpPr>
          <p:nvPr/>
        </p:nvSpPr>
        <p:spPr bwMode="auto">
          <a:xfrm>
            <a:off x="822325" y="2276475"/>
            <a:ext cx="48926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i="1" dirty="0">
                <a:solidFill>
                  <a:srgbClr val="0099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9900"/>
                </a:solidFill>
                <a:latin typeface="Times New Roman" pitchFamily="18" charset="0"/>
              </a:rPr>
              <a:t>例 </a:t>
            </a:r>
            <a:r>
              <a:rPr kumimoji="1" lang="en-US" altLang="zh-CN" b="1" i="1" dirty="0">
                <a:solidFill>
                  <a:srgbClr val="009900"/>
                </a:solidFill>
                <a:latin typeface="Times New Roman" pitchFamily="18" charset="0"/>
              </a:rPr>
              <a:t>2-17  </a:t>
            </a:r>
            <a:r>
              <a:rPr kumimoji="1" lang="zh-CN" altLang="en-US" b="1" i="1" dirty="0">
                <a:solidFill>
                  <a:srgbClr val="009900"/>
                </a:solidFill>
                <a:latin typeface="Times New Roman" pitchFamily="18" charset="0"/>
              </a:rPr>
              <a:t>测试循环执行次数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#include&lt;iostream&gt;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"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\t j \n"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for ( int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=1;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&lt;= 3;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外循环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b="1" dirty="0">
                <a:latin typeface="Times New Roman" pitchFamily="18" charset="0"/>
              </a:rPr>
              <a:t>    </a:t>
            </a:r>
            <a:r>
              <a:rPr kumimoji="1" lang="en-US" altLang="zh-CN" b="1" dirty="0">
                <a:latin typeface="Times New Roman" pitchFamily="18" charset="0"/>
              </a:rPr>
              <a:t>{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    </a:t>
            </a:r>
            <a:r>
              <a:rPr kumimoji="1" lang="en-US" altLang="zh-CN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for ( int j =1;  j &lt;= 3;  </a:t>
            </a:r>
            <a:r>
              <a:rPr kumimoji="1" lang="en-US" altLang="zh-CN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j++</a:t>
            </a:r>
            <a:r>
              <a:rPr kumimoji="1" lang="en-US" altLang="zh-CN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)</a:t>
            </a:r>
            <a:r>
              <a:rPr kumimoji="1" lang="en-US" altLang="zh-CN" b="1" i="1" dirty="0">
                <a:latin typeface="Times New Roman" pitchFamily="18" charset="0"/>
              </a:rPr>
              <a:t>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内循环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b="1" i="1" dirty="0">
                <a:latin typeface="Times New Roman" pitchFamily="18" charset="0"/>
              </a:rPr>
              <a:t>           </a:t>
            </a:r>
            <a:r>
              <a:rPr kumimoji="1" lang="en-US" altLang="zh-CN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{ </a:t>
            </a:r>
            <a:r>
              <a:rPr kumimoji="1" lang="en-US" altLang="zh-CN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cout</a:t>
            </a:r>
            <a:r>
              <a:rPr kumimoji="1" lang="en-US" altLang="zh-CN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&lt;&lt; '\t' &lt;&lt; j &lt;&lt; </a:t>
            </a:r>
            <a:r>
              <a:rPr kumimoji="1" lang="en-US" altLang="zh-CN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endl</a:t>
            </a:r>
            <a:r>
              <a:rPr kumimoji="1" lang="en-US" altLang="zh-CN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; }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    }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b="1" dirty="0">
                <a:latin typeface="Times New Roman" pitchFamily="18" charset="0"/>
              </a:rPr>
              <a:t>} </a:t>
            </a:r>
          </a:p>
        </p:txBody>
      </p:sp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6232525" y="3321050"/>
            <a:ext cx="1616075" cy="2838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i	j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1	1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2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3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2	1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2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3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3	1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2</a:t>
            </a:r>
          </a:p>
          <a:p>
            <a:pPr eaLnBrk="1" hangingPunct="1"/>
            <a:r>
              <a:rPr kumimoji="1" lang="en-US" altLang="zh-CN" b="1">
                <a:solidFill>
                  <a:srgbClr val="FFFFFF"/>
                </a:solidFill>
                <a:latin typeface="Times New Roman" pitchFamily="18" charset="0"/>
              </a:rPr>
              <a:t>	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6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2" grpId="0" autoUpdateAnimBg="0"/>
      <p:bldP spid="860163" grpId="0" autoUpdateAnimBg="0"/>
      <p:bldP spid="860169" grpId="0" autoUpdateAnimBg="0"/>
      <p:bldP spid="860170" grpId="0" animBg="1" autoUpdateAnimBg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61187" name="Text Box 3"/>
          <p:cNvSpPr txBox="1">
            <a:spLocks noChangeArrowheads="1"/>
          </p:cNvSpPr>
          <p:nvPr/>
        </p:nvSpPr>
        <p:spPr bwMode="auto">
          <a:xfrm>
            <a:off x="914400" y="1862138"/>
            <a:ext cx="6858000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整数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是素数的条件：	除 </a:t>
            </a:r>
            <a:r>
              <a:rPr kumimoji="1" lang="en-US" altLang="zh-CN" sz="2000" b="1">
                <a:latin typeface="Times New Roman" pitchFamily="18" charset="0"/>
              </a:rPr>
              <a:t>1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外，没有其它因数。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914400" y="2344738"/>
            <a:ext cx="47529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从定义出发，采用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穷举法</a:t>
            </a:r>
            <a:r>
              <a:rPr kumimoji="1" lang="zh-CN" altLang="en-US" sz="2000" b="1">
                <a:latin typeface="Times New Roman" pitchFamily="18" charset="0"/>
              </a:rPr>
              <a:t>逐个数据测试：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796925" y="1195388"/>
            <a:ext cx="2424113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判定整数</a:t>
            </a:r>
            <a:r>
              <a:rPr kumimoji="1" lang="en-US" altLang="zh-CN" sz="2000" b="1">
                <a:latin typeface="Times New Roman" pitchFamily="18" charset="0"/>
              </a:rPr>
              <a:t>m</a:t>
            </a:r>
            <a:r>
              <a:rPr kumimoji="1" lang="zh-CN" altLang="en-US" sz="2000" b="1">
                <a:latin typeface="Times New Roman" pitchFamily="18" charset="0"/>
              </a:rPr>
              <a:t>是否素数</a:t>
            </a:r>
          </a:p>
        </p:txBody>
      </p:sp>
      <p:sp>
        <p:nvSpPr>
          <p:cNvPr id="861190" name="Text Box 6"/>
          <p:cNvSpPr txBox="1">
            <a:spLocks noChangeArrowheads="1"/>
          </p:cNvSpPr>
          <p:nvPr/>
        </p:nvSpPr>
        <p:spPr bwMode="auto">
          <a:xfrm>
            <a:off x="2743200" y="3455988"/>
            <a:ext cx="5514975" cy="2162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穷举法 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是一种重复型算法。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基本思想是：对问题的所有可能状态一一测试，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直到	找到解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或	将全部可能状态都测试过为止。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86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 autoUpdateAnimBg="0"/>
      <p:bldP spid="861188" grpId="0" autoUpdateAnimBg="0"/>
      <p:bldP spid="861189" grpId="0" autoUpdateAnimBg="0"/>
      <p:bldP spid="861190" grpId="0" autoUpdateAnimBg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914400" y="1862138"/>
            <a:ext cx="6858000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整数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是素数的条件：	除 </a:t>
            </a:r>
            <a:r>
              <a:rPr kumimoji="1" lang="en-US" altLang="zh-CN" sz="2000" b="1">
                <a:latin typeface="Times New Roman" pitchFamily="18" charset="0"/>
              </a:rPr>
              <a:t>1 </a:t>
            </a:r>
            <a:r>
              <a:rPr kumimoji="1" lang="zh-CN" altLang="en-US" sz="2000" b="1">
                <a:latin typeface="Times New Roman" pitchFamily="18" charset="0"/>
              </a:rPr>
              <a:t>和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外，没有其它因数。</a:t>
            </a:r>
            <a:endParaRPr kumimoji="1" lang="zh-CN" altLang="en-US" sz="20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914400" y="2344738"/>
            <a:ext cx="4752975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latin typeface="Times New Roman" pitchFamily="18" charset="0"/>
              </a:rPr>
              <a:t>从定义出发，采用</a:t>
            </a: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穷举法</a:t>
            </a:r>
            <a:r>
              <a:rPr kumimoji="1" lang="zh-CN" altLang="en-US" sz="2000" b="1">
                <a:latin typeface="Times New Roman" pitchFamily="18" charset="0"/>
              </a:rPr>
              <a:t>逐个数据测试：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796925" y="1195388"/>
            <a:ext cx="2424113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sz="2000" b="1">
                <a:latin typeface="Times New Roman" pitchFamily="18" charset="0"/>
              </a:rPr>
              <a:t>判定整数</a:t>
            </a:r>
            <a:r>
              <a:rPr kumimoji="1" lang="en-US" altLang="zh-CN" sz="2000" b="1">
                <a:latin typeface="Times New Roman" pitchFamily="18" charset="0"/>
              </a:rPr>
              <a:t>m</a:t>
            </a:r>
            <a:r>
              <a:rPr kumimoji="1" lang="zh-CN" altLang="en-US" sz="2000" b="1">
                <a:latin typeface="Times New Roman" pitchFamily="18" charset="0"/>
              </a:rPr>
              <a:t>是否素数</a:t>
            </a:r>
          </a:p>
        </p:txBody>
      </p:sp>
      <p:sp>
        <p:nvSpPr>
          <p:cNvPr id="862214" name="Text Box 6"/>
          <p:cNvSpPr txBox="1">
            <a:spLocks noChangeArrowheads="1"/>
          </p:cNvSpPr>
          <p:nvPr/>
        </p:nvSpPr>
        <p:spPr bwMode="auto">
          <a:xfrm>
            <a:off x="914400" y="2890838"/>
            <a:ext cx="7620000" cy="3267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以  </a:t>
            </a:r>
            <a:r>
              <a:rPr kumimoji="1" lang="en-US" altLang="zh-CN" sz="2000" b="1">
                <a:latin typeface="Times New Roman" pitchFamily="18" charset="0"/>
              </a:rPr>
              <a:t>i = 2 ~ m-1 </a:t>
            </a:r>
            <a:r>
              <a:rPr kumimoji="1" lang="zh-CN" altLang="en-US" sz="2000" b="1">
                <a:latin typeface="Times New Roman" pitchFamily="18" charset="0"/>
              </a:rPr>
              <a:t>作除数，只要有一个 </a:t>
            </a:r>
            <a:r>
              <a:rPr kumimoji="1" lang="en-US" altLang="zh-CN" sz="2000" b="1">
                <a:latin typeface="Times New Roman" pitchFamily="18" charset="0"/>
              </a:rPr>
              <a:t>i </a:t>
            </a:r>
            <a:r>
              <a:rPr kumimoji="1" lang="zh-CN" altLang="en-US" sz="2000" b="1">
                <a:latin typeface="Times New Roman" pitchFamily="18" charset="0"/>
              </a:rPr>
              <a:t>是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的因数，则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不是素数。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for ( int i = 2;  i &lt; m ; i ++ 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    if ( m % i == 0 )    break ;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if ( m == i 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   m </a:t>
            </a:r>
            <a:r>
              <a:rPr kumimoji="1" lang="zh-CN" altLang="zh-CN" sz="2000" b="1">
                <a:latin typeface="Times New Roman" pitchFamily="18" charset="0"/>
              </a:rPr>
              <a:t>是素数 ；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else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	   m </a:t>
            </a:r>
            <a:r>
              <a:rPr kumimoji="1" lang="zh-CN" altLang="en-US" sz="2000" b="1">
                <a:latin typeface="Times New Roman" pitchFamily="18" charset="0"/>
              </a:rPr>
              <a:t>不是素数；	</a:t>
            </a:r>
            <a:endParaRPr kumimoji="1" lang="zh-CN" altLang="en-US" sz="2000" b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4" grpId="0" autoUpdateAnimBg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63235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6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6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6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6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6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6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6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63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build="p" autoUpdateAnimBg="0" advAuto="100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</a:t>
            </a: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864260" name="AutoShape 4"/>
          <p:cNvSpPr>
            <a:spLocks/>
          </p:cNvSpPr>
          <p:nvPr/>
        </p:nvSpPr>
        <p:spPr bwMode="auto">
          <a:xfrm>
            <a:off x="5791200" y="22431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找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的因数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animBg="1" autoUpdateAnimBg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solidFill>
                  <a:srgbClr val="0000FF"/>
                </a:solidFill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>
                <a:latin typeface="Times New Roman" pitchFamily="18" charset="0"/>
              </a:rPr>
              <a:t>}</a:t>
            </a:r>
          </a:p>
        </p:txBody>
      </p:sp>
      <p:sp>
        <p:nvSpPr>
          <p:cNvPr id="865284" name="AutoShape 4"/>
          <p:cNvSpPr>
            <a:spLocks/>
          </p:cNvSpPr>
          <p:nvPr/>
        </p:nvSpPr>
        <p:spPr bwMode="auto">
          <a:xfrm>
            <a:off x="5715000" y="2490788"/>
            <a:ext cx="2590800" cy="914400"/>
          </a:xfrm>
          <a:prstGeom prst="borderCallout2">
            <a:avLst>
              <a:gd name="adj1" fmla="val 12500"/>
              <a:gd name="adj2" fmla="val -2940"/>
              <a:gd name="adj3" fmla="val 12500"/>
              <a:gd name="adj4" fmla="val -20894"/>
              <a:gd name="adj5" fmla="val 209375"/>
              <a:gd name="adj6" fmla="val -78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判断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是否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被小于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的数整除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4" grpId="0" animBg="1" autoUpdateAnimBg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43000" y="963613"/>
            <a:ext cx="4953000" cy="5045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long 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for ( i =2;  i &lt; m;  i ++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if ( m == i )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not prime." &lt;&lt; endl ;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  <p:pic>
        <p:nvPicPr>
          <p:cNvPr id="26419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8" y="3897313"/>
            <a:ext cx="38719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914400" y="1728788"/>
            <a:ext cx="6858000" cy="44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整数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是素数的条件：	除 </a:t>
            </a:r>
            <a:r>
              <a:rPr kumimoji="1" lang="en-US" altLang="zh-CN" b="1">
                <a:latin typeface="Times New Roman" pitchFamily="18" charset="0"/>
              </a:rPr>
              <a:t>1 </a:t>
            </a:r>
            <a:r>
              <a:rPr kumimoji="1" lang="zh-CN" altLang="en-US" b="1">
                <a:latin typeface="Times New Roman" pitchFamily="18" charset="0"/>
              </a:rPr>
              <a:t>和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外，没有其它因数。</a:t>
            </a:r>
            <a:endParaRPr kumimoji="1" lang="zh-CN" altLang="en-US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908050" y="1214438"/>
            <a:ext cx="2200275" cy="44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kumimoji="1" lang="zh-CN" altLang="en-US" b="1">
                <a:latin typeface="Times New Roman" pitchFamily="18" charset="0"/>
              </a:rPr>
              <a:t>判定整数</a:t>
            </a:r>
            <a:r>
              <a:rPr kumimoji="1" lang="en-US" altLang="zh-CN" b="1">
                <a:latin typeface="Times New Roman" pitchFamily="18" charset="0"/>
              </a:rPr>
              <a:t>m</a:t>
            </a:r>
            <a:r>
              <a:rPr kumimoji="1" lang="zh-CN" altLang="en-US" b="1">
                <a:latin typeface="Times New Roman" pitchFamily="18" charset="0"/>
              </a:rPr>
              <a:t>是否素数</a:t>
            </a:r>
          </a:p>
        </p:txBody>
      </p:sp>
      <p:sp>
        <p:nvSpPr>
          <p:cNvPr id="867333" name="Text Box 5"/>
          <p:cNvSpPr txBox="1">
            <a:spLocks noChangeArrowheads="1"/>
          </p:cNvSpPr>
          <p:nvPr/>
        </p:nvSpPr>
        <p:spPr bwMode="auto">
          <a:xfrm>
            <a:off x="1371600" y="3405188"/>
            <a:ext cx="6759575" cy="239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for ( int i = 2;  </a:t>
            </a:r>
            <a:r>
              <a:rPr kumimoji="1" lang="en-US" altLang="zh-CN" b="1">
                <a:solidFill>
                  <a:srgbClr val="CC0000"/>
                </a:solidFill>
                <a:latin typeface="Times New Roman" pitchFamily="18" charset="0"/>
              </a:rPr>
              <a:t>i &lt;= sqrt( m )</a:t>
            </a:r>
            <a:r>
              <a:rPr kumimoji="1" lang="en-US" altLang="zh-CN" b="1">
                <a:latin typeface="Times New Roman" pitchFamily="18" charset="0"/>
              </a:rPr>
              <a:t> ;  i ++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 if ( m %  i == 0 )    break ;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if </a:t>
            </a:r>
            <a:r>
              <a:rPr kumimoji="1" lang="en-US" altLang="zh-CN" b="1">
                <a:latin typeface="宋体" pitchFamily="2" charset="-122"/>
              </a:rPr>
              <a:t>(</a:t>
            </a:r>
            <a:r>
              <a:rPr kumimoji="1" lang="en-US" altLang="zh-CN" b="1">
                <a:solidFill>
                  <a:srgbClr val="CC0000"/>
                </a:solidFill>
                <a:latin typeface="Times New Roman" pitchFamily="18" charset="0"/>
              </a:rPr>
              <a:t>sqrt( m )</a:t>
            </a:r>
            <a:r>
              <a:rPr kumimoji="1" lang="en-US" altLang="zh-CN"/>
              <a:t> &lt;</a:t>
            </a:r>
            <a:r>
              <a:rPr kumimoji="1" lang="en-US" altLang="zh-CN" b="1">
                <a:latin typeface="Times New Roman" pitchFamily="18" charset="0"/>
              </a:rPr>
              <a:t> i )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m </a:t>
            </a:r>
            <a:r>
              <a:rPr kumimoji="1" lang="zh-CN" altLang="zh-CN" b="1">
                <a:latin typeface="Times New Roman" pitchFamily="18" charset="0"/>
              </a:rPr>
              <a:t>是素数 ；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else </a:t>
            </a:r>
          </a:p>
          <a:p>
            <a:pPr eaLnBrk="1" hangingPunct="1">
              <a:lnSpc>
                <a:spcPct val="140000"/>
              </a:lnSpc>
            </a:pPr>
            <a:r>
              <a:rPr kumimoji="1" lang="en-US" altLang="zh-CN" b="1">
                <a:latin typeface="Times New Roman" pitchFamily="18" charset="0"/>
              </a:rPr>
              <a:t>   m </a:t>
            </a:r>
            <a:r>
              <a:rPr kumimoji="1" lang="zh-CN" altLang="en-US" b="1">
                <a:latin typeface="Times New Roman" pitchFamily="18" charset="0"/>
              </a:rPr>
              <a:t>不是素数；		          		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2262188"/>
            <a:ext cx="6553200" cy="917575"/>
            <a:chOff x="480" y="1612"/>
            <a:chExt cx="4128" cy="578"/>
          </a:xfrm>
        </p:grpSpPr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480" y="1612"/>
              <a:ext cx="4128" cy="5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kumimoji="1" lang="zh-CN" altLang="en-US" b="1" i="1">
                  <a:solidFill>
                    <a:srgbClr val="0033CC"/>
                  </a:solidFill>
                  <a:latin typeface="Times New Roman" pitchFamily="18" charset="0"/>
                </a:rPr>
                <a:t>算法优化：</a:t>
              </a:r>
              <a:r>
                <a:rPr kumimoji="1" lang="zh-CN" altLang="en-US" b="1">
                  <a:latin typeface="Times New Roman" pitchFamily="18" charset="0"/>
                </a:rPr>
                <a:t>	</a:t>
              </a:r>
            </a:p>
            <a:p>
              <a:pPr eaLnBrk="1" hangingPunct="1">
                <a:lnSpc>
                  <a:spcPct val="150000"/>
                </a:lnSpc>
              </a:pPr>
              <a:r>
                <a:rPr kumimoji="1" lang="zh-CN" altLang="en-US" b="1">
                  <a:latin typeface="Times New Roman" pitchFamily="18" charset="0"/>
                </a:rPr>
                <a:t>        若 </a:t>
              </a:r>
              <a:r>
                <a:rPr kumimoji="1" lang="en-US" altLang="zh-CN" b="1">
                  <a:latin typeface="Times New Roman" pitchFamily="18" charset="0"/>
                </a:rPr>
                <a:t>m </a:t>
              </a:r>
              <a:r>
                <a:rPr kumimoji="1" lang="zh-CN" altLang="zh-CN" b="1">
                  <a:latin typeface="Times New Roman" pitchFamily="18" charset="0"/>
                </a:rPr>
                <a:t>不是素数，有：</a:t>
              </a:r>
              <a:r>
                <a:rPr kumimoji="1" lang="en-US" altLang="zh-CN" b="1">
                  <a:latin typeface="Times New Roman" pitchFamily="18" charset="0"/>
                </a:rPr>
                <a:t>m = i *j ,  i &lt;= j ,  i &lt;=        ,   j &gt;= </a:t>
              </a:r>
            </a:p>
          </p:txBody>
        </p:sp>
        <p:graphicFrame>
          <p:nvGraphicFramePr>
            <p:cNvPr id="53250" name="Object 8"/>
            <p:cNvGraphicFramePr>
              <a:graphicFrameLocks noChangeAspect="1"/>
            </p:cNvGraphicFramePr>
            <p:nvPr/>
          </p:nvGraphicFramePr>
          <p:xfrm>
            <a:off x="3471" y="1967"/>
            <a:ext cx="22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" imgW="279360" imgH="228600" progId="Equation.3">
                    <p:embed/>
                  </p:oleObj>
                </mc:Choice>
                <mc:Fallback>
                  <p:oleObj name="公式" r:id="rId2" imgW="27936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1" y="1967"/>
                          <a:ext cx="225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1" name="Object 9"/>
            <p:cNvGraphicFramePr>
              <a:graphicFrameLocks noChangeAspect="1"/>
            </p:cNvGraphicFramePr>
            <p:nvPr/>
          </p:nvGraphicFramePr>
          <p:xfrm>
            <a:off x="4095" y="1967"/>
            <a:ext cx="22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279360" imgH="228600" progId="Equation.3">
                    <p:embed/>
                  </p:oleObj>
                </mc:Choice>
                <mc:Fallback>
                  <p:oleObj name="公式" r:id="rId4" imgW="27936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5" y="1967"/>
                          <a:ext cx="225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3" grpId="0" autoUpdateAnimBg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4770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&lt;iostream&gt;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#include &lt;cmath&gt;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int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{ int i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cout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cin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double sqrtm = sqrt( m ) ;		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>
                <a:solidFill>
                  <a:srgbClr val="008000"/>
                </a:solidFill>
                <a:latin typeface="Times New Roman" pitchFamily="18" charset="0"/>
              </a:rPr>
              <a:t>类型</a:t>
            </a:r>
            <a:r>
              <a:rPr kumimoji="1" lang="zh-CN" altLang="en-US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>
                <a:latin typeface="Times New Roman" pitchFamily="18" charset="0"/>
              </a:rPr>
              <a:t>  </a:t>
            </a:r>
            <a:r>
              <a:rPr kumimoji="1" lang="en-US" altLang="zh-CN" b="1">
                <a:latin typeface="Times New Roman" pitchFamily="18" charset="0"/>
              </a:rPr>
              <a:t>for ( i =2;  i &lt;= sqrtm ;  i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    if ( m% i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if ( sqrtm &lt; i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&lt;&lt;m&lt;&lt;" is prime."&lt;&lt;endl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    cout &lt;&lt; m &lt;&lt; " is not prime." &lt;&lt;endl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6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6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6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86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86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86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86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86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868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86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868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868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868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build="p" autoUpdateAnimBg="0" advAuto="100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3246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double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sqrtm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=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sqrt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( m ) ;		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类型 </a:t>
            </a: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for (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=2;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&lt;=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m%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if (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&lt;&lt;m&lt;&lt;" is prime."&lt;&lt;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is not prime." 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869380" name="AutoShape 4"/>
          <p:cNvSpPr>
            <a:spLocks/>
          </p:cNvSpPr>
          <p:nvPr/>
        </p:nvSpPr>
        <p:spPr bwMode="auto">
          <a:xfrm>
            <a:off x="4835525" y="2243138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9894"/>
              <a:gd name="adj5" fmla="val 221616"/>
              <a:gd name="adj6" fmla="val -111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求 </a:t>
            </a:r>
            <a:r>
              <a:rPr kumimoji="1" lang="en-US" altLang="zh-CN" b="1">
                <a:latin typeface="Times New Roman" pitchFamily="18" charset="0"/>
              </a:rPr>
              <a:t>m </a:t>
            </a:r>
            <a:r>
              <a:rPr kumimoji="1" lang="zh-CN" altLang="en-US" b="1">
                <a:latin typeface="Times New Roman" pitchFamily="18" charset="0"/>
              </a:rPr>
              <a:t>的平方根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821251" name="Text Box 3"/>
          <p:cNvSpPr txBox="1">
            <a:spLocks noChangeArrowheads="1"/>
          </p:cNvSpPr>
          <p:nvPr/>
        </p:nvSpPr>
        <p:spPr bwMode="auto">
          <a:xfrm>
            <a:off x="984250" y="710152"/>
            <a:ext cx="7764214" cy="41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</a:rPr>
              <a:t>2-1   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b = ++ a ;	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c = a ++ ;	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b = -- a ;	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c = a -- ;	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c = a ++ + b ;	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8212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"/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"/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25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"/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25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"/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"/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875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"/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95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"/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25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75"/>
                                        <p:tgtEl>
                                          <p:spTgt spid="82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25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75"/>
                                        <p:tgtEl>
                                          <p:spTgt spid="82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build="p" autoUpdateAnimBg="0" advAuto="100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477000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= </a:t>
            </a:r>
            <a:r>
              <a:rPr kumimoji="1" lang="en-US" altLang="zh-CN" b="1" dirty="0" err="1">
                <a:latin typeface="Times New Roman" pitchFamily="18" charset="0"/>
              </a:rPr>
              <a:t>sqrt</a:t>
            </a:r>
            <a:r>
              <a:rPr kumimoji="1" lang="en-US" altLang="zh-CN" b="1" dirty="0">
                <a:latin typeface="Times New Roman" pitchFamily="18" charset="0"/>
              </a:rPr>
              <a:t>( m ) ;		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类型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kumimoji="1" lang="zh-CN" altLang="en-US" b="1" dirty="0"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for (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=2; 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kumimoji="1" lang="en-US" altLang="zh-CN" b="1" i="1" dirty="0">
                <a:solidFill>
                  <a:srgbClr val="0033CC"/>
                </a:solidFill>
                <a:latin typeface="Times New Roman" pitchFamily="18" charset="0"/>
              </a:rPr>
              <a:t> &lt;= </a:t>
            </a:r>
            <a:r>
              <a:rPr kumimoji="1" lang="en-US" altLang="zh-CN" b="1" i="1" dirty="0" err="1">
                <a:solidFill>
                  <a:srgbClr val="0033CC"/>
                </a:solidFill>
                <a:latin typeface="Times New Roman" pitchFamily="18" charset="0"/>
              </a:rPr>
              <a:t>sqrtm</a:t>
            </a:r>
            <a:r>
              <a:rPr kumimoji="1" lang="en-US" altLang="zh-CN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</a:rPr>
              <a:t>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m%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if (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&lt;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&lt;&lt;m&lt;&lt;" is prime."&lt;&lt;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is not prime." 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  <p:sp>
        <p:nvSpPr>
          <p:cNvPr id="870404" name="Oval 4"/>
          <p:cNvSpPr>
            <a:spLocks noChangeArrowheads="1"/>
          </p:cNvSpPr>
          <p:nvPr/>
        </p:nvSpPr>
        <p:spPr bwMode="auto">
          <a:xfrm>
            <a:off x="2484438" y="3984625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70405" name="AutoShape 5"/>
          <p:cNvSpPr>
            <a:spLocks/>
          </p:cNvSpPr>
          <p:nvPr/>
        </p:nvSpPr>
        <p:spPr bwMode="auto">
          <a:xfrm>
            <a:off x="5410200" y="2459038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8894"/>
              <a:gd name="adj5" fmla="val 234116"/>
              <a:gd name="adj6" fmla="val -1076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注意循环条件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4" grpId="0" animBg="1"/>
      <p:bldP spid="870405" grpId="0" animBg="1" autoUpdateAnimBg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685800" y="325438"/>
            <a:ext cx="7696200" cy="451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2-18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判定素数 </a:t>
            </a:r>
          </a:p>
        </p:txBody>
      </p:sp>
      <p:sp>
        <p:nvSpPr>
          <p:cNvPr id="871428" name="Oval 4"/>
          <p:cNvSpPr>
            <a:spLocks noChangeArrowheads="1"/>
          </p:cNvSpPr>
          <p:nvPr/>
        </p:nvSpPr>
        <p:spPr bwMode="auto">
          <a:xfrm>
            <a:off x="1714480" y="4762512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71429" name="AutoShape 5"/>
          <p:cNvSpPr>
            <a:spLocks/>
          </p:cNvSpPr>
          <p:nvPr/>
        </p:nvSpPr>
        <p:spPr bwMode="auto">
          <a:xfrm>
            <a:off x="5867400" y="2676524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41167"/>
              <a:gd name="adj5" fmla="val 334116"/>
              <a:gd name="adj6" fmla="val -160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判断素数条件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95400" y="863600"/>
            <a:ext cx="6477000" cy="56344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iostream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#include &lt;</a:t>
            </a:r>
            <a:r>
              <a:rPr kumimoji="1" lang="en-US" altLang="zh-CN" b="1" dirty="0" err="1">
                <a:latin typeface="Times New Roman" pitchFamily="18" charset="0"/>
              </a:rPr>
              <a:t>cmath</a:t>
            </a:r>
            <a:r>
              <a:rPr kumimoji="1" lang="en-US" altLang="zh-CN" b="1" dirty="0">
                <a:latin typeface="Times New Roman" pitchFamily="18" charset="0"/>
              </a:rPr>
              <a:t>&gt;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using namespace std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main()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{ </a:t>
            </a:r>
            <a:r>
              <a:rPr kumimoji="1" lang="en-US" altLang="zh-CN" b="1" dirty="0" err="1">
                <a:latin typeface="Times New Roman" pitchFamily="18" charset="0"/>
              </a:rPr>
              <a:t>int</a:t>
            </a:r>
            <a:r>
              <a:rPr kumimoji="1" lang="en-US" altLang="zh-CN" b="1" dirty="0">
                <a:latin typeface="Times New Roman" pitchFamily="18" charset="0"/>
              </a:rPr>
              <a:t>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long  m;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&lt;&lt;"Please input a number:\n";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</a:t>
            </a:r>
            <a:r>
              <a:rPr kumimoji="1" lang="en-US" altLang="zh-CN" b="1" dirty="0" err="1">
                <a:latin typeface="Times New Roman" pitchFamily="18" charset="0"/>
              </a:rPr>
              <a:t>cin</a:t>
            </a:r>
            <a:r>
              <a:rPr kumimoji="1" lang="en-US" altLang="zh-CN" b="1" dirty="0">
                <a:latin typeface="Times New Roman" pitchFamily="18" charset="0"/>
              </a:rPr>
              <a:t> &gt;&gt; m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double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= </a:t>
            </a:r>
            <a:r>
              <a:rPr kumimoji="1" lang="en-US" altLang="zh-CN" b="1" dirty="0" err="1">
                <a:latin typeface="Times New Roman" pitchFamily="18" charset="0"/>
              </a:rPr>
              <a:t>sqrt</a:t>
            </a:r>
            <a:r>
              <a:rPr kumimoji="1" lang="en-US" altLang="zh-CN" b="1" dirty="0">
                <a:latin typeface="Times New Roman" pitchFamily="18" charset="0"/>
              </a:rPr>
              <a:t>( m ) ;		 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函数</a:t>
            </a:r>
            <a:r>
              <a:rPr kumimoji="1" lang="en-US" altLang="zh-CN" b="1" i="1" dirty="0" err="1">
                <a:solidFill>
                  <a:srgbClr val="008000"/>
                </a:solidFill>
                <a:latin typeface="Times New Roman" pitchFamily="18" charset="0"/>
              </a:rPr>
              <a:t>sqrt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是</a:t>
            </a:r>
            <a:r>
              <a:rPr kumimoji="1"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double</a:t>
            </a:r>
            <a:r>
              <a:rPr kumimoji="1"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类型</a:t>
            </a:r>
            <a:r>
              <a:rPr kumimoji="1" lang="zh-CN" altLang="en-US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kumimoji="1" lang="zh-CN" altLang="en-US" b="1" dirty="0"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kumimoji="1" lang="zh-CN" altLang="en-US" b="1" dirty="0">
                <a:latin typeface="Times New Roman" pitchFamily="18" charset="0"/>
              </a:rPr>
              <a:t>  </a:t>
            </a:r>
            <a:r>
              <a:rPr kumimoji="1" lang="en-US" altLang="zh-CN" b="1" dirty="0">
                <a:latin typeface="Times New Roman" pitchFamily="18" charset="0"/>
              </a:rPr>
              <a:t>for (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=2;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&lt;= </a:t>
            </a:r>
            <a:r>
              <a:rPr kumimoji="1" lang="en-US" altLang="zh-CN" b="1" dirty="0" err="1">
                <a:latin typeface="Times New Roman" pitchFamily="18" charset="0"/>
              </a:rPr>
              <a:t>sqrtm</a:t>
            </a:r>
            <a:r>
              <a:rPr kumimoji="1" lang="en-US" altLang="zh-CN" b="1" dirty="0">
                <a:latin typeface="Times New Roman" pitchFamily="18" charset="0"/>
              </a:rPr>
              <a:t> ; 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++ 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  if ( m% </a:t>
            </a:r>
            <a:r>
              <a:rPr kumimoji="1" lang="en-US" altLang="zh-CN" b="1" dirty="0" err="1">
                <a:latin typeface="Times New Roman" pitchFamily="18" charset="0"/>
              </a:rPr>
              <a:t>i</a:t>
            </a:r>
            <a:r>
              <a:rPr kumimoji="1" lang="en-US" altLang="zh-CN" b="1" dirty="0">
                <a:latin typeface="Times New Roman" pitchFamily="18" charset="0"/>
              </a:rPr>
              <a:t> == 0 )  break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if ( </a:t>
            </a:r>
            <a:r>
              <a:rPr kumimoji="1" lang="en-US" altLang="zh-CN" b="1" i="1" dirty="0" err="1">
                <a:solidFill>
                  <a:srgbClr val="0000FF"/>
                </a:solidFill>
                <a:latin typeface="Times New Roman" pitchFamily="18" charset="0"/>
              </a:rPr>
              <a:t>sqrtm</a:t>
            </a:r>
            <a:r>
              <a:rPr kumimoji="1" lang="en-US" altLang="zh-CN" b="1" i="1" dirty="0">
                <a:solidFill>
                  <a:srgbClr val="0000FF"/>
                </a:solidFill>
                <a:latin typeface="Times New Roman" pitchFamily="18" charset="0"/>
              </a:rPr>
              <a:t> &lt; </a:t>
            </a:r>
            <a:r>
              <a:rPr kumimoji="1" lang="en-US" altLang="zh-CN" b="1" i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kumimoji="1" lang="en-US" altLang="zh-CN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altLang="zh-CN" b="1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&lt;&lt;m&lt;&lt;" is prime."&lt;&lt;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else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    </a:t>
            </a:r>
            <a:r>
              <a:rPr kumimoji="1" lang="en-US" altLang="zh-CN" b="1" dirty="0" err="1">
                <a:latin typeface="Times New Roman" pitchFamily="18" charset="0"/>
              </a:rPr>
              <a:t>cout</a:t>
            </a:r>
            <a:r>
              <a:rPr kumimoji="1" lang="en-US" altLang="zh-CN" b="1" dirty="0">
                <a:latin typeface="Times New Roman" pitchFamily="18" charset="0"/>
              </a:rPr>
              <a:t> &lt;&lt; m &lt;&lt; " is not prime." &lt;&lt;</a:t>
            </a:r>
            <a:r>
              <a:rPr kumimoji="1" lang="en-US" altLang="zh-CN" b="1" dirty="0" err="1">
                <a:latin typeface="Times New Roman" pitchFamily="18" charset="0"/>
              </a:rPr>
              <a:t>endl</a:t>
            </a:r>
            <a:r>
              <a:rPr kumimoji="1" lang="en-US" altLang="zh-CN" b="1" dirty="0">
                <a:latin typeface="Times New Roman" pitchFamily="18" charset="0"/>
              </a:rPr>
              <a:t> ;</a:t>
            </a:r>
          </a:p>
          <a:p>
            <a:pPr eaLnBrk="1" hangingPunct="1">
              <a:lnSpc>
                <a:spcPct val="125000"/>
              </a:lnSpc>
            </a:pPr>
            <a:r>
              <a:rPr kumimoji="1" lang="en-US" altLang="zh-CN" b="1" dirty="0">
                <a:latin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8" grpId="0" animBg="1"/>
      <p:bldP spid="871429" grpId="0" animBg="1" autoUpdateAnimBg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1104900" y="1949450"/>
            <a:ext cx="6350000" cy="112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分析：</a:t>
            </a:r>
            <a:r>
              <a:rPr kumimoji="1" lang="zh-CN" altLang="en-US" sz="2000" b="1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 用循环  </a:t>
            </a:r>
            <a:r>
              <a:rPr kumimoji="1" lang="en-US" altLang="zh-CN" sz="2000" b="1">
                <a:latin typeface="Times New Roman" pitchFamily="18" charset="0"/>
              </a:rPr>
              <a:t>for  m : 100 ~ 200,  </a:t>
            </a:r>
            <a:r>
              <a:rPr kumimoji="1" lang="zh-CN" altLang="en-US" sz="2000" b="1">
                <a:latin typeface="Times New Roman" pitchFamily="18" charset="0"/>
              </a:rPr>
              <a:t>判断每个</a:t>
            </a:r>
            <a:r>
              <a:rPr kumimoji="1" lang="zh-CN" altLang="zh-CN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是否素数。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1600200" y="3267075"/>
            <a:ext cx="5791200" cy="1830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for ( m = 101;  m &lt;= 200 ;  m+=2  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if ( m</a:t>
            </a:r>
            <a:r>
              <a:rPr kumimoji="1" lang="zh-CN" altLang="zh-CN" sz="2000" b="1">
                <a:latin typeface="Times New Roman" pitchFamily="18" charset="0"/>
              </a:rPr>
              <a:t>是素数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   </a:t>
            </a:r>
            <a:r>
              <a:rPr kumimoji="1" lang="zh-CN" altLang="en-US" sz="2000" b="1">
                <a:latin typeface="Times New Roman" pitchFamily="18" charset="0"/>
              </a:rPr>
              <a:t>输出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；	</a:t>
            </a:r>
            <a:endParaRPr kumimoji="1" lang="zh-CN" altLang="en-US" sz="2000" b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831850" y="974725"/>
            <a:ext cx="4376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2-19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找出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100∼200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之间的所有素数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 autoUpdateAnimBg="0"/>
      <p:bldP spid="872451" grpId="0" autoUpdateAnimBg="0"/>
      <p:bldP spid="872456" grpId="0" autoUpdateAnimBg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104900" y="1949450"/>
            <a:ext cx="6350000" cy="1127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kumimoji="1" lang="zh-CN" altLang="en-US" sz="2000" b="1" i="1">
                <a:solidFill>
                  <a:srgbClr val="0033CC"/>
                </a:solidFill>
                <a:latin typeface="Times New Roman" pitchFamily="18" charset="0"/>
              </a:rPr>
              <a:t>分析：</a:t>
            </a:r>
            <a:r>
              <a:rPr kumimoji="1" lang="zh-CN" altLang="en-US" sz="2000" b="1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170000"/>
              </a:lnSpc>
            </a:pPr>
            <a:r>
              <a:rPr kumimoji="1" lang="zh-CN" altLang="en-US" sz="2000" b="1">
                <a:latin typeface="Times New Roman" pitchFamily="18" charset="0"/>
              </a:rPr>
              <a:t>        用循环  </a:t>
            </a:r>
            <a:r>
              <a:rPr kumimoji="1" lang="en-US" altLang="zh-CN" sz="2000" b="1">
                <a:latin typeface="Times New Roman" pitchFamily="18" charset="0"/>
              </a:rPr>
              <a:t>for  m : 100 ~ 200,  </a:t>
            </a:r>
            <a:r>
              <a:rPr kumimoji="1" lang="zh-CN" altLang="en-US" sz="2000" b="1">
                <a:latin typeface="Times New Roman" pitchFamily="18" charset="0"/>
              </a:rPr>
              <a:t>判断每个</a:t>
            </a:r>
            <a:r>
              <a:rPr kumimoji="1" lang="zh-CN" altLang="zh-CN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zh-CN" sz="2000" b="1">
                <a:latin typeface="Times New Roman" pitchFamily="18" charset="0"/>
              </a:rPr>
              <a:t>是否素数。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1600200" y="3267075"/>
            <a:ext cx="5791200" cy="1830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for ( m = 101;  m &lt;= 200 ; 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m+=2</a:t>
            </a:r>
            <a:r>
              <a:rPr kumimoji="1" lang="en-US" altLang="zh-CN" sz="2000" b="1">
                <a:latin typeface="Times New Roman" pitchFamily="18" charset="0"/>
              </a:rPr>
              <a:t>  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if ( m</a:t>
            </a:r>
            <a:r>
              <a:rPr kumimoji="1" lang="zh-CN" altLang="zh-CN" sz="2000" b="1">
                <a:latin typeface="Times New Roman" pitchFamily="18" charset="0"/>
              </a:rPr>
              <a:t>是素数</a:t>
            </a:r>
            <a:r>
              <a:rPr kumimoji="1" lang="zh-CN" altLang="en-US" sz="2000" b="1">
                <a:latin typeface="Times New Roman" pitchFamily="18" charset="0"/>
              </a:rPr>
              <a:t> </a:t>
            </a:r>
            <a:r>
              <a:rPr kumimoji="1" lang="en-US" altLang="zh-CN" sz="2000" b="1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   </a:t>
            </a:r>
            <a:r>
              <a:rPr kumimoji="1" lang="zh-CN" altLang="en-US" sz="2000" b="1">
                <a:latin typeface="Times New Roman" pitchFamily="18" charset="0"/>
              </a:rPr>
              <a:t>输出 </a:t>
            </a:r>
            <a:r>
              <a:rPr kumimoji="1" lang="en-US" altLang="zh-CN" sz="2000" b="1">
                <a:latin typeface="Times New Roman" pitchFamily="18" charset="0"/>
              </a:rPr>
              <a:t>m </a:t>
            </a:r>
            <a:r>
              <a:rPr kumimoji="1" lang="zh-CN" altLang="en-US" sz="2000" b="1">
                <a:latin typeface="Times New Roman" pitchFamily="18" charset="0"/>
              </a:rPr>
              <a:t>；	</a:t>
            </a:r>
            <a:endParaRPr kumimoji="1" lang="zh-CN" altLang="en-US" sz="2000" b="1">
              <a:solidFill>
                <a:srgbClr val="ECE6C0"/>
              </a:solidFill>
              <a:effectDag name="">
                <a:cont type="tree" name="">
                  <a:effect ref="fillLine"/>
                  <a:outerShdw dist="38100" dir="13500000" algn="br">
                    <a:srgbClr val="FFFBE0"/>
                  </a:outerShdw>
                </a:cont>
                <a:cont type="tree" name="">
                  <a:effect ref="fillLine"/>
                  <a:outerShdw dist="38100" dir="2700000" algn="tl">
                    <a:srgbClr val="8D8973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873478" name="Oval 6"/>
          <p:cNvSpPr>
            <a:spLocks noChangeArrowheads="1"/>
          </p:cNvSpPr>
          <p:nvPr/>
        </p:nvSpPr>
        <p:spPr bwMode="auto">
          <a:xfrm>
            <a:off x="4343400" y="3505200"/>
            <a:ext cx="838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3479" name="AutoShape 7"/>
          <p:cNvSpPr>
            <a:spLocks/>
          </p:cNvSpPr>
          <p:nvPr/>
        </p:nvSpPr>
        <p:spPr bwMode="auto">
          <a:xfrm>
            <a:off x="6248400" y="1752600"/>
            <a:ext cx="2362200" cy="762000"/>
          </a:xfrm>
          <a:prstGeom prst="borderCallout2">
            <a:avLst>
              <a:gd name="adj1" fmla="val 15000"/>
              <a:gd name="adj2" fmla="val -3227"/>
              <a:gd name="adj3" fmla="val 15000"/>
              <a:gd name="adj4" fmla="val -17338"/>
              <a:gd name="adj5" fmla="val 215208"/>
              <a:gd name="adj6" fmla="val -62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除</a:t>
            </a:r>
            <a:r>
              <a:rPr kumimoji="1" lang="en-US" altLang="zh-CN" b="1">
                <a:latin typeface="Times New Roman" pitchFamily="18" charset="0"/>
              </a:rPr>
              <a:t>2</a:t>
            </a:r>
            <a:r>
              <a:rPr kumimoji="1" lang="zh-CN" altLang="en-US" b="1">
                <a:latin typeface="Times New Roman" pitchFamily="18" charset="0"/>
              </a:rPr>
              <a:t>外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所有偶数不是素数</a:t>
            </a:r>
          </a:p>
        </p:txBody>
      </p:sp>
      <p:sp>
        <p:nvSpPr>
          <p:cNvPr id="270343" name="Rectangle 10"/>
          <p:cNvSpPr>
            <a:spLocks noChangeArrowheads="1"/>
          </p:cNvSpPr>
          <p:nvPr/>
        </p:nvSpPr>
        <p:spPr bwMode="auto">
          <a:xfrm>
            <a:off x="831850" y="974725"/>
            <a:ext cx="4376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2-19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找出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100∼200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之间的所有素数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7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8" grpId="0" animBg="1"/>
      <p:bldP spid="873479" grpId="0" animBg="1" autoUpdateAnimBg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4"/>
          <p:cNvSpPr txBox="1">
            <a:spLocks noChangeArrowheads="1"/>
          </p:cNvSpPr>
          <p:nvPr/>
        </p:nvSpPr>
        <p:spPr bwMode="auto">
          <a:xfrm>
            <a:off x="838200" y="3373438"/>
            <a:ext cx="7162800" cy="407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15000"/>
              </a:lnSpc>
            </a:pPr>
            <a:endParaRPr kumimoji="1" lang="zh-CN" altLang="zh-CN" b="1">
              <a:latin typeface="Times New Roman" pitchFamily="18" charset="0"/>
            </a:endParaRPr>
          </a:p>
        </p:txBody>
      </p:sp>
      <p:sp>
        <p:nvSpPr>
          <p:cNvPr id="271364" name="Rectangle 7"/>
          <p:cNvSpPr>
            <a:spLocks noChangeArrowheads="1"/>
          </p:cNvSpPr>
          <p:nvPr/>
        </p:nvSpPr>
        <p:spPr bwMode="auto">
          <a:xfrm>
            <a:off x="533400" y="265113"/>
            <a:ext cx="4453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例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2-19  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找出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</a:rPr>
              <a:t>100—200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</a:rPr>
              <a:t>之间的所有素数</a:t>
            </a:r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665163" y="908050"/>
            <a:ext cx="7146925" cy="5462588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#include&lt; iostream &gt;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#include&lt; </a:t>
            </a:r>
            <a:r>
              <a:rPr lang="en-US" altLang="zh-CN" b="1" dirty="0" err="1">
                <a:latin typeface="Times New Roman" pitchFamily="18" charset="0"/>
              </a:rPr>
              <a:t>cmath</a:t>
            </a:r>
            <a:r>
              <a:rPr lang="en-US" altLang="zh-CN" b="1" dirty="0">
                <a:latin typeface="Times New Roman" pitchFamily="18" charset="0"/>
              </a:rPr>
              <a:t> &gt;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{ long m ;  int </a:t>
            </a:r>
            <a:r>
              <a:rPr lang="en-US" altLang="zh-CN" b="1" dirty="0" err="1">
                <a:latin typeface="Times New Roman" pitchFamily="18" charset="0"/>
              </a:rPr>
              <a:t>i</a:t>
            </a:r>
            <a:r>
              <a:rPr lang="en-US" altLang="zh-CN" b="1" dirty="0">
                <a:latin typeface="Times New Roman" pitchFamily="18" charset="0"/>
              </a:rPr>
              <a:t>, k = 0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for( m = 101; m &lt;= 200 ; m += 2 )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{ double </a:t>
            </a:r>
            <a:r>
              <a:rPr lang="en-US" altLang="zh-CN" b="1" dirty="0" err="1">
                <a:latin typeface="Times New Roman" pitchFamily="18" charset="0"/>
              </a:rPr>
              <a:t>sqrtm</a:t>
            </a:r>
            <a:r>
              <a:rPr lang="en-US" altLang="zh-CN" b="1" dirty="0">
                <a:latin typeface="Times New Roman" pitchFamily="18" charset="0"/>
              </a:rPr>
              <a:t> = sqrt( double(m) )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  for( </a:t>
            </a:r>
            <a:r>
              <a:rPr lang="en-US" altLang="zh-CN" b="1" dirty="0" err="1">
                <a:latin typeface="Times New Roman" pitchFamily="18" charset="0"/>
              </a:rPr>
              <a:t>i</a:t>
            </a:r>
            <a:r>
              <a:rPr lang="en-US" altLang="zh-CN" b="1" dirty="0">
                <a:latin typeface="Times New Roman" pitchFamily="18" charset="0"/>
              </a:rPr>
              <a:t> = 2 ; </a:t>
            </a:r>
            <a:r>
              <a:rPr lang="en-US" altLang="zh-CN" b="1" dirty="0" err="1">
                <a:latin typeface="Times New Roman" pitchFamily="18" charset="0"/>
              </a:rPr>
              <a:t>i</a:t>
            </a:r>
            <a:r>
              <a:rPr lang="en-US" altLang="zh-CN" b="1" dirty="0">
                <a:latin typeface="Times New Roman" pitchFamily="18" charset="0"/>
              </a:rPr>
              <a:t> &lt;= </a:t>
            </a:r>
            <a:r>
              <a:rPr lang="en-US" altLang="zh-CN" b="1" dirty="0" err="1">
                <a:latin typeface="Times New Roman" pitchFamily="18" charset="0"/>
              </a:rPr>
              <a:t>sqrtm</a:t>
            </a:r>
            <a:r>
              <a:rPr lang="en-US" altLang="zh-CN" b="1" dirty="0">
                <a:latin typeface="Times New Roman" pitchFamily="18" charset="0"/>
              </a:rPr>
              <a:t> ; </a:t>
            </a:r>
            <a:r>
              <a:rPr lang="en-US" altLang="zh-CN" b="1" dirty="0" err="1">
                <a:latin typeface="Times New Roman" pitchFamily="18" charset="0"/>
              </a:rPr>
              <a:t>i</a:t>
            </a:r>
            <a:r>
              <a:rPr lang="en-US" altLang="zh-CN" b="1" dirty="0">
                <a:latin typeface="Times New Roman" pitchFamily="18" charset="0"/>
              </a:rPr>
              <a:t> ++ )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    if( m % </a:t>
            </a:r>
            <a:r>
              <a:rPr lang="en-US" altLang="zh-CN" b="1" dirty="0" err="1">
                <a:latin typeface="Times New Roman" pitchFamily="18" charset="0"/>
              </a:rPr>
              <a:t>i</a:t>
            </a:r>
            <a:r>
              <a:rPr lang="en-US" altLang="zh-CN" b="1" dirty="0">
                <a:latin typeface="Times New Roman" pitchFamily="18" charset="0"/>
              </a:rPr>
              <a:t> == 0 )  break 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  if( </a:t>
            </a:r>
            <a:r>
              <a:rPr lang="en-US" altLang="zh-CN" b="1" dirty="0" err="1">
                <a:latin typeface="Times New Roman" pitchFamily="18" charset="0"/>
              </a:rPr>
              <a:t>sqrtm</a:t>
            </a:r>
            <a:r>
              <a:rPr lang="en-US" altLang="zh-CN" b="1" dirty="0">
                <a:latin typeface="Times New Roman" pitchFamily="18" charset="0"/>
              </a:rPr>
              <a:t> &lt; </a:t>
            </a:r>
            <a:r>
              <a:rPr lang="en-US" altLang="zh-CN" b="1" dirty="0" err="1">
                <a:latin typeface="Times New Roman" pitchFamily="18" charset="0"/>
              </a:rPr>
              <a:t>i</a:t>
            </a:r>
            <a:r>
              <a:rPr lang="en-US" altLang="zh-CN" b="1" dirty="0">
                <a:latin typeface="Times New Roman" pitchFamily="18" charset="0"/>
              </a:rPr>
              <a:t>  )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    {  </a:t>
            </a:r>
            <a:r>
              <a:rPr lang="en-US" altLang="zh-CN" b="1" dirty="0" err="1">
                <a:latin typeface="Times New Roman" pitchFamily="18" charset="0"/>
              </a:rPr>
              <a:t>cout</a:t>
            </a:r>
            <a:r>
              <a:rPr lang="en-US" altLang="zh-CN" b="1" dirty="0">
                <a:latin typeface="Times New Roman" pitchFamily="18" charset="0"/>
              </a:rPr>
              <a:t> &lt;&lt; m &lt;&lt; "  "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       k ++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       if( k%10 == 0 ) </a:t>
            </a:r>
            <a:r>
              <a:rPr lang="en-US" altLang="zh-CN" b="1" dirty="0" err="1">
                <a:latin typeface="Times New Roman" pitchFamily="18" charset="0"/>
              </a:rPr>
              <a:t>cout</a:t>
            </a:r>
            <a:r>
              <a:rPr lang="en-US" altLang="zh-CN" b="1" dirty="0">
                <a:latin typeface="Times New Roman" pitchFamily="18" charset="0"/>
              </a:rPr>
              <a:t> &lt;&lt; </a:t>
            </a:r>
            <a:r>
              <a:rPr lang="en-US" altLang="zh-CN" b="1" dirty="0" err="1">
                <a:latin typeface="Times New Roman" pitchFamily="18" charset="0"/>
              </a:rPr>
              <a:t>endl</a:t>
            </a:r>
            <a:r>
              <a:rPr lang="en-US" altLang="zh-CN" b="1" dirty="0">
                <a:latin typeface="Times New Roman" pitchFamily="18" charset="0"/>
              </a:rPr>
              <a:t> ;	   	</a:t>
            </a:r>
            <a:r>
              <a:rPr lang="en-US" altLang="zh-CN" b="1" i="1" dirty="0">
                <a:solidFill>
                  <a:srgbClr val="008000"/>
                </a:solidFill>
                <a:latin typeface="Times New Roman" pitchFamily="18" charset="0"/>
              </a:rPr>
              <a:t>// </a:t>
            </a:r>
            <a:r>
              <a:rPr lang="zh-CN" altLang="en-US" b="1" i="1" dirty="0">
                <a:solidFill>
                  <a:srgbClr val="008000"/>
                </a:solidFill>
                <a:latin typeface="Times New Roman" pitchFamily="18" charset="0"/>
              </a:rPr>
              <a:t>每行输出个数据</a:t>
            </a:r>
          </a:p>
          <a:p>
            <a:pPr>
              <a:lnSpc>
                <a:spcPct val="115000"/>
              </a:lnSpc>
            </a:pPr>
            <a:r>
              <a:rPr lang="zh-CN" altLang="en-US" b="1" dirty="0">
                <a:latin typeface="Times New Roman" pitchFamily="18" charset="0"/>
              </a:rPr>
              <a:t>        </a:t>
            </a:r>
            <a:r>
              <a:rPr lang="en-US" altLang="zh-CN" b="1" dirty="0">
                <a:latin typeface="Times New Roman" pitchFamily="18" charset="0"/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  }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  </a:t>
            </a:r>
            <a:r>
              <a:rPr lang="en-US" altLang="zh-CN" b="1" dirty="0" err="1">
                <a:latin typeface="Times New Roman" pitchFamily="18" charset="0"/>
              </a:rPr>
              <a:t>cout</a:t>
            </a:r>
            <a:r>
              <a:rPr lang="en-US" altLang="zh-CN" b="1" dirty="0">
                <a:latin typeface="Times New Roman" pitchFamily="18" charset="0"/>
              </a:rPr>
              <a:t> &lt;&lt; </a:t>
            </a:r>
            <a:r>
              <a:rPr lang="en-US" altLang="zh-CN" b="1" dirty="0" err="1">
                <a:latin typeface="Times New Roman" pitchFamily="18" charset="0"/>
              </a:rPr>
              <a:t>endl</a:t>
            </a:r>
            <a:r>
              <a:rPr lang="en-US" altLang="zh-CN" b="1" dirty="0">
                <a:latin typeface="Times New Roman" pitchFamily="18" charset="0"/>
              </a:rPr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itchFamily="18" charset="0"/>
              </a:rPr>
              <a:t>}</a:t>
            </a:r>
          </a:p>
        </p:txBody>
      </p:sp>
      <p:pic>
        <p:nvPicPr>
          <p:cNvPr id="8745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4005263"/>
            <a:ext cx="62801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06" name="Oval 10"/>
          <p:cNvSpPr>
            <a:spLocks noChangeArrowheads="1"/>
          </p:cNvSpPr>
          <p:nvPr/>
        </p:nvSpPr>
        <p:spPr bwMode="auto">
          <a:xfrm>
            <a:off x="2627313" y="2781300"/>
            <a:ext cx="1728787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4507" name="AutoShape 11"/>
          <p:cNvSpPr>
            <a:spLocks/>
          </p:cNvSpPr>
          <p:nvPr/>
        </p:nvSpPr>
        <p:spPr bwMode="auto">
          <a:xfrm>
            <a:off x="5292725" y="1227138"/>
            <a:ext cx="1800225" cy="473075"/>
          </a:xfrm>
          <a:prstGeom prst="borderCallout2">
            <a:avLst>
              <a:gd name="adj1" fmla="val 24162"/>
              <a:gd name="adj2" fmla="val -4231"/>
              <a:gd name="adj3" fmla="val 24162"/>
              <a:gd name="adj4" fmla="val -22750"/>
              <a:gd name="adj5" fmla="val 346644"/>
              <a:gd name="adj6" fmla="val -817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b="1">
                <a:latin typeface="Times New Roman" pitchFamily="18" charset="0"/>
              </a:rPr>
              <a:t>参数类型转换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7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4" grpId="0"/>
      <p:bldP spid="874506" grpId="0" animBg="1"/>
      <p:bldP spid="874507" grpId="0" animBg="1" autoUpdateAnimBg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ext Box 2"/>
          <p:cNvSpPr txBox="1">
            <a:spLocks noChangeArrowheads="1"/>
          </p:cNvSpPr>
          <p:nvPr/>
        </p:nvSpPr>
        <p:spPr bwMode="auto">
          <a:xfrm>
            <a:off x="838200" y="1600200"/>
            <a:ext cx="7620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C++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没有逻辑数据类型</a:t>
            </a:r>
          </a:p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表达式的值等于非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，是逻辑真；表达式的值等于</a:t>
            </a:r>
            <a:r>
              <a:rPr kumimoji="1" lang="en-US" altLang="zh-CN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，是逻辑假 </a:t>
            </a:r>
          </a:p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所有的表达式都可以作为判断（逻辑）表达式</a:t>
            </a:r>
          </a:p>
        </p:txBody>
      </p:sp>
      <p:sp>
        <p:nvSpPr>
          <p:cNvPr id="87757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0" grpId="0" autoUpdateAnimBg="0"/>
      <p:bldP spid="877574" grpId="0" animBg="1" autoUpdateAnimBg="0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878595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878596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878598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8604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5" grpId="0" autoUpdateAnimBg="0"/>
      <p:bldP spid="878596" grpId="0" autoUpdateAnimBg="0"/>
      <p:bldP spid="878597" grpId="0" autoUpdateAnimBg="0"/>
      <p:bldP spid="878598" grpId="0" autoUpdateAnimBg="0"/>
      <p:bldP spid="878599" grpId="0" animBg="1"/>
      <p:bldP spid="878600" grpId="0" animBg="1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79625" name="Text Box 9"/>
          <p:cNvSpPr txBox="1">
            <a:spLocks noChangeArrowheads="1"/>
          </p:cNvSpPr>
          <p:nvPr/>
        </p:nvSpPr>
        <p:spPr bwMode="auto">
          <a:xfrm>
            <a:off x="914400" y="3532188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输出</a:t>
            </a:r>
            <a:r>
              <a:rPr kumimoji="1" lang="en-US" altLang="zh-CN" sz="2000" b="1" i="1">
                <a:latin typeface="Times New Roman" pitchFamily="18" charset="0"/>
              </a:rPr>
              <a:t>1</a:t>
            </a:r>
            <a:r>
              <a:rPr kumimoji="1" lang="zh-CN" altLang="en-US" sz="2000" b="1" i="1">
                <a:latin typeface="Times New Roman" pitchFamily="18" charset="0"/>
              </a:rPr>
              <a:t>～</a:t>
            </a:r>
            <a:r>
              <a:rPr kumimoji="1" lang="en-US" altLang="zh-CN" sz="2000" b="1" i="1">
                <a:latin typeface="Times New Roman" pitchFamily="18" charset="0"/>
              </a:rPr>
              <a:t>100</a:t>
            </a:r>
            <a:r>
              <a:rPr kumimoji="1" lang="zh-CN" altLang="en-US" sz="2000" b="1" i="1">
                <a:latin typeface="Times New Roman" pitchFamily="18" charset="0"/>
              </a:rPr>
              <a:t>之间的奇数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for ( int i = 1 ;  i &lt;= 100 ;  i ++ )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	     if ( i % 2 ) cout &lt;&lt; i &lt;&lt; ' \t ' ; </a:t>
            </a:r>
          </a:p>
        </p:txBody>
      </p:sp>
      <p:sp>
        <p:nvSpPr>
          <p:cNvPr id="87962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5" grpId="0" autoUpdateAnimBg="0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5464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914400" y="3532188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输出</a:t>
            </a:r>
            <a:r>
              <a:rPr kumimoji="1" lang="en-US" altLang="zh-CN" sz="2000" b="1" i="1">
                <a:latin typeface="Times New Roman" pitchFamily="18" charset="0"/>
              </a:rPr>
              <a:t>1</a:t>
            </a:r>
            <a:r>
              <a:rPr kumimoji="1" lang="zh-CN" altLang="en-US" sz="2000" b="1" i="1">
                <a:latin typeface="Times New Roman" pitchFamily="18" charset="0"/>
              </a:rPr>
              <a:t>～</a:t>
            </a:r>
            <a:r>
              <a:rPr kumimoji="1" lang="en-US" altLang="zh-CN" sz="2000" b="1" i="1">
                <a:latin typeface="Times New Roman" pitchFamily="18" charset="0"/>
              </a:rPr>
              <a:t>100</a:t>
            </a:r>
            <a:r>
              <a:rPr kumimoji="1" lang="zh-CN" altLang="en-US" sz="2000" b="1" i="1">
                <a:latin typeface="Times New Roman" pitchFamily="18" charset="0"/>
              </a:rPr>
              <a:t>之间的奇数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for ( int i = 1 ;  i &lt;= 100 ;  i ++ )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	     if ( </a:t>
            </a:r>
            <a:r>
              <a:rPr kumimoji="1" lang="en-US" altLang="zh-CN" sz="2000" b="1" i="1">
                <a:solidFill>
                  <a:srgbClr val="CC3300"/>
                </a:solidFill>
                <a:latin typeface="Times New Roman" pitchFamily="18" charset="0"/>
              </a:rPr>
              <a:t>i % 2</a:t>
            </a:r>
            <a:r>
              <a:rPr kumimoji="1" lang="en-US" altLang="zh-CN" sz="2000" b="1">
                <a:latin typeface="Times New Roman" pitchFamily="18" charset="0"/>
              </a:rPr>
              <a:t> ) cout &lt;&lt; i &lt;&lt; ' \t ' ; </a:t>
            </a:r>
          </a:p>
        </p:txBody>
      </p:sp>
      <p:sp>
        <p:nvSpPr>
          <p:cNvPr id="880650" name="AutoShape 10"/>
          <p:cNvSpPr>
            <a:spLocks/>
          </p:cNvSpPr>
          <p:nvPr/>
        </p:nvSpPr>
        <p:spPr bwMode="auto">
          <a:xfrm>
            <a:off x="5029200" y="33528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4759"/>
              <a:gd name="adj5" fmla="val 238282"/>
              <a:gd name="adj6" fmla="val -12938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i % 2 != 0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88065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98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0276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83622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</a:rPr>
              <a:t>2-1  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b = ++ a ;</a:t>
            </a:r>
            <a:r>
              <a:rPr lang="en-US" altLang="zh-CN" sz="2000" dirty="0">
                <a:solidFill>
                  <a:schemeClr val="tx1"/>
                </a:solidFill>
              </a:rPr>
              <a:t>	</a:t>
            </a:r>
            <a:r>
              <a:rPr lang="en-US" altLang="zh-CN" sz="2000" dirty="0" err="1">
                <a:solidFill>
                  <a:schemeClr val="tx1"/>
                </a:solidFill>
              </a:rPr>
              <a:t>cout</a:t>
            </a:r>
            <a:r>
              <a:rPr lang="en-US" altLang="zh-CN" sz="200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dirty="0" err="1">
                <a:solidFill>
                  <a:schemeClr val="tx1"/>
                </a:solidFill>
              </a:rPr>
              <a:t>endl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 c = a ++ ;	</a:t>
            </a:r>
            <a:r>
              <a:rPr lang="en-US" altLang="zh-CN" sz="2000" dirty="0" err="1">
                <a:solidFill>
                  <a:schemeClr val="tx1"/>
                </a:solidFill>
              </a:rPr>
              <a:t>cout</a:t>
            </a:r>
            <a:r>
              <a:rPr lang="en-US" altLang="zh-CN" sz="200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dirty="0" err="1">
                <a:solidFill>
                  <a:schemeClr val="tx1"/>
                </a:solidFill>
              </a:rPr>
              <a:t>endl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 b = -- a ;	</a:t>
            </a:r>
            <a:r>
              <a:rPr lang="en-US" altLang="zh-CN" sz="2000" dirty="0" err="1">
                <a:solidFill>
                  <a:schemeClr val="tx1"/>
                </a:solidFill>
              </a:rPr>
              <a:t>cout</a:t>
            </a:r>
            <a:r>
              <a:rPr lang="en-US" altLang="zh-CN" sz="200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dirty="0" err="1">
                <a:solidFill>
                  <a:schemeClr val="tx1"/>
                </a:solidFill>
              </a:rPr>
              <a:t>endl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 c = a -- ;	</a:t>
            </a:r>
            <a:r>
              <a:rPr lang="en-US" altLang="zh-CN" sz="2000" dirty="0" err="1">
                <a:solidFill>
                  <a:schemeClr val="tx1"/>
                </a:solidFill>
              </a:rPr>
              <a:t>cout</a:t>
            </a:r>
            <a:r>
              <a:rPr lang="en-US" altLang="zh-CN" sz="200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dirty="0" err="1">
                <a:solidFill>
                  <a:schemeClr val="tx1"/>
                </a:solidFill>
              </a:rPr>
              <a:t>endl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 c = a ++ + b ;	</a:t>
            </a:r>
            <a:r>
              <a:rPr lang="en-US" altLang="zh-CN" sz="2000" dirty="0" err="1">
                <a:solidFill>
                  <a:schemeClr val="tx1"/>
                </a:solidFill>
              </a:rPr>
              <a:t>cout</a:t>
            </a:r>
            <a:r>
              <a:rPr lang="en-US" altLang="zh-CN" sz="200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dirty="0" err="1">
                <a:solidFill>
                  <a:schemeClr val="tx1"/>
                </a:solidFill>
              </a:rPr>
              <a:t>endl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2277" name="Oval 5"/>
          <p:cNvSpPr>
            <a:spLocks noChangeArrowheads="1"/>
          </p:cNvSpPr>
          <p:nvPr/>
        </p:nvSpPr>
        <p:spPr bwMode="auto">
          <a:xfrm>
            <a:off x="4495800" y="47037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2278" name="AutoShape 6"/>
          <p:cNvSpPr>
            <a:spLocks/>
          </p:cNvSpPr>
          <p:nvPr/>
        </p:nvSpPr>
        <p:spPr bwMode="auto">
          <a:xfrm>
            <a:off x="4267200" y="1519238"/>
            <a:ext cx="1960563" cy="533400"/>
          </a:xfrm>
          <a:prstGeom prst="borderCallout2">
            <a:avLst>
              <a:gd name="adj1" fmla="val 21431"/>
              <a:gd name="adj2" fmla="val -3889"/>
              <a:gd name="adj3" fmla="val 21431"/>
              <a:gd name="adj4" fmla="val -23565"/>
              <a:gd name="adj5" fmla="val 234227"/>
              <a:gd name="adj6" fmla="val -93764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= a+1, b = a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7" grpId="0" animBg="1"/>
      <p:bldP spid="822278" grpId="0" animBg="1" autoUpdateAnimBg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1673" name="Text Box 9"/>
          <p:cNvSpPr txBox="1">
            <a:spLocks noChangeArrowheads="1"/>
          </p:cNvSpPr>
          <p:nvPr/>
        </p:nvSpPr>
        <p:spPr bwMode="auto">
          <a:xfrm>
            <a:off x="914400" y="3836988"/>
            <a:ext cx="624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判断</a:t>
            </a:r>
            <a:r>
              <a:rPr kumimoji="1" lang="en-US" altLang="zh-CN" sz="2000" b="1" i="1">
                <a:latin typeface="Times New Roman" pitchFamily="18" charset="0"/>
              </a:rPr>
              <a:t>a</a:t>
            </a:r>
            <a:r>
              <a:rPr kumimoji="1" lang="zh-CN" altLang="en-US" sz="2000" b="1" i="1">
                <a:latin typeface="Times New Roman" pitchFamily="18" charset="0"/>
              </a:rPr>
              <a:t>是否等于</a:t>
            </a:r>
            <a:r>
              <a:rPr kumimoji="1" lang="en-US" altLang="zh-CN" sz="2000" b="1" i="1">
                <a:latin typeface="Times New Roman" pitchFamily="18" charset="0"/>
              </a:rPr>
              <a:t>b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	if ( a - b )  cout &lt;&lt; a &lt;&lt; " != " &lt;&lt; b &lt;&lt; endl ;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	    else  cout &lt;&lt; a &lt;&lt; " == " &lt;&lt; b &lt;&lt; endl ; </a:t>
            </a:r>
          </a:p>
        </p:txBody>
      </p:sp>
      <p:sp>
        <p:nvSpPr>
          <p:cNvPr id="88167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3" grpId="0" autoUpdateAnimBg="0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2697" name="AutoShape 9"/>
          <p:cNvSpPr>
            <a:spLocks/>
          </p:cNvSpPr>
          <p:nvPr/>
        </p:nvSpPr>
        <p:spPr bwMode="auto">
          <a:xfrm>
            <a:off x="5029200" y="33528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778"/>
              <a:gd name="adj5" fmla="val 202866"/>
              <a:gd name="adj6" fmla="val -159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a - b != 0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914400" y="3836988"/>
            <a:ext cx="624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判断</a:t>
            </a:r>
            <a:r>
              <a:rPr kumimoji="1" lang="en-US" altLang="zh-CN" sz="2000" b="1" i="1">
                <a:latin typeface="Times New Roman" pitchFamily="18" charset="0"/>
              </a:rPr>
              <a:t>a</a:t>
            </a:r>
            <a:r>
              <a:rPr kumimoji="1" lang="zh-CN" altLang="en-US" sz="2000" b="1" i="1">
                <a:latin typeface="Times New Roman" pitchFamily="18" charset="0"/>
              </a:rPr>
              <a:t>是否等于</a:t>
            </a:r>
            <a:r>
              <a:rPr kumimoji="1" lang="en-US" altLang="zh-CN" sz="2000" b="1" i="1">
                <a:latin typeface="Times New Roman" pitchFamily="18" charset="0"/>
              </a:rPr>
              <a:t>b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	if ( </a:t>
            </a:r>
            <a:r>
              <a:rPr kumimoji="1" lang="en-US" altLang="zh-CN" sz="2000" b="1" i="1">
                <a:solidFill>
                  <a:srgbClr val="CC3300"/>
                </a:solidFill>
                <a:latin typeface="Times New Roman" pitchFamily="18" charset="0"/>
              </a:rPr>
              <a:t>a - b</a:t>
            </a:r>
            <a:r>
              <a:rPr kumimoji="1" lang="en-US" altLang="zh-CN" sz="2000" b="1">
                <a:latin typeface="Times New Roman" pitchFamily="18" charset="0"/>
              </a:rPr>
              <a:t> )  cout &lt;&lt; a &lt;&lt; " != " &lt;&lt; b &lt;&lt; endl ; </a:t>
            </a:r>
          </a:p>
          <a:p>
            <a:pPr eaLnBrk="1" hangingPunct="1">
              <a:lnSpc>
                <a:spcPct val="18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	    else  cout &lt;&lt; a &lt;&lt; " == " &lt;&lt; b &lt;&lt; endl ; </a:t>
            </a:r>
          </a:p>
        </p:txBody>
      </p:sp>
      <p:sp>
        <p:nvSpPr>
          <p:cNvPr id="88269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7" grpId="0" animBg="1" autoUpdateAnimBg="0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8535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8536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3721" name="Text Box 9"/>
          <p:cNvSpPr txBox="1">
            <a:spLocks noChangeArrowheads="1"/>
          </p:cNvSpPr>
          <p:nvPr/>
        </p:nvSpPr>
        <p:spPr bwMode="auto">
          <a:xfrm>
            <a:off x="914400" y="3836988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一个点不在坐标轴原点上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while ( x &amp;&amp; y ) ……</a:t>
            </a:r>
          </a:p>
        </p:txBody>
      </p:sp>
      <p:sp>
        <p:nvSpPr>
          <p:cNvPr id="88372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21" grpId="0" autoUpdateAnimBg="0"/>
    </p:bld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7620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算术表达式用于判断 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981200" y="2109788"/>
            <a:ext cx="229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!=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5207000" y="2109788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1981200" y="2719388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 </a:t>
            </a: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solidFill>
                  <a:srgbClr val="0033CC"/>
                </a:solidFill>
                <a:latin typeface="Times New Roman" pitchFamily="18" charset="0"/>
              </a:rPr>
              <a:t> == 0</a:t>
            </a:r>
            <a:r>
              <a:rPr kumimoji="1" lang="en-US" altLang="zh-CN" sz="2000">
                <a:latin typeface="Times New Roman" pitchFamily="18" charset="0"/>
              </a:rPr>
              <a:t> )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5207000" y="2719388"/>
            <a:ext cx="189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000">
                <a:latin typeface="Times New Roman" pitchFamily="18" charset="0"/>
              </a:rPr>
              <a:t>if (</a:t>
            </a:r>
            <a:r>
              <a:rPr kumimoji="1" lang="en-US" altLang="zh-CN" sz="2000">
                <a:solidFill>
                  <a:schemeClr val="accent2"/>
                </a:solidFill>
                <a:latin typeface="Times New Roman" pitchFamily="18" charset="0"/>
              </a:rPr>
              <a:t> !</a:t>
            </a:r>
            <a:r>
              <a:rPr kumimoji="1" lang="en-US" altLang="zh-CN" sz="2000" b="1" i="1">
                <a:solidFill>
                  <a:schemeClr val="accent2"/>
                </a:solidFill>
                <a:latin typeface="Times New Roman" pitchFamily="18" charset="0"/>
              </a:rPr>
              <a:t>expression</a:t>
            </a:r>
            <a:r>
              <a:rPr kumimoji="1" lang="en-US" altLang="zh-CN" sz="2000" b="1">
                <a:latin typeface="Times New Roman" pitchFamily="18" charset="0"/>
              </a:rPr>
              <a:t> </a:t>
            </a:r>
            <a:r>
              <a:rPr kumimoji="1" lang="en-US" altLang="zh-CN" sz="2000">
                <a:latin typeface="Times New Roman" pitchFamily="18" charset="0"/>
              </a:rPr>
              <a:t>)</a:t>
            </a:r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4343400" y="23622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4343400" y="2957513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884745" name="AutoShape 9"/>
          <p:cNvSpPr>
            <a:spLocks/>
          </p:cNvSpPr>
          <p:nvPr/>
        </p:nvSpPr>
        <p:spPr bwMode="auto">
          <a:xfrm>
            <a:off x="5486400" y="312420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25819"/>
              <a:gd name="adj5" fmla="val 240366"/>
              <a:gd name="adj6" fmla="val -97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x != 0 &amp;&amp; y != 0</a:t>
            </a:r>
            <a:r>
              <a:rPr kumimoji="1"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914400" y="3836988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kumimoji="1" lang="zh-CN" altLang="en-US" sz="2000" b="1" i="1">
                <a:latin typeface="Times New Roman" pitchFamily="18" charset="0"/>
              </a:rPr>
              <a:t>一个点不在坐标轴原点上</a:t>
            </a:r>
          </a:p>
          <a:p>
            <a:pPr eaLnBrk="1" hangingPunct="1">
              <a:lnSpc>
                <a:spcPct val="180000"/>
              </a:lnSpc>
            </a:pPr>
            <a:r>
              <a:rPr kumimoji="1" lang="zh-CN" altLang="en-US" sz="2000" b="1">
                <a:latin typeface="Times New Roman" pitchFamily="18" charset="0"/>
              </a:rPr>
              <a:t>	</a:t>
            </a:r>
            <a:r>
              <a:rPr kumimoji="1" lang="en-US" altLang="zh-CN" sz="2000" b="1">
                <a:latin typeface="Times New Roman" pitchFamily="18" charset="0"/>
              </a:rPr>
              <a:t>while ( </a:t>
            </a:r>
            <a:r>
              <a:rPr kumimoji="1" lang="en-US" altLang="zh-CN" sz="2000" b="1" i="1">
                <a:solidFill>
                  <a:srgbClr val="CC3300"/>
                </a:solidFill>
                <a:latin typeface="Times New Roman" pitchFamily="18" charset="0"/>
              </a:rPr>
              <a:t>x &amp;&amp; y</a:t>
            </a:r>
            <a:r>
              <a:rPr kumimoji="1" lang="en-US" altLang="zh-CN" sz="2000" b="1">
                <a:latin typeface="Times New Roman" pitchFamily="18" charset="0"/>
              </a:rPr>
              <a:t> ) ……</a:t>
            </a:r>
          </a:p>
        </p:txBody>
      </p:sp>
      <p:sp>
        <p:nvSpPr>
          <p:cNvPr id="88474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5" grpId="0" animBg="1" autoUpdateAnimBg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Text Box 2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赋值表达式用于判断 </a:t>
            </a:r>
          </a:p>
        </p:txBody>
      </p:sp>
      <p:sp>
        <p:nvSpPr>
          <p:cNvPr id="885763" name="Text Box 3"/>
          <p:cNvSpPr txBox="1">
            <a:spLocks noChangeArrowheads="1"/>
          </p:cNvSpPr>
          <p:nvPr/>
        </p:nvSpPr>
        <p:spPr bwMode="auto">
          <a:xfrm>
            <a:off x="914400" y="2770188"/>
            <a:ext cx="74676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if ( c = a - b )  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cout &lt;&lt; " the difference of " &lt;&lt; a &lt;&lt; " and " &lt;&lt; b &lt;&lt; " is : " &lt;&lt; c &lt;&lt; endl ;</a:t>
            </a:r>
          </a:p>
          <a:p>
            <a:pPr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else  cout &lt;&lt; a &lt;&lt; " is equal to " &lt;&lt; b &lt;&lt; endl ; </a:t>
            </a:r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2" grpId="0" autoUpdateAnimBg="0"/>
      <p:bldP spid="885763" grpId="0" autoUpdateAnimBg="0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914400" y="2770188"/>
            <a:ext cx="74676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</a:pPr>
            <a:r>
              <a:rPr kumimoji="1" lang="en-US" altLang="zh-CN" b="1" i="1">
                <a:solidFill>
                  <a:srgbClr val="CC3300"/>
                </a:solidFill>
                <a:latin typeface="Times New Roman" pitchFamily="18" charset="0"/>
              </a:rPr>
              <a:t>if ( c = a - b )</a:t>
            </a:r>
            <a:r>
              <a:rPr kumimoji="1" lang="en-US" altLang="zh-CN" b="1">
                <a:latin typeface="Times New Roman" pitchFamily="18" charset="0"/>
              </a:rPr>
              <a:t>  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cout &lt;&lt; " the difference of " &lt;&lt; a &lt;&lt; " and " &lt;&lt; b &lt;&lt; " is : " &lt;&lt; c &lt;&lt; endl ;</a:t>
            </a:r>
          </a:p>
          <a:p>
            <a:pPr eaLnBrk="1" hangingPunct="1">
              <a:lnSpc>
                <a:spcPct val="190000"/>
              </a:lnSpc>
            </a:pPr>
            <a:r>
              <a:rPr kumimoji="1" lang="en-US" altLang="zh-CN" b="1">
                <a:latin typeface="Times New Roman" pitchFamily="18" charset="0"/>
              </a:rPr>
              <a:t>else  cout &lt;&lt; a &lt;&lt; " is equal to " &lt;&lt; b &lt;&lt; endl ; </a:t>
            </a: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赋值表达式用于判断 </a:t>
            </a:r>
          </a:p>
        </p:txBody>
      </p:sp>
      <p:sp>
        <p:nvSpPr>
          <p:cNvPr id="886788" name="AutoShape 4"/>
          <p:cNvSpPr>
            <a:spLocks/>
          </p:cNvSpPr>
          <p:nvPr/>
        </p:nvSpPr>
        <p:spPr bwMode="auto">
          <a:xfrm>
            <a:off x="4648200" y="1981200"/>
            <a:ext cx="1828800" cy="762000"/>
          </a:xfrm>
          <a:prstGeom prst="borderCallout2">
            <a:avLst>
              <a:gd name="adj1" fmla="val 15000"/>
              <a:gd name="adj2" fmla="val -4167"/>
              <a:gd name="adj3" fmla="val 15000"/>
              <a:gd name="adj4" fmla="val -36199"/>
              <a:gd name="adj5" fmla="val 132292"/>
              <a:gd name="adj6" fmla="val -13923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c = a - b ; 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1" lang="en-US" altLang="zh-CN" sz="2000" b="1" i="1">
                <a:solidFill>
                  <a:srgbClr val="0033CC"/>
                </a:solidFill>
                <a:latin typeface="Times New Roman" pitchFamily="18" charset="0"/>
              </a:rPr>
              <a:t>if ( c != 0 ) </a:t>
            </a:r>
          </a:p>
        </p:txBody>
      </p:sp>
      <p:sp>
        <p:nvSpPr>
          <p:cNvPr id="8867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8" grpId="0" animBg="1" autoUpdateAnimBg="0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ext Box 2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对输入作判断 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914400" y="2770188"/>
            <a:ext cx="7467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</a:pPr>
            <a:r>
              <a:rPr kumimoji="1" lang="en-US" altLang="zh-CN" sz="2000" b="1">
                <a:latin typeface="Times New Roman" pitchFamily="18" charset="0"/>
              </a:rPr>
              <a:t>while ( cin &gt;&gt; x )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sz="2000" b="1">
                <a:latin typeface="Times New Roman" pitchFamily="18" charset="0"/>
              </a:rPr>
              <a:t>      n ++ , s += x ;  </a:t>
            </a:r>
          </a:p>
          <a:p>
            <a:pPr algn="just" eaLnBrk="1" hangingPunct="1">
              <a:lnSpc>
                <a:spcPct val="190000"/>
              </a:lnSpc>
            </a:pPr>
            <a:r>
              <a:rPr kumimoji="1" lang="en-US" altLang="zh-CN" sz="2000" b="1">
                <a:latin typeface="Times New Roman" pitchFamily="18" charset="0"/>
              </a:rPr>
              <a:t>  cout &lt;&lt; "n = " &lt;&lt; n &lt;&lt; endl &lt;&lt; "sum = " &lt;&lt; s &lt;&lt; endl ;</a:t>
            </a:r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0" grpId="0" autoUpdateAnimBg="0"/>
      <p:bldP spid="887811" grpId="0" autoUpdateAnimBg="0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609600" y="1538288"/>
            <a:ext cx="7620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</a:rPr>
              <a:t>对输入作判断 </a:t>
            </a:r>
          </a:p>
        </p:txBody>
      </p:sp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914400" y="2770188"/>
            <a:ext cx="7467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while ( </a:t>
            </a:r>
            <a:r>
              <a:rPr kumimoji="1"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cin &gt;&gt; x</a:t>
            </a:r>
            <a:r>
              <a:rPr kumimoji="1" lang="en-US" altLang="zh-CN" sz="2000" b="1">
                <a:latin typeface="Times New Roman" pitchFamily="18" charset="0"/>
              </a:rPr>
              <a:t> )</a:t>
            </a:r>
          </a:p>
          <a:p>
            <a:pPr algn="just"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    n ++ , s += x ;  </a:t>
            </a:r>
          </a:p>
          <a:p>
            <a:pPr algn="just" eaLnBrk="1" hangingPunct="1">
              <a:lnSpc>
                <a:spcPct val="190000"/>
              </a:lnSpc>
              <a:defRPr/>
            </a:pPr>
            <a:r>
              <a:rPr kumimoji="1" lang="en-US" altLang="zh-CN" sz="2000" b="1">
                <a:latin typeface="Times New Roman" pitchFamily="18" charset="0"/>
              </a:rPr>
              <a:t>  cout &lt;&lt; "n = " &lt;&lt; n &lt;&lt; endl &lt;&lt; "sum = " &lt;&lt; s &lt;&lt; endl ;</a:t>
            </a:r>
          </a:p>
        </p:txBody>
      </p:sp>
      <p:sp>
        <p:nvSpPr>
          <p:cNvPr id="888836" name="AutoShape 4"/>
          <p:cNvSpPr>
            <a:spLocks/>
          </p:cNvSpPr>
          <p:nvPr/>
        </p:nvSpPr>
        <p:spPr bwMode="auto">
          <a:xfrm>
            <a:off x="4648200" y="1600200"/>
            <a:ext cx="2819400" cy="914400"/>
          </a:xfrm>
          <a:prstGeom prst="borderCallout2">
            <a:avLst>
              <a:gd name="adj1" fmla="val 12500"/>
              <a:gd name="adj2" fmla="val -2704"/>
              <a:gd name="adj3" fmla="val 12500"/>
              <a:gd name="adj4" fmla="val -20889"/>
              <a:gd name="adj5" fmla="val 143579"/>
              <a:gd name="adj6" fmla="val -7950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2000" b="1">
                <a:latin typeface="Times New Roman" pitchFamily="18" charset="0"/>
              </a:rPr>
              <a:t>Ctrl-Z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1" lang="zh-CN" altLang="en-US" sz="2000" b="1">
                <a:latin typeface="Times New Roman" pitchFamily="18" charset="0"/>
              </a:rPr>
              <a:t>向输入流插入结束符</a:t>
            </a:r>
          </a:p>
        </p:txBody>
      </p:sp>
      <p:sp>
        <p:nvSpPr>
          <p:cNvPr id="88883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2.4 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判断表达式的使用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6" grpId="0" animBg="1" autoUpdateAnimBg="0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2"/>
          <p:cNvSpPr txBox="1">
            <a:spLocks noChangeArrowheads="1"/>
          </p:cNvSpPr>
          <p:nvPr/>
        </p:nvSpPr>
        <p:spPr bwMode="auto">
          <a:xfrm>
            <a:off x="762000" y="1558925"/>
            <a:ext cx="7620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break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无条件地结束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语句，或循环语句，转向执行语句块的后续语句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continue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用于循环体中，终止当前一次循环</a:t>
            </a:r>
          </a:p>
        </p:txBody>
      </p:sp>
      <p:sp useBgFill="1">
        <p:nvSpPr>
          <p:cNvPr id="8898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579438"/>
            <a:ext cx="8229600" cy="639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2.5 </a:t>
            </a: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转向语句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8" grpId="0" autoUpdateAnimBg="0"/>
      <p:bldP spid="88985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1300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332166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</a:rPr>
              <a:t>2-1  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++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c = a ++ ;</a:t>
            </a:r>
            <a:r>
              <a:rPr lang="en-US" altLang="zh-CN" sz="2000" b="0" dirty="0">
                <a:solidFill>
                  <a:schemeClr val="tx1"/>
                </a:solidFill>
              </a:rPr>
              <a:t>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--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--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++ + b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3301" name="Oval 5"/>
          <p:cNvSpPr>
            <a:spLocks noChangeArrowheads="1"/>
          </p:cNvSpPr>
          <p:nvPr/>
        </p:nvSpPr>
        <p:spPr bwMode="auto">
          <a:xfrm>
            <a:off x="4495800" y="49196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3302" name="AutoShape 6"/>
          <p:cNvSpPr>
            <a:spLocks/>
          </p:cNvSpPr>
          <p:nvPr/>
        </p:nvSpPr>
        <p:spPr bwMode="auto">
          <a:xfrm>
            <a:off x="3771900" y="1824038"/>
            <a:ext cx="2095500" cy="533400"/>
          </a:xfrm>
          <a:prstGeom prst="borderCallout2">
            <a:avLst>
              <a:gd name="adj1" fmla="val 21431"/>
              <a:gd name="adj2" fmla="val -3634"/>
              <a:gd name="adj3" fmla="val 21431"/>
              <a:gd name="adj4" fmla="val -17199"/>
              <a:gd name="adj5" fmla="val 236014"/>
              <a:gd name="adj6" fmla="val -65833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c = a , a = a+1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1" grpId="0" animBg="1"/>
      <p:bldP spid="823302" grpId="0" animBg="1" autoUpdateAnimBg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Text Box 2"/>
          <p:cNvSpPr txBox="1">
            <a:spLocks noChangeArrowheads="1"/>
          </p:cNvSpPr>
          <p:nvPr/>
        </p:nvSpPr>
        <p:spPr bwMode="auto">
          <a:xfrm>
            <a:off x="304800" y="115888"/>
            <a:ext cx="3482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break </a:t>
            </a:r>
            <a:r>
              <a:rPr kumimoji="1" lang="zh-CN" altLang="zh-CN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与 </a:t>
            </a:r>
            <a:r>
              <a:rPr kumimoji="1" lang="en-US" altLang="zh-CN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continue </a:t>
            </a:r>
            <a:r>
              <a:rPr kumimoji="1" lang="zh-CN" altLang="en-US" sz="2000" b="1" i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语句比较</a:t>
            </a:r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838200" y="608013"/>
            <a:ext cx="2073275" cy="160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</a:rPr>
              <a:t>while  (  </a:t>
            </a:r>
            <a:r>
              <a:rPr kumimoji="1" lang="en-US" altLang="zh-CN" b="1" i="1">
                <a:latin typeface="Times New Roman" pitchFamily="18" charset="0"/>
              </a:rPr>
              <a:t>E1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</a:rPr>
              <a:t>{   </a:t>
            </a:r>
            <a:r>
              <a:rPr kumimoji="1" lang="zh-CN" altLang="en-US" b="1" i="1">
                <a:latin typeface="Times New Roman" pitchFamily="18" charset="0"/>
                <a:sym typeface="Symbol" pitchFamily="18" charset="2"/>
              </a:rPr>
              <a:t>语句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1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&gt;</a:t>
            </a:r>
            <a:endParaRPr kumimoji="1" lang="en-US" altLang="en-US" b="1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en-US" altLang="en-US" b="1">
                <a:latin typeface="Times New Roman" pitchFamily="18" charset="0"/>
                <a:sym typeface="Symbol" pitchFamily="18" charset="2"/>
              </a:rPr>
              <a:t>    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if  (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E2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)  </a:t>
            </a:r>
            <a:r>
              <a:rPr kumimoji="1" lang="en-US" altLang="zh-CN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break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;</a:t>
            </a:r>
          </a:p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</a:t>
            </a:r>
            <a:r>
              <a:rPr kumimoji="1" lang="zh-CN" altLang="zh-CN" b="1" i="1">
                <a:latin typeface="Times New Roman" pitchFamily="18" charset="0"/>
                <a:sym typeface="Symbol" pitchFamily="18" charset="2"/>
              </a:rPr>
              <a:t>语句 2</a:t>
            </a:r>
            <a:endParaRPr kumimoji="1" lang="en-US" altLang="zh-CN" b="1" i="1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</a:pP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5173663" y="676275"/>
            <a:ext cx="2212975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while ( </a:t>
            </a:r>
            <a:r>
              <a:rPr kumimoji="1" lang="en-US" altLang="zh-CN" b="1" i="1">
                <a:latin typeface="Times New Roman" pitchFamily="18" charset="0"/>
              </a:rPr>
              <a:t>E1</a:t>
            </a:r>
            <a:r>
              <a:rPr kumimoji="1" lang="en-US" altLang="zh-CN" b="1">
                <a:latin typeface="Times New Roman" pitchFamily="18" charset="0"/>
              </a:rPr>
              <a:t> )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</a:rPr>
              <a:t>{   </a:t>
            </a:r>
            <a:r>
              <a:rPr kumimoji="1" lang="zh-CN" altLang="en-US" b="1" i="1">
                <a:latin typeface="Times New Roman" pitchFamily="18" charset="0"/>
                <a:sym typeface="Symbol" pitchFamily="18" charset="2"/>
              </a:rPr>
              <a:t>语句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1</a:t>
            </a:r>
            <a:endParaRPr kumimoji="1" lang="en-US" altLang="en-US" b="1" i="1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kumimoji="1" lang="en-US" altLang="en-US" b="1">
                <a:latin typeface="Times New Roman" pitchFamily="18" charset="0"/>
                <a:sym typeface="Symbol" pitchFamily="18" charset="2"/>
              </a:rPr>
              <a:t>    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if ( </a:t>
            </a:r>
            <a:r>
              <a:rPr kumimoji="1" lang="en-US" altLang="zh-CN" b="1" i="1">
                <a:latin typeface="Times New Roman" pitchFamily="18" charset="0"/>
                <a:sym typeface="Symbol" pitchFamily="18" charset="2"/>
              </a:rPr>
              <a:t>E2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)  </a:t>
            </a:r>
            <a:r>
              <a:rPr kumimoji="1" lang="en-US" altLang="zh-CN" b="1" i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continue</a:t>
            </a:r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;</a:t>
            </a:r>
          </a:p>
          <a:p>
            <a:pPr eaLnBrk="1" hangingPunct="1"/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       </a:t>
            </a:r>
            <a:r>
              <a:rPr kumimoji="1" lang="zh-CN" altLang="zh-CN" b="1" i="1">
                <a:latin typeface="Times New Roman" pitchFamily="18" charset="0"/>
                <a:sym typeface="Symbol" pitchFamily="18" charset="2"/>
              </a:rPr>
              <a:t>语句 2</a:t>
            </a:r>
            <a:endParaRPr kumimoji="1" lang="en-US" altLang="zh-CN" b="1" i="1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kumimoji="1" lang="en-US" altLang="zh-CN" b="1">
                <a:latin typeface="Times New Roman" pitchFamily="18" charset="0"/>
                <a:sym typeface="Symbol" pitchFamily="18" charset="2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189163"/>
            <a:ext cx="3276600" cy="3938587"/>
            <a:chOff x="384" y="1536"/>
            <a:chExt cx="2064" cy="2481"/>
          </a:xfrm>
        </p:grpSpPr>
        <p:sp>
          <p:nvSpPr>
            <p:cNvPr id="285732" name="AutoShape 6"/>
            <p:cNvSpPr>
              <a:spLocks noChangeArrowheads="1"/>
            </p:cNvSpPr>
            <p:nvPr/>
          </p:nvSpPr>
          <p:spPr bwMode="auto">
            <a:xfrm>
              <a:off x="1028" y="3221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2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33" name="Line 7"/>
            <p:cNvSpPr>
              <a:spLocks noChangeShapeType="1"/>
            </p:cNvSpPr>
            <p:nvPr/>
          </p:nvSpPr>
          <p:spPr bwMode="auto">
            <a:xfrm>
              <a:off x="1440" y="1536"/>
              <a:ext cx="0" cy="24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4" name="Line 8"/>
            <p:cNvSpPr>
              <a:spLocks noChangeShapeType="1"/>
            </p:cNvSpPr>
            <p:nvPr/>
          </p:nvSpPr>
          <p:spPr bwMode="auto">
            <a:xfrm>
              <a:off x="1440" y="2160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5" name="AutoShape 9"/>
            <p:cNvSpPr>
              <a:spLocks noChangeArrowheads="1"/>
            </p:cNvSpPr>
            <p:nvPr/>
          </p:nvSpPr>
          <p:spPr bwMode="auto">
            <a:xfrm>
              <a:off x="769" y="1781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 1</a:t>
              </a:r>
            </a:p>
          </p:txBody>
        </p:sp>
        <p:sp>
          <p:nvSpPr>
            <p:cNvPr id="285736" name="AutoShape 10"/>
            <p:cNvSpPr>
              <a:spLocks noChangeArrowheads="1"/>
            </p:cNvSpPr>
            <p:nvPr/>
          </p:nvSpPr>
          <p:spPr bwMode="auto">
            <a:xfrm>
              <a:off x="1028" y="2309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1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37" name="AutoShape 11"/>
            <p:cNvSpPr>
              <a:spLocks noChangeArrowheads="1"/>
            </p:cNvSpPr>
            <p:nvPr/>
          </p:nvSpPr>
          <p:spPr bwMode="auto">
            <a:xfrm>
              <a:off x="769" y="2693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E2</a:t>
              </a:r>
            </a:p>
          </p:txBody>
        </p:sp>
        <p:sp>
          <p:nvSpPr>
            <p:cNvPr id="285738" name="AutoShape 12"/>
            <p:cNvSpPr>
              <a:spLocks noChangeArrowheads="1"/>
            </p:cNvSpPr>
            <p:nvPr/>
          </p:nvSpPr>
          <p:spPr bwMode="auto">
            <a:xfrm>
              <a:off x="1056" y="3797"/>
              <a:ext cx="796" cy="22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下一语句</a:t>
              </a:r>
              <a:r>
                <a:rPr kumimoji="1" lang="zh-CN" altLang="en-US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39" name="Line 13"/>
            <p:cNvSpPr>
              <a:spLocks noChangeShapeType="1"/>
            </p:cNvSpPr>
            <p:nvPr/>
          </p:nvSpPr>
          <p:spPr bwMode="auto">
            <a:xfrm>
              <a:off x="1440" y="2544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0" name="Line 14"/>
            <p:cNvSpPr>
              <a:spLocks noChangeShapeType="1"/>
            </p:cNvSpPr>
            <p:nvPr/>
          </p:nvSpPr>
          <p:spPr bwMode="auto">
            <a:xfrm>
              <a:off x="1440" y="3072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1" name="Line 15"/>
            <p:cNvSpPr>
              <a:spLocks noChangeShapeType="1"/>
            </p:cNvSpPr>
            <p:nvPr/>
          </p:nvSpPr>
          <p:spPr bwMode="auto">
            <a:xfrm>
              <a:off x="1440" y="3456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2" name="Line 16"/>
            <p:cNvSpPr>
              <a:spLocks noChangeShapeType="1"/>
            </p:cNvSpPr>
            <p:nvPr/>
          </p:nvSpPr>
          <p:spPr bwMode="auto">
            <a:xfrm flipH="1">
              <a:off x="384" y="355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3" name="Line 17"/>
            <p:cNvSpPr>
              <a:spLocks noChangeShapeType="1"/>
            </p:cNvSpPr>
            <p:nvPr/>
          </p:nvSpPr>
          <p:spPr bwMode="auto">
            <a:xfrm>
              <a:off x="384" y="1632"/>
              <a:ext cx="0" cy="1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4" name="Line 18"/>
            <p:cNvSpPr>
              <a:spLocks noChangeShapeType="1"/>
            </p:cNvSpPr>
            <p:nvPr/>
          </p:nvSpPr>
          <p:spPr bwMode="auto">
            <a:xfrm>
              <a:off x="384" y="163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5" name="Line 19"/>
            <p:cNvSpPr>
              <a:spLocks noChangeShapeType="1"/>
            </p:cNvSpPr>
            <p:nvPr/>
          </p:nvSpPr>
          <p:spPr bwMode="auto">
            <a:xfrm>
              <a:off x="2064" y="196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6" name="Line 20"/>
            <p:cNvSpPr>
              <a:spLocks noChangeShapeType="1"/>
            </p:cNvSpPr>
            <p:nvPr/>
          </p:nvSpPr>
          <p:spPr bwMode="auto">
            <a:xfrm>
              <a:off x="2448" y="1968"/>
              <a:ext cx="0" cy="1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7" name="Line 21"/>
            <p:cNvSpPr>
              <a:spLocks noChangeShapeType="1"/>
            </p:cNvSpPr>
            <p:nvPr/>
          </p:nvSpPr>
          <p:spPr bwMode="auto">
            <a:xfrm>
              <a:off x="1440" y="3648"/>
              <a:ext cx="100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48" name="Line 22"/>
            <p:cNvSpPr>
              <a:spLocks noChangeShapeType="1"/>
            </p:cNvSpPr>
            <p:nvPr/>
          </p:nvSpPr>
          <p:spPr bwMode="auto">
            <a:xfrm>
              <a:off x="1440" y="3648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90903" name="Line 23"/>
          <p:cNvSpPr>
            <a:spLocks noChangeShapeType="1"/>
          </p:cNvSpPr>
          <p:nvPr/>
        </p:nvSpPr>
        <p:spPr bwMode="auto">
          <a:xfrm>
            <a:off x="3276600" y="432276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90904" name="Text Box 24"/>
          <p:cNvSpPr txBox="1">
            <a:spLocks noChangeArrowheads="1"/>
          </p:cNvSpPr>
          <p:nvPr/>
        </p:nvSpPr>
        <p:spPr bwMode="auto">
          <a:xfrm>
            <a:off x="3124200" y="3879850"/>
            <a:ext cx="688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1600" b="1">
                <a:solidFill>
                  <a:srgbClr val="CC0000"/>
                </a:solidFill>
                <a:latin typeface="宋体" pitchFamily="2" charset="-122"/>
                <a:sym typeface="Symbol" pitchFamily="18" charset="2"/>
              </a:rPr>
              <a:t>break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029200" y="2189163"/>
            <a:ext cx="3276600" cy="3938587"/>
            <a:chOff x="3168" y="1536"/>
            <a:chExt cx="2064" cy="2481"/>
          </a:xfrm>
        </p:grpSpPr>
        <p:sp>
          <p:nvSpPr>
            <p:cNvPr id="285715" name="AutoShape 26"/>
            <p:cNvSpPr>
              <a:spLocks noChangeArrowheads="1"/>
            </p:cNvSpPr>
            <p:nvPr/>
          </p:nvSpPr>
          <p:spPr bwMode="auto">
            <a:xfrm>
              <a:off x="3812" y="3221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2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16" name="Line 27"/>
            <p:cNvSpPr>
              <a:spLocks noChangeShapeType="1"/>
            </p:cNvSpPr>
            <p:nvPr/>
          </p:nvSpPr>
          <p:spPr bwMode="auto">
            <a:xfrm>
              <a:off x="4224" y="1536"/>
              <a:ext cx="0" cy="240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17" name="Line 28"/>
            <p:cNvSpPr>
              <a:spLocks noChangeShapeType="1"/>
            </p:cNvSpPr>
            <p:nvPr/>
          </p:nvSpPr>
          <p:spPr bwMode="auto">
            <a:xfrm>
              <a:off x="4224" y="2160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18" name="AutoShape 29"/>
            <p:cNvSpPr>
              <a:spLocks noChangeArrowheads="1"/>
            </p:cNvSpPr>
            <p:nvPr/>
          </p:nvSpPr>
          <p:spPr bwMode="auto">
            <a:xfrm>
              <a:off x="3553" y="1781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 1</a:t>
              </a:r>
            </a:p>
          </p:txBody>
        </p:sp>
        <p:sp>
          <p:nvSpPr>
            <p:cNvPr id="285719" name="AutoShape 30"/>
            <p:cNvSpPr>
              <a:spLocks noChangeArrowheads="1"/>
            </p:cNvSpPr>
            <p:nvPr/>
          </p:nvSpPr>
          <p:spPr bwMode="auto">
            <a:xfrm>
              <a:off x="3812" y="2309"/>
              <a:ext cx="796" cy="220"/>
            </a:xfrm>
            <a:prstGeom prst="flowChartProcess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语句</a:t>
              </a:r>
              <a:r>
                <a:rPr kumimoji="1" lang="en-US" altLang="zh-CN" sz="1600" b="1" i="1">
                  <a:latin typeface="Times New Roman" pitchFamily="18" charset="0"/>
                </a:rPr>
                <a:t>1</a:t>
              </a:r>
              <a:r>
                <a:rPr kumimoji="1" lang="en-US" altLang="zh-CN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20" name="AutoShape 31"/>
            <p:cNvSpPr>
              <a:spLocks noChangeArrowheads="1"/>
            </p:cNvSpPr>
            <p:nvPr/>
          </p:nvSpPr>
          <p:spPr bwMode="auto">
            <a:xfrm>
              <a:off x="3553" y="2693"/>
              <a:ext cx="1294" cy="374"/>
            </a:xfrm>
            <a:prstGeom prst="flowChartDecision">
              <a:avLst/>
            </a:prstGeom>
            <a:solidFill>
              <a:srgbClr val="99FFCC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 i="1">
                  <a:latin typeface="Times New Roman" pitchFamily="18" charset="0"/>
                </a:rPr>
                <a:t>E 2</a:t>
              </a:r>
            </a:p>
          </p:txBody>
        </p:sp>
        <p:sp>
          <p:nvSpPr>
            <p:cNvPr id="285721" name="AutoShape 32"/>
            <p:cNvSpPr>
              <a:spLocks noChangeArrowheads="1"/>
            </p:cNvSpPr>
            <p:nvPr/>
          </p:nvSpPr>
          <p:spPr bwMode="auto">
            <a:xfrm>
              <a:off x="3840" y="3797"/>
              <a:ext cx="796" cy="220"/>
            </a:xfrm>
            <a:prstGeom prst="flowChartProcess">
              <a:avLst/>
            </a:prstGeom>
            <a:solidFill>
              <a:srgbClr val="FFFF99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r>
                <a:rPr kumimoji="1" lang="en-US" altLang="zh-CN" sz="1600" b="1">
                  <a:latin typeface="Times New Roman" pitchFamily="18" charset="0"/>
                </a:rPr>
                <a:t>  </a:t>
              </a:r>
              <a:r>
                <a:rPr kumimoji="1" lang="zh-CN" altLang="en-US" sz="1600" b="1" i="1">
                  <a:latin typeface="Times New Roman" pitchFamily="18" charset="0"/>
                </a:rPr>
                <a:t>下一语句</a:t>
              </a:r>
              <a:r>
                <a:rPr kumimoji="1" lang="zh-CN" altLang="en-US" sz="1600" b="1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285722" name="Line 33"/>
            <p:cNvSpPr>
              <a:spLocks noChangeShapeType="1"/>
            </p:cNvSpPr>
            <p:nvPr/>
          </p:nvSpPr>
          <p:spPr bwMode="auto">
            <a:xfrm>
              <a:off x="4224" y="2544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3" name="Line 34"/>
            <p:cNvSpPr>
              <a:spLocks noChangeShapeType="1"/>
            </p:cNvSpPr>
            <p:nvPr/>
          </p:nvSpPr>
          <p:spPr bwMode="auto">
            <a:xfrm>
              <a:off x="4224" y="3072"/>
              <a:ext cx="0" cy="144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4" name="Line 35"/>
            <p:cNvSpPr>
              <a:spLocks noChangeShapeType="1"/>
            </p:cNvSpPr>
            <p:nvPr/>
          </p:nvSpPr>
          <p:spPr bwMode="auto">
            <a:xfrm>
              <a:off x="4224" y="3456"/>
              <a:ext cx="0" cy="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5" name="Line 36"/>
            <p:cNvSpPr>
              <a:spLocks noChangeShapeType="1"/>
            </p:cNvSpPr>
            <p:nvPr/>
          </p:nvSpPr>
          <p:spPr bwMode="auto">
            <a:xfrm flipH="1">
              <a:off x="3168" y="355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6" name="Line 37"/>
            <p:cNvSpPr>
              <a:spLocks noChangeShapeType="1"/>
            </p:cNvSpPr>
            <p:nvPr/>
          </p:nvSpPr>
          <p:spPr bwMode="auto">
            <a:xfrm>
              <a:off x="3168" y="1632"/>
              <a:ext cx="0" cy="1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7" name="Line 38"/>
            <p:cNvSpPr>
              <a:spLocks noChangeShapeType="1"/>
            </p:cNvSpPr>
            <p:nvPr/>
          </p:nvSpPr>
          <p:spPr bwMode="auto">
            <a:xfrm>
              <a:off x="3168" y="1632"/>
              <a:ext cx="105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8" name="Line 39"/>
            <p:cNvSpPr>
              <a:spLocks noChangeShapeType="1"/>
            </p:cNvSpPr>
            <p:nvPr/>
          </p:nvSpPr>
          <p:spPr bwMode="auto">
            <a:xfrm>
              <a:off x="4848" y="1968"/>
              <a:ext cx="38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29" name="Line 40"/>
            <p:cNvSpPr>
              <a:spLocks noChangeShapeType="1"/>
            </p:cNvSpPr>
            <p:nvPr/>
          </p:nvSpPr>
          <p:spPr bwMode="auto">
            <a:xfrm>
              <a:off x="5232" y="1968"/>
              <a:ext cx="0" cy="1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0" name="Line 41"/>
            <p:cNvSpPr>
              <a:spLocks noChangeShapeType="1"/>
            </p:cNvSpPr>
            <p:nvPr/>
          </p:nvSpPr>
          <p:spPr bwMode="auto">
            <a:xfrm>
              <a:off x="4224" y="3648"/>
              <a:ext cx="100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5731" name="Line 42"/>
            <p:cNvSpPr>
              <a:spLocks noChangeShapeType="1"/>
            </p:cNvSpPr>
            <p:nvPr/>
          </p:nvSpPr>
          <p:spPr bwMode="auto">
            <a:xfrm>
              <a:off x="4224" y="3648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stealth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90923" name="Text Box 43"/>
          <p:cNvSpPr txBox="1">
            <a:spLocks noChangeArrowheads="1"/>
          </p:cNvSpPr>
          <p:nvPr/>
        </p:nvSpPr>
        <p:spPr bwMode="auto">
          <a:xfrm>
            <a:off x="5026025" y="3879850"/>
            <a:ext cx="9937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/>
            <a:r>
              <a:rPr kumimoji="1" lang="en-US" altLang="zh-CN" sz="1600" b="1" i="1">
                <a:solidFill>
                  <a:srgbClr val="CC0000"/>
                </a:solidFill>
                <a:latin typeface="宋体" pitchFamily="2" charset="-122"/>
                <a:sym typeface="Symbol" pitchFamily="18" charset="2"/>
              </a:rPr>
              <a:t>continue</a:t>
            </a:r>
          </a:p>
        </p:txBody>
      </p:sp>
      <p:sp>
        <p:nvSpPr>
          <p:cNvPr id="890924" name="Line 44"/>
          <p:cNvSpPr>
            <a:spLocks noChangeShapeType="1"/>
          </p:cNvSpPr>
          <p:nvPr/>
        </p:nvSpPr>
        <p:spPr bwMode="auto">
          <a:xfrm rot="-10800000">
            <a:off x="5029200" y="432276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286000" y="4321175"/>
            <a:ext cx="1600200" cy="1449388"/>
            <a:chOff x="1440" y="2879"/>
            <a:chExt cx="1008" cy="913"/>
          </a:xfrm>
        </p:grpSpPr>
        <p:sp>
          <p:nvSpPr>
            <p:cNvPr id="890926" name="Line 46"/>
            <p:cNvSpPr>
              <a:spLocks noChangeShapeType="1"/>
            </p:cNvSpPr>
            <p:nvPr/>
          </p:nvSpPr>
          <p:spPr bwMode="auto">
            <a:xfrm>
              <a:off x="2448" y="2879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0927" name="Line 47"/>
            <p:cNvSpPr>
              <a:spLocks noChangeShapeType="1"/>
            </p:cNvSpPr>
            <p:nvPr/>
          </p:nvSpPr>
          <p:spPr bwMode="auto">
            <a:xfrm>
              <a:off x="1440" y="3648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0928" name="Line 48"/>
            <p:cNvSpPr>
              <a:spLocks noChangeShapeType="1"/>
            </p:cNvSpPr>
            <p:nvPr/>
          </p:nvSpPr>
          <p:spPr bwMode="auto">
            <a:xfrm>
              <a:off x="1440" y="364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029200" y="2341563"/>
            <a:ext cx="1676400" cy="1981200"/>
            <a:chOff x="3168" y="1632"/>
            <a:chExt cx="1056" cy="1248"/>
          </a:xfrm>
        </p:grpSpPr>
        <p:sp>
          <p:nvSpPr>
            <p:cNvPr id="890930" name="Line 50"/>
            <p:cNvSpPr>
              <a:spLocks noChangeShapeType="1"/>
            </p:cNvSpPr>
            <p:nvPr/>
          </p:nvSpPr>
          <p:spPr bwMode="auto">
            <a:xfrm>
              <a:off x="3168" y="1632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0931" name="Line 51"/>
            <p:cNvSpPr>
              <a:spLocks noChangeShapeType="1"/>
            </p:cNvSpPr>
            <p:nvPr/>
          </p:nvSpPr>
          <p:spPr bwMode="auto">
            <a:xfrm>
              <a:off x="3168" y="163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85709" name="Rectangle 5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67600" y="284163"/>
            <a:ext cx="1219200" cy="3048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b="1" dirty="0">
                <a:solidFill>
                  <a:schemeClr val="bg1"/>
                </a:solidFill>
                <a:latin typeface="宋体" pitchFamily="2" charset="-122"/>
              </a:rPr>
              <a:t>2.5  </a:t>
            </a:r>
            <a:r>
              <a:rPr lang="zh-CN" altLang="en-US" sz="100" b="1" dirty="0">
                <a:solidFill>
                  <a:schemeClr val="bg1"/>
                </a:solidFill>
                <a:latin typeface="宋体" pitchFamily="2" charset="-122"/>
              </a:rPr>
              <a:t>转向语句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2" grpId="0" autoUpdateAnimBg="0"/>
      <p:bldP spid="890883" grpId="0" autoUpdateAnimBg="0"/>
      <p:bldP spid="890884" grpId="0" autoUpdateAnimBg="0"/>
      <p:bldP spid="890904" grpId="0" autoUpdateAnimBg="0"/>
      <p:bldP spid="890923" grpId="0" autoUpdateAnimBg="0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762000" y="1558925"/>
            <a:ext cx="7620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break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无条件地结束</a:t>
            </a:r>
            <a:r>
              <a:rPr kumimoji="1" lang="en-US" altLang="zh-CN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switch</a:t>
            </a:r>
            <a:r>
              <a:rPr kumimoji="1" lang="zh-CN" altLang="en-US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语句，或循环语句，转向执行语句块的后续语句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continue</a:t>
            </a:r>
            <a:r>
              <a:rPr kumimoji="1" lang="zh-CN" altLang="en-US" sz="2000" b="1" i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用于循环体中，终止当前一次循环</a:t>
            </a: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762000" y="3657600"/>
            <a:ext cx="74676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goto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无条件转向语句，与标号语句配合使用，一般形式为：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goto  </a:t>
            </a:r>
            <a:r>
              <a:rPr kumimoji="1" lang="zh-CN" altLang="en-US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标号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kumimoji="1" lang="zh-CN" altLang="en-US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标号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kumimoji="1" lang="en-US" altLang="zh-CN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:  </a:t>
            </a:r>
            <a:r>
              <a:rPr kumimoji="1" lang="zh-CN" altLang="en-US" b="1" i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语句</a:t>
            </a:r>
            <a:r>
              <a:rPr kumimoji="1" lang="zh-CN" altLang="en-US" b="1"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；</a:t>
            </a:r>
            <a:r>
              <a:rPr kumimoji="1" lang="zh-CN" altLang="en-US" sz="2000" b="1" i="1">
                <a:solidFill>
                  <a:srgbClr val="008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5381625" y="2286000"/>
            <a:ext cx="3228975" cy="298132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b="1" i="1">
                <a:solidFill>
                  <a:srgbClr val="0033CC"/>
                </a:solidFill>
                <a:latin typeface="Times New Roman" pitchFamily="18" charset="0"/>
              </a:rPr>
              <a:t>例：</a:t>
            </a:r>
            <a:endParaRPr kumimoji="1" lang="zh-CN" altLang="en-US" b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zh-CN" altLang="en-US" b="1">
                <a:latin typeface="Times New Roman" pitchFamily="18" charset="0"/>
              </a:rPr>
              <a:t>    </a:t>
            </a:r>
            <a:r>
              <a:rPr kumimoji="1" lang="en-US" altLang="zh-CN" b="1">
                <a:latin typeface="Times New Roman" pitchFamily="18" charset="0"/>
              </a:rPr>
              <a:t>int  i =1,  sum = 0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loop :  if  ( i &lt; = 100 )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 { sum += i ++;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              goto  loop 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	 }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b="1">
                <a:latin typeface="Times New Roman" pitchFamily="18" charset="0"/>
              </a:rPr>
              <a:t>    cout &lt;&lt; sum ;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ECE6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" b="1" dirty="0">
                <a:solidFill>
                  <a:schemeClr val="bg1"/>
                </a:solidFill>
              </a:rPr>
              <a:t>2.5  </a:t>
            </a:r>
            <a:r>
              <a:rPr lang="zh-CN" altLang="en-US" sz="100" b="1" dirty="0">
                <a:solidFill>
                  <a:schemeClr val="bg1"/>
                </a:solidFill>
              </a:rPr>
              <a:t>转向语句</a:t>
            </a:r>
          </a:p>
        </p:txBody>
      </p:sp>
      <p:sp useBgFill="1">
        <p:nvSpPr>
          <p:cNvPr id="891912" name="Rectangle 8"/>
          <p:cNvSpPr>
            <a:spLocks noChangeArrowheads="1"/>
          </p:cNvSpPr>
          <p:nvPr/>
        </p:nvSpPr>
        <p:spPr bwMode="auto">
          <a:xfrm>
            <a:off x="533400" y="579438"/>
            <a:ext cx="82296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2.5  </a:t>
            </a:r>
            <a:r>
              <a:rPr kumimoji="1"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转向语句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autoUpdateAnimBg="0"/>
      <p:bldP spid="891908" grpId="0" animBg="1" autoUpdateAnimBg="0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Text Box 2"/>
          <p:cNvSpPr txBox="1">
            <a:spLocks noChangeArrowheads="1"/>
          </p:cNvSpPr>
          <p:nvPr/>
        </p:nvSpPr>
        <p:spPr bwMode="auto">
          <a:xfrm>
            <a:off x="714400" y="956057"/>
            <a:ext cx="7715200" cy="52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运算符表示对基本数据的操作。不同类型的数据可以进行不同运算。各种运算符有不同的功能、优先级和结合方向。</a:t>
            </a:r>
            <a:endParaRPr lang="en-US" altLang="zh-CN" b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表达式是由常量、变量和运算符组成的，表达一个计算值的式子。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C++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构成选择结构的条件语句有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if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语句和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switch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if 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语句适用于条件判断比较复杂的分支结构。    </a:t>
            </a:r>
            <a:endParaRPr kumimoji="1" lang="en-US" altLang="zh-CN" b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switch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语句根据一个表达式的不同可能值决定选择执行。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循环结构有</a:t>
            </a:r>
            <a:r>
              <a:rPr kumimoji="1" lang="en-US" altLang="zh-CN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whlie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语句、</a:t>
            </a:r>
            <a:r>
              <a:rPr kumimoji="1" lang="en-US" altLang="zh-CN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do_while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语句和 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for 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while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语句和</a:t>
            </a:r>
            <a:r>
              <a:rPr kumimoji="1" lang="en-US" altLang="zh-CN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do_while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语句主要用于条件循环。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for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语句称为步长循环。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转向语句是程序的流程控制的补充机制。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C++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的转向语句主要有：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break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、 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</a:t>
            </a:r>
            <a:r>
              <a:rPr kumimoji="1" lang="en-US" altLang="zh-CN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continue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和</a:t>
            </a:r>
            <a:r>
              <a:rPr kumimoji="1" lang="en-US" altLang="zh-CN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goto</a:t>
            </a:r>
            <a:r>
              <a:rPr kumimoji="1" lang="zh-CN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语句。 </a:t>
            </a:r>
          </a:p>
        </p:txBody>
      </p:sp>
      <p:sp useBgFill="1">
        <p:nvSpPr>
          <p:cNvPr id="89293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88913"/>
            <a:ext cx="12192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zh-CN" alt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0" grpId="0" autoUpdateAnimBg="0"/>
      <p:bldP spid="892931" grpId="0" animBg="1" autoUpdateAnimBg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2324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626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</a:rPr>
              <a:t>2-1  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++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++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b = -- a ;</a:t>
            </a:r>
            <a:r>
              <a:rPr lang="en-US" altLang="zh-CN" sz="2000" b="0" dirty="0">
                <a:solidFill>
                  <a:schemeClr val="tx1"/>
                </a:solidFill>
              </a:rPr>
              <a:t>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--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++ + b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4325" name="Oval 5"/>
          <p:cNvSpPr>
            <a:spLocks noChangeArrowheads="1"/>
          </p:cNvSpPr>
          <p:nvPr/>
        </p:nvSpPr>
        <p:spPr bwMode="auto">
          <a:xfrm>
            <a:off x="4495800" y="51355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4326" name="AutoShape 6"/>
          <p:cNvSpPr>
            <a:spLocks/>
          </p:cNvSpPr>
          <p:nvPr/>
        </p:nvSpPr>
        <p:spPr bwMode="auto">
          <a:xfrm>
            <a:off x="4343400" y="1671638"/>
            <a:ext cx="1884363" cy="533400"/>
          </a:xfrm>
          <a:prstGeom prst="borderCallout2">
            <a:avLst>
              <a:gd name="adj1" fmla="val 21431"/>
              <a:gd name="adj2" fmla="val -4042"/>
              <a:gd name="adj3" fmla="val 21431"/>
              <a:gd name="adj4" fmla="val -26958"/>
              <a:gd name="adj5" fmla="val 338690"/>
              <a:gd name="adj6" fmla="val -10884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a = a-1, b = a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5" grpId="0" animBg="1"/>
      <p:bldP spid="82432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3348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26015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</a:rPr>
              <a:t>2-1  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++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++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--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c = a -- ;</a:t>
            </a:r>
            <a:r>
              <a:rPr lang="en-US" altLang="zh-CN" sz="2000" b="0" dirty="0">
                <a:solidFill>
                  <a:schemeClr val="tx1"/>
                </a:solidFill>
              </a:rPr>
              <a:t>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++ + b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5349" name="Oval 5"/>
          <p:cNvSpPr>
            <a:spLocks noChangeArrowheads="1"/>
          </p:cNvSpPr>
          <p:nvPr/>
        </p:nvSpPr>
        <p:spPr bwMode="auto">
          <a:xfrm>
            <a:off x="4495800" y="5353050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5350" name="AutoShape 6"/>
          <p:cNvSpPr>
            <a:spLocks/>
          </p:cNvSpPr>
          <p:nvPr/>
        </p:nvSpPr>
        <p:spPr bwMode="auto">
          <a:xfrm>
            <a:off x="3771900" y="2174875"/>
            <a:ext cx="1952625" cy="533400"/>
          </a:xfrm>
          <a:prstGeom prst="borderCallout2">
            <a:avLst>
              <a:gd name="adj1" fmla="val 21431"/>
              <a:gd name="adj2" fmla="val -3903"/>
              <a:gd name="adj3" fmla="val 21431"/>
              <a:gd name="adj4" fmla="val -18944"/>
              <a:gd name="adj5" fmla="val 299403"/>
              <a:gd name="adj6" fmla="val -72519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c = a , a = a-1;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9" grpId="0" animBg="1"/>
      <p:bldP spid="825350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443413"/>
            <a:ext cx="3451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533400" y="115888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．自增和自减 </a:t>
            </a:r>
          </a:p>
        </p:txBody>
      </p:sp>
      <p:sp>
        <p:nvSpPr>
          <p:cNvPr id="314372" name="Text Box 3"/>
          <p:cNvSpPr txBox="1">
            <a:spLocks noChangeArrowheads="1"/>
          </p:cNvSpPr>
          <p:nvPr/>
        </p:nvSpPr>
        <p:spPr bwMode="auto">
          <a:xfrm>
            <a:off x="984250" y="717550"/>
            <a:ext cx="7332166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例 </a:t>
            </a:r>
            <a:r>
              <a:rPr lang="en-US" altLang="zh-CN" sz="2000" b="1" i="1" dirty="0">
                <a:solidFill>
                  <a:srgbClr val="008000"/>
                </a:solidFill>
              </a:rPr>
              <a:t>2-1   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{ int   a = 3 ,   b,  c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++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++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b = -- a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"b=" &lt;&lt; b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c = a -- ;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>
                <a:solidFill>
                  <a:srgbClr val="0000FF"/>
                </a:solidFill>
              </a:rPr>
              <a:t>c = a ++ + b ;</a:t>
            </a:r>
            <a:r>
              <a:rPr lang="en-US" altLang="zh-CN" sz="2000" b="0" dirty="0">
                <a:solidFill>
                  <a:schemeClr val="tx1"/>
                </a:solidFill>
              </a:rPr>
              <a:t>	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"a=" &lt;&lt; a &lt;&lt; '\t' &lt;&lt; "c=" &lt;&lt; c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endl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26373" name="Oval 5"/>
          <p:cNvSpPr>
            <a:spLocks noChangeArrowheads="1"/>
          </p:cNvSpPr>
          <p:nvPr/>
        </p:nvSpPr>
        <p:spPr bwMode="auto">
          <a:xfrm>
            <a:off x="4495800" y="5568950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6374" name="AutoShape 6"/>
          <p:cNvSpPr>
            <a:spLocks/>
          </p:cNvSpPr>
          <p:nvPr/>
        </p:nvSpPr>
        <p:spPr bwMode="auto">
          <a:xfrm>
            <a:off x="3771900" y="2357438"/>
            <a:ext cx="2239963" cy="533400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312204"/>
              <a:gd name="adj6" fmla="val -5868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c = a+b, a = a+1 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3" grpId="0" animBg="1"/>
      <p:bldP spid="826374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12331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</a:p>
          <a:p>
            <a:pPr>
              <a:lnSpc>
                <a:spcPct val="18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表达式求值之前，要对操作数进行必要的类型转换：</a:t>
            </a:r>
            <a:r>
              <a:rPr lang="zh-CN" altLang="en-US" sz="20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838200" y="1538288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目的：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1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将短数扩展为机器处理的长度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  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2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使运算符两端的操作数具有相同的类型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原则：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1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开始运算前，扩展数据长度：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			    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char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short 	  </a:t>
            </a:r>
            <a:r>
              <a:rPr lang="en-US" altLang="zh-CN" sz="2000" b="1" dirty="0">
                <a:sym typeface="Wingdings" pitchFamily="2" charset="2"/>
              </a:rPr>
              <a:t>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zh-CN" sz="2000" b="1" dirty="0">
                <a:solidFill>
                  <a:srgbClr val="3333FF"/>
                </a:solidFill>
                <a:sym typeface="Symbol" pitchFamily="18" charset="2"/>
              </a:rPr>
              <a:t>int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                  unsigned char</a:t>
            </a: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unsigned short  </a:t>
            </a:r>
            <a:r>
              <a:rPr lang="en-US" altLang="zh-CN" sz="2000" b="1" dirty="0">
                <a:sym typeface="Wingdings" pitchFamily="2" charset="2"/>
              </a:rPr>
              <a:t>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zh-CN" sz="2000" b="1" dirty="0">
                <a:solidFill>
                  <a:srgbClr val="3333FF"/>
                </a:solidFill>
                <a:sym typeface="Symbol" pitchFamily="18" charset="2"/>
              </a:rPr>
              <a:t>unsigned int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                  		float 		  </a:t>
            </a:r>
            <a:r>
              <a:rPr lang="en-US" altLang="zh-CN" sz="2000" b="1" dirty="0">
                <a:sym typeface="Wingdings" pitchFamily="2" charset="2"/>
              </a:rPr>
              <a:t>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zh-CN" sz="2000" b="1" dirty="0">
                <a:solidFill>
                  <a:srgbClr val="3333FF"/>
                </a:solidFill>
                <a:sym typeface="Symbol" pitchFamily="18" charset="2"/>
              </a:rPr>
              <a:t>double</a:t>
            </a: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   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					        </a:t>
            </a:r>
            <a:r>
              <a:rPr lang="en-US" altLang="zh-CN" sz="2000" b="1" dirty="0">
                <a:solidFill>
                  <a:srgbClr val="3333FF"/>
                </a:solidFill>
                <a:sym typeface="Symbol" pitchFamily="18" charset="2"/>
              </a:rPr>
              <a:t>long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	 				</a:t>
            </a:r>
            <a:r>
              <a:rPr lang="en-US" altLang="zh-CN" sz="2000" b="1" dirty="0">
                <a:solidFill>
                  <a:srgbClr val="3333FF"/>
                </a:solidFill>
                <a:sym typeface="Symbol" pitchFamily="18" charset="2"/>
              </a:rPr>
              <a:t>unsigned long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			      </a:t>
            </a:r>
            <a:r>
              <a:rPr lang="zh-CN" altLang="en-US" sz="2000" b="1" i="1" dirty="0">
                <a:solidFill>
                  <a:schemeClr val="tx1"/>
                </a:solidFill>
                <a:sym typeface="Symbol" pitchFamily="18" charset="2"/>
              </a:rPr>
              <a:t>参与算术运算的只有</a:t>
            </a:r>
            <a:r>
              <a:rPr lang="en-US" altLang="zh-CN" sz="2000" b="1" i="1" dirty="0">
                <a:solidFill>
                  <a:schemeClr val="tx1"/>
                </a:solidFill>
                <a:sym typeface="Symbol" pitchFamily="18" charset="2"/>
              </a:rPr>
              <a:t>5</a:t>
            </a:r>
            <a:r>
              <a:rPr lang="zh-CN" altLang="en-US" sz="2000" b="1" i="1" dirty="0">
                <a:solidFill>
                  <a:schemeClr val="tx1"/>
                </a:solidFill>
                <a:sym typeface="Symbol" pitchFamily="18" charset="2"/>
              </a:rPr>
              <a:t>种类型数据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Symbol" pitchFamily="18" charset="2"/>
              </a:rPr>
              <a:t>	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2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算符两端运算量类型不同时：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</a:t>
            </a:r>
            <a:r>
              <a:rPr lang="en-US" altLang="zh-CN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·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“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向高看齐”，向表达能力强的类型转换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     </a:t>
            </a:r>
            <a:r>
              <a:rPr lang="en-US" altLang="zh-CN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·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逐个算符转换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	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（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3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赋值转换具有强制性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2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"/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"/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"/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"/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"/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"/>
                                        <p:tgtEl>
                                          <p:spTgt spid="82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"/>
                                        <p:tgtEl>
                                          <p:spTgt spid="82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75"/>
                                        <p:tgtEl>
                                          <p:spTgt spid="82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"/>
                                        <p:tgtEl>
                                          <p:spTgt spid="82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"/>
                                        <p:tgtEl>
                                          <p:spTgt spid="82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75"/>
                                        <p:tgtEl>
                                          <p:spTgt spid="82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4" grpId="0" autoUpdateAnimBg="0"/>
      <p:bldP spid="82739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ext Box 2"/>
          <p:cNvSpPr txBox="1">
            <a:spLocks noChangeArrowheads="1"/>
          </p:cNvSpPr>
          <p:nvPr/>
        </p:nvSpPr>
        <p:spPr bwMode="auto">
          <a:xfrm>
            <a:off x="1295400" y="1841500"/>
            <a:ext cx="5181600" cy="319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float Temp = 23.3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double  Volume = 3.2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long double </a:t>
            </a:r>
            <a:r>
              <a:rPr lang="en-US" altLang="zh-CN" sz="2000" b="1" dirty="0" err="1">
                <a:solidFill>
                  <a:schemeClr val="tx1"/>
                </a:solidFill>
              </a:rPr>
              <a:t>ldConstant</a:t>
            </a:r>
            <a:r>
              <a:rPr lang="en-US" altLang="zh-CN" sz="2000" b="1" dirty="0">
                <a:solidFill>
                  <a:schemeClr val="tx1"/>
                </a:solidFill>
              </a:rPr>
              <a:t> = 6.23E23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Volume * </a:t>
            </a:r>
            <a:r>
              <a:rPr lang="en-US" altLang="zh-CN" sz="2000" b="1" dirty="0" err="1">
                <a:solidFill>
                  <a:schemeClr val="tx1"/>
                </a:solidFill>
              </a:rPr>
              <a:t>ldConstant</a:t>
            </a:r>
            <a:r>
              <a:rPr lang="en-US" altLang="zh-CN" sz="2000" b="1" dirty="0">
                <a:solidFill>
                  <a:schemeClr val="tx1"/>
                </a:solidFill>
              </a:rPr>
              <a:t> ; 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Temp / Volume ;</a:t>
            </a:r>
          </a:p>
        </p:txBody>
      </p:sp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381000" y="152400"/>
            <a:ext cx="7924800" cy="74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295400" y="1841500"/>
            <a:ext cx="5181600" cy="319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float Temp = 23.3 ;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double  Volume = 3.2 ;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long double ldConstant = 6.23E23 ;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cout &lt;&lt; </a:t>
            </a:r>
            <a:r>
              <a:rPr lang="en-US" altLang="zh-CN" sz="2000" b="1" i="1">
                <a:solidFill>
                  <a:srgbClr val="3333FF"/>
                </a:solidFill>
              </a:rPr>
              <a:t>Volume </a:t>
            </a:r>
            <a:r>
              <a:rPr lang="en-US" altLang="zh-CN" sz="2000" b="1">
                <a:solidFill>
                  <a:schemeClr val="tx1"/>
                </a:solidFill>
              </a:rPr>
              <a:t>* ldConstant ; </a:t>
            </a: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cout &lt;&lt; Temp / Volume ;</a:t>
            </a: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829444" name="AutoShape 4"/>
          <p:cNvSpPr>
            <a:spLocks/>
          </p:cNvSpPr>
          <p:nvPr/>
        </p:nvSpPr>
        <p:spPr bwMode="auto">
          <a:xfrm>
            <a:off x="5029200" y="2286000"/>
            <a:ext cx="3143250" cy="457200"/>
          </a:xfrm>
          <a:prstGeom prst="borderCallout2">
            <a:avLst>
              <a:gd name="adj1" fmla="val 25000"/>
              <a:gd name="adj2" fmla="val -2426"/>
              <a:gd name="adj3" fmla="val 25000"/>
              <a:gd name="adj4" fmla="val -37981"/>
              <a:gd name="adj5" fmla="val 406250"/>
              <a:gd name="adj6" fmla="val -7358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double </a:t>
            </a:r>
            <a:r>
              <a:rPr lang="en-US" altLang="zh-CN" sz="2000" b="1">
                <a:solidFill>
                  <a:schemeClr val="tx1"/>
                </a:solidFill>
                <a:sym typeface="Wingdings" pitchFamily="2" charset="2"/>
              </a:rPr>
              <a:t> long double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295400" y="1841500"/>
            <a:ext cx="5181600" cy="319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float Temp = 23.3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double  Volume = 3.2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long double </a:t>
            </a:r>
            <a:r>
              <a:rPr lang="en-US" altLang="zh-CN" sz="2000" b="1" dirty="0" err="1">
                <a:solidFill>
                  <a:schemeClr val="tx1"/>
                </a:solidFill>
              </a:rPr>
              <a:t>ldConstant</a:t>
            </a:r>
            <a:r>
              <a:rPr lang="en-US" altLang="zh-CN" sz="2000" b="1" dirty="0">
                <a:solidFill>
                  <a:schemeClr val="tx1"/>
                </a:solidFill>
              </a:rPr>
              <a:t> = 6.23E23 ;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Volume</a:t>
            </a:r>
            <a:r>
              <a:rPr lang="en-US" altLang="zh-CN" sz="2000" b="1" i="1" dirty="0">
                <a:solidFill>
                  <a:srgbClr val="3333FF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* </a:t>
            </a:r>
            <a:r>
              <a:rPr lang="en-US" altLang="zh-CN" sz="2000" b="1" dirty="0" err="1">
                <a:solidFill>
                  <a:schemeClr val="tx1"/>
                </a:solidFill>
              </a:rPr>
              <a:t>ldConstant</a:t>
            </a:r>
            <a:r>
              <a:rPr lang="en-US" altLang="zh-CN" sz="2000" b="1" dirty="0">
                <a:solidFill>
                  <a:schemeClr val="tx1"/>
                </a:solidFill>
              </a:rPr>
              <a:t> ; </a:t>
            </a:r>
          </a:p>
          <a:p>
            <a:pPr>
              <a:lnSpc>
                <a:spcPct val="17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</a:t>
            </a:r>
            <a:r>
              <a:rPr lang="en-US" altLang="zh-CN" sz="2000" b="1" i="1" dirty="0">
                <a:solidFill>
                  <a:srgbClr val="3333FF"/>
                </a:solidFill>
              </a:rPr>
              <a:t>Temp</a:t>
            </a:r>
            <a:r>
              <a:rPr lang="en-US" altLang="zh-CN" sz="2000" b="1" dirty="0">
                <a:solidFill>
                  <a:schemeClr val="tx1"/>
                </a:solidFill>
              </a:rPr>
              <a:t> / Volume ;</a:t>
            </a:r>
          </a:p>
        </p:txBody>
      </p:sp>
      <p:sp>
        <p:nvSpPr>
          <p:cNvPr id="830467" name="Rectangle 3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830468" name="AutoShape 4"/>
          <p:cNvSpPr>
            <a:spLocks/>
          </p:cNvSpPr>
          <p:nvPr/>
        </p:nvSpPr>
        <p:spPr bwMode="auto">
          <a:xfrm>
            <a:off x="5029200" y="2819400"/>
            <a:ext cx="2438400" cy="457200"/>
          </a:xfrm>
          <a:prstGeom prst="borderCallout2">
            <a:avLst>
              <a:gd name="adj1" fmla="val 25000"/>
              <a:gd name="adj2" fmla="val -3125"/>
              <a:gd name="adj3" fmla="val 25000"/>
              <a:gd name="adj4" fmla="val -48958"/>
              <a:gd name="adj5" fmla="val 406250"/>
              <a:gd name="adj6" fmla="val -9485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float </a:t>
            </a:r>
            <a:r>
              <a:rPr lang="en-US" altLang="zh-CN" sz="2000" b="1">
                <a:solidFill>
                  <a:schemeClr val="tx1"/>
                </a:solidFill>
                <a:sym typeface="Wingdings" pitchFamily="2" charset="2"/>
              </a:rPr>
              <a:t> double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831491" name="Text Box 3"/>
          <p:cNvSpPr txBox="1">
            <a:spLocks noChangeArrowheads="1"/>
          </p:cNvSpPr>
          <p:nvPr/>
        </p:nvSpPr>
        <p:spPr bwMode="auto">
          <a:xfrm>
            <a:off x="742950" y="1220788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强制类型转换 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920750" y="1566863"/>
            <a:ext cx="6026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用类型符对表达式值转换成所需类型，一般形式为：</a:t>
            </a: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(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b="1">
                <a:solidFill>
                  <a:srgbClr val="3333FF"/>
                </a:solidFill>
              </a:rPr>
              <a:t>  </a:t>
            </a:r>
            <a:r>
              <a:rPr lang="zh-CN" altLang="en-US" sz="2000" b="1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898525" y="3505200"/>
            <a:ext cx="5959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000" b="1" i="1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80000"/>
              </a:lnSpc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int ( x + y )		</a:t>
            </a: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把</a:t>
            </a:r>
            <a:r>
              <a:rPr lang="en-US" altLang="zh-CN" sz="2000" b="1" i="1">
                <a:solidFill>
                  <a:srgbClr val="008000"/>
                </a:solidFill>
              </a:rPr>
              <a:t>x+y</a:t>
            </a:r>
            <a:r>
              <a:rPr lang="zh-CN" altLang="en-US" sz="2000" b="1" i="1">
                <a:solidFill>
                  <a:srgbClr val="008000"/>
                </a:solidFill>
              </a:rPr>
              <a:t>的结果转换成整型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 b="1">
                <a:solidFill>
                  <a:schemeClr val="tx1"/>
                </a:solidFill>
              </a:rPr>
              <a:t>( char ) 70		</a:t>
            </a: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把整数</a:t>
            </a:r>
            <a:r>
              <a:rPr lang="en-US" altLang="zh-CN" sz="2000" b="1" i="1">
                <a:solidFill>
                  <a:srgbClr val="008000"/>
                </a:solidFill>
              </a:rPr>
              <a:t>70</a:t>
            </a:r>
            <a:r>
              <a:rPr lang="zh-CN" altLang="en-US" sz="2000" b="1" i="1">
                <a:solidFill>
                  <a:srgbClr val="008000"/>
                </a:solidFill>
              </a:rPr>
              <a:t>转换成字符 </a:t>
            </a:r>
            <a:r>
              <a:rPr lang="en-US" altLang="zh-CN" sz="2000" b="1" i="1">
                <a:solidFill>
                  <a:srgbClr val="008000"/>
                </a:solidFill>
                <a:cs typeface="Arial" charset="0"/>
              </a:rPr>
              <a:t>'</a:t>
            </a:r>
            <a:r>
              <a:rPr lang="en-US" altLang="zh-CN" sz="2000" b="1" i="1">
                <a:solidFill>
                  <a:srgbClr val="008000"/>
                </a:solidFill>
              </a:rPr>
              <a:t>F</a:t>
            </a:r>
            <a:r>
              <a:rPr lang="en-US" altLang="zh-CN" sz="2000" b="1" i="1">
                <a:solidFill>
                  <a:srgbClr val="008000"/>
                </a:solidFill>
                <a:cs typeface="Arial" charset="0"/>
              </a:rPr>
              <a:t>'</a:t>
            </a:r>
          </a:p>
          <a:p>
            <a:pPr>
              <a:lnSpc>
                <a:spcPct val="180000"/>
              </a:lnSpc>
              <a:defRPr/>
            </a:pP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double ) ( 2 / 4 ) 	</a:t>
            </a:r>
            <a:r>
              <a:rPr lang="en-US" altLang="zh-CN" sz="2000" b="1" i="1">
                <a:solidFill>
                  <a:srgbClr val="3333FF"/>
                </a:solidFill>
              </a:rPr>
              <a:t>	</a:t>
            </a: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结果为 </a:t>
            </a:r>
            <a:r>
              <a:rPr lang="en-US" altLang="zh-CN" sz="2000" b="1" i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831494" name="AutoShape 6"/>
          <p:cNvSpPr>
            <a:spLocks noChangeArrowheads="1"/>
          </p:cNvSpPr>
          <p:nvPr/>
        </p:nvSpPr>
        <p:spPr bwMode="auto">
          <a:xfrm>
            <a:off x="4648200" y="2895600"/>
            <a:ext cx="3524200" cy="1066800"/>
          </a:xfrm>
          <a:prstGeom prst="cloudCallout">
            <a:avLst>
              <a:gd name="adj1" fmla="val -100829"/>
              <a:gd name="adj2" fmla="val 171875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想一想，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为什么？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autoUpdateAnimBg="0"/>
      <p:bldP spid="831492" grpId="0" autoUpdateAnimBg="0"/>
      <p:bldP spid="831493" grpId="0" autoUpdateAnimBg="0"/>
      <p:bldP spid="83149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43800" cy="990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2.1 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表达式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676400"/>
            <a:ext cx="7545388" cy="281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表达式是由数据和运算符，按求值规则，表达一个值的式子。</a:t>
            </a:r>
          </a:p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表达式可以分为：算术表达式、逻辑表达式、赋值表达式、条件表达式、逗号表达式。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8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8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8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utoUpdateAnimBg="0"/>
      <p:bldP spid="7895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742950" y="1220788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强制类型转换 </a:t>
            </a: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898525" y="3657600"/>
            <a:ext cx="6797675" cy="16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赋值时的类型转换和用类型符实现的类型转换是强制性</a:t>
            </a:r>
          </a:p>
          <a:p>
            <a:pPr>
              <a:lnSpc>
                <a:spcPct val="18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例如：</a:t>
            </a:r>
          </a:p>
          <a:p>
            <a:pPr>
              <a:lnSpc>
                <a:spcPct val="18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  a = 2.516 ; 		</a:t>
            </a:r>
            <a:r>
              <a:rPr lang="en-US" altLang="zh-CN" sz="2000" b="1" i="1" dirty="0">
                <a:solidFill>
                  <a:srgbClr val="008000"/>
                </a:solidFill>
              </a:rPr>
              <a:t>// a </a:t>
            </a:r>
            <a:r>
              <a:rPr lang="zh-CN" altLang="en-US" sz="2000" b="1" i="1" dirty="0">
                <a:solidFill>
                  <a:srgbClr val="008000"/>
                </a:solidFill>
              </a:rPr>
              <a:t>的值为</a:t>
            </a:r>
            <a:r>
              <a:rPr lang="en-US" altLang="zh-CN" sz="2000" b="1" i="1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320517" name="Text Box 8"/>
          <p:cNvSpPr txBox="1">
            <a:spLocks noChangeArrowheads="1"/>
          </p:cNvSpPr>
          <p:nvPr/>
        </p:nvSpPr>
        <p:spPr bwMode="auto">
          <a:xfrm>
            <a:off x="920750" y="1566863"/>
            <a:ext cx="6026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用类型符对表达式值转换成所需类型，一般形式为：</a:t>
            </a: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(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b="1">
                <a:solidFill>
                  <a:srgbClr val="3333FF"/>
                </a:solidFill>
              </a:rPr>
              <a:t>  </a:t>
            </a:r>
            <a:r>
              <a:rPr lang="zh-CN" altLang="en-US" sz="2000" b="1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en-US" altLang="zh-CN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zh-CN" altLang="en-US" sz="2000" b="1" i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(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类型</a:t>
            </a:r>
            <a:r>
              <a:rPr lang="zh-CN" altLang="en-US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)  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iostream</a:t>
            </a:r>
            <a:r>
              <a:rPr lang="en-US" altLang="zh-CN" sz="2000" b="1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&lt;&lt;x&lt;&lt;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(x)&lt;&lt;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&lt;&lt;*(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*)p&lt;&lt;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643438" y="1071546"/>
            <a:ext cx="3163888" cy="1066800"/>
          </a:xfrm>
          <a:prstGeom prst="cloudCallout">
            <a:avLst>
              <a:gd name="adj1" fmla="val -69975"/>
              <a:gd name="adj2" fmla="val 159134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分析 输出结果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  <p:bldP spid="9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iostream</a:t>
            </a:r>
            <a:r>
              <a:rPr lang="en-US" altLang="zh-CN" sz="2000" b="1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>
                <a:solidFill>
                  <a:srgbClr val="0000CC"/>
                </a:solidFill>
              </a:rPr>
              <a:t>x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(x)&lt;&lt;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&lt;&lt;*(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*)p&lt;&lt;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500562" y="3643314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3286116" y="2143116"/>
            <a:ext cx="2239963" cy="533400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312204"/>
              <a:gd name="adj6" fmla="val -58681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输出</a:t>
            </a:r>
            <a:r>
              <a:rPr lang="en-US" altLang="zh-CN" sz="2000" b="1" dirty="0">
                <a:solidFill>
                  <a:schemeClr val="tx1"/>
                </a:solidFill>
              </a:rPr>
              <a:t>double</a:t>
            </a:r>
            <a:r>
              <a:rPr lang="zh-CN" altLang="en-US" sz="2000" b="1" dirty="0">
                <a:solidFill>
                  <a:schemeClr val="tx1"/>
                </a:solidFill>
              </a:rPr>
              <a:t>值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871289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4778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iostream</a:t>
            </a:r>
            <a:r>
              <a:rPr lang="en-US" altLang="zh-CN" sz="2000" b="1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&lt;&lt;x&lt;&lt;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rgbClr val="0000CC"/>
                </a:solidFill>
              </a:rPr>
              <a:t>int</a:t>
            </a:r>
            <a:r>
              <a:rPr lang="en-US" altLang="zh-CN" sz="2000" b="1" dirty="0">
                <a:solidFill>
                  <a:srgbClr val="0000CC"/>
                </a:solidFill>
              </a:rPr>
              <a:t>(x)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&lt;&lt;*(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*)p&lt;&lt;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42363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29124" y="4000504"/>
            <a:ext cx="993379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3643306" y="2143116"/>
            <a:ext cx="2296845" cy="1000132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215835"/>
              <a:gd name="adj6" fmla="val -7081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输出强类型转换后</a:t>
            </a: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zh-CN" altLang="en-US" sz="2000" b="1" dirty="0">
                <a:solidFill>
                  <a:schemeClr val="tx1"/>
                </a:solidFill>
              </a:rPr>
              <a:t>值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1000" y="152400"/>
            <a:ext cx="7924800" cy="6576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</a:t>
            </a: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类型转换</a:t>
            </a:r>
            <a:endParaRPr lang="zh-CN" altLang="en-US" sz="2000" b="1">
              <a:solidFill>
                <a:srgbClr val="008000"/>
              </a:solidFill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714348" y="1396261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iostream</a:t>
            </a:r>
            <a:r>
              <a:rPr lang="en-US" altLang="zh-CN" sz="2000" b="1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 main()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double x=1.34567;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void *p=&amp;x;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&lt;&lt;x&lt;&lt;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en-US" altLang="zh-CN" sz="2000" b="1" dirty="0">
                <a:solidFill>
                  <a:schemeClr val="tx1"/>
                </a:solidFill>
              </a:rPr>
              <a:t>(x)&lt;&lt;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>
                <a:solidFill>
                  <a:srgbClr val="0000CC"/>
                </a:solidFill>
              </a:rPr>
              <a:t>*(</a:t>
            </a:r>
            <a:r>
              <a:rPr lang="en-US" altLang="zh-CN" sz="2000" b="1" dirty="0" err="1">
                <a:solidFill>
                  <a:srgbClr val="0000CC"/>
                </a:solidFill>
              </a:rPr>
              <a:t>int</a:t>
            </a:r>
            <a:r>
              <a:rPr lang="en-US" altLang="zh-CN" sz="2000" b="1" dirty="0">
                <a:solidFill>
                  <a:srgbClr val="0000CC"/>
                </a:solidFill>
              </a:rPr>
              <a:t>*)p</a:t>
            </a:r>
            <a:r>
              <a:rPr lang="en-US" altLang="zh-CN" sz="2000" b="1" dirty="0">
                <a:solidFill>
                  <a:schemeClr val="tx1"/>
                </a:solidFill>
              </a:rPr>
              <a:t>&lt;&lt;</a:t>
            </a:r>
            <a:r>
              <a:rPr lang="en-US" altLang="zh-CN" sz="2000" b="1" dirty="0" err="1">
                <a:solidFill>
                  <a:schemeClr val="tx1"/>
                </a:solidFill>
              </a:rPr>
              <a:t>endl</a:t>
            </a:r>
            <a:r>
              <a:rPr lang="en-US" altLang="zh-CN" sz="2000" b="1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3429001"/>
            <a:ext cx="366712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500562" y="4286256"/>
            <a:ext cx="2000264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4214810" y="1714488"/>
            <a:ext cx="3857652" cy="1000132"/>
          </a:xfrm>
          <a:prstGeom prst="borderCallout2">
            <a:avLst>
              <a:gd name="adj1" fmla="val 21431"/>
              <a:gd name="adj2" fmla="val -3403"/>
              <a:gd name="adj3" fmla="val 21431"/>
              <a:gd name="adj4" fmla="val -15523"/>
              <a:gd name="adj5" fmla="val 298049"/>
              <a:gd name="adj6" fmla="val -51567"/>
            </a:avLst>
          </a:prstGeom>
          <a:solidFill>
            <a:schemeClr val="hlink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对指针强类型转换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低位</a:t>
            </a:r>
            <a:r>
              <a:rPr lang="en-US" altLang="zh-CN" sz="2000" b="1" dirty="0">
                <a:solidFill>
                  <a:schemeClr val="tx1"/>
                </a:solidFill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</a:rPr>
              <a:t>字节直接解释为</a:t>
            </a:r>
            <a:r>
              <a:rPr lang="en-US" altLang="zh-CN" sz="2000" b="1" dirty="0" err="1">
                <a:solidFill>
                  <a:schemeClr val="tx1"/>
                </a:solidFill>
              </a:rPr>
              <a:t>int</a:t>
            </a:r>
            <a:r>
              <a:rPr lang="zh-CN" altLang="en-US" sz="2000" b="1" dirty="0">
                <a:solidFill>
                  <a:schemeClr val="tx1"/>
                </a:solidFill>
              </a:rPr>
              <a:t>数据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38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1573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4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5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6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7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8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9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0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1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2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3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4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5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6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7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8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89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0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1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2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3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4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5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6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7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8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99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0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1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2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3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4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5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6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7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8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09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0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1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2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3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4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5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6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7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8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19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0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1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2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3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4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5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6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7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8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29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0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1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2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3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4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5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6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7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8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39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40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41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42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43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44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645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3612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833613" name="Rectangle 77"/>
          <p:cNvSpPr>
            <a:spLocks noChangeArrowheads="1"/>
          </p:cNvSpPr>
          <p:nvPr/>
        </p:nvSpPr>
        <p:spPr bwMode="auto">
          <a:xfrm>
            <a:off x="533400" y="1000125"/>
            <a:ext cx="8467756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  <p:grpSp>
        <p:nvGrpSpPr>
          <p:cNvPr id="321541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1567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1571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1572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1568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C00000"/>
                  </a:solidFill>
                </a:rPr>
                <a:t>100</a:t>
              </a:r>
            </a:p>
          </p:txBody>
        </p:sp>
        <p:sp>
          <p:nvSpPr>
            <p:cNvPr id="321569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70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1550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1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2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3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4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5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6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7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8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59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0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1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2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3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4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5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66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1543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1544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1548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1549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1545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C00000"/>
                  </a:solidFill>
                </a:rPr>
                <a:t>50</a:t>
              </a:r>
            </a:p>
          </p:txBody>
        </p:sp>
        <p:sp>
          <p:nvSpPr>
            <p:cNvPr id="321546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1547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83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12" grpId="0" autoUpdateAnimBg="0"/>
      <p:bldP spid="83361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2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2598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99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0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1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2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3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4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5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6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7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8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09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0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1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2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3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4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5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6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7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8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19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0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1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2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3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4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5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6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7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8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29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0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1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2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3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4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5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6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7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8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39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0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1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2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3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4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5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6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7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8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49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0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1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2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3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4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5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6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7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8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59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0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1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2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3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4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5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6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7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8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69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670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322563" name="Rectangle 77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  <p:grpSp>
        <p:nvGrpSpPr>
          <p:cNvPr id="322564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2592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2596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2597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2593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100</a:t>
              </a:r>
            </a:p>
          </p:txBody>
        </p:sp>
        <p:sp>
          <p:nvSpPr>
            <p:cNvPr id="322594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95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2565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2575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76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77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78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79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0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1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2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3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4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5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6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7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8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89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90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91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2566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2569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2573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2574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2570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2571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2572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4670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322568" name="Rectangle 11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3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67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3623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4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5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6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7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8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9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0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1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2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3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4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5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6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7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8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39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0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1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2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3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4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5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6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7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8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49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0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1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2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3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4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5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6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7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8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59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0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1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2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3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4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5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6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7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8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69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0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1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2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3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4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5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6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7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8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79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0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1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2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3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4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5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6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7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8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89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90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91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92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93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94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95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3587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3617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3621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3622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3618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100</a:t>
              </a:r>
            </a:p>
          </p:txBody>
        </p:sp>
        <p:sp>
          <p:nvSpPr>
            <p:cNvPr id="323619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20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3588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3600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1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2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3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4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5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6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7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8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09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0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1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2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3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4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5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616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3589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3594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3598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3599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3595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3596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3597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5694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i="1" dirty="0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5695" name="AutoShape 111"/>
          <p:cNvSpPr>
            <a:spLocks/>
          </p:cNvSpPr>
          <p:nvPr/>
        </p:nvSpPr>
        <p:spPr bwMode="auto">
          <a:xfrm>
            <a:off x="5435600" y="4508500"/>
            <a:ext cx="2438400" cy="762000"/>
          </a:xfrm>
          <a:prstGeom prst="borderCallout2">
            <a:avLst>
              <a:gd name="adj1" fmla="val 15000"/>
              <a:gd name="adj2" fmla="val -3125"/>
              <a:gd name="adj3" fmla="val 15000"/>
              <a:gd name="adj4" fmla="val -33333"/>
              <a:gd name="adj5" fmla="val -86875"/>
              <a:gd name="adj6" fmla="val -6354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输入全部为整型数据时，分，秒</a:t>
            </a:r>
            <a:endParaRPr lang="zh-CN" altLang="en-US" sz="2000" b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3592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3593" name="Rectangle 116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9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10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4647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48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49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0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1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2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3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4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5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6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7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8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59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0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1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2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3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4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5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6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7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8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69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0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1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2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3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4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5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6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7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8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79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0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1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2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3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4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5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6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7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8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89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0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1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2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3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4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5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6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7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8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99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0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1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2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3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4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5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6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7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8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09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0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1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2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3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4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5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6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7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8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719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4611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4641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4645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4646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4642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4643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44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4612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4624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25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26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27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28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29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0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1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2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3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4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5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6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7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8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39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40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4613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4618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4622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4623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4619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4620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4621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6718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6719" name="AutoShape 111"/>
          <p:cNvSpPr>
            <a:spLocks/>
          </p:cNvSpPr>
          <p:nvPr/>
        </p:nvSpPr>
        <p:spPr bwMode="auto">
          <a:xfrm>
            <a:off x="4191000" y="2743200"/>
            <a:ext cx="3981450" cy="1622425"/>
          </a:xfrm>
          <a:prstGeom prst="borderCallout2">
            <a:avLst>
              <a:gd name="adj1" fmla="val 7046"/>
              <a:gd name="adj2" fmla="val -1912"/>
              <a:gd name="adj3" fmla="val 7046"/>
              <a:gd name="adj4" fmla="val -15310"/>
              <a:gd name="adj5" fmla="val 74167"/>
              <a:gd name="adj6" fmla="val -4150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消耗时间</a:t>
            </a:r>
            <a:r>
              <a:rPr lang="en-US" altLang="zh-CN" sz="2000" b="1">
                <a:solidFill>
                  <a:schemeClr val="tx1"/>
                </a:solidFill>
              </a:rPr>
              <a:t>=</a:t>
            </a:r>
            <a:r>
              <a:rPr lang="zh-CN" altLang="en-US" sz="2000" b="1">
                <a:solidFill>
                  <a:schemeClr val="tx1"/>
                </a:solidFill>
              </a:rPr>
              <a:t>结束时间</a:t>
            </a:r>
            <a:r>
              <a:rPr lang="en-US" altLang="zh-CN" sz="2000" b="1">
                <a:solidFill>
                  <a:schemeClr val="tx1"/>
                </a:solidFill>
              </a:rPr>
              <a:t>-</a:t>
            </a:r>
            <a:r>
              <a:rPr lang="zh-CN" altLang="en-US" sz="2000" b="1">
                <a:solidFill>
                  <a:schemeClr val="tx1"/>
                </a:solidFill>
              </a:rPr>
              <a:t>开始时间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需换算成秒进行计算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然后再换算成消耗的小时数</a:t>
            </a:r>
            <a:endParaRPr lang="zh-CN" altLang="en-US" sz="2000" b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4616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4617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719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34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5671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2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3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4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5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6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7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8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79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0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1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2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3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4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5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6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7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8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89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0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1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2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3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4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5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6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7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8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99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0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1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2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3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4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5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6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7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8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09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0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1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2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3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4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5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6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7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8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19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0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1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2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3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4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5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6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7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8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29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0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1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2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3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4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5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6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7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8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39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40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41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42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743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5635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5665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5669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5670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5666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100</a:t>
              </a:r>
            </a:p>
          </p:txBody>
        </p:sp>
        <p:sp>
          <p:nvSpPr>
            <p:cNvPr id="325667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68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5636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5648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49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0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1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2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3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4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5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6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7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8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59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60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61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62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63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64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5637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5642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5646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5647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5643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5644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5645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7742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i="1" dirty="0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/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/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/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 dirty="0"/>
              <a:t>  输出数据。</a:t>
            </a:r>
          </a:p>
        </p:txBody>
      </p:sp>
      <p:sp>
        <p:nvSpPr>
          <p:cNvPr id="837743" name="AutoShape 111"/>
          <p:cNvSpPr>
            <a:spLocks/>
          </p:cNvSpPr>
          <p:nvPr/>
        </p:nvSpPr>
        <p:spPr bwMode="auto">
          <a:xfrm>
            <a:off x="4267200" y="2871788"/>
            <a:ext cx="3400425" cy="457200"/>
          </a:xfrm>
          <a:prstGeom prst="borderCallout2">
            <a:avLst>
              <a:gd name="adj1" fmla="val 25000"/>
              <a:gd name="adj2" fmla="val -2241"/>
              <a:gd name="adj3" fmla="val 25000"/>
              <a:gd name="adj4" fmla="val -23204"/>
              <a:gd name="adj5" fmla="val 335069"/>
              <a:gd name="adj6" fmla="val -5522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距离 </a:t>
            </a:r>
            <a:r>
              <a:rPr lang="en-US" altLang="zh-CN" sz="2000" b="1" dirty="0">
                <a:solidFill>
                  <a:schemeClr val="tx1"/>
                </a:solidFill>
              </a:rPr>
              <a:t>= </a:t>
            </a:r>
            <a:r>
              <a:rPr lang="zh-CN" altLang="en-US" sz="2000" b="1" dirty="0">
                <a:solidFill>
                  <a:schemeClr val="tx1"/>
                </a:solidFill>
              </a:rPr>
              <a:t>结束里程 </a:t>
            </a:r>
            <a:r>
              <a:rPr lang="en-US" altLang="zh-CN" sz="2000" b="1" dirty="0">
                <a:solidFill>
                  <a:schemeClr val="tx1"/>
                </a:solidFill>
              </a:rPr>
              <a:t>- </a:t>
            </a:r>
            <a:r>
              <a:rPr lang="zh-CN" altLang="en-US" sz="2000" b="1" dirty="0">
                <a:solidFill>
                  <a:schemeClr val="tx1"/>
                </a:solidFill>
              </a:rPr>
              <a:t>开始里程</a:t>
            </a:r>
            <a:endParaRPr lang="zh-CN" altLang="en-US" sz="2000" b="1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5640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5641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74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5175"/>
            <a:ext cx="7315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运算符是以简洁的方式表达对数据操作的符号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47017"/>
              </p:ext>
            </p:extLst>
          </p:nvPr>
        </p:nvGraphicFramePr>
        <p:xfrm>
          <a:off x="1828800" y="1686331"/>
          <a:ext cx="5562600" cy="4478973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算术运算符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+    -    *    /    %    ++    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关系运算符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&gt;    &lt;    ==    &gt;=    &lt;=    !=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逻辑运算符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!    &amp;&amp;    ||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位运算符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&lt;&lt;    &gt;&gt;    ~    |    ^    &amp;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赋值运算符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=   </a:t>
                      </a: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及扩展的复合运算符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条件运算符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？  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逗号运算符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指针运算符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*    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求字节运算符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sizeof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强制类型转换符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分量运算符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.    -&gt;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下标运算符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[]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其他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()    ::    new    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6363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2.1.1  </a:t>
            </a:r>
            <a:r>
              <a:rPr lang="zh-CN" altLang="en-US" sz="2400" b="1" dirty="0">
                <a:solidFill>
                  <a:schemeClr val="accent2"/>
                </a:solidFill>
              </a:rPr>
              <a:t>运算符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 autoUpdateAnimBg="0"/>
      <p:bldP spid="96363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58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6695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96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97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98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99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0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1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2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3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4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5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6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7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8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09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0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1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2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3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4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5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6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7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8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19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0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1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2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3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4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5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6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7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8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29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0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1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2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3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4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5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6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7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8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39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0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1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2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3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4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5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6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7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8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49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0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1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2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3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4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5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6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7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8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59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0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1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2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3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4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5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6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767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6659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6689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6693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6694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6690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</a:rPr>
                <a:t>100</a:t>
              </a:r>
            </a:p>
          </p:txBody>
        </p:sp>
        <p:sp>
          <p:nvSpPr>
            <p:cNvPr id="326691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92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6660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6672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3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4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5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6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7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8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79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0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1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2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3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4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5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6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7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88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6661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6666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6670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6671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6667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6668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6669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8766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输出数据。</a:t>
            </a:r>
          </a:p>
        </p:txBody>
      </p:sp>
      <p:sp>
        <p:nvSpPr>
          <p:cNvPr id="838767" name="AutoShape 111"/>
          <p:cNvSpPr>
            <a:spLocks/>
          </p:cNvSpPr>
          <p:nvPr/>
        </p:nvSpPr>
        <p:spPr bwMode="auto">
          <a:xfrm>
            <a:off x="4343400" y="3200400"/>
            <a:ext cx="2438400" cy="457200"/>
          </a:xfrm>
          <a:prstGeom prst="borderCallout2">
            <a:avLst>
              <a:gd name="adj1" fmla="val 25000"/>
              <a:gd name="adj2" fmla="val -3125"/>
              <a:gd name="adj3" fmla="val 25000"/>
              <a:gd name="adj4" fmla="val -30014"/>
              <a:gd name="adj5" fmla="val 348611"/>
              <a:gd name="adj6" fmla="val -77931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b="1">
                <a:solidFill>
                  <a:schemeClr val="tx1"/>
                </a:solidFill>
              </a:rPr>
              <a:t>速度</a:t>
            </a:r>
            <a:r>
              <a:rPr lang="en-US" altLang="zh-CN" b="1">
                <a:solidFill>
                  <a:schemeClr val="tx1"/>
                </a:solidFill>
              </a:rPr>
              <a:t>=</a:t>
            </a:r>
            <a:r>
              <a:rPr lang="zh-CN" altLang="en-US" b="1">
                <a:solidFill>
                  <a:schemeClr val="tx1"/>
                </a:solidFill>
              </a:rPr>
              <a:t>距离</a:t>
            </a:r>
            <a:r>
              <a:rPr lang="en-US" altLang="zh-CN" b="1">
                <a:solidFill>
                  <a:schemeClr val="tx1"/>
                </a:solidFill>
              </a:rPr>
              <a:t>/</a:t>
            </a:r>
            <a:r>
              <a:rPr lang="zh-CN" altLang="en-US" b="1">
                <a:solidFill>
                  <a:schemeClr val="tx1"/>
                </a:solidFill>
              </a:rPr>
              <a:t>消耗时间</a:t>
            </a:r>
            <a:endParaRPr lang="zh-CN" altLang="en-US" b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6664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6665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76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82" name="Group 2"/>
          <p:cNvGrpSpPr>
            <a:grpSpLocks/>
          </p:cNvGrpSpPr>
          <p:nvPr/>
        </p:nvGrpSpPr>
        <p:grpSpPr bwMode="auto">
          <a:xfrm>
            <a:off x="0" y="3536950"/>
            <a:ext cx="9144000" cy="2482850"/>
            <a:chOff x="0" y="2295"/>
            <a:chExt cx="5760" cy="1564"/>
          </a:xfrm>
        </p:grpSpPr>
        <p:sp>
          <p:nvSpPr>
            <p:cNvPr id="327719" name="Rectangle 3"/>
            <p:cNvSpPr>
              <a:spLocks noChangeArrowheads="1"/>
            </p:cNvSpPr>
            <p:nvPr/>
          </p:nvSpPr>
          <p:spPr bwMode="auto">
            <a:xfrm>
              <a:off x="0" y="2295"/>
              <a:ext cx="5760" cy="1564"/>
            </a:xfrm>
            <a:prstGeom prst="rect">
              <a:avLst/>
            </a:prstGeom>
            <a:solidFill>
              <a:srgbClr val="B7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0" name="Rectangle 4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1" name="Rectangle 5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2" name="Rectangle 6"/>
            <p:cNvSpPr>
              <a:spLocks noChangeArrowheads="1"/>
            </p:cNvSpPr>
            <p:nvPr/>
          </p:nvSpPr>
          <p:spPr bwMode="auto">
            <a:xfrm>
              <a:off x="0" y="2295"/>
              <a:ext cx="5760" cy="525"/>
            </a:xfrm>
            <a:prstGeom prst="rect">
              <a:avLst/>
            </a:prstGeom>
            <a:solidFill>
              <a:srgbClr val="75D3E2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3" name="Freeform 7"/>
            <p:cNvSpPr>
              <a:spLocks/>
            </p:cNvSpPr>
            <p:nvPr/>
          </p:nvSpPr>
          <p:spPr bwMode="auto">
            <a:xfrm>
              <a:off x="0" y="3447"/>
              <a:ext cx="5760" cy="259"/>
            </a:xfrm>
            <a:custGeom>
              <a:avLst/>
              <a:gdLst>
                <a:gd name="T0" fmla="*/ 0 w 1993"/>
                <a:gd name="T1" fmla="*/ 235 h 272"/>
                <a:gd name="T2" fmla="*/ 48112 w 1993"/>
                <a:gd name="T3" fmla="*/ 224 h 272"/>
                <a:gd name="T4" fmla="*/ 48112 w 1993"/>
                <a:gd name="T5" fmla="*/ 0 h 272"/>
                <a:gd name="T6" fmla="*/ 0 w 1993"/>
                <a:gd name="T7" fmla="*/ 0 h 272"/>
                <a:gd name="T8" fmla="*/ 0 w 1993"/>
                <a:gd name="T9" fmla="*/ 235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272"/>
                <a:gd name="T17" fmla="*/ 1993 w 1993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272">
                  <a:moveTo>
                    <a:pt x="0" y="272"/>
                  </a:moveTo>
                  <a:lnTo>
                    <a:pt x="1993" y="259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9E0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4" name="Freeform 8"/>
            <p:cNvSpPr>
              <a:spLocks/>
            </p:cNvSpPr>
            <p:nvPr/>
          </p:nvSpPr>
          <p:spPr bwMode="auto">
            <a:xfrm>
              <a:off x="0" y="3524"/>
              <a:ext cx="5436" cy="284"/>
            </a:xfrm>
            <a:custGeom>
              <a:avLst/>
              <a:gdLst>
                <a:gd name="T0" fmla="*/ 0 w 1880"/>
                <a:gd name="T1" fmla="*/ 263 h 295"/>
                <a:gd name="T2" fmla="*/ 12908 w 1880"/>
                <a:gd name="T3" fmla="*/ 263 h 295"/>
                <a:gd name="T4" fmla="*/ 43124 w 1880"/>
                <a:gd name="T5" fmla="*/ 139 h 295"/>
                <a:gd name="T6" fmla="*/ 45448 w 1880"/>
                <a:gd name="T7" fmla="*/ 0 h 295"/>
                <a:gd name="T8" fmla="*/ 0 w 1880"/>
                <a:gd name="T9" fmla="*/ 12 h 295"/>
                <a:gd name="T10" fmla="*/ 0 w 1880"/>
                <a:gd name="T11" fmla="*/ 263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0"/>
                <a:gd name="T19" fmla="*/ 0 h 295"/>
                <a:gd name="T20" fmla="*/ 1880 w 188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0" h="295">
                  <a:moveTo>
                    <a:pt x="0" y="295"/>
                  </a:moveTo>
                  <a:lnTo>
                    <a:pt x="534" y="295"/>
                  </a:lnTo>
                  <a:lnTo>
                    <a:pt x="1784" y="156"/>
                  </a:lnTo>
                  <a:lnTo>
                    <a:pt x="1880" y="0"/>
                  </a:lnTo>
                  <a:lnTo>
                    <a:pt x="0" y="12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5" name="Rectangle 9"/>
            <p:cNvSpPr>
              <a:spLocks noChangeArrowheads="1"/>
            </p:cNvSpPr>
            <p:nvPr/>
          </p:nvSpPr>
          <p:spPr bwMode="auto">
            <a:xfrm>
              <a:off x="0" y="3363"/>
              <a:ext cx="5760" cy="30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6" name="Freeform 10"/>
            <p:cNvSpPr>
              <a:spLocks/>
            </p:cNvSpPr>
            <p:nvPr/>
          </p:nvSpPr>
          <p:spPr bwMode="auto">
            <a:xfrm>
              <a:off x="0" y="3284"/>
              <a:ext cx="5760" cy="575"/>
            </a:xfrm>
            <a:custGeom>
              <a:avLst/>
              <a:gdLst>
                <a:gd name="T0" fmla="*/ 0 w 1993"/>
                <a:gd name="T1" fmla="*/ 414 h 600"/>
                <a:gd name="T2" fmla="*/ 0 w 1993"/>
                <a:gd name="T3" fmla="*/ 528 h 600"/>
                <a:gd name="T4" fmla="*/ 48112 w 1993"/>
                <a:gd name="T5" fmla="*/ 528 h 600"/>
                <a:gd name="T6" fmla="*/ 48112 w 1993"/>
                <a:gd name="T7" fmla="*/ 0 h 600"/>
                <a:gd name="T8" fmla="*/ 0 w 1993"/>
                <a:gd name="T9" fmla="*/ 414 h 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600"/>
                <a:gd name="T17" fmla="*/ 1993 w 1993"/>
                <a:gd name="T18" fmla="*/ 600 h 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600">
                  <a:moveTo>
                    <a:pt x="0" y="471"/>
                  </a:moveTo>
                  <a:lnTo>
                    <a:pt x="0" y="600"/>
                  </a:lnTo>
                  <a:lnTo>
                    <a:pt x="1993" y="600"/>
                  </a:lnTo>
                  <a:lnTo>
                    <a:pt x="1993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7" name="Freeform 11"/>
            <p:cNvSpPr>
              <a:spLocks/>
            </p:cNvSpPr>
            <p:nvPr/>
          </p:nvSpPr>
          <p:spPr bwMode="auto">
            <a:xfrm>
              <a:off x="0" y="3349"/>
              <a:ext cx="5760" cy="510"/>
            </a:xfrm>
            <a:custGeom>
              <a:avLst/>
              <a:gdLst>
                <a:gd name="T0" fmla="*/ 0 w 1993"/>
                <a:gd name="T1" fmla="*/ 469 h 532"/>
                <a:gd name="T2" fmla="*/ 48112 w 1993"/>
                <a:gd name="T3" fmla="*/ 469 h 532"/>
                <a:gd name="T4" fmla="*/ 48112 w 1993"/>
                <a:gd name="T5" fmla="*/ 0 h 532"/>
                <a:gd name="T6" fmla="*/ 0 w 1993"/>
                <a:gd name="T7" fmla="*/ 415 h 532"/>
                <a:gd name="T8" fmla="*/ 0 w 1993"/>
                <a:gd name="T9" fmla="*/ 469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3"/>
                <a:gd name="T16" fmla="*/ 0 h 532"/>
                <a:gd name="T17" fmla="*/ 1993 w 1993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3" h="532">
                  <a:moveTo>
                    <a:pt x="0" y="532"/>
                  </a:moveTo>
                  <a:lnTo>
                    <a:pt x="1993" y="532"/>
                  </a:lnTo>
                  <a:lnTo>
                    <a:pt x="1993" y="0"/>
                  </a:lnTo>
                  <a:lnTo>
                    <a:pt x="0" y="47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96A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8" name="Freeform 12"/>
            <p:cNvSpPr>
              <a:spLocks/>
            </p:cNvSpPr>
            <p:nvPr/>
          </p:nvSpPr>
          <p:spPr bwMode="auto">
            <a:xfrm>
              <a:off x="2597" y="3612"/>
              <a:ext cx="3163" cy="247"/>
            </a:xfrm>
            <a:custGeom>
              <a:avLst/>
              <a:gdLst>
                <a:gd name="T0" fmla="*/ 26440 w 1094"/>
                <a:gd name="T1" fmla="*/ 225 h 259"/>
                <a:gd name="T2" fmla="*/ 26440 w 1094"/>
                <a:gd name="T3" fmla="*/ 0 h 259"/>
                <a:gd name="T4" fmla="*/ 0 w 1094"/>
                <a:gd name="T5" fmla="*/ 225 h 259"/>
                <a:gd name="T6" fmla="*/ 26440 w 1094"/>
                <a:gd name="T7" fmla="*/ 225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4"/>
                <a:gd name="T13" fmla="*/ 0 h 259"/>
                <a:gd name="T14" fmla="*/ 1094 w 1094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4" h="259">
                  <a:moveTo>
                    <a:pt x="1094" y="259"/>
                  </a:moveTo>
                  <a:lnTo>
                    <a:pt x="1094" y="0"/>
                  </a:lnTo>
                  <a:lnTo>
                    <a:pt x="0" y="259"/>
                  </a:lnTo>
                  <a:lnTo>
                    <a:pt x="1094" y="25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29" name="Rectangle 13"/>
            <p:cNvSpPr>
              <a:spLocks noChangeArrowheads="1"/>
            </p:cNvSpPr>
            <p:nvPr/>
          </p:nvSpPr>
          <p:spPr bwMode="auto">
            <a:xfrm>
              <a:off x="0" y="3292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0" name="Rectangle 14"/>
            <p:cNvSpPr>
              <a:spLocks noChangeArrowheads="1"/>
            </p:cNvSpPr>
            <p:nvPr/>
          </p:nvSpPr>
          <p:spPr bwMode="auto">
            <a:xfrm>
              <a:off x="0" y="3219"/>
              <a:ext cx="5760" cy="33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1" name="Rectangle 15"/>
            <p:cNvSpPr>
              <a:spLocks noChangeArrowheads="1"/>
            </p:cNvSpPr>
            <p:nvPr/>
          </p:nvSpPr>
          <p:spPr bwMode="auto">
            <a:xfrm>
              <a:off x="0" y="3144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2" name="Rectangle 16"/>
            <p:cNvSpPr>
              <a:spLocks noChangeArrowheads="1"/>
            </p:cNvSpPr>
            <p:nvPr/>
          </p:nvSpPr>
          <p:spPr bwMode="auto">
            <a:xfrm>
              <a:off x="0" y="3069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3" name="Rectangle 17"/>
            <p:cNvSpPr>
              <a:spLocks noChangeArrowheads="1"/>
            </p:cNvSpPr>
            <p:nvPr/>
          </p:nvSpPr>
          <p:spPr bwMode="auto">
            <a:xfrm>
              <a:off x="0" y="2993"/>
              <a:ext cx="5760" cy="32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4" name="Rectangle 18"/>
            <p:cNvSpPr>
              <a:spLocks noChangeArrowheads="1"/>
            </p:cNvSpPr>
            <p:nvPr/>
          </p:nvSpPr>
          <p:spPr bwMode="auto">
            <a:xfrm>
              <a:off x="0" y="2918"/>
              <a:ext cx="5760" cy="34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5" name="Rectangle 19"/>
            <p:cNvSpPr>
              <a:spLocks noChangeArrowheads="1"/>
            </p:cNvSpPr>
            <p:nvPr/>
          </p:nvSpPr>
          <p:spPr bwMode="auto">
            <a:xfrm>
              <a:off x="0" y="2845"/>
              <a:ext cx="5760" cy="31"/>
            </a:xfrm>
            <a:prstGeom prst="rect">
              <a:avLst/>
            </a:prstGeom>
            <a:solidFill>
              <a:srgbClr val="A3FF9E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6" name="Freeform 20"/>
            <p:cNvSpPr>
              <a:spLocks/>
            </p:cNvSpPr>
            <p:nvPr/>
          </p:nvSpPr>
          <p:spPr bwMode="auto">
            <a:xfrm>
              <a:off x="5032" y="2611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4 h 38"/>
                <a:gd name="T8" fmla="*/ 0 w 38"/>
                <a:gd name="T9" fmla="*/ 19 h 38"/>
                <a:gd name="T10" fmla="*/ 49 w 38"/>
                <a:gd name="T11" fmla="*/ 12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2 h 38"/>
                <a:gd name="T24" fmla="*/ 898 w 38"/>
                <a:gd name="T25" fmla="*/ 19 h 38"/>
                <a:gd name="T26" fmla="*/ 872 w 38"/>
                <a:gd name="T27" fmla="*/ 24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7" name="Freeform 21"/>
            <p:cNvSpPr>
              <a:spLocks/>
            </p:cNvSpPr>
            <p:nvPr/>
          </p:nvSpPr>
          <p:spPr bwMode="auto">
            <a:xfrm>
              <a:off x="5564" y="2500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69 w 38"/>
                <a:gd name="T3" fmla="*/ 31 h 38"/>
                <a:gd name="T4" fmla="*/ 142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2 w 38"/>
                <a:gd name="T13" fmla="*/ 6 h 38"/>
                <a:gd name="T14" fmla="*/ 269 w 38"/>
                <a:gd name="T15" fmla="*/ 1 h 38"/>
                <a:gd name="T16" fmla="*/ 460 w 38"/>
                <a:gd name="T17" fmla="*/ 0 h 38"/>
                <a:gd name="T18" fmla="*/ 628 w 38"/>
                <a:gd name="T19" fmla="*/ 1 h 38"/>
                <a:gd name="T20" fmla="*/ 779 w 38"/>
                <a:gd name="T21" fmla="*/ 6 h 38"/>
                <a:gd name="T22" fmla="*/ 897 w 38"/>
                <a:gd name="T23" fmla="*/ 9 h 38"/>
                <a:gd name="T24" fmla="*/ 921 w 38"/>
                <a:gd name="T25" fmla="*/ 15 h 38"/>
                <a:gd name="T26" fmla="*/ 897 w 38"/>
                <a:gd name="T27" fmla="*/ 23 h 38"/>
                <a:gd name="T28" fmla="*/ 779 w 38"/>
                <a:gd name="T29" fmla="*/ 27 h 38"/>
                <a:gd name="T30" fmla="*/ 628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1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8" name="Freeform 22"/>
            <p:cNvSpPr>
              <a:spLocks/>
            </p:cNvSpPr>
            <p:nvPr/>
          </p:nvSpPr>
          <p:spPr bwMode="auto">
            <a:xfrm>
              <a:off x="5055" y="2473"/>
              <a:ext cx="110" cy="38"/>
            </a:xfrm>
            <a:custGeom>
              <a:avLst/>
              <a:gdLst>
                <a:gd name="T0" fmla="*/ 460 w 38"/>
                <a:gd name="T1" fmla="*/ 36 h 39"/>
                <a:gd name="T2" fmla="*/ 269 w 38"/>
                <a:gd name="T3" fmla="*/ 35 h 39"/>
                <a:gd name="T4" fmla="*/ 119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1 h 39"/>
                <a:gd name="T30" fmla="*/ 628 w 38"/>
                <a:gd name="T31" fmla="*/ 35 h 39"/>
                <a:gd name="T32" fmla="*/ 460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39" name="Freeform 23"/>
            <p:cNvSpPr>
              <a:spLocks/>
            </p:cNvSpPr>
            <p:nvPr/>
          </p:nvSpPr>
          <p:spPr bwMode="auto">
            <a:xfrm>
              <a:off x="5431" y="2375"/>
              <a:ext cx="110" cy="39"/>
            </a:xfrm>
            <a:custGeom>
              <a:avLst/>
              <a:gdLst>
                <a:gd name="T0" fmla="*/ 460 w 38"/>
                <a:gd name="T1" fmla="*/ 39 h 39"/>
                <a:gd name="T2" fmla="*/ 269 w 38"/>
                <a:gd name="T3" fmla="*/ 38 h 39"/>
                <a:gd name="T4" fmla="*/ 119 w 38"/>
                <a:gd name="T5" fmla="*/ 33 h 39"/>
                <a:gd name="T6" fmla="*/ 26 w 38"/>
                <a:gd name="T7" fmla="*/ 26 h 39"/>
                <a:gd name="T8" fmla="*/ 0 w 38"/>
                <a:gd name="T9" fmla="*/ 20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20 h 39"/>
                <a:gd name="T26" fmla="*/ 897 w 38"/>
                <a:gd name="T27" fmla="*/ 26 h 39"/>
                <a:gd name="T28" fmla="*/ 779 w 38"/>
                <a:gd name="T29" fmla="*/ 33 h 39"/>
                <a:gd name="T30" fmla="*/ 628 w 38"/>
                <a:gd name="T31" fmla="*/ 38 h 39"/>
                <a:gd name="T32" fmla="*/ 460 w 38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0" name="Freeform 24"/>
            <p:cNvSpPr>
              <a:spLocks/>
            </p:cNvSpPr>
            <p:nvPr/>
          </p:nvSpPr>
          <p:spPr bwMode="auto">
            <a:xfrm>
              <a:off x="5061" y="2308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69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5 h 39"/>
                <a:gd name="T14" fmla="*/ 269 w 38"/>
                <a:gd name="T15" fmla="*/ 1 h 39"/>
                <a:gd name="T16" fmla="*/ 460 w 38"/>
                <a:gd name="T17" fmla="*/ 0 h 39"/>
                <a:gd name="T18" fmla="*/ 628 w 38"/>
                <a:gd name="T19" fmla="*/ 1 h 39"/>
                <a:gd name="T20" fmla="*/ 779 w 38"/>
                <a:gd name="T21" fmla="*/ 5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28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1" name="Freeform 25"/>
            <p:cNvSpPr>
              <a:spLocks/>
            </p:cNvSpPr>
            <p:nvPr/>
          </p:nvSpPr>
          <p:spPr bwMode="auto">
            <a:xfrm>
              <a:off x="4674" y="2460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2" name="Freeform 26"/>
            <p:cNvSpPr>
              <a:spLocks/>
            </p:cNvSpPr>
            <p:nvPr/>
          </p:nvSpPr>
          <p:spPr bwMode="auto">
            <a:xfrm>
              <a:off x="4674" y="2592"/>
              <a:ext cx="115" cy="38"/>
            </a:xfrm>
            <a:custGeom>
              <a:avLst/>
              <a:gdLst>
                <a:gd name="T0" fmla="*/ 513 w 39"/>
                <a:gd name="T1" fmla="*/ 36 h 39"/>
                <a:gd name="T2" fmla="*/ 330 w 39"/>
                <a:gd name="T3" fmla="*/ 35 h 39"/>
                <a:gd name="T4" fmla="*/ 156 w 39"/>
                <a:gd name="T5" fmla="*/ 30 h 39"/>
                <a:gd name="T6" fmla="*/ 27 w 39"/>
                <a:gd name="T7" fmla="*/ 23 h 39"/>
                <a:gd name="T8" fmla="*/ 0 w 39"/>
                <a:gd name="T9" fmla="*/ 19 h 39"/>
                <a:gd name="T10" fmla="*/ 27 w 39"/>
                <a:gd name="T11" fmla="*/ 12 h 39"/>
                <a:gd name="T12" fmla="*/ 156 w 39"/>
                <a:gd name="T13" fmla="*/ 5 h 39"/>
                <a:gd name="T14" fmla="*/ 330 w 39"/>
                <a:gd name="T15" fmla="*/ 1 h 39"/>
                <a:gd name="T16" fmla="*/ 513 w 39"/>
                <a:gd name="T17" fmla="*/ 0 h 39"/>
                <a:gd name="T18" fmla="*/ 696 w 39"/>
                <a:gd name="T19" fmla="*/ 1 h 39"/>
                <a:gd name="T20" fmla="*/ 870 w 39"/>
                <a:gd name="T21" fmla="*/ 5 h 39"/>
                <a:gd name="T22" fmla="*/ 973 w 39"/>
                <a:gd name="T23" fmla="*/ 12 h 39"/>
                <a:gd name="T24" fmla="*/ 1000 w 39"/>
                <a:gd name="T25" fmla="*/ 19 h 39"/>
                <a:gd name="T26" fmla="*/ 973 w 39"/>
                <a:gd name="T27" fmla="*/ 23 h 39"/>
                <a:gd name="T28" fmla="*/ 870 w 39"/>
                <a:gd name="T29" fmla="*/ 30 h 39"/>
                <a:gd name="T30" fmla="*/ 696 w 39"/>
                <a:gd name="T31" fmla="*/ 35 h 39"/>
                <a:gd name="T32" fmla="*/ 513 w 39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3" name="Freeform 27"/>
            <p:cNvSpPr>
              <a:spLocks/>
            </p:cNvSpPr>
            <p:nvPr/>
          </p:nvSpPr>
          <p:spPr bwMode="auto">
            <a:xfrm>
              <a:off x="3950" y="2588"/>
              <a:ext cx="111" cy="37"/>
            </a:xfrm>
            <a:custGeom>
              <a:avLst/>
              <a:gdLst>
                <a:gd name="T0" fmla="*/ 461 w 39"/>
                <a:gd name="T1" fmla="*/ 35 h 38"/>
                <a:gd name="T2" fmla="*/ 299 w 39"/>
                <a:gd name="T3" fmla="*/ 34 h 38"/>
                <a:gd name="T4" fmla="*/ 137 w 39"/>
                <a:gd name="T5" fmla="*/ 29 h 38"/>
                <a:gd name="T6" fmla="*/ 26 w 39"/>
                <a:gd name="T7" fmla="*/ 24 h 38"/>
                <a:gd name="T8" fmla="*/ 0 w 39"/>
                <a:gd name="T9" fmla="*/ 19 h 38"/>
                <a:gd name="T10" fmla="*/ 26 w 39"/>
                <a:gd name="T11" fmla="*/ 12 h 38"/>
                <a:gd name="T12" fmla="*/ 137 w 39"/>
                <a:gd name="T13" fmla="*/ 6 h 38"/>
                <a:gd name="T14" fmla="*/ 299 w 39"/>
                <a:gd name="T15" fmla="*/ 1 h 38"/>
                <a:gd name="T16" fmla="*/ 461 w 39"/>
                <a:gd name="T17" fmla="*/ 0 h 38"/>
                <a:gd name="T18" fmla="*/ 623 w 39"/>
                <a:gd name="T19" fmla="*/ 1 h 38"/>
                <a:gd name="T20" fmla="*/ 763 w 39"/>
                <a:gd name="T21" fmla="*/ 6 h 38"/>
                <a:gd name="T22" fmla="*/ 874 w 39"/>
                <a:gd name="T23" fmla="*/ 12 h 38"/>
                <a:gd name="T24" fmla="*/ 899 w 39"/>
                <a:gd name="T25" fmla="*/ 19 h 38"/>
                <a:gd name="T26" fmla="*/ 874 w 39"/>
                <a:gd name="T27" fmla="*/ 24 h 38"/>
                <a:gd name="T28" fmla="*/ 763 w 39"/>
                <a:gd name="T29" fmla="*/ 29 h 38"/>
                <a:gd name="T30" fmla="*/ 623 w 39"/>
                <a:gd name="T31" fmla="*/ 34 h 38"/>
                <a:gd name="T32" fmla="*/ 461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4" name="Freeform 28"/>
            <p:cNvSpPr>
              <a:spLocks/>
            </p:cNvSpPr>
            <p:nvPr/>
          </p:nvSpPr>
          <p:spPr bwMode="auto">
            <a:xfrm>
              <a:off x="4025" y="2416"/>
              <a:ext cx="111" cy="38"/>
            </a:xfrm>
            <a:custGeom>
              <a:avLst/>
              <a:gdLst>
                <a:gd name="T0" fmla="*/ 453 w 38"/>
                <a:gd name="T1" fmla="*/ 34 h 40"/>
                <a:gd name="T2" fmla="*/ 272 w 38"/>
                <a:gd name="T3" fmla="*/ 32 h 40"/>
                <a:gd name="T4" fmla="*/ 129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29 w 38"/>
                <a:gd name="T13" fmla="*/ 6 h 40"/>
                <a:gd name="T14" fmla="*/ 272 w 38"/>
                <a:gd name="T15" fmla="*/ 2 h 40"/>
                <a:gd name="T16" fmla="*/ 453 w 38"/>
                <a:gd name="T17" fmla="*/ 0 h 40"/>
                <a:gd name="T18" fmla="*/ 648 w 38"/>
                <a:gd name="T19" fmla="*/ 2 h 40"/>
                <a:gd name="T20" fmla="*/ 795 w 38"/>
                <a:gd name="T21" fmla="*/ 6 h 40"/>
                <a:gd name="T22" fmla="*/ 897 w 38"/>
                <a:gd name="T23" fmla="*/ 10 h 40"/>
                <a:gd name="T24" fmla="*/ 946 w 38"/>
                <a:gd name="T25" fmla="*/ 17 h 40"/>
                <a:gd name="T26" fmla="*/ 897 w 38"/>
                <a:gd name="T27" fmla="*/ 24 h 40"/>
                <a:gd name="T28" fmla="*/ 795 w 38"/>
                <a:gd name="T29" fmla="*/ 28 h 40"/>
                <a:gd name="T30" fmla="*/ 648 w 38"/>
                <a:gd name="T31" fmla="*/ 32 h 40"/>
                <a:gd name="T32" fmla="*/ 453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8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5" name="Freeform 29"/>
            <p:cNvSpPr>
              <a:spLocks/>
            </p:cNvSpPr>
            <p:nvPr/>
          </p:nvSpPr>
          <p:spPr bwMode="auto">
            <a:xfrm>
              <a:off x="3771" y="2494"/>
              <a:ext cx="116" cy="39"/>
            </a:xfrm>
            <a:custGeom>
              <a:avLst/>
              <a:gdLst>
                <a:gd name="T0" fmla="*/ 521 w 39"/>
                <a:gd name="T1" fmla="*/ 39 h 39"/>
                <a:gd name="T2" fmla="*/ 345 w 39"/>
                <a:gd name="T3" fmla="*/ 38 h 39"/>
                <a:gd name="T4" fmla="*/ 161 w 39"/>
                <a:gd name="T5" fmla="*/ 34 h 39"/>
                <a:gd name="T6" fmla="*/ 27 w 39"/>
                <a:gd name="T7" fmla="*/ 27 h 39"/>
                <a:gd name="T8" fmla="*/ 0 w 39"/>
                <a:gd name="T9" fmla="*/ 20 h 39"/>
                <a:gd name="T10" fmla="*/ 27 w 39"/>
                <a:gd name="T11" fmla="*/ 13 h 39"/>
                <a:gd name="T12" fmla="*/ 161 w 39"/>
                <a:gd name="T13" fmla="*/ 6 h 39"/>
                <a:gd name="T14" fmla="*/ 345 w 39"/>
                <a:gd name="T15" fmla="*/ 1 h 39"/>
                <a:gd name="T16" fmla="*/ 521 w 39"/>
                <a:gd name="T17" fmla="*/ 0 h 39"/>
                <a:gd name="T18" fmla="*/ 708 w 39"/>
                <a:gd name="T19" fmla="*/ 1 h 39"/>
                <a:gd name="T20" fmla="*/ 866 w 39"/>
                <a:gd name="T21" fmla="*/ 6 h 39"/>
                <a:gd name="T22" fmla="*/ 999 w 39"/>
                <a:gd name="T23" fmla="*/ 13 h 39"/>
                <a:gd name="T24" fmla="*/ 1026 w 39"/>
                <a:gd name="T25" fmla="*/ 20 h 39"/>
                <a:gd name="T26" fmla="*/ 999 w 39"/>
                <a:gd name="T27" fmla="*/ 27 h 39"/>
                <a:gd name="T28" fmla="*/ 866 w 39"/>
                <a:gd name="T29" fmla="*/ 34 h 39"/>
                <a:gd name="T30" fmla="*/ 708 w 39"/>
                <a:gd name="T31" fmla="*/ 38 h 39"/>
                <a:gd name="T32" fmla="*/ 521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6" name="Freeform 30"/>
            <p:cNvSpPr>
              <a:spLocks/>
            </p:cNvSpPr>
            <p:nvPr/>
          </p:nvSpPr>
          <p:spPr bwMode="auto">
            <a:xfrm>
              <a:off x="3493" y="2440"/>
              <a:ext cx="110" cy="37"/>
            </a:xfrm>
            <a:custGeom>
              <a:avLst/>
              <a:gdLst>
                <a:gd name="T0" fmla="*/ 460 w 38"/>
                <a:gd name="T1" fmla="*/ 33 h 39"/>
                <a:gd name="T2" fmla="*/ 292 w 38"/>
                <a:gd name="T3" fmla="*/ 32 h 39"/>
                <a:gd name="T4" fmla="*/ 142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42 w 38"/>
                <a:gd name="T13" fmla="*/ 6 h 39"/>
                <a:gd name="T14" fmla="*/ 292 w 38"/>
                <a:gd name="T15" fmla="*/ 1 h 39"/>
                <a:gd name="T16" fmla="*/ 460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9 h 39"/>
                <a:gd name="T24" fmla="*/ 921 w 38"/>
                <a:gd name="T25" fmla="*/ 16 h 39"/>
                <a:gd name="T26" fmla="*/ 897 w 38"/>
                <a:gd name="T27" fmla="*/ 23 h 39"/>
                <a:gd name="T28" fmla="*/ 779 w 38"/>
                <a:gd name="T29" fmla="*/ 28 h 39"/>
                <a:gd name="T30" fmla="*/ 654 w 38"/>
                <a:gd name="T31" fmla="*/ 32 h 39"/>
                <a:gd name="T32" fmla="*/ 460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9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7" name="Freeform 31"/>
            <p:cNvSpPr>
              <a:spLocks/>
            </p:cNvSpPr>
            <p:nvPr/>
          </p:nvSpPr>
          <p:spPr bwMode="auto">
            <a:xfrm>
              <a:off x="3031" y="246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2 h 39"/>
                <a:gd name="T12" fmla="*/ 142 w 38"/>
                <a:gd name="T13" fmla="*/ 5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5 h 39"/>
                <a:gd name="T22" fmla="*/ 897 w 38"/>
                <a:gd name="T23" fmla="*/ 12 h 39"/>
                <a:gd name="T24" fmla="*/ 921 w 38"/>
                <a:gd name="T25" fmla="*/ 19 h 39"/>
                <a:gd name="T26" fmla="*/ 897 w 38"/>
                <a:gd name="T27" fmla="*/ 23 h 39"/>
                <a:gd name="T28" fmla="*/ 805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8" name="Freeform 32"/>
            <p:cNvSpPr>
              <a:spLocks/>
            </p:cNvSpPr>
            <p:nvPr/>
          </p:nvSpPr>
          <p:spPr bwMode="auto">
            <a:xfrm>
              <a:off x="3476" y="2561"/>
              <a:ext cx="110" cy="37"/>
            </a:xfrm>
            <a:custGeom>
              <a:avLst/>
              <a:gdLst>
                <a:gd name="T0" fmla="*/ 415 w 40"/>
                <a:gd name="T1" fmla="*/ 33 h 39"/>
                <a:gd name="T2" fmla="*/ 272 w 40"/>
                <a:gd name="T3" fmla="*/ 32 h 39"/>
                <a:gd name="T4" fmla="*/ 121 w 40"/>
                <a:gd name="T5" fmla="*/ 28 h 39"/>
                <a:gd name="T6" fmla="*/ 44 w 40"/>
                <a:gd name="T7" fmla="*/ 24 h 39"/>
                <a:gd name="T8" fmla="*/ 0 w 40"/>
                <a:gd name="T9" fmla="*/ 17 h 39"/>
                <a:gd name="T10" fmla="*/ 44 w 40"/>
                <a:gd name="T11" fmla="*/ 10 h 39"/>
                <a:gd name="T12" fmla="*/ 121 w 40"/>
                <a:gd name="T13" fmla="*/ 6 h 39"/>
                <a:gd name="T14" fmla="*/ 272 w 40"/>
                <a:gd name="T15" fmla="*/ 1 h 39"/>
                <a:gd name="T16" fmla="*/ 415 w 40"/>
                <a:gd name="T17" fmla="*/ 0 h 39"/>
                <a:gd name="T18" fmla="*/ 561 w 40"/>
                <a:gd name="T19" fmla="*/ 1 h 39"/>
                <a:gd name="T20" fmla="*/ 710 w 40"/>
                <a:gd name="T21" fmla="*/ 6 h 39"/>
                <a:gd name="T22" fmla="*/ 795 w 40"/>
                <a:gd name="T23" fmla="*/ 10 h 39"/>
                <a:gd name="T24" fmla="*/ 831 w 40"/>
                <a:gd name="T25" fmla="*/ 17 h 39"/>
                <a:gd name="T26" fmla="*/ 795 w 40"/>
                <a:gd name="T27" fmla="*/ 24 h 39"/>
                <a:gd name="T28" fmla="*/ 710 w 40"/>
                <a:gd name="T29" fmla="*/ 28 h 39"/>
                <a:gd name="T30" fmla="*/ 561 w 40"/>
                <a:gd name="T31" fmla="*/ 32 h 39"/>
                <a:gd name="T32" fmla="*/ 415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49" name="Freeform 33"/>
            <p:cNvSpPr>
              <a:spLocks/>
            </p:cNvSpPr>
            <p:nvPr/>
          </p:nvSpPr>
          <p:spPr bwMode="auto">
            <a:xfrm>
              <a:off x="2377" y="2552"/>
              <a:ext cx="116" cy="38"/>
            </a:xfrm>
            <a:custGeom>
              <a:avLst/>
              <a:gdLst>
                <a:gd name="T0" fmla="*/ 487 w 40"/>
                <a:gd name="T1" fmla="*/ 36 h 39"/>
                <a:gd name="T2" fmla="*/ 319 w 40"/>
                <a:gd name="T3" fmla="*/ 35 h 39"/>
                <a:gd name="T4" fmla="*/ 142 w 40"/>
                <a:gd name="T5" fmla="*/ 31 h 39"/>
                <a:gd name="T6" fmla="*/ 49 w 40"/>
                <a:gd name="T7" fmla="*/ 24 h 39"/>
                <a:gd name="T8" fmla="*/ 0 w 40"/>
                <a:gd name="T9" fmla="*/ 19 h 39"/>
                <a:gd name="T10" fmla="*/ 49 w 40"/>
                <a:gd name="T11" fmla="*/ 13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13 h 39"/>
                <a:gd name="T24" fmla="*/ 974 w 40"/>
                <a:gd name="T25" fmla="*/ 19 h 39"/>
                <a:gd name="T26" fmla="*/ 925 w 40"/>
                <a:gd name="T27" fmla="*/ 24 h 39"/>
                <a:gd name="T28" fmla="*/ 832 w 40"/>
                <a:gd name="T29" fmla="*/ 31 h 39"/>
                <a:gd name="T30" fmla="*/ 655 w 40"/>
                <a:gd name="T31" fmla="*/ 35 h 39"/>
                <a:gd name="T32" fmla="*/ 487 w 40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0" name="Freeform 34"/>
            <p:cNvSpPr>
              <a:spLocks/>
            </p:cNvSpPr>
            <p:nvPr/>
          </p:nvSpPr>
          <p:spPr bwMode="auto">
            <a:xfrm>
              <a:off x="2504" y="2362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1" name="Freeform 35"/>
            <p:cNvSpPr>
              <a:spLocks/>
            </p:cNvSpPr>
            <p:nvPr/>
          </p:nvSpPr>
          <p:spPr bwMode="auto">
            <a:xfrm>
              <a:off x="2267" y="2450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1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805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805 w 38"/>
                <a:gd name="T29" fmla="*/ 31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2" name="Freeform 36"/>
            <p:cNvSpPr>
              <a:spLocks/>
            </p:cNvSpPr>
            <p:nvPr/>
          </p:nvSpPr>
          <p:spPr bwMode="auto">
            <a:xfrm>
              <a:off x="2031" y="2607"/>
              <a:ext cx="109" cy="37"/>
            </a:xfrm>
            <a:custGeom>
              <a:avLst/>
              <a:gdLst>
                <a:gd name="T0" fmla="*/ 427 w 38"/>
                <a:gd name="T1" fmla="*/ 33 h 39"/>
                <a:gd name="T2" fmla="*/ 264 w 38"/>
                <a:gd name="T3" fmla="*/ 32 h 39"/>
                <a:gd name="T4" fmla="*/ 115 w 38"/>
                <a:gd name="T5" fmla="*/ 28 h 39"/>
                <a:gd name="T6" fmla="*/ 26 w 38"/>
                <a:gd name="T7" fmla="*/ 23 h 39"/>
                <a:gd name="T8" fmla="*/ 0 w 38"/>
                <a:gd name="T9" fmla="*/ 16 h 39"/>
                <a:gd name="T10" fmla="*/ 26 w 38"/>
                <a:gd name="T11" fmla="*/ 9 h 39"/>
                <a:gd name="T12" fmla="*/ 115 w 38"/>
                <a:gd name="T13" fmla="*/ 5 h 39"/>
                <a:gd name="T14" fmla="*/ 264 w 38"/>
                <a:gd name="T15" fmla="*/ 1 h 39"/>
                <a:gd name="T16" fmla="*/ 427 w 38"/>
                <a:gd name="T17" fmla="*/ 0 h 39"/>
                <a:gd name="T18" fmla="*/ 617 w 38"/>
                <a:gd name="T19" fmla="*/ 1 h 39"/>
                <a:gd name="T20" fmla="*/ 757 w 38"/>
                <a:gd name="T21" fmla="*/ 5 h 39"/>
                <a:gd name="T22" fmla="*/ 846 w 38"/>
                <a:gd name="T23" fmla="*/ 9 h 39"/>
                <a:gd name="T24" fmla="*/ 898 w 38"/>
                <a:gd name="T25" fmla="*/ 16 h 39"/>
                <a:gd name="T26" fmla="*/ 846 w 38"/>
                <a:gd name="T27" fmla="*/ 23 h 39"/>
                <a:gd name="T28" fmla="*/ 757 w 38"/>
                <a:gd name="T29" fmla="*/ 28 h 39"/>
                <a:gd name="T30" fmla="*/ 617 w 38"/>
                <a:gd name="T31" fmla="*/ 32 h 39"/>
                <a:gd name="T32" fmla="*/ 427 w 38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3" name="Freeform 37"/>
            <p:cNvSpPr>
              <a:spLocks/>
            </p:cNvSpPr>
            <p:nvPr/>
          </p:nvSpPr>
          <p:spPr bwMode="auto">
            <a:xfrm>
              <a:off x="1869" y="2506"/>
              <a:ext cx="110" cy="38"/>
            </a:xfrm>
            <a:custGeom>
              <a:avLst/>
              <a:gdLst>
                <a:gd name="T0" fmla="*/ 486 w 38"/>
                <a:gd name="T1" fmla="*/ 36 h 39"/>
                <a:gd name="T2" fmla="*/ 292 w 38"/>
                <a:gd name="T3" fmla="*/ 35 h 39"/>
                <a:gd name="T4" fmla="*/ 142 w 38"/>
                <a:gd name="T5" fmla="*/ 30 h 39"/>
                <a:gd name="T6" fmla="*/ 26 w 38"/>
                <a:gd name="T7" fmla="*/ 23 h 39"/>
                <a:gd name="T8" fmla="*/ 0 w 38"/>
                <a:gd name="T9" fmla="*/ 19 h 39"/>
                <a:gd name="T10" fmla="*/ 26 w 38"/>
                <a:gd name="T11" fmla="*/ 13 h 39"/>
                <a:gd name="T12" fmla="*/ 142 w 38"/>
                <a:gd name="T13" fmla="*/ 6 h 39"/>
                <a:gd name="T14" fmla="*/ 292 w 38"/>
                <a:gd name="T15" fmla="*/ 1 h 39"/>
                <a:gd name="T16" fmla="*/ 486 w 38"/>
                <a:gd name="T17" fmla="*/ 0 h 39"/>
                <a:gd name="T18" fmla="*/ 654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3 h 39"/>
                <a:gd name="T28" fmla="*/ 779 w 38"/>
                <a:gd name="T29" fmla="*/ 30 h 39"/>
                <a:gd name="T30" fmla="*/ 654 w 38"/>
                <a:gd name="T31" fmla="*/ 35 h 39"/>
                <a:gd name="T32" fmla="*/ 486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20" y="39"/>
                  </a:moveTo>
                  <a:lnTo>
                    <a:pt x="12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4" name="Freeform 38"/>
            <p:cNvSpPr>
              <a:spLocks/>
            </p:cNvSpPr>
            <p:nvPr/>
          </p:nvSpPr>
          <p:spPr bwMode="auto">
            <a:xfrm>
              <a:off x="2037" y="2337"/>
              <a:ext cx="115" cy="36"/>
            </a:xfrm>
            <a:custGeom>
              <a:avLst/>
              <a:gdLst>
                <a:gd name="T0" fmla="*/ 513 w 39"/>
                <a:gd name="T1" fmla="*/ 32 h 38"/>
                <a:gd name="T2" fmla="*/ 330 w 39"/>
                <a:gd name="T3" fmla="*/ 30 h 38"/>
                <a:gd name="T4" fmla="*/ 156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56 w 39"/>
                <a:gd name="T13" fmla="*/ 5 h 38"/>
                <a:gd name="T14" fmla="*/ 330 w 39"/>
                <a:gd name="T15" fmla="*/ 1 h 38"/>
                <a:gd name="T16" fmla="*/ 513 w 39"/>
                <a:gd name="T17" fmla="*/ 0 h 38"/>
                <a:gd name="T18" fmla="*/ 669 w 39"/>
                <a:gd name="T19" fmla="*/ 1 h 38"/>
                <a:gd name="T20" fmla="*/ 843 w 39"/>
                <a:gd name="T21" fmla="*/ 5 h 38"/>
                <a:gd name="T22" fmla="*/ 973 w 39"/>
                <a:gd name="T23" fmla="*/ 9 h 38"/>
                <a:gd name="T24" fmla="*/ 1000 w 39"/>
                <a:gd name="T25" fmla="*/ 16 h 38"/>
                <a:gd name="T26" fmla="*/ 973 w 39"/>
                <a:gd name="T27" fmla="*/ 23 h 38"/>
                <a:gd name="T28" fmla="*/ 843 w 39"/>
                <a:gd name="T29" fmla="*/ 27 h 38"/>
                <a:gd name="T30" fmla="*/ 669 w 39"/>
                <a:gd name="T31" fmla="*/ 30 h 38"/>
                <a:gd name="T32" fmla="*/ 513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5" name="Freeform 39"/>
            <p:cNvSpPr>
              <a:spLocks/>
            </p:cNvSpPr>
            <p:nvPr/>
          </p:nvSpPr>
          <p:spPr bwMode="auto">
            <a:xfrm>
              <a:off x="1596" y="2387"/>
              <a:ext cx="110" cy="36"/>
            </a:xfrm>
            <a:custGeom>
              <a:avLst/>
              <a:gdLst>
                <a:gd name="T0" fmla="*/ 460 w 38"/>
                <a:gd name="T1" fmla="*/ 29 h 40"/>
                <a:gd name="T2" fmla="*/ 269 w 38"/>
                <a:gd name="T3" fmla="*/ 28 h 40"/>
                <a:gd name="T4" fmla="*/ 142 w 38"/>
                <a:gd name="T5" fmla="*/ 25 h 40"/>
                <a:gd name="T6" fmla="*/ 26 w 38"/>
                <a:gd name="T7" fmla="*/ 20 h 40"/>
                <a:gd name="T8" fmla="*/ 0 w 38"/>
                <a:gd name="T9" fmla="*/ 14 h 40"/>
                <a:gd name="T10" fmla="*/ 26 w 38"/>
                <a:gd name="T11" fmla="*/ 10 h 40"/>
                <a:gd name="T12" fmla="*/ 142 w 38"/>
                <a:gd name="T13" fmla="*/ 5 h 40"/>
                <a:gd name="T14" fmla="*/ 269 w 38"/>
                <a:gd name="T15" fmla="*/ 2 h 40"/>
                <a:gd name="T16" fmla="*/ 460 w 38"/>
                <a:gd name="T17" fmla="*/ 0 h 40"/>
                <a:gd name="T18" fmla="*/ 628 w 38"/>
                <a:gd name="T19" fmla="*/ 2 h 40"/>
                <a:gd name="T20" fmla="*/ 779 w 38"/>
                <a:gd name="T21" fmla="*/ 5 h 40"/>
                <a:gd name="T22" fmla="*/ 897 w 38"/>
                <a:gd name="T23" fmla="*/ 10 h 40"/>
                <a:gd name="T24" fmla="*/ 921 w 38"/>
                <a:gd name="T25" fmla="*/ 14 h 40"/>
                <a:gd name="T26" fmla="*/ 897 w 38"/>
                <a:gd name="T27" fmla="*/ 20 h 40"/>
                <a:gd name="T28" fmla="*/ 779 w 38"/>
                <a:gd name="T29" fmla="*/ 25 h 40"/>
                <a:gd name="T30" fmla="*/ 628 w 38"/>
                <a:gd name="T31" fmla="*/ 28 h 40"/>
                <a:gd name="T32" fmla="*/ 460 w 38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19" y="40"/>
                  </a:moveTo>
                  <a:lnTo>
                    <a:pt x="11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6" name="Freeform 40"/>
            <p:cNvSpPr>
              <a:spLocks/>
            </p:cNvSpPr>
            <p:nvPr/>
          </p:nvSpPr>
          <p:spPr bwMode="auto">
            <a:xfrm>
              <a:off x="1510" y="2579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71 w 39"/>
                <a:gd name="T3" fmla="*/ 31 h 38"/>
                <a:gd name="T4" fmla="*/ 135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35 w 39"/>
                <a:gd name="T13" fmla="*/ 6 h 38"/>
                <a:gd name="T14" fmla="*/ 271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7" name="Freeform 41"/>
            <p:cNvSpPr>
              <a:spLocks/>
            </p:cNvSpPr>
            <p:nvPr/>
          </p:nvSpPr>
          <p:spPr bwMode="auto">
            <a:xfrm>
              <a:off x="1302" y="2469"/>
              <a:ext cx="109" cy="37"/>
            </a:xfrm>
            <a:custGeom>
              <a:avLst/>
              <a:gdLst>
                <a:gd name="T0" fmla="*/ 468 w 38"/>
                <a:gd name="T1" fmla="*/ 35 h 38"/>
                <a:gd name="T2" fmla="*/ 281 w 38"/>
                <a:gd name="T3" fmla="*/ 34 h 38"/>
                <a:gd name="T4" fmla="*/ 141 w 38"/>
                <a:gd name="T5" fmla="*/ 29 h 38"/>
                <a:gd name="T6" fmla="*/ 49 w 38"/>
                <a:gd name="T7" fmla="*/ 23 h 38"/>
                <a:gd name="T8" fmla="*/ 0 w 38"/>
                <a:gd name="T9" fmla="*/ 19 h 38"/>
                <a:gd name="T10" fmla="*/ 49 w 38"/>
                <a:gd name="T11" fmla="*/ 11 h 38"/>
                <a:gd name="T12" fmla="*/ 141 w 38"/>
                <a:gd name="T13" fmla="*/ 6 h 38"/>
                <a:gd name="T14" fmla="*/ 281 w 38"/>
                <a:gd name="T15" fmla="*/ 1 h 38"/>
                <a:gd name="T16" fmla="*/ 468 w 38"/>
                <a:gd name="T17" fmla="*/ 0 h 38"/>
                <a:gd name="T18" fmla="*/ 634 w 38"/>
                <a:gd name="T19" fmla="*/ 1 h 38"/>
                <a:gd name="T20" fmla="*/ 780 w 38"/>
                <a:gd name="T21" fmla="*/ 6 h 38"/>
                <a:gd name="T22" fmla="*/ 872 w 38"/>
                <a:gd name="T23" fmla="*/ 11 h 38"/>
                <a:gd name="T24" fmla="*/ 898 w 38"/>
                <a:gd name="T25" fmla="*/ 19 h 38"/>
                <a:gd name="T26" fmla="*/ 872 w 38"/>
                <a:gd name="T27" fmla="*/ 23 h 38"/>
                <a:gd name="T28" fmla="*/ 780 w 38"/>
                <a:gd name="T29" fmla="*/ 29 h 38"/>
                <a:gd name="T30" fmla="*/ 634 w 38"/>
                <a:gd name="T31" fmla="*/ 34 h 38"/>
                <a:gd name="T32" fmla="*/ 468 w 38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20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8" name="Freeform 42"/>
            <p:cNvSpPr>
              <a:spLocks/>
            </p:cNvSpPr>
            <p:nvPr/>
          </p:nvSpPr>
          <p:spPr bwMode="auto">
            <a:xfrm>
              <a:off x="1233" y="2324"/>
              <a:ext cx="109" cy="36"/>
            </a:xfrm>
            <a:custGeom>
              <a:avLst/>
              <a:gdLst>
                <a:gd name="T0" fmla="*/ 427 w 38"/>
                <a:gd name="T1" fmla="*/ 32 h 38"/>
                <a:gd name="T2" fmla="*/ 281 w 38"/>
                <a:gd name="T3" fmla="*/ 31 h 38"/>
                <a:gd name="T4" fmla="*/ 141 w 38"/>
                <a:gd name="T5" fmla="*/ 27 h 38"/>
                <a:gd name="T6" fmla="*/ 26 w 38"/>
                <a:gd name="T7" fmla="*/ 23 h 38"/>
                <a:gd name="T8" fmla="*/ 0 w 38"/>
                <a:gd name="T9" fmla="*/ 15 h 38"/>
                <a:gd name="T10" fmla="*/ 26 w 38"/>
                <a:gd name="T11" fmla="*/ 9 h 38"/>
                <a:gd name="T12" fmla="*/ 141 w 38"/>
                <a:gd name="T13" fmla="*/ 5 h 38"/>
                <a:gd name="T14" fmla="*/ 281 w 38"/>
                <a:gd name="T15" fmla="*/ 1 h 38"/>
                <a:gd name="T16" fmla="*/ 427 w 38"/>
                <a:gd name="T17" fmla="*/ 0 h 38"/>
                <a:gd name="T18" fmla="*/ 634 w 38"/>
                <a:gd name="T19" fmla="*/ 1 h 38"/>
                <a:gd name="T20" fmla="*/ 757 w 38"/>
                <a:gd name="T21" fmla="*/ 5 h 38"/>
                <a:gd name="T22" fmla="*/ 872 w 38"/>
                <a:gd name="T23" fmla="*/ 9 h 38"/>
                <a:gd name="T24" fmla="*/ 898 w 38"/>
                <a:gd name="T25" fmla="*/ 15 h 38"/>
                <a:gd name="T26" fmla="*/ 872 w 38"/>
                <a:gd name="T27" fmla="*/ 23 h 38"/>
                <a:gd name="T28" fmla="*/ 757 w 38"/>
                <a:gd name="T29" fmla="*/ 27 h 38"/>
                <a:gd name="T30" fmla="*/ 634 w 38"/>
                <a:gd name="T31" fmla="*/ 31 h 38"/>
                <a:gd name="T32" fmla="*/ 427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8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5"/>
                  </a:lnTo>
                  <a:lnTo>
                    <a:pt x="37" y="11"/>
                  </a:lnTo>
                  <a:lnTo>
                    <a:pt x="38" y="18"/>
                  </a:lnTo>
                  <a:lnTo>
                    <a:pt x="37" y="26"/>
                  </a:lnTo>
                  <a:lnTo>
                    <a:pt x="32" y="32"/>
                  </a:lnTo>
                  <a:lnTo>
                    <a:pt x="27" y="37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59" name="Freeform 43"/>
            <p:cNvSpPr>
              <a:spLocks/>
            </p:cNvSpPr>
            <p:nvPr/>
          </p:nvSpPr>
          <p:spPr bwMode="auto">
            <a:xfrm>
              <a:off x="1151" y="2642"/>
              <a:ext cx="116" cy="36"/>
            </a:xfrm>
            <a:custGeom>
              <a:avLst/>
              <a:gdLst>
                <a:gd name="T0" fmla="*/ 506 w 39"/>
                <a:gd name="T1" fmla="*/ 29 h 40"/>
                <a:gd name="T2" fmla="*/ 318 w 39"/>
                <a:gd name="T3" fmla="*/ 28 h 40"/>
                <a:gd name="T4" fmla="*/ 134 w 39"/>
                <a:gd name="T5" fmla="*/ 25 h 40"/>
                <a:gd name="T6" fmla="*/ 27 w 39"/>
                <a:gd name="T7" fmla="*/ 20 h 40"/>
                <a:gd name="T8" fmla="*/ 0 w 39"/>
                <a:gd name="T9" fmla="*/ 14 h 40"/>
                <a:gd name="T10" fmla="*/ 27 w 39"/>
                <a:gd name="T11" fmla="*/ 10 h 40"/>
                <a:gd name="T12" fmla="*/ 134 w 39"/>
                <a:gd name="T13" fmla="*/ 5 h 40"/>
                <a:gd name="T14" fmla="*/ 318 w 39"/>
                <a:gd name="T15" fmla="*/ 2 h 40"/>
                <a:gd name="T16" fmla="*/ 506 w 39"/>
                <a:gd name="T17" fmla="*/ 0 h 40"/>
                <a:gd name="T18" fmla="*/ 681 w 39"/>
                <a:gd name="T19" fmla="*/ 2 h 40"/>
                <a:gd name="T20" fmla="*/ 866 w 39"/>
                <a:gd name="T21" fmla="*/ 5 h 40"/>
                <a:gd name="T22" fmla="*/ 999 w 39"/>
                <a:gd name="T23" fmla="*/ 10 h 40"/>
                <a:gd name="T24" fmla="*/ 1026 w 39"/>
                <a:gd name="T25" fmla="*/ 14 h 40"/>
                <a:gd name="T26" fmla="*/ 999 w 39"/>
                <a:gd name="T27" fmla="*/ 20 h 40"/>
                <a:gd name="T28" fmla="*/ 866 w 39"/>
                <a:gd name="T29" fmla="*/ 25 h 40"/>
                <a:gd name="T30" fmla="*/ 681 w 39"/>
                <a:gd name="T31" fmla="*/ 28 h 40"/>
                <a:gd name="T32" fmla="*/ 506 w 39"/>
                <a:gd name="T33" fmla="*/ 29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0" name="Freeform 44"/>
            <p:cNvSpPr>
              <a:spLocks/>
            </p:cNvSpPr>
            <p:nvPr/>
          </p:nvSpPr>
          <p:spPr bwMode="auto">
            <a:xfrm>
              <a:off x="949" y="2563"/>
              <a:ext cx="110" cy="37"/>
            </a:xfrm>
            <a:custGeom>
              <a:avLst/>
              <a:gdLst>
                <a:gd name="T0" fmla="*/ 446 w 39"/>
                <a:gd name="T1" fmla="*/ 33 h 39"/>
                <a:gd name="T2" fmla="*/ 293 w 39"/>
                <a:gd name="T3" fmla="*/ 32 h 39"/>
                <a:gd name="T4" fmla="*/ 135 w 39"/>
                <a:gd name="T5" fmla="*/ 28 h 39"/>
                <a:gd name="T6" fmla="*/ 23 w 39"/>
                <a:gd name="T7" fmla="*/ 23 h 39"/>
                <a:gd name="T8" fmla="*/ 0 w 39"/>
                <a:gd name="T9" fmla="*/ 16 h 39"/>
                <a:gd name="T10" fmla="*/ 23 w 39"/>
                <a:gd name="T11" fmla="*/ 9 h 39"/>
                <a:gd name="T12" fmla="*/ 135 w 39"/>
                <a:gd name="T13" fmla="*/ 5 h 39"/>
                <a:gd name="T14" fmla="*/ 293 w 39"/>
                <a:gd name="T15" fmla="*/ 1 h 39"/>
                <a:gd name="T16" fmla="*/ 446 w 39"/>
                <a:gd name="T17" fmla="*/ 0 h 39"/>
                <a:gd name="T18" fmla="*/ 604 w 39"/>
                <a:gd name="T19" fmla="*/ 1 h 39"/>
                <a:gd name="T20" fmla="*/ 764 w 39"/>
                <a:gd name="T21" fmla="*/ 5 h 39"/>
                <a:gd name="T22" fmla="*/ 852 w 39"/>
                <a:gd name="T23" fmla="*/ 9 h 39"/>
                <a:gd name="T24" fmla="*/ 874 w 39"/>
                <a:gd name="T25" fmla="*/ 16 h 39"/>
                <a:gd name="T26" fmla="*/ 852 w 39"/>
                <a:gd name="T27" fmla="*/ 23 h 39"/>
                <a:gd name="T28" fmla="*/ 764 w 39"/>
                <a:gd name="T29" fmla="*/ 28 h 39"/>
                <a:gd name="T30" fmla="*/ 604 w 39"/>
                <a:gd name="T31" fmla="*/ 32 h 39"/>
                <a:gd name="T32" fmla="*/ 446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1" name="Freeform 45"/>
            <p:cNvSpPr>
              <a:spLocks/>
            </p:cNvSpPr>
            <p:nvPr/>
          </p:nvSpPr>
          <p:spPr bwMode="auto">
            <a:xfrm>
              <a:off x="902" y="2416"/>
              <a:ext cx="111" cy="38"/>
            </a:xfrm>
            <a:custGeom>
              <a:avLst/>
              <a:gdLst>
                <a:gd name="T0" fmla="*/ 494 w 38"/>
                <a:gd name="T1" fmla="*/ 34 h 40"/>
                <a:gd name="T2" fmla="*/ 298 w 38"/>
                <a:gd name="T3" fmla="*/ 32 h 40"/>
                <a:gd name="T4" fmla="*/ 155 w 38"/>
                <a:gd name="T5" fmla="*/ 28 h 40"/>
                <a:gd name="T6" fmla="*/ 26 w 38"/>
                <a:gd name="T7" fmla="*/ 24 h 40"/>
                <a:gd name="T8" fmla="*/ 0 w 38"/>
                <a:gd name="T9" fmla="*/ 17 h 40"/>
                <a:gd name="T10" fmla="*/ 26 w 38"/>
                <a:gd name="T11" fmla="*/ 10 h 40"/>
                <a:gd name="T12" fmla="*/ 155 w 38"/>
                <a:gd name="T13" fmla="*/ 6 h 40"/>
                <a:gd name="T14" fmla="*/ 298 w 38"/>
                <a:gd name="T15" fmla="*/ 2 h 40"/>
                <a:gd name="T16" fmla="*/ 494 w 38"/>
                <a:gd name="T17" fmla="*/ 0 h 40"/>
                <a:gd name="T18" fmla="*/ 675 w 38"/>
                <a:gd name="T19" fmla="*/ 2 h 40"/>
                <a:gd name="T20" fmla="*/ 795 w 38"/>
                <a:gd name="T21" fmla="*/ 6 h 40"/>
                <a:gd name="T22" fmla="*/ 920 w 38"/>
                <a:gd name="T23" fmla="*/ 10 h 40"/>
                <a:gd name="T24" fmla="*/ 946 w 38"/>
                <a:gd name="T25" fmla="*/ 17 h 40"/>
                <a:gd name="T26" fmla="*/ 920 w 38"/>
                <a:gd name="T27" fmla="*/ 24 h 40"/>
                <a:gd name="T28" fmla="*/ 795 w 38"/>
                <a:gd name="T29" fmla="*/ 28 h 40"/>
                <a:gd name="T30" fmla="*/ 675 w 38"/>
                <a:gd name="T31" fmla="*/ 32 h 40"/>
                <a:gd name="T32" fmla="*/ 494 w 38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20" y="40"/>
                  </a:moveTo>
                  <a:lnTo>
                    <a:pt x="12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4"/>
                  </a:lnTo>
                  <a:lnTo>
                    <a:pt x="27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2" name="Freeform 46"/>
            <p:cNvSpPr>
              <a:spLocks/>
            </p:cNvSpPr>
            <p:nvPr/>
          </p:nvSpPr>
          <p:spPr bwMode="auto">
            <a:xfrm>
              <a:off x="579" y="2314"/>
              <a:ext cx="110" cy="36"/>
            </a:xfrm>
            <a:custGeom>
              <a:avLst/>
              <a:gdLst>
                <a:gd name="T0" fmla="*/ 446 w 39"/>
                <a:gd name="T1" fmla="*/ 32 h 38"/>
                <a:gd name="T2" fmla="*/ 293 w 39"/>
                <a:gd name="T3" fmla="*/ 31 h 38"/>
                <a:gd name="T4" fmla="*/ 135 w 39"/>
                <a:gd name="T5" fmla="*/ 27 h 38"/>
                <a:gd name="T6" fmla="*/ 23 w 39"/>
                <a:gd name="T7" fmla="*/ 24 h 38"/>
                <a:gd name="T8" fmla="*/ 0 w 39"/>
                <a:gd name="T9" fmla="*/ 16 h 38"/>
                <a:gd name="T10" fmla="*/ 23 w 39"/>
                <a:gd name="T11" fmla="*/ 9 h 38"/>
                <a:gd name="T12" fmla="*/ 135 w 39"/>
                <a:gd name="T13" fmla="*/ 6 h 38"/>
                <a:gd name="T14" fmla="*/ 293 w 39"/>
                <a:gd name="T15" fmla="*/ 1 h 38"/>
                <a:gd name="T16" fmla="*/ 446 w 39"/>
                <a:gd name="T17" fmla="*/ 0 h 38"/>
                <a:gd name="T18" fmla="*/ 604 w 39"/>
                <a:gd name="T19" fmla="*/ 1 h 38"/>
                <a:gd name="T20" fmla="*/ 764 w 39"/>
                <a:gd name="T21" fmla="*/ 6 h 38"/>
                <a:gd name="T22" fmla="*/ 852 w 39"/>
                <a:gd name="T23" fmla="*/ 9 h 38"/>
                <a:gd name="T24" fmla="*/ 874 w 39"/>
                <a:gd name="T25" fmla="*/ 16 h 38"/>
                <a:gd name="T26" fmla="*/ 852 w 39"/>
                <a:gd name="T27" fmla="*/ 24 h 38"/>
                <a:gd name="T28" fmla="*/ 764 w 39"/>
                <a:gd name="T29" fmla="*/ 27 h 38"/>
                <a:gd name="T30" fmla="*/ 604 w 39"/>
                <a:gd name="T31" fmla="*/ 31 h 38"/>
                <a:gd name="T32" fmla="*/ 44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20" y="38"/>
                  </a:moveTo>
                  <a:lnTo>
                    <a:pt x="13" y="37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7"/>
                  </a:lnTo>
                  <a:lnTo>
                    <a:pt x="34" y="33"/>
                  </a:lnTo>
                  <a:lnTo>
                    <a:pt x="27" y="37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3" name="Freeform 47"/>
            <p:cNvSpPr>
              <a:spLocks/>
            </p:cNvSpPr>
            <p:nvPr/>
          </p:nvSpPr>
          <p:spPr bwMode="auto">
            <a:xfrm>
              <a:off x="607" y="2500"/>
              <a:ext cx="110" cy="36"/>
            </a:xfrm>
            <a:custGeom>
              <a:avLst/>
              <a:gdLst>
                <a:gd name="T0" fmla="*/ 429 w 39"/>
                <a:gd name="T1" fmla="*/ 32 h 38"/>
                <a:gd name="T2" fmla="*/ 245 w 39"/>
                <a:gd name="T3" fmla="*/ 31 h 38"/>
                <a:gd name="T4" fmla="*/ 110 w 39"/>
                <a:gd name="T5" fmla="*/ 27 h 38"/>
                <a:gd name="T6" fmla="*/ 23 w 39"/>
                <a:gd name="T7" fmla="*/ 23 h 38"/>
                <a:gd name="T8" fmla="*/ 0 w 39"/>
                <a:gd name="T9" fmla="*/ 15 h 38"/>
                <a:gd name="T10" fmla="*/ 23 w 39"/>
                <a:gd name="T11" fmla="*/ 9 h 38"/>
                <a:gd name="T12" fmla="*/ 110 w 39"/>
                <a:gd name="T13" fmla="*/ 6 h 38"/>
                <a:gd name="T14" fmla="*/ 245 w 39"/>
                <a:gd name="T15" fmla="*/ 1 h 38"/>
                <a:gd name="T16" fmla="*/ 429 w 39"/>
                <a:gd name="T17" fmla="*/ 0 h 38"/>
                <a:gd name="T18" fmla="*/ 581 w 39"/>
                <a:gd name="T19" fmla="*/ 1 h 38"/>
                <a:gd name="T20" fmla="*/ 739 w 39"/>
                <a:gd name="T21" fmla="*/ 6 h 38"/>
                <a:gd name="T22" fmla="*/ 852 w 39"/>
                <a:gd name="T23" fmla="*/ 9 h 38"/>
                <a:gd name="T24" fmla="*/ 874 w 39"/>
                <a:gd name="T25" fmla="*/ 15 h 38"/>
                <a:gd name="T26" fmla="*/ 852 w 39"/>
                <a:gd name="T27" fmla="*/ 23 h 38"/>
                <a:gd name="T28" fmla="*/ 739 w 39"/>
                <a:gd name="T29" fmla="*/ 27 h 38"/>
                <a:gd name="T30" fmla="*/ 581 w 39"/>
                <a:gd name="T31" fmla="*/ 31 h 38"/>
                <a:gd name="T32" fmla="*/ 429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1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8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4" name="Freeform 48"/>
            <p:cNvSpPr>
              <a:spLocks/>
            </p:cNvSpPr>
            <p:nvPr/>
          </p:nvSpPr>
          <p:spPr bwMode="auto">
            <a:xfrm>
              <a:off x="249" y="2598"/>
              <a:ext cx="115" cy="36"/>
            </a:xfrm>
            <a:custGeom>
              <a:avLst/>
              <a:gdLst>
                <a:gd name="T0" fmla="*/ 480 w 40"/>
                <a:gd name="T1" fmla="*/ 30 h 39"/>
                <a:gd name="T2" fmla="*/ 305 w 40"/>
                <a:gd name="T3" fmla="*/ 30 h 39"/>
                <a:gd name="T4" fmla="*/ 141 w 40"/>
                <a:gd name="T5" fmla="*/ 27 h 39"/>
                <a:gd name="T6" fmla="*/ 49 w 40"/>
                <a:gd name="T7" fmla="*/ 21 h 39"/>
                <a:gd name="T8" fmla="*/ 0 w 40"/>
                <a:gd name="T9" fmla="*/ 16 h 39"/>
                <a:gd name="T10" fmla="*/ 49 w 40"/>
                <a:gd name="T11" fmla="*/ 10 h 39"/>
                <a:gd name="T12" fmla="*/ 141 w 40"/>
                <a:gd name="T13" fmla="*/ 6 h 39"/>
                <a:gd name="T14" fmla="*/ 305 w 40"/>
                <a:gd name="T15" fmla="*/ 1 h 39"/>
                <a:gd name="T16" fmla="*/ 480 w 40"/>
                <a:gd name="T17" fmla="*/ 0 h 39"/>
                <a:gd name="T18" fmla="*/ 644 w 40"/>
                <a:gd name="T19" fmla="*/ 1 h 39"/>
                <a:gd name="T20" fmla="*/ 811 w 40"/>
                <a:gd name="T21" fmla="*/ 6 h 39"/>
                <a:gd name="T22" fmla="*/ 900 w 40"/>
                <a:gd name="T23" fmla="*/ 10 h 39"/>
                <a:gd name="T24" fmla="*/ 952 w 40"/>
                <a:gd name="T25" fmla="*/ 16 h 39"/>
                <a:gd name="T26" fmla="*/ 900 w 40"/>
                <a:gd name="T27" fmla="*/ 21 h 39"/>
                <a:gd name="T28" fmla="*/ 811 w 40"/>
                <a:gd name="T29" fmla="*/ 27 h 39"/>
                <a:gd name="T30" fmla="*/ 644 w 40"/>
                <a:gd name="T31" fmla="*/ 30 h 39"/>
                <a:gd name="T32" fmla="*/ 480 w 40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3"/>
                  </a:lnTo>
                  <a:lnTo>
                    <a:pt x="40" y="20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5" name="Freeform 49"/>
            <p:cNvSpPr>
              <a:spLocks/>
            </p:cNvSpPr>
            <p:nvPr/>
          </p:nvSpPr>
          <p:spPr bwMode="auto">
            <a:xfrm>
              <a:off x="145" y="2469"/>
              <a:ext cx="116" cy="37"/>
            </a:xfrm>
            <a:custGeom>
              <a:avLst/>
              <a:gdLst>
                <a:gd name="T0" fmla="*/ 506 w 39"/>
                <a:gd name="T1" fmla="*/ 35 h 38"/>
                <a:gd name="T2" fmla="*/ 318 w 39"/>
                <a:gd name="T3" fmla="*/ 34 h 38"/>
                <a:gd name="T4" fmla="*/ 134 w 39"/>
                <a:gd name="T5" fmla="*/ 29 h 38"/>
                <a:gd name="T6" fmla="*/ 27 w 39"/>
                <a:gd name="T7" fmla="*/ 23 h 38"/>
                <a:gd name="T8" fmla="*/ 0 w 39"/>
                <a:gd name="T9" fmla="*/ 19 h 38"/>
                <a:gd name="T10" fmla="*/ 27 w 39"/>
                <a:gd name="T11" fmla="*/ 11 h 38"/>
                <a:gd name="T12" fmla="*/ 134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11 h 38"/>
                <a:gd name="T24" fmla="*/ 1026 w 39"/>
                <a:gd name="T25" fmla="*/ 19 h 38"/>
                <a:gd name="T26" fmla="*/ 999 w 39"/>
                <a:gd name="T27" fmla="*/ 23 h 38"/>
                <a:gd name="T28" fmla="*/ 866 w 39"/>
                <a:gd name="T29" fmla="*/ 29 h 38"/>
                <a:gd name="T30" fmla="*/ 681 w 39"/>
                <a:gd name="T31" fmla="*/ 34 h 38"/>
                <a:gd name="T32" fmla="*/ 506 w 39"/>
                <a:gd name="T33" fmla="*/ 3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6" name="Freeform 50"/>
            <p:cNvSpPr>
              <a:spLocks/>
            </p:cNvSpPr>
            <p:nvPr/>
          </p:nvSpPr>
          <p:spPr bwMode="auto">
            <a:xfrm>
              <a:off x="411" y="2381"/>
              <a:ext cx="116" cy="36"/>
            </a:xfrm>
            <a:custGeom>
              <a:avLst/>
              <a:gdLst>
                <a:gd name="T0" fmla="*/ 506 w 39"/>
                <a:gd name="T1" fmla="*/ 32 h 38"/>
                <a:gd name="T2" fmla="*/ 318 w 39"/>
                <a:gd name="T3" fmla="*/ 31 h 38"/>
                <a:gd name="T4" fmla="*/ 161 w 39"/>
                <a:gd name="T5" fmla="*/ 27 h 38"/>
                <a:gd name="T6" fmla="*/ 27 w 39"/>
                <a:gd name="T7" fmla="*/ 23 h 38"/>
                <a:gd name="T8" fmla="*/ 0 w 39"/>
                <a:gd name="T9" fmla="*/ 16 h 38"/>
                <a:gd name="T10" fmla="*/ 27 w 39"/>
                <a:gd name="T11" fmla="*/ 9 h 38"/>
                <a:gd name="T12" fmla="*/ 161 w 39"/>
                <a:gd name="T13" fmla="*/ 6 h 38"/>
                <a:gd name="T14" fmla="*/ 318 w 39"/>
                <a:gd name="T15" fmla="*/ 1 h 38"/>
                <a:gd name="T16" fmla="*/ 506 w 39"/>
                <a:gd name="T17" fmla="*/ 0 h 38"/>
                <a:gd name="T18" fmla="*/ 681 w 39"/>
                <a:gd name="T19" fmla="*/ 1 h 38"/>
                <a:gd name="T20" fmla="*/ 866 w 39"/>
                <a:gd name="T21" fmla="*/ 6 h 38"/>
                <a:gd name="T22" fmla="*/ 999 w 39"/>
                <a:gd name="T23" fmla="*/ 9 h 38"/>
                <a:gd name="T24" fmla="*/ 1026 w 39"/>
                <a:gd name="T25" fmla="*/ 16 h 38"/>
                <a:gd name="T26" fmla="*/ 999 w 39"/>
                <a:gd name="T27" fmla="*/ 23 h 38"/>
                <a:gd name="T28" fmla="*/ 866 w 39"/>
                <a:gd name="T29" fmla="*/ 27 h 38"/>
                <a:gd name="T30" fmla="*/ 681 w 39"/>
                <a:gd name="T31" fmla="*/ 31 h 38"/>
                <a:gd name="T32" fmla="*/ 506 w 39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8"/>
                <a:gd name="T53" fmla="*/ 39 w 3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8">
                  <a:moveTo>
                    <a:pt x="19" y="38"/>
                  </a:moveTo>
                  <a:lnTo>
                    <a:pt x="12" y="37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7" name="Freeform 51"/>
            <p:cNvSpPr>
              <a:spLocks/>
            </p:cNvSpPr>
            <p:nvPr/>
          </p:nvSpPr>
          <p:spPr bwMode="auto">
            <a:xfrm>
              <a:off x="41" y="2308"/>
              <a:ext cx="116" cy="37"/>
            </a:xfrm>
            <a:custGeom>
              <a:avLst/>
              <a:gdLst>
                <a:gd name="T0" fmla="*/ 521 w 39"/>
                <a:gd name="T1" fmla="*/ 33 h 39"/>
                <a:gd name="T2" fmla="*/ 345 w 39"/>
                <a:gd name="T3" fmla="*/ 32 h 39"/>
                <a:gd name="T4" fmla="*/ 161 w 39"/>
                <a:gd name="T5" fmla="*/ 28 h 39"/>
                <a:gd name="T6" fmla="*/ 27 w 39"/>
                <a:gd name="T7" fmla="*/ 23 h 39"/>
                <a:gd name="T8" fmla="*/ 0 w 39"/>
                <a:gd name="T9" fmla="*/ 16 h 39"/>
                <a:gd name="T10" fmla="*/ 27 w 39"/>
                <a:gd name="T11" fmla="*/ 9 h 39"/>
                <a:gd name="T12" fmla="*/ 161 w 39"/>
                <a:gd name="T13" fmla="*/ 5 h 39"/>
                <a:gd name="T14" fmla="*/ 345 w 39"/>
                <a:gd name="T15" fmla="*/ 1 h 39"/>
                <a:gd name="T16" fmla="*/ 521 w 39"/>
                <a:gd name="T17" fmla="*/ 0 h 39"/>
                <a:gd name="T18" fmla="*/ 681 w 39"/>
                <a:gd name="T19" fmla="*/ 1 h 39"/>
                <a:gd name="T20" fmla="*/ 866 w 39"/>
                <a:gd name="T21" fmla="*/ 5 h 39"/>
                <a:gd name="T22" fmla="*/ 999 w 39"/>
                <a:gd name="T23" fmla="*/ 9 h 39"/>
                <a:gd name="T24" fmla="*/ 1026 w 39"/>
                <a:gd name="T25" fmla="*/ 16 h 39"/>
                <a:gd name="T26" fmla="*/ 999 w 39"/>
                <a:gd name="T27" fmla="*/ 23 h 39"/>
                <a:gd name="T28" fmla="*/ 866 w 39"/>
                <a:gd name="T29" fmla="*/ 28 h 39"/>
                <a:gd name="T30" fmla="*/ 681 w 39"/>
                <a:gd name="T31" fmla="*/ 32 h 39"/>
                <a:gd name="T32" fmla="*/ 521 w 39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6"/>
                  </a:lnTo>
                  <a:lnTo>
                    <a:pt x="33" y="33"/>
                  </a:lnTo>
                  <a:lnTo>
                    <a:pt x="26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8" name="Freeform 52"/>
            <p:cNvSpPr>
              <a:spLocks/>
            </p:cNvSpPr>
            <p:nvPr/>
          </p:nvSpPr>
          <p:spPr bwMode="auto">
            <a:xfrm>
              <a:off x="695" y="2617"/>
              <a:ext cx="110" cy="38"/>
            </a:xfrm>
            <a:custGeom>
              <a:avLst/>
              <a:gdLst>
                <a:gd name="T0" fmla="*/ 437 w 38"/>
                <a:gd name="T1" fmla="*/ 36 h 39"/>
                <a:gd name="T2" fmla="*/ 269 w 38"/>
                <a:gd name="T3" fmla="*/ 35 h 39"/>
                <a:gd name="T4" fmla="*/ 119 w 38"/>
                <a:gd name="T5" fmla="*/ 30 h 39"/>
                <a:gd name="T6" fmla="*/ 26 w 38"/>
                <a:gd name="T7" fmla="*/ 24 h 39"/>
                <a:gd name="T8" fmla="*/ 0 w 38"/>
                <a:gd name="T9" fmla="*/ 19 h 39"/>
                <a:gd name="T10" fmla="*/ 26 w 38"/>
                <a:gd name="T11" fmla="*/ 13 h 39"/>
                <a:gd name="T12" fmla="*/ 119 w 38"/>
                <a:gd name="T13" fmla="*/ 6 h 39"/>
                <a:gd name="T14" fmla="*/ 269 w 38"/>
                <a:gd name="T15" fmla="*/ 1 h 39"/>
                <a:gd name="T16" fmla="*/ 437 w 38"/>
                <a:gd name="T17" fmla="*/ 0 h 39"/>
                <a:gd name="T18" fmla="*/ 628 w 38"/>
                <a:gd name="T19" fmla="*/ 1 h 39"/>
                <a:gd name="T20" fmla="*/ 779 w 38"/>
                <a:gd name="T21" fmla="*/ 6 h 39"/>
                <a:gd name="T22" fmla="*/ 897 w 38"/>
                <a:gd name="T23" fmla="*/ 13 h 39"/>
                <a:gd name="T24" fmla="*/ 921 w 38"/>
                <a:gd name="T25" fmla="*/ 19 h 39"/>
                <a:gd name="T26" fmla="*/ 897 w 38"/>
                <a:gd name="T27" fmla="*/ 24 h 39"/>
                <a:gd name="T28" fmla="*/ 779 w 38"/>
                <a:gd name="T29" fmla="*/ 30 h 39"/>
                <a:gd name="T30" fmla="*/ 628 w 38"/>
                <a:gd name="T31" fmla="*/ 35 h 39"/>
                <a:gd name="T32" fmla="*/ 437 w 38"/>
                <a:gd name="T33" fmla="*/ 3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18" y="39"/>
                  </a:moveTo>
                  <a:lnTo>
                    <a:pt x="11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6"/>
                  </a:lnTo>
                  <a:lnTo>
                    <a:pt x="37" y="13"/>
                  </a:lnTo>
                  <a:lnTo>
                    <a:pt x="38" y="20"/>
                  </a:lnTo>
                  <a:lnTo>
                    <a:pt x="37" y="27"/>
                  </a:lnTo>
                  <a:lnTo>
                    <a:pt x="32" y="33"/>
                  </a:lnTo>
                  <a:lnTo>
                    <a:pt x="26" y="38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69" name="Freeform 53"/>
            <p:cNvSpPr>
              <a:spLocks/>
            </p:cNvSpPr>
            <p:nvPr/>
          </p:nvSpPr>
          <p:spPr bwMode="auto">
            <a:xfrm>
              <a:off x="3100" y="2331"/>
              <a:ext cx="116" cy="37"/>
            </a:xfrm>
            <a:custGeom>
              <a:avLst/>
              <a:gdLst>
                <a:gd name="T0" fmla="*/ 487 w 40"/>
                <a:gd name="T1" fmla="*/ 33 h 39"/>
                <a:gd name="T2" fmla="*/ 319 w 40"/>
                <a:gd name="T3" fmla="*/ 32 h 39"/>
                <a:gd name="T4" fmla="*/ 142 w 40"/>
                <a:gd name="T5" fmla="*/ 28 h 39"/>
                <a:gd name="T6" fmla="*/ 49 w 40"/>
                <a:gd name="T7" fmla="*/ 23 h 39"/>
                <a:gd name="T8" fmla="*/ 0 w 40"/>
                <a:gd name="T9" fmla="*/ 16 h 39"/>
                <a:gd name="T10" fmla="*/ 49 w 40"/>
                <a:gd name="T11" fmla="*/ 9 h 39"/>
                <a:gd name="T12" fmla="*/ 142 w 40"/>
                <a:gd name="T13" fmla="*/ 6 h 39"/>
                <a:gd name="T14" fmla="*/ 319 w 40"/>
                <a:gd name="T15" fmla="*/ 1 h 39"/>
                <a:gd name="T16" fmla="*/ 487 w 40"/>
                <a:gd name="T17" fmla="*/ 0 h 39"/>
                <a:gd name="T18" fmla="*/ 655 w 40"/>
                <a:gd name="T19" fmla="*/ 1 h 39"/>
                <a:gd name="T20" fmla="*/ 832 w 40"/>
                <a:gd name="T21" fmla="*/ 6 h 39"/>
                <a:gd name="T22" fmla="*/ 925 w 40"/>
                <a:gd name="T23" fmla="*/ 9 h 39"/>
                <a:gd name="T24" fmla="*/ 974 w 40"/>
                <a:gd name="T25" fmla="*/ 16 h 39"/>
                <a:gd name="T26" fmla="*/ 925 w 40"/>
                <a:gd name="T27" fmla="*/ 23 h 39"/>
                <a:gd name="T28" fmla="*/ 832 w 40"/>
                <a:gd name="T29" fmla="*/ 28 h 39"/>
                <a:gd name="T30" fmla="*/ 655 w 40"/>
                <a:gd name="T31" fmla="*/ 32 h 39"/>
                <a:gd name="T32" fmla="*/ 487 w 40"/>
                <a:gd name="T33" fmla="*/ 33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20" y="39"/>
                  </a:moveTo>
                  <a:lnTo>
                    <a:pt x="13" y="38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38" y="26"/>
                  </a:lnTo>
                  <a:lnTo>
                    <a:pt x="34" y="33"/>
                  </a:lnTo>
                  <a:lnTo>
                    <a:pt x="27" y="38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0" name="Freeform 54"/>
            <p:cNvSpPr>
              <a:spLocks/>
            </p:cNvSpPr>
            <p:nvPr/>
          </p:nvSpPr>
          <p:spPr bwMode="auto">
            <a:xfrm>
              <a:off x="3760" y="2314"/>
              <a:ext cx="110" cy="36"/>
            </a:xfrm>
            <a:custGeom>
              <a:avLst/>
              <a:gdLst>
                <a:gd name="T0" fmla="*/ 460 w 38"/>
                <a:gd name="T1" fmla="*/ 32 h 38"/>
                <a:gd name="T2" fmla="*/ 292 w 38"/>
                <a:gd name="T3" fmla="*/ 31 h 38"/>
                <a:gd name="T4" fmla="*/ 142 w 38"/>
                <a:gd name="T5" fmla="*/ 27 h 38"/>
                <a:gd name="T6" fmla="*/ 49 w 38"/>
                <a:gd name="T7" fmla="*/ 24 h 38"/>
                <a:gd name="T8" fmla="*/ 0 w 38"/>
                <a:gd name="T9" fmla="*/ 16 h 38"/>
                <a:gd name="T10" fmla="*/ 49 w 38"/>
                <a:gd name="T11" fmla="*/ 9 h 38"/>
                <a:gd name="T12" fmla="*/ 142 w 38"/>
                <a:gd name="T13" fmla="*/ 6 h 38"/>
                <a:gd name="T14" fmla="*/ 292 w 38"/>
                <a:gd name="T15" fmla="*/ 1 h 38"/>
                <a:gd name="T16" fmla="*/ 460 w 38"/>
                <a:gd name="T17" fmla="*/ 0 h 38"/>
                <a:gd name="T18" fmla="*/ 654 w 38"/>
                <a:gd name="T19" fmla="*/ 1 h 38"/>
                <a:gd name="T20" fmla="*/ 805 w 38"/>
                <a:gd name="T21" fmla="*/ 6 h 38"/>
                <a:gd name="T22" fmla="*/ 897 w 38"/>
                <a:gd name="T23" fmla="*/ 9 h 38"/>
                <a:gd name="T24" fmla="*/ 921 w 38"/>
                <a:gd name="T25" fmla="*/ 16 h 38"/>
                <a:gd name="T26" fmla="*/ 897 w 38"/>
                <a:gd name="T27" fmla="*/ 24 h 38"/>
                <a:gd name="T28" fmla="*/ 805 w 38"/>
                <a:gd name="T29" fmla="*/ 27 h 38"/>
                <a:gd name="T30" fmla="*/ 654 w 38"/>
                <a:gd name="T31" fmla="*/ 31 h 38"/>
                <a:gd name="T32" fmla="*/ 460 w 38"/>
                <a:gd name="T33" fmla="*/ 3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38"/>
                  </a:moveTo>
                  <a:lnTo>
                    <a:pt x="12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3" y="6"/>
                  </a:lnTo>
                  <a:lnTo>
                    <a:pt x="37" y="12"/>
                  </a:lnTo>
                  <a:lnTo>
                    <a:pt x="38" y="19"/>
                  </a:lnTo>
                  <a:lnTo>
                    <a:pt x="37" y="27"/>
                  </a:lnTo>
                  <a:lnTo>
                    <a:pt x="33" y="33"/>
                  </a:lnTo>
                  <a:lnTo>
                    <a:pt x="27" y="37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1" name="Freeform 55"/>
            <p:cNvSpPr>
              <a:spLocks/>
            </p:cNvSpPr>
            <p:nvPr/>
          </p:nvSpPr>
          <p:spPr bwMode="auto">
            <a:xfrm>
              <a:off x="5472" y="2598"/>
              <a:ext cx="115" cy="36"/>
            </a:xfrm>
            <a:custGeom>
              <a:avLst/>
              <a:gdLst>
                <a:gd name="T0" fmla="*/ 487 w 39"/>
                <a:gd name="T1" fmla="*/ 30 h 39"/>
                <a:gd name="T2" fmla="*/ 304 w 39"/>
                <a:gd name="T3" fmla="*/ 30 h 39"/>
                <a:gd name="T4" fmla="*/ 130 w 39"/>
                <a:gd name="T5" fmla="*/ 27 h 39"/>
                <a:gd name="T6" fmla="*/ 27 w 39"/>
                <a:gd name="T7" fmla="*/ 21 h 39"/>
                <a:gd name="T8" fmla="*/ 0 w 39"/>
                <a:gd name="T9" fmla="*/ 16 h 39"/>
                <a:gd name="T10" fmla="*/ 27 w 39"/>
                <a:gd name="T11" fmla="*/ 10 h 39"/>
                <a:gd name="T12" fmla="*/ 130 w 39"/>
                <a:gd name="T13" fmla="*/ 6 h 39"/>
                <a:gd name="T14" fmla="*/ 304 w 39"/>
                <a:gd name="T15" fmla="*/ 1 h 39"/>
                <a:gd name="T16" fmla="*/ 487 w 39"/>
                <a:gd name="T17" fmla="*/ 0 h 39"/>
                <a:gd name="T18" fmla="*/ 669 w 39"/>
                <a:gd name="T19" fmla="*/ 1 h 39"/>
                <a:gd name="T20" fmla="*/ 843 w 39"/>
                <a:gd name="T21" fmla="*/ 6 h 39"/>
                <a:gd name="T22" fmla="*/ 973 w 39"/>
                <a:gd name="T23" fmla="*/ 10 h 39"/>
                <a:gd name="T24" fmla="*/ 1000 w 39"/>
                <a:gd name="T25" fmla="*/ 16 h 39"/>
                <a:gd name="T26" fmla="*/ 973 w 39"/>
                <a:gd name="T27" fmla="*/ 21 h 39"/>
                <a:gd name="T28" fmla="*/ 843 w 39"/>
                <a:gd name="T29" fmla="*/ 27 h 39"/>
                <a:gd name="T30" fmla="*/ 669 w 39"/>
                <a:gd name="T31" fmla="*/ 30 h 39"/>
                <a:gd name="T32" fmla="*/ 487 w 39"/>
                <a:gd name="T33" fmla="*/ 3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12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8" y="13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A3FF9E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2" name="Freeform 56"/>
            <p:cNvSpPr>
              <a:spLocks/>
            </p:cNvSpPr>
            <p:nvPr/>
          </p:nvSpPr>
          <p:spPr bwMode="auto">
            <a:xfrm>
              <a:off x="0" y="2684"/>
              <a:ext cx="446" cy="136"/>
            </a:xfrm>
            <a:custGeom>
              <a:avLst/>
              <a:gdLst>
                <a:gd name="T0" fmla="*/ 2055 w 153"/>
                <a:gd name="T1" fmla="*/ 0 h 143"/>
                <a:gd name="T2" fmla="*/ 1087 w 153"/>
                <a:gd name="T3" fmla="*/ 6 h 143"/>
                <a:gd name="T4" fmla="*/ 493 w 153"/>
                <a:gd name="T5" fmla="*/ 13 h 143"/>
                <a:gd name="T6" fmla="*/ 76 w 153"/>
                <a:gd name="T7" fmla="*/ 25 h 143"/>
                <a:gd name="T8" fmla="*/ 222 w 153"/>
                <a:gd name="T9" fmla="*/ 34 h 143"/>
                <a:gd name="T10" fmla="*/ 764 w 153"/>
                <a:gd name="T11" fmla="*/ 21 h 143"/>
                <a:gd name="T12" fmla="*/ 1487 w 153"/>
                <a:gd name="T13" fmla="*/ 12 h 143"/>
                <a:gd name="T14" fmla="*/ 2250 w 153"/>
                <a:gd name="T15" fmla="*/ 11 h 143"/>
                <a:gd name="T16" fmla="*/ 3067 w 153"/>
                <a:gd name="T17" fmla="*/ 26 h 143"/>
                <a:gd name="T18" fmla="*/ 3443 w 153"/>
                <a:gd name="T19" fmla="*/ 62 h 143"/>
                <a:gd name="T20" fmla="*/ 2950 w 153"/>
                <a:gd name="T21" fmla="*/ 99 h 143"/>
                <a:gd name="T22" fmla="*/ 2108 w 153"/>
                <a:gd name="T23" fmla="*/ 113 h 143"/>
                <a:gd name="T24" fmla="*/ 1460 w 153"/>
                <a:gd name="T25" fmla="*/ 114 h 143"/>
                <a:gd name="T26" fmla="*/ 740 w 153"/>
                <a:gd name="T27" fmla="*/ 104 h 143"/>
                <a:gd name="T28" fmla="*/ 443 w 153"/>
                <a:gd name="T29" fmla="*/ 73 h 143"/>
                <a:gd name="T30" fmla="*/ 968 w 153"/>
                <a:gd name="T31" fmla="*/ 43 h 143"/>
                <a:gd name="T32" fmla="*/ 1562 w 153"/>
                <a:gd name="T33" fmla="*/ 33 h 143"/>
                <a:gd name="T34" fmla="*/ 2055 w 153"/>
                <a:gd name="T35" fmla="*/ 34 h 143"/>
                <a:gd name="T36" fmla="*/ 2524 w 153"/>
                <a:gd name="T37" fmla="*/ 41 h 143"/>
                <a:gd name="T38" fmla="*/ 2752 w 153"/>
                <a:gd name="T39" fmla="*/ 63 h 143"/>
                <a:gd name="T40" fmla="*/ 2454 w 153"/>
                <a:gd name="T41" fmla="*/ 84 h 143"/>
                <a:gd name="T42" fmla="*/ 1860 w 153"/>
                <a:gd name="T43" fmla="*/ 91 h 143"/>
                <a:gd name="T44" fmla="*/ 1291 w 153"/>
                <a:gd name="T45" fmla="*/ 87 h 143"/>
                <a:gd name="T46" fmla="*/ 1163 w 153"/>
                <a:gd name="T47" fmla="*/ 71 h 143"/>
                <a:gd name="T48" fmla="*/ 1335 w 153"/>
                <a:gd name="T49" fmla="*/ 59 h 143"/>
                <a:gd name="T50" fmla="*/ 1708 w 153"/>
                <a:gd name="T51" fmla="*/ 56 h 143"/>
                <a:gd name="T52" fmla="*/ 2006 w 153"/>
                <a:gd name="T53" fmla="*/ 58 h 143"/>
                <a:gd name="T54" fmla="*/ 2032 w 153"/>
                <a:gd name="T55" fmla="*/ 65 h 143"/>
                <a:gd name="T56" fmla="*/ 1904 w 153"/>
                <a:gd name="T57" fmla="*/ 69 h 143"/>
                <a:gd name="T58" fmla="*/ 1632 w 153"/>
                <a:gd name="T59" fmla="*/ 66 h 143"/>
                <a:gd name="T60" fmla="*/ 1632 w 153"/>
                <a:gd name="T61" fmla="*/ 79 h 143"/>
                <a:gd name="T62" fmla="*/ 1632 w 153"/>
                <a:gd name="T63" fmla="*/ 79 h 143"/>
                <a:gd name="T64" fmla="*/ 2055 w 153"/>
                <a:gd name="T65" fmla="*/ 79 h 143"/>
                <a:gd name="T66" fmla="*/ 2250 w 153"/>
                <a:gd name="T67" fmla="*/ 73 h 143"/>
                <a:gd name="T68" fmla="*/ 2329 w 153"/>
                <a:gd name="T69" fmla="*/ 55 h 143"/>
                <a:gd name="T70" fmla="*/ 2081 w 153"/>
                <a:gd name="T71" fmla="*/ 47 h 143"/>
                <a:gd name="T72" fmla="*/ 1335 w 153"/>
                <a:gd name="T73" fmla="*/ 47 h 143"/>
                <a:gd name="T74" fmla="*/ 968 w 153"/>
                <a:gd name="T75" fmla="*/ 59 h 143"/>
                <a:gd name="T76" fmla="*/ 892 w 153"/>
                <a:gd name="T77" fmla="*/ 86 h 143"/>
                <a:gd name="T78" fmla="*/ 1291 w 153"/>
                <a:gd name="T79" fmla="*/ 100 h 143"/>
                <a:gd name="T80" fmla="*/ 2201 w 153"/>
                <a:gd name="T81" fmla="*/ 100 h 143"/>
                <a:gd name="T82" fmla="*/ 2898 w 153"/>
                <a:gd name="T83" fmla="*/ 82 h 143"/>
                <a:gd name="T84" fmla="*/ 3026 w 153"/>
                <a:gd name="T85" fmla="*/ 45 h 143"/>
                <a:gd name="T86" fmla="*/ 2431 w 153"/>
                <a:gd name="T87" fmla="*/ 27 h 143"/>
                <a:gd name="T88" fmla="*/ 1758 w 153"/>
                <a:gd name="T89" fmla="*/ 24 h 143"/>
                <a:gd name="T90" fmla="*/ 1087 w 153"/>
                <a:gd name="T91" fmla="*/ 28 h 143"/>
                <a:gd name="T92" fmla="*/ 324 w 153"/>
                <a:gd name="T93" fmla="*/ 50 h 143"/>
                <a:gd name="T94" fmla="*/ 195 w 153"/>
                <a:gd name="T95" fmla="*/ 97 h 143"/>
                <a:gd name="T96" fmla="*/ 968 w 153"/>
                <a:gd name="T97" fmla="*/ 121 h 143"/>
                <a:gd name="T98" fmla="*/ 1189 w 153"/>
                <a:gd name="T99" fmla="*/ 123 h 143"/>
                <a:gd name="T100" fmla="*/ 2329 w 153"/>
                <a:gd name="T101" fmla="*/ 122 h 143"/>
                <a:gd name="T102" fmla="*/ 2950 w 153"/>
                <a:gd name="T103" fmla="*/ 112 h 143"/>
                <a:gd name="T104" fmla="*/ 3466 w 153"/>
                <a:gd name="T105" fmla="*/ 95 h 143"/>
                <a:gd name="T106" fmla="*/ 3790 w 153"/>
                <a:gd name="T107" fmla="*/ 47 h 143"/>
                <a:gd name="T108" fmla="*/ 3443 w 153"/>
                <a:gd name="T109" fmla="*/ 21 h 143"/>
                <a:gd name="T110" fmla="*/ 2898 w 153"/>
                <a:gd name="T111" fmla="*/ 8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43"/>
                <a:gd name="T170" fmla="*/ 153 w 153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43">
                  <a:moveTo>
                    <a:pt x="111" y="6"/>
                  </a:moveTo>
                  <a:lnTo>
                    <a:pt x="101" y="4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4" y="6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0" y="16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24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0" y="51"/>
                  </a:lnTo>
                  <a:lnTo>
                    <a:pt x="5" y="45"/>
                  </a:lnTo>
                  <a:lnTo>
                    <a:pt x="9" y="40"/>
                  </a:lnTo>
                  <a:lnTo>
                    <a:pt x="14" y="36"/>
                  </a:lnTo>
                  <a:lnTo>
                    <a:pt x="20" y="31"/>
                  </a:lnTo>
                  <a:lnTo>
                    <a:pt x="25" y="28"/>
                  </a:lnTo>
                  <a:lnTo>
                    <a:pt x="31" y="24"/>
                  </a:lnTo>
                  <a:lnTo>
                    <a:pt x="38" y="21"/>
                  </a:lnTo>
                  <a:lnTo>
                    <a:pt x="45" y="19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8" y="14"/>
                  </a:lnTo>
                  <a:lnTo>
                    <a:pt x="75" y="13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8" y="15"/>
                  </a:lnTo>
                  <a:lnTo>
                    <a:pt x="105" y="17"/>
                  </a:lnTo>
                  <a:lnTo>
                    <a:pt x="115" y="22"/>
                  </a:lnTo>
                  <a:lnTo>
                    <a:pt x="124" y="29"/>
                  </a:lnTo>
                  <a:lnTo>
                    <a:pt x="131" y="36"/>
                  </a:lnTo>
                  <a:lnTo>
                    <a:pt x="136" y="45"/>
                  </a:lnTo>
                  <a:lnTo>
                    <a:pt x="139" y="58"/>
                  </a:lnTo>
                  <a:lnTo>
                    <a:pt x="139" y="72"/>
                  </a:lnTo>
                  <a:lnTo>
                    <a:pt x="137" y="85"/>
                  </a:lnTo>
                  <a:lnTo>
                    <a:pt x="131" y="99"/>
                  </a:lnTo>
                  <a:lnTo>
                    <a:pt x="126" y="108"/>
                  </a:lnTo>
                  <a:lnTo>
                    <a:pt x="119" y="115"/>
                  </a:lnTo>
                  <a:lnTo>
                    <a:pt x="109" y="122"/>
                  </a:lnTo>
                  <a:lnTo>
                    <a:pt x="99" y="127"/>
                  </a:lnTo>
                  <a:lnTo>
                    <a:pt x="92" y="129"/>
                  </a:lnTo>
                  <a:lnTo>
                    <a:pt x="85" y="131"/>
                  </a:lnTo>
                  <a:lnTo>
                    <a:pt x="78" y="133"/>
                  </a:lnTo>
                  <a:lnTo>
                    <a:pt x="73" y="133"/>
                  </a:lnTo>
                  <a:lnTo>
                    <a:pt x="66" y="133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5" y="129"/>
                  </a:lnTo>
                  <a:lnTo>
                    <a:pt x="37" y="126"/>
                  </a:lnTo>
                  <a:lnTo>
                    <a:pt x="30" y="121"/>
                  </a:lnTo>
                  <a:lnTo>
                    <a:pt x="25" y="114"/>
                  </a:lnTo>
                  <a:lnTo>
                    <a:pt x="21" y="107"/>
                  </a:lnTo>
                  <a:lnTo>
                    <a:pt x="18" y="97"/>
                  </a:lnTo>
                  <a:lnTo>
                    <a:pt x="18" y="85"/>
                  </a:lnTo>
                  <a:lnTo>
                    <a:pt x="20" y="74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9" y="49"/>
                  </a:lnTo>
                  <a:lnTo>
                    <a:pt x="47" y="44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3" y="39"/>
                  </a:lnTo>
                  <a:lnTo>
                    <a:pt x="68" y="39"/>
                  </a:lnTo>
                  <a:lnTo>
                    <a:pt x="73" y="39"/>
                  </a:lnTo>
                  <a:lnTo>
                    <a:pt x="77" y="39"/>
                  </a:lnTo>
                  <a:lnTo>
                    <a:pt x="83" y="40"/>
                  </a:lnTo>
                  <a:lnTo>
                    <a:pt x="88" y="42"/>
                  </a:lnTo>
                  <a:lnTo>
                    <a:pt x="92" y="43"/>
                  </a:lnTo>
                  <a:lnTo>
                    <a:pt x="98" y="44"/>
                  </a:lnTo>
                  <a:lnTo>
                    <a:pt x="102" y="47"/>
                  </a:lnTo>
                  <a:lnTo>
                    <a:pt x="106" y="52"/>
                  </a:lnTo>
                  <a:lnTo>
                    <a:pt x="108" y="57"/>
                  </a:lnTo>
                  <a:lnTo>
                    <a:pt x="111" y="65"/>
                  </a:lnTo>
                  <a:lnTo>
                    <a:pt x="111" y="73"/>
                  </a:lnTo>
                  <a:lnTo>
                    <a:pt x="108" y="82"/>
                  </a:lnTo>
                  <a:lnTo>
                    <a:pt x="105" y="90"/>
                  </a:lnTo>
                  <a:lnTo>
                    <a:pt x="102" y="95"/>
                  </a:lnTo>
                  <a:lnTo>
                    <a:pt x="99" y="98"/>
                  </a:lnTo>
                  <a:lnTo>
                    <a:pt x="94" y="102"/>
                  </a:lnTo>
                  <a:lnTo>
                    <a:pt x="90" y="104"/>
                  </a:lnTo>
                  <a:lnTo>
                    <a:pt x="83" y="106"/>
                  </a:lnTo>
                  <a:lnTo>
                    <a:pt x="75" y="106"/>
                  </a:lnTo>
                  <a:lnTo>
                    <a:pt x="66" y="106"/>
                  </a:lnTo>
                  <a:lnTo>
                    <a:pt x="59" y="104"/>
                  </a:lnTo>
                  <a:lnTo>
                    <a:pt x="55" y="103"/>
                  </a:lnTo>
                  <a:lnTo>
                    <a:pt x="52" y="102"/>
                  </a:lnTo>
                  <a:lnTo>
                    <a:pt x="51" y="99"/>
                  </a:lnTo>
                  <a:lnTo>
                    <a:pt x="48" y="96"/>
                  </a:lnTo>
                  <a:lnTo>
                    <a:pt x="47" y="90"/>
                  </a:lnTo>
                  <a:lnTo>
                    <a:pt x="47" y="83"/>
                  </a:lnTo>
                  <a:lnTo>
                    <a:pt x="48" y="77"/>
                  </a:lnTo>
                  <a:lnTo>
                    <a:pt x="51" y="73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3" y="65"/>
                  </a:lnTo>
                  <a:lnTo>
                    <a:pt x="69" y="65"/>
                  </a:lnTo>
                  <a:lnTo>
                    <a:pt x="74" y="65"/>
                  </a:lnTo>
                  <a:lnTo>
                    <a:pt x="78" y="66"/>
                  </a:lnTo>
                  <a:lnTo>
                    <a:pt x="79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2" y="69"/>
                  </a:lnTo>
                  <a:lnTo>
                    <a:pt x="82" y="72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66" y="77"/>
                  </a:lnTo>
                  <a:lnTo>
                    <a:pt x="63" y="83"/>
                  </a:lnTo>
                  <a:lnTo>
                    <a:pt x="62" y="84"/>
                  </a:lnTo>
                  <a:lnTo>
                    <a:pt x="60" y="89"/>
                  </a:lnTo>
                  <a:lnTo>
                    <a:pt x="66" y="91"/>
                  </a:lnTo>
                  <a:lnTo>
                    <a:pt x="69" y="92"/>
                  </a:lnTo>
                  <a:lnTo>
                    <a:pt x="74" y="93"/>
                  </a:lnTo>
                  <a:lnTo>
                    <a:pt x="78" y="93"/>
                  </a:lnTo>
                  <a:lnTo>
                    <a:pt x="83" y="92"/>
                  </a:lnTo>
                  <a:lnTo>
                    <a:pt x="85" y="91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1" y="85"/>
                  </a:lnTo>
                  <a:lnTo>
                    <a:pt x="93" y="82"/>
                  </a:lnTo>
                  <a:lnTo>
                    <a:pt x="94" y="76"/>
                  </a:lnTo>
                  <a:lnTo>
                    <a:pt x="96" y="69"/>
                  </a:lnTo>
                  <a:lnTo>
                    <a:pt x="94" y="64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84" y="54"/>
                  </a:lnTo>
                  <a:lnTo>
                    <a:pt x="79" y="53"/>
                  </a:lnTo>
                  <a:lnTo>
                    <a:pt x="73" y="52"/>
                  </a:lnTo>
                  <a:lnTo>
                    <a:pt x="63" y="53"/>
                  </a:lnTo>
                  <a:lnTo>
                    <a:pt x="54" y="55"/>
                  </a:lnTo>
                  <a:lnTo>
                    <a:pt x="49" y="58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9" y="68"/>
                  </a:lnTo>
                  <a:lnTo>
                    <a:pt x="36" y="75"/>
                  </a:lnTo>
                  <a:lnTo>
                    <a:pt x="35" y="83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38" y="106"/>
                  </a:lnTo>
                  <a:lnTo>
                    <a:pt x="41" y="110"/>
                  </a:lnTo>
                  <a:lnTo>
                    <a:pt x="46" y="114"/>
                  </a:lnTo>
                  <a:lnTo>
                    <a:pt x="52" y="116"/>
                  </a:lnTo>
                  <a:lnTo>
                    <a:pt x="61" y="119"/>
                  </a:lnTo>
                  <a:lnTo>
                    <a:pt x="70" y="119"/>
                  </a:lnTo>
                  <a:lnTo>
                    <a:pt x="79" y="119"/>
                  </a:lnTo>
                  <a:lnTo>
                    <a:pt x="89" y="116"/>
                  </a:lnTo>
                  <a:lnTo>
                    <a:pt x="97" y="113"/>
                  </a:lnTo>
                  <a:lnTo>
                    <a:pt x="105" y="108"/>
                  </a:lnTo>
                  <a:lnTo>
                    <a:pt x="112" y="103"/>
                  </a:lnTo>
                  <a:lnTo>
                    <a:pt x="117" y="95"/>
                  </a:lnTo>
                  <a:lnTo>
                    <a:pt x="122" y="84"/>
                  </a:lnTo>
                  <a:lnTo>
                    <a:pt x="124" y="73"/>
                  </a:lnTo>
                  <a:lnTo>
                    <a:pt x="124" y="62"/>
                  </a:lnTo>
                  <a:lnTo>
                    <a:pt x="122" y="52"/>
                  </a:lnTo>
                  <a:lnTo>
                    <a:pt x="117" y="45"/>
                  </a:lnTo>
                  <a:lnTo>
                    <a:pt x="113" y="39"/>
                  </a:lnTo>
                  <a:lnTo>
                    <a:pt x="106" y="35"/>
                  </a:lnTo>
                  <a:lnTo>
                    <a:pt x="98" y="31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8" y="29"/>
                  </a:lnTo>
                  <a:lnTo>
                    <a:pt x="51" y="30"/>
                  </a:lnTo>
                  <a:lnTo>
                    <a:pt x="44" y="32"/>
                  </a:lnTo>
                  <a:lnTo>
                    <a:pt x="33" y="37"/>
                  </a:lnTo>
                  <a:lnTo>
                    <a:pt x="25" y="44"/>
                  </a:lnTo>
                  <a:lnTo>
                    <a:pt x="18" y="51"/>
                  </a:lnTo>
                  <a:lnTo>
                    <a:pt x="13" y="59"/>
                  </a:lnTo>
                  <a:lnTo>
                    <a:pt x="7" y="73"/>
                  </a:lnTo>
                  <a:lnTo>
                    <a:pt x="5" y="87"/>
                  </a:lnTo>
                  <a:lnTo>
                    <a:pt x="5" y="99"/>
                  </a:lnTo>
                  <a:lnTo>
                    <a:pt x="8" y="112"/>
                  </a:lnTo>
                  <a:lnTo>
                    <a:pt x="13" y="121"/>
                  </a:lnTo>
                  <a:lnTo>
                    <a:pt x="20" y="129"/>
                  </a:lnTo>
                  <a:lnTo>
                    <a:pt x="29" y="136"/>
                  </a:lnTo>
                  <a:lnTo>
                    <a:pt x="39" y="141"/>
                  </a:lnTo>
                  <a:lnTo>
                    <a:pt x="41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3"/>
                  </a:lnTo>
                  <a:lnTo>
                    <a:pt x="88" y="143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1"/>
                  </a:lnTo>
                  <a:lnTo>
                    <a:pt x="105" y="138"/>
                  </a:lnTo>
                  <a:lnTo>
                    <a:pt x="112" y="135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30" y="121"/>
                  </a:lnTo>
                  <a:lnTo>
                    <a:pt x="136" y="115"/>
                  </a:lnTo>
                  <a:lnTo>
                    <a:pt x="140" y="110"/>
                  </a:lnTo>
                  <a:lnTo>
                    <a:pt x="144" y="104"/>
                  </a:lnTo>
                  <a:lnTo>
                    <a:pt x="150" y="88"/>
                  </a:lnTo>
                  <a:lnTo>
                    <a:pt x="153" y="72"/>
                  </a:lnTo>
                  <a:lnTo>
                    <a:pt x="153" y="55"/>
                  </a:lnTo>
                  <a:lnTo>
                    <a:pt x="150" y="42"/>
                  </a:lnTo>
                  <a:lnTo>
                    <a:pt x="146" y="36"/>
                  </a:lnTo>
                  <a:lnTo>
                    <a:pt x="143" y="30"/>
                  </a:lnTo>
                  <a:lnTo>
                    <a:pt x="139" y="24"/>
                  </a:lnTo>
                  <a:lnTo>
                    <a:pt x="135" y="20"/>
                  </a:lnTo>
                  <a:lnTo>
                    <a:pt x="129" y="15"/>
                  </a:lnTo>
                  <a:lnTo>
                    <a:pt x="123" y="12"/>
                  </a:lnTo>
                  <a:lnTo>
                    <a:pt x="117" y="8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3" name="Freeform 57"/>
            <p:cNvSpPr>
              <a:spLocks/>
            </p:cNvSpPr>
            <p:nvPr/>
          </p:nvSpPr>
          <p:spPr bwMode="auto">
            <a:xfrm>
              <a:off x="0" y="2809"/>
              <a:ext cx="35" cy="11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9 h 12"/>
                <a:gd name="T4" fmla="*/ 353 w 11"/>
                <a:gd name="T5" fmla="*/ 9 h 12"/>
                <a:gd name="T6" fmla="*/ 255 w 11"/>
                <a:gd name="T7" fmla="*/ 7 h 12"/>
                <a:gd name="T8" fmla="*/ 191 w 11"/>
                <a:gd name="T9" fmla="*/ 6 h 12"/>
                <a:gd name="T10" fmla="*/ 60 w 11"/>
                <a:gd name="T11" fmla="*/ 4 h 12"/>
                <a:gd name="T12" fmla="*/ 0 w 11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0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4" name="Freeform 58"/>
            <p:cNvSpPr>
              <a:spLocks/>
            </p:cNvSpPr>
            <p:nvPr/>
          </p:nvSpPr>
          <p:spPr bwMode="auto">
            <a:xfrm>
              <a:off x="4662" y="2690"/>
              <a:ext cx="520" cy="130"/>
            </a:xfrm>
            <a:custGeom>
              <a:avLst/>
              <a:gdLst>
                <a:gd name="T0" fmla="*/ 2649 w 179"/>
                <a:gd name="T1" fmla="*/ 0 h 136"/>
                <a:gd name="T2" fmla="*/ 1714 w 179"/>
                <a:gd name="T3" fmla="*/ 6 h 136"/>
                <a:gd name="T4" fmla="*/ 930 w 179"/>
                <a:gd name="T5" fmla="*/ 18 h 136"/>
                <a:gd name="T6" fmla="*/ 389 w 179"/>
                <a:gd name="T7" fmla="*/ 38 h 136"/>
                <a:gd name="T8" fmla="*/ 26 w 179"/>
                <a:gd name="T9" fmla="*/ 93 h 136"/>
                <a:gd name="T10" fmla="*/ 270 w 179"/>
                <a:gd name="T11" fmla="*/ 117 h 136"/>
                <a:gd name="T12" fmla="*/ 590 w 179"/>
                <a:gd name="T13" fmla="*/ 112 h 136"/>
                <a:gd name="T14" fmla="*/ 372 w 179"/>
                <a:gd name="T15" fmla="*/ 75 h 136"/>
                <a:gd name="T16" fmla="*/ 784 w 179"/>
                <a:gd name="T17" fmla="*/ 37 h 136"/>
                <a:gd name="T18" fmla="*/ 1377 w 179"/>
                <a:gd name="T19" fmla="*/ 21 h 136"/>
                <a:gd name="T20" fmla="*/ 2109 w 179"/>
                <a:gd name="T21" fmla="*/ 12 h 136"/>
                <a:gd name="T22" fmla="*/ 2870 w 179"/>
                <a:gd name="T23" fmla="*/ 11 h 136"/>
                <a:gd name="T24" fmla="*/ 3681 w 179"/>
                <a:gd name="T25" fmla="*/ 26 h 136"/>
                <a:gd name="T26" fmla="*/ 4044 w 179"/>
                <a:gd name="T27" fmla="*/ 62 h 136"/>
                <a:gd name="T28" fmla="*/ 3553 w 179"/>
                <a:gd name="T29" fmla="*/ 100 h 136"/>
                <a:gd name="T30" fmla="*/ 2716 w 179"/>
                <a:gd name="T31" fmla="*/ 114 h 136"/>
                <a:gd name="T32" fmla="*/ 2060 w 179"/>
                <a:gd name="T33" fmla="*/ 116 h 136"/>
                <a:gd name="T34" fmla="*/ 1377 w 179"/>
                <a:gd name="T35" fmla="*/ 106 h 136"/>
                <a:gd name="T36" fmla="*/ 1055 w 179"/>
                <a:gd name="T37" fmla="*/ 74 h 136"/>
                <a:gd name="T38" fmla="*/ 1569 w 179"/>
                <a:gd name="T39" fmla="*/ 42 h 136"/>
                <a:gd name="T40" fmla="*/ 2185 w 179"/>
                <a:gd name="T41" fmla="*/ 33 h 136"/>
                <a:gd name="T42" fmla="*/ 2649 w 179"/>
                <a:gd name="T43" fmla="*/ 33 h 136"/>
                <a:gd name="T44" fmla="*/ 3114 w 179"/>
                <a:gd name="T45" fmla="*/ 41 h 136"/>
                <a:gd name="T46" fmla="*/ 3358 w 179"/>
                <a:gd name="T47" fmla="*/ 64 h 136"/>
                <a:gd name="T48" fmla="*/ 3065 w 179"/>
                <a:gd name="T49" fmla="*/ 86 h 136"/>
                <a:gd name="T50" fmla="*/ 2455 w 179"/>
                <a:gd name="T51" fmla="*/ 93 h 136"/>
                <a:gd name="T52" fmla="*/ 1914 w 179"/>
                <a:gd name="T53" fmla="*/ 89 h 136"/>
                <a:gd name="T54" fmla="*/ 1789 w 179"/>
                <a:gd name="T55" fmla="*/ 73 h 136"/>
                <a:gd name="T56" fmla="*/ 1958 w 179"/>
                <a:gd name="T57" fmla="*/ 59 h 136"/>
                <a:gd name="T58" fmla="*/ 2304 w 179"/>
                <a:gd name="T59" fmla="*/ 56 h 136"/>
                <a:gd name="T60" fmla="*/ 2600 w 179"/>
                <a:gd name="T61" fmla="*/ 58 h 136"/>
                <a:gd name="T62" fmla="*/ 2623 w 179"/>
                <a:gd name="T63" fmla="*/ 66 h 136"/>
                <a:gd name="T64" fmla="*/ 2498 w 179"/>
                <a:gd name="T65" fmla="*/ 71 h 136"/>
                <a:gd name="T66" fmla="*/ 2254 w 179"/>
                <a:gd name="T67" fmla="*/ 68 h 136"/>
                <a:gd name="T68" fmla="*/ 2228 w 179"/>
                <a:gd name="T69" fmla="*/ 79 h 136"/>
                <a:gd name="T70" fmla="*/ 2254 w 179"/>
                <a:gd name="T71" fmla="*/ 79 h 136"/>
                <a:gd name="T72" fmla="*/ 2676 w 179"/>
                <a:gd name="T73" fmla="*/ 80 h 136"/>
                <a:gd name="T74" fmla="*/ 2870 w 179"/>
                <a:gd name="T75" fmla="*/ 74 h 136"/>
                <a:gd name="T76" fmla="*/ 2972 w 179"/>
                <a:gd name="T77" fmla="*/ 54 h 136"/>
                <a:gd name="T78" fmla="*/ 2702 w 179"/>
                <a:gd name="T79" fmla="*/ 48 h 136"/>
                <a:gd name="T80" fmla="*/ 1958 w 179"/>
                <a:gd name="T81" fmla="*/ 49 h 136"/>
                <a:gd name="T82" fmla="*/ 1569 w 179"/>
                <a:gd name="T83" fmla="*/ 59 h 136"/>
                <a:gd name="T84" fmla="*/ 1493 w 179"/>
                <a:gd name="T85" fmla="*/ 88 h 136"/>
                <a:gd name="T86" fmla="*/ 1914 w 179"/>
                <a:gd name="T87" fmla="*/ 101 h 136"/>
                <a:gd name="T88" fmla="*/ 2818 w 179"/>
                <a:gd name="T89" fmla="*/ 101 h 136"/>
                <a:gd name="T90" fmla="*/ 3527 w 179"/>
                <a:gd name="T91" fmla="*/ 83 h 136"/>
                <a:gd name="T92" fmla="*/ 3602 w 179"/>
                <a:gd name="T93" fmla="*/ 46 h 136"/>
                <a:gd name="T94" fmla="*/ 3039 w 179"/>
                <a:gd name="T95" fmla="*/ 28 h 136"/>
                <a:gd name="T96" fmla="*/ 2405 w 179"/>
                <a:gd name="T97" fmla="*/ 24 h 136"/>
                <a:gd name="T98" fmla="*/ 1714 w 179"/>
                <a:gd name="T99" fmla="*/ 29 h 136"/>
                <a:gd name="T100" fmla="*/ 930 w 179"/>
                <a:gd name="T101" fmla="*/ 52 h 136"/>
                <a:gd name="T102" fmla="*/ 811 w 179"/>
                <a:gd name="T103" fmla="*/ 97 h 136"/>
                <a:gd name="T104" fmla="*/ 1325 w 179"/>
                <a:gd name="T105" fmla="*/ 119 h 136"/>
                <a:gd name="T106" fmla="*/ 3681 w 179"/>
                <a:gd name="T107" fmla="*/ 111 h 136"/>
                <a:gd name="T108" fmla="*/ 4093 w 179"/>
                <a:gd name="T109" fmla="*/ 94 h 136"/>
                <a:gd name="T110" fmla="*/ 4389 w 179"/>
                <a:gd name="T111" fmla="*/ 49 h 136"/>
                <a:gd name="T112" fmla="*/ 4044 w 179"/>
                <a:gd name="T113" fmla="*/ 21 h 136"/>
                <a:gd name="T114" fmla="*/ 3527 w 179"/>
                <a:gd name="T115" fmla="*/ 8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"/>
                <a:gd name="T175" fmla="*/ 0 h 136"/>
                <a:gd name="T176" fmla="*/ 179 w 179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" h="136">
                  <a:moveTo>
                    <a:pt x="137" y="6"/>
                  </a:moveTo>
                  <a:lnTo>
                    <a:pt x="127" y="4"/>
                  </a:lnTo>
                  <a:lnTo>
                    <a:pt x="118" y="1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3" y="13"/>
                  </a:lnTo>
                  <a:lnTo>
                    <a:pt x="46" y="16"/>
                  </a:lnTo>
                  <a:lnTo>
                    <a:pt x="38" y="21"/>
                  </a:lnTo>
                  <a:lnTo>
                    <a:pt x="32" y="27"/>
                  </a:lnTo>
                  <a:lnTo>
                    <a:pt x="26" y="31"/>
                  </a:lnTo>
                  <a:lnTo>
                    <a:pt x="20" y="38"/>
                  </a:lnTo>
                  <a:lnTo>
                    <a:pt x="16" y="44"/>
                  </a:lnTo>
                  <a:lnTo>
                    <a:pt x="11" y="51"/>
                  </a:lnTo>
                  <a:lnTo>
                    <a:pt x="3" y="69"/>
                  </a:lnTo>
                  <a:lnTo>
                    <a:pt x="0" y="88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8" y="127"/>
                  </a:lnTo>
                  <a:lnTo>
                    <a:pt x="9" y="130"/>
                  </a:lnTo>
                  <a:lnTo>
                    <a:pt x="11" y="134"/>
                  </a:lnTo>
                  <a:lnTo>
                    <a:pt x="12" y="136"/>
                  </a:lnTo>
                  <a:lnTo>
                    <a:pt x="30" y="136"/>
                  </a:lnTo>
                  <a:lnTo>
                    <a:pt x="26" y="133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19" y="119"/>
                  </a:lnTo>
                  <a:lnTo>
                    <a:pt x="15" y="104"/>
                  </a:lnTo>
                  <a:lnTo>
                    <a:pt x="15" y="86"/>
                  </a:lnTo>
                  <a:lnTo>
                    <a:pt x="18" y="70"/>
                  </a:lnTo>
                  <a:lnTo>
                    <a:pt x="24" y="54"/>
                  </a:lnTo>
                  <a:lnTo>
                    <a:pt x="27" y="48"/>
                  </a:lnTo>
                  <a:lnTo>
                    <a:pt x="32" y="43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3" y="21"/>
                  </a:lnTo>
                  <a:lnTo>
                    <a:pt x="71" y="19"/>
                  </a:lnTo>
                  <a:lnTo>
                    <a:pt x="78" y="16"/>
                  </a:lnTo>
                  <a:lnTo>
                    <a:pt x="86" y="15"/>
                  </a:lnTo>
                  <a:lnTo>
                    <a:pt x="94" y="14"/>
                  </a:lnTo>
                  <a:lnTo>
                    <a:pt x="101" y="13"/>
                  </a:lnTo>
                  <a:lnTo>
                    <a:pt x="109" y="14"/>
                  </a:lnTo>
                  <a:lnTo>
                    <a:pt x="117" y="14"/>
                  </a:lnTo>
                  <a:lnTo>
                    <a:pt x="124" y="15"/>
                  </a:lnTo>
                  <a:lnTo>
                    <a:pt x="131" y="17"/>
                  </a:lnTo>
                  <a:lnTo>
                    <a:pt x="141" y="22"/>
                  </a:lnTo>
                  <a:lnTo>
                    <a:pt x="150" y="29"/>
                  </a:lnTo>
                  <a:lnTo>
                    <a:pt x="157" y="36"/>
                  </a:lnTo>
                  <a:lnTo>
                    <a:pt x="162" y="45"/>
                  </a:lnTo>
                  <a:lnTo>
                    <a:pt x="165" y="58"/>
                  </a:lnTo>
                  <a:lnTo>
                    <a:pt x="165" y="71"/>
                  </a:lnTo>
                  <a:lnTo>
                    <a:pt x="163" y="85"/>
                  </a:lnTo>
                  <a:lnTo>
                    <a:pt x="157" y="99"/>
                  </a:lnTo>
                  <a:lnTo>
                    <a:pt x="152" y="108"/>
                  </a:lnTo>
                  <a:lnTo>
                    <a:pt x="145" y="115"/>
                  </a:lnTo>
                  <a:lnTo>
                    <a:pt x="136" y="122"/>
                  </a:lnTo>
                  <a:lnTo>
                    <a:pt x="125" y="127"/>
                  </a:lnTo>
                  <a:lnTo>
                    <a:pt x="118" y="129"/>
                  </a:lnTo>
                  <a:lnTo>
                    <a:pt x="111" y="131"/>
                  </a:lnTo>
                  <a:lnTo>
                    <a:pt x="104" y="133"/>
                  </a:lnTo>
                  <a:lnTo>
                    <a:pt x="98" y="133"/>
                  </a:lnTo>
                  <a:lnTo>
                    <a:pt x="91" y="133"/>
                  </a:lnTo>
                  <a:lnTo>
                    <a:pt x="84" y="133"/>
                  </a:lnTo>
                  <a:lnTo>
                    <a:pt x="77" y="131"/>
                  </a:lnTo>
                  <a:lnTo>
                    <a:pt x="71" y="129"/>
                  </a:lnTo>
                  <a:lnTo>
                    <a:pt x="63" y="126"/>
                  </a:lnTo>
                  <a:lnTo>
                    <a:pt x="56" y="121"/>
                  </a:lnTo>
                  <a:lnTo>
                    <a:pt x="50" y="114"/>
                  </a:lnTo>
                  <a:lnTo>
                    <a:pt x="47" y="107"/>
                  </a:lnTo>
                  <a:lnTo>
                    <a:pt x="45" y="97"/>
                  </a:lnTo>
                  <a:lnTo>
                    <a:pt x="43" y="85"/>
                  </a:lnTo>
                  <a:lnTo>
                    <a:pt x="46" y="74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4" y="48"/>
                  </a:lnTo>
                  <a:lnTo>
                    <a:pt x="72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9" y="38"/>
                  </a:lnTo>
                  <a:lnTo>
                    <a:pt x="94" y="38"/>
                  </a:lnTo>
                  <a:lnTo>
                    <a:pt x="99" y="38"/>
                  </a:lnTo>
                  <a:lnTo>
                    <a:pt x="103" y="38"/>
                  </a:lnTo>
                  <a:lnTo>
                    <a:pt x="108" y="39"/>
                  </a:lnTo>
                  <a:lnTo>
                    <a:pt x="112" y="40"/>
                  </a:lnTo>
                  <a:lnTo>
                    <a:pt x="117" y="42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31" y="52"/>
                  </a:lnTo>
                  <a:lnTo>
                    <a:pt x="134" y="57"/>
                  </a:lnTo>
                  <a:lnTo>
                    <a:pt x="137" y="65"/>
                  </a:lnTo>
                  <a:lnTo>
                    <a:pt x="137" y="73"/>
                  </a:lnTo>
                  <a:lnTo>
                    <a:pt x="134" y="82"/>
                  </a:lnTo>
                  <a:lnTo>
                    <a:pt x="131" y="90"/>
                  </a:lnTo>
                  <a:lnTo>
                    <a:pt x="129" y="95"/>
                  </a:lnTo>
                  <a:lnTo>
                    <a:pt x="125" y="98"/>
                  </a:lnTo>
                  <a:lnTo>
                    <a:pt x="121" y="101"/>
                  </a:lnTo>
                  <a:lnTo>
                    <a:pt x="116" y="104"/>
                  </a:lnTo>
                  <a:lnTo>
                    <a:pt x="109" y="106"/>
                  </a:lnTo>
                  <a:lnTo>
                    <a:pt x="100" y="106"/>
                  </a:lnTo>
                  <a:lnTo>
                    <a:pt x="92" y="106"/>
                  </a:lnTo>
                  <a:lnTo>
                    <a:pt x="84" y="105"/>
                  </a:lnTo>
                  <a:lnTo>
                    <a:pt x="80" y="103"/>
                  </a:lnTo>
                  <a:lnTo>
                    <a:pt x="78" y="101"/>
                  </a:lnTo>
                  <a:lnTo>
                    <a:pt x="76" y="99"/>
                  </a:lnTo>
                  <a:lnTo>
                    <a:pt x="74" y="96"/>
                  </a:lnTo>
                  <a:lnTo>
                    <a:pt x="73" y="90"/>
                  </a:lnTo>
                  <a:lnTo>
                    <a:pt x="73" y="83"/>
                  </a:lnTo>
                  <a:lnTo>
                    <a:pt x="74" y="77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0" y="68"/>
                  </a:lnTo>
                  <a:lnTo>
                    <a:pt x="83" y="67"/>
                  </a:lnTo>
                  <a:lnTo>
                    <a:pt x="84" y="66"/>
                  </a:lnTo>
                  <a:lnTo>
                    <a:pt x="89" y="65"/>
                  </a:lnTo>
                  <a:lnTo>
                    <a:pt x="94" y="65"/>
                  </a:lnTo>
                  <a:lnTo>
                    <a:pt x="100" y="65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5"/>
                  </a:lnTo>
                  <a:lnTo>
                    <a:pt x="106" y="78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2" y="77"/>
                  </a:lnTo>
                  <a:lnTo>
                    <a:pt x="89" y="83"/>
                  </a:lnTo>
                  <a:lnTo>
                    <a:pt x="88" y="84"/>
                  </a:lnTo>
                  <a:lnTo>
                    <a:pt x="86" y="89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5" y="92"/>
                  </a:lnTo>
                  <a:lnTo>
                    <a:pt x="99" y="93"/>
                  </a:lnTo>
                  <a:lnTo>
                    <a:pt x="104" y="93"/>
                  </a:lnTo>
                  <a:lnTo>
                    <a:pt x="109" y="92"/>
                  </a:lnTo>
                  <a:lnTo>
                    <a:pt x="111" y="91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7" y="85"/>
                  </a:lnTo>
                  <a:lnTo>
                    <a:pt x="119" y="82"/>
                  </a:lnTo>
                  <a:lnTo>
                    <a:pt x="121" y="76"/>
                  </a:lnTo>
                  <a:lnTo>
                    <a:pt x="122" y="69"/>
                  </a:lnTo>
                  <a:lnTo>
                    <a:pt x="121" y="63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4" y="57"/>
                  </a:lnTo>
                  <a:lnTo>
                    <a:pt x="110" y="54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6" y="58"/>
                  </a:lnTo>
                  <a:lnTo>
                    <a:pt x="71" y="60"/>
                  </a:lnTo>
                  <a:lnTo>
                    <a:pt x="68" y="63"/>
                  </a:lnTo>
                  <a:lnTo>
                    <a:pt x="64" y="68"/>
                  </a:lnTo>
                  <a:lnTo>
                    <a:pt x="62" y="75"/>
                  </a:lnTo>
                  <a:lnTo>
                    <a:pt x="59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4" y="106"/>
                  </a:lnTo>
                  <a:lnTo>
                    <a:pt x="68" y="109"/>
                  </a:lnTo>
                  <a:lnTo>
                    <a:pt x="72" y="114"/>
                  </a:lnTo>
                  <a:lnTo>
                    <a:pt x="78" y="116"/>
                  </a:lnTo>
                  <a:lnTo>
                    <a:pt x="86" y="119"/>
                  </a:lnTo>
                  <a:lnTo>
                    <a:pt x="95" y="119"/>
                  </a:lnTo>
                  <a:lnTo>
                    <a:pt x="104" y="119"/>
                  </a:lnTo>
                  <a:lnTo>
                    <a:pt x="115" y="116"/>
                  </a:lnTo>
                  <a:lnTo>
                    <a:pt x="123" y="113"/>
                  </a:lnTo>
                  <a:lnTo>
                    <a:pt x="131" y="108"/>
                  </a:lnTo>
                  <a:lnTo>
                    <a:pt x="138" y="103"/>
                  </a:lnTo>
                  <a:lnTo>
                    <a:pt x="144" y="95"/>
                  </a:lnTo>
                  <a:lnTo>
                    <a:pt x="148" y="84"/>
                  </a:lnTo>
                  <a:lnTo>
                    <a:pt x="150" y="73"/>
                  </a:lnTo>
                  <a:lnTo>
                    <a:pt x="149" y="62"/>
                  </a:lnTo>
                  <a:lnTo>
                    <a:pt x="147" y="52"/>
                  </a:lnTo>
                  <a:lnTo>
                    <a:pt x="144" y="45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59" y="37"/>
                  </a:lnTo>
                  <a:lnTo>
                    <a:pt x="51" y="43"/>
                  </a:lnTo>
                  <a:lnTo>
                    <a:pt x="43" y="51"/>
                  </a:lnTo>
                  <a:lnTo>
                    <a:pt x="38" y="59"/>
                  </a:lnTo>
                  <a:lnTo>
                    <a:pt x="32" y="73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2"/>
                  </a:lnTo>
                  <a:lnTo>
                    <a:pt x="36" y="119"/>
                  </a:lnTo>
                  <a:lnTo>
                    <a:pt x="42" y="126"/>
                  </a:lnTo>
                  <a:lnTo>
                    <a:pt x="47" y="131"/>
                  </a:lnTo>
                  <a:lnTo>
                    <a:pt x="54" y="136"/>
                  </a:lnTo>
                  <a:lnTo>
                    <a:pt x="134" y="136"/>
                  </a:lnTo>
                  <a:lnTo>
                    <a:pt x="140" y="134"/>
                  </a:lnTo>
                  <a:lnTo>
                    <a:pt x="146" y="130"/>
                  </a:lnTo>
                  <a:lnTo>
                    <a:pt x="150" y="127"/>
                  </a:lnTo>
                  <a:lnTo>
                    <a:pt x="155" y="122"/>
                  </a:lnTo>
                  <a:lnTo>
                    <a:pt x="160" y="119"/>
                  </a:lnTo>
                  <a:lnTo>
                    <a:pt x="163" y="114"/>
                  </a:lnTo>
                  <a:lnTo>
                    <a:pt x="167" y="108"/>
                  </a:lnTo>
                  <a:lnTo>
                    <a:pt x="170" y="104"/>
                  </a:lnTo>
                  <a:lnTo>
                    <a:pt x="176" y="88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0"/>
                  </a:lnTo>
                  <a:lnTo>
                    <a:pt x="172" y="35"/>
                  </a:lnTo>
                  <a:lnTo>
                    <a:pt x="169" y="29"/>
                  </a:lnTo>
                  <a:lnTo>
                    <a:pt x="165" y="24"/>
                  </a:lnTo>
                  <a:lnTo>
                    <a:pt x="161" y="20"/>
                  </a:lnTo>
                  <a:lnTo>
                    <a:pt x="155" y="15"/>
                  </a:lnTo>
                  <a:lnTo>
                    <a:pt x="149" y="12"/>
                  </a:lnTo>
                  <a:lnTo>
                    <a:pt x="144" y="8"/>
                  </a:lnTo>
                  <a:lnTo>
                    <a:pt x="137" y="6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5" name="Freeform 59"/>
            <p:cNvSpPr>
              <a:spLocks/>
            </p:cNvSpPr>
            <p:nvPr/>
          </p:nvSpPr>
          <p:spPr bwMode="auto">
            <a:xfrm>
              <a:off x="3117" y="2678"/>
              <a:ext cx="516" cy="142"/>
            </a:xfrm>
            <a:custGeom>
              <a:avLst/>
              <a:gdLst>
                <a:gd name="T0" fmla="*/ 2560 w 179"/>
                <a:gd name="T1" fmla="*/ 0 h 147"/>
                <a:gd name="T2" fmla="*/ 1655 w 179"/>
                <a:gd name="T3" fmla="*/ 5 h 147"/>
                <a:gd name="T4" fmla="*/ 888 w 179"/>
                <a:gd name="T5" fmla="*/ 17 h 147"/>
                <a:gd name="T6" fmla="*/ 357 w 179"/>
                <a:gd name="T7" fmla="*/ 40 h 147"/>
                <a:gd name="T8" fmla="*/ 0 w 179"/>
                <a:gd name="T9" fmla="*/ 96 h 147"/>
                <a:gd name="T10" fmla="*/ 383 w 179"/>
                <a:gd name="T11" fmla="*/ 127 h 147"/>
                <a:gd name="T12" fmla="*/ 672 w 179"/>
                <a:gd name="T13" fmla="*/ 121 h 147"/>
                <a:gd name="T14" fmla="*/ 332 w 179"/>
                <a:gd name="T15" fmla="*/ 77 h 147"/>
                <a:gd name="T16" fmla="*/ 741 w 179"/>
                <a:gd name="T17" fmla="*/ 39 h 147"/>
                <a:gd name="T18" fmla="*/ 1320 w 179"/>
                <a:gd name="T19" fmla="*/ 21 h 147"/>
                <a:gd name="T20" fmla="*/ 2035 w 179"/>
                <a:gd name="T21" fmla="*/ 14 h 147"/>
                <a:gd name="T22" fmla="*/ 2776 w 179"/>
                <a:gd name="T23" fmla="*/ 13 h 147"/>
                <a:gd name="T24" fmla="*/ 3589 w 179"/>
                <a:gd name="T25" fmla="*/ 25 h 147"/>
                <a:gd name="T26" fmla="*/ 3955 w 179"/>
                <a:gd name="T27" fmla="*/ 66 h 147"/>
                <a:gd name="T28" fmla="*/ 3448 w 179"/>
                <a:gd name="T29" fmla="*/ 103 h 147"/>
                <a:gd name="T30" fmla="*/ 2658 w 179"/>
                <a:gd name="T31" fmla="*/ 119 h 147"/>
                <a:gd name="T32" fmla="*/ 2012 w 179"/>
                <a:gd name="T33" fmla="*/ 120 h 147"/>
                <a:gd name="T34" fmla="*/ 1320 w 179"/>
                <a:gd name="T35" fmla="*/ 108 h 147"/>
                <a:gd name="T36" fmla="*/ 1029 w 179"/>
                <a:gd name="T37" fmla="*/ 76 h 147"/>
                <a:gd name="T38" fmla="*/ 1554 w 179"/>
                <a:gd name="T39" fmla="*/ 43 h 147"/>
                <a:gd name="T40" fmla="*/ 2136 w 179"/>
                <a:gd name="T41" fmla="*/ 36 h 147"/>
                <a:gd name="T42" fmla="*/ 2560 w 179"/>
                <a:gd name="T43" fmla="*/ 37 h 147"/>
                <a:gd name="T44" fmla="*/ 3041 w 179"/>
                <a:gd name="T45" fmla="*/ 42 h 147"/>
                <a:gd name="T46" fmla="*/ 3257 w 179"/>
                <a:gd name="T47" fmla="*/ 66 h 147"/>
                <a:gd name="T48" fmla="*/ 2966 w 179"/>
                <a:gd name="T49" fmla="*/ 88 h 147"/>
                <a:gd name="T50" fmla="*/ 2370 w 179"/>
                <a:gd name="T51" fmla="*/ 96 h 147"/>
                <a:gd name="T52" fmla="*/ 1845 w 179"/>
                <a:gd name="T53" fmla="*/ 92 h 147"/>
                <a:gd name="T54" fmla="*/ 1744 w 179"/>
                <a:gd name="T55" fmla="*/ 73 h 147"/>
                <a:gd name="T56" fmla="*/ 1920 w 179"/>
                <a:gd name="T57" fmla="*/ 62 h 147"/>
                <a:gd name="T58" fmla="*/ 2228 w 179"/>
                <a:gd name="T59" fmla="*/ 58 h 147"/>
                <a:gd name="T60" fmla="*/ 2517 w 179"/>
                <a:gd name="T61" fmla="*/ 60 h 147"/>
                <a:gd name="T62" fmla="*/ 2560 w 179"/>
                <a:gd name="T63" fmla="*/ 67 h 147"/>
                <a:gd name="T64" fmla="*/ 2468 w 179"/>
                <a:gd name="T65" fmla="*/ 71 h 147"/>
                <a:gd name="T66" fmla="*/ 2176 w 179"/>
                <a:gd name="T67" fmla="*/ 69 h 147"/>
                <a:gd name="T68" fmla="*/ 2153 w 179"/>
                <a:gd name="T69" fmla="*/ 82 h 147"/>
                <a:gd name="T70" fmla="*/ 2176 w 179"/>
                <a:gd name="T71" fmla="*/ 82 h 147"/>
                <a:gd name="T72" fmla="*/ 2586 w 179"/>
                <a:gd name="T73" fmla="*/ 83 h 147"/>
                <a:gd name="T74" fmla="*/ 2776 w 179"/>
                <a:gd name="T75" fmla="*/ 76 h 147"/>
                <a:gd name="T76" fmla="*/ 2874 w 179"/>
                <a:gd name="T77" fmla="*/ 57 h 147"/>
                <a:gd name="T78" fmla="*/ 2635 w 179"/>
                <a:gd name="T79" fmla="*/ 48 h 147"/>
                <a:gd name="T80" fmla="*/ 1920 w 179"/>
                <a:gd name="T81" fmla="*/ 49 h 147"/>
                <a:gd name="T82" fmla="*/ 1554 w 179"/>
                <a:gd name="T83" fmla="*/ 62 h 147"/>
                <a:gd name="T84" fmla="*/ 1462 w 179"/>
                <a:gd name="T85" fmla="*/ 91 h 147"/>
                <a:gd name="T86" fmla="*/ 1845 w 179"/>
                <a:gd name="T87" fmla="*/ 104 h 147"/>
                <a:gd name="T88" fmla="*/ 2733 w 179"/>
                <a:gd name="T89" fmla="*/ 104 h 147"/>
                <a:gd name="T90" fmla="*/ 3425 w 179"/>
                <a:gd name="T91" fmla="*/ 85 h 147"/>
                <a:gd name="T92" fmla="*/ 3500 w 179"/>
                <a:gd name="T93" fmla="*/ 45 h 147"/>
                <a:gd name="T94" fmla="*/ 2949 w 179"/>
                <a:gd name="T95" fmla="*/ 28 h 147"/>
                <a:gd name="T96" fmla="*/ 2326 w 179"/>
                <a:gd name="T97" fmla="*/ 24 h 147"/>
                <a:gd name="T98" fmla="*/ 1655 w 179"/>
                <a:gd name="T99" fmla="*/ 29 h 147"/>
                <a:gd name="T100" fmla="*/ 914 w 179"/>
                <a:gd name="T101" fmla="*/ 52 h 147"/>
                <a:gd name="T102" fmla="*/ 790 w 179"/>
                <a:gd name="T103" fmla="*/ 99 h 147"/>
                <a:gd name="T104" fmla="*/ 1554 w 179"/>
                <a:gd name="T105" fmla="*/ 126 h 147"/>
                <a:gd name="T106" fmla="*/ 2228 w 179"/>
                <a:gd name="T107" fmla="*/ 130 h 147"/>
                <a:gd name="T108" fmla="*/ 2926 w 179"/>
                <a:gd name="T109" fmla="*/ 126 h 147"/>
                <a:gd name="T110" fmla="*/ 3589 w 179"/>
                <a:gd name="T111" fmla="*/ 114 h 147"/>
                <a:gd name="T112" fmla="*/ 4047 w 179"/>
                <a:gd name="T113" fmla="*/ 93 h 147"/>
                <a:gd name="T114" fmla="*/ 4189 w 179"/>
                <a:gd name="T115" fmla="*/ 38 h 147"/>
                <a:gd name="T116" fmla="*/ 3831 w 179"/>
                <a:gd name="T117" fmla="*/ 16 h 147"/>
                <a:gd name="T118" fmla="*/ 3257 w 179"/>
                <a:gd name="T119" fmla="*/ 5 h 1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9"/>
                <a:gd name="T181" fmla="*/ 0 h 147"/>
                <a:gd name="T182" fmla="*/ 179 w 179"/>
                <a:gd name="T183" fmla="*/ 147 h 1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9" h="147">
                  <a:moveTo>
                    <a:pt x="136" y="5"/>
                  </a:moveTo>
                  <a:lnTo>
                    <a:pt x="127" y="3"/>
                  </a:lnTo>
                  <a:lnTo>
                    <a:pt x="118" y="1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52" y="12"/>
                  </a:lnTo>
                  <a:lnTo>
                    <a:pt x="45" y="16"/>
                  </a:lnTo>
                  <a:lnTo>
                    <a:pt x="37" y="20"/>
                  </a:lnTo>
                  <a:lnTo>
                    <a:pt x="31" y="26"/>
                  </a:lnTo>
                  <a:lnTo>
                    <a:pt x="25" y="31"/>
                  </a:lnTo>
                  <a:lnTo>
                    <a:pt x="20" y="38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4" y="69"/>
                  </a:lnTo>
                  <a:lnTo>
                    <a:pt x="0" y="87"/>
                  </a:lnTo>
                  <a:lnTo>
                    <a:pt x="0" y="106"/>
                  </a:lnTo>
                  <a:lnTo>
                    <a:pt x="5" y="123"/>
                  </a:lnTo>
                  <a:lnTo>
                    <a:pt x="8" y="130"/>
                  </a:lnTo>
                  <a:lnTo>
                    <a:pt x="12" y="135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43" y="147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3" y="126"/>
                  </a:lnTo>
                  <a:lnTo>
                    <a:pt x="18" y="118"/>
                  </a:lnTo>
                  <a:lnTo>
                    <a:pt x="14" y="103"/>
                  </a:lnTo>
                  <a:lnTo>
                    <a:pt x="14" y="86"/>
                  </a:lnTo>
                  <a:lnTo>
                    <a:pt x="17" y="70"/>
                  </a:lnTo>
                  <a:lnTo>
                    <a:pt x="23" y="54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3" y="32"/>
                  </a:lnTo>
                  <a:lnTo>
                    <a:pt x="48" y="28"/>
                  </a:lnTo>
                  <a:lnTo>
                    <a:pt x="55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77" y="16"/>
                  </a:lnTo>
                  <a:lnTo>
                    <a:pt x="85" y="15"/>
                  </a:lnTo>
                  <a:lnTo>
                    <a:pt x="93" y="13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3"/>
                  </a:lnTo>
                  <a:lnTo>
                    <a:pt x="123" y="15"/>
                  </a:lnTo>
                  <a:lnTo>
                    <a:pt x="130" y="17"/>
                  </a:lnTo>
                  <a:lnTo>
                    <a:pt x="141" y="21"/>
                  </a:lnTo>
                  <a:lnTo>
                    <a:pt x="150" y="28"/>
                  </a:lnTo>
                  <a:lnTo>
                    <a:pt x="157" y="36"/>
                  </a:lnTo>
                  <a:lnTo>
                    <a:pt x="161" y="46"/>
                  </a:lnTo>
                  <a:lnTo>
                    <a:pt x="165" y="58"/>
                  </a:lnTo>
                  <a:lnTo>
                    <a:pt x="165" y="72"/>
                  </a:lnTo>
                  <a:lnTo>
                    <a:pt x="162" y="85"/>
                  </a:lnTo>
                  <a:lnTo>
                    <a:pt x="157" y="99"/>
                  </a:lnTo>
                  <a:lnTo>
                    <a:pt x="151" y="108"/>
                  </a:lnTo>
                  <a:lnTo>
                    <a:pt x="144" y="115"/>
                  </a:lnTo>
                  <a:lnTo>
                    <a:pt x="135" y="122"/>
                  </a:lnTo>
                  <a:lnTo>
                    <a:pt x="124" y="127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4" y="132"/>
                  </a:lnTo>
                  <a:lnTo>
                    <a:pt x="77" y="131"/>
                  </a:lnTo>
                  <a:lnTo>
                    <a:pt x="70" y="129"/>
                  </a:lnTo>
                  <a:lnTo>
                    <a:pt x="62" y="125"/>
                  </a:lnTo>
                  <a:lnTo>
                    <a:pt x="55" y="120"/>
                  </a:lnTo>
                  <a:lnTo>
                    <a:pt x="51" y="114"/>
                  </a:lnTo>
                  <a:lnTo>
                    <a:pt x="46" y="107"/>
                  </a:lnTo>
                  <a:lnTo>
                    <a:pt x="44" y="96"/>
                  </a:lnTo>
                  <a:lnTo>
                    <a:pt x="43" y="85"/>
                  </a:lnTo>
                  <a:lnTo>
                    <a:pt x="45" y="73"/>
                  </a:lnTo>
                  <a:lnTo>
                    <a:pt x="50" y="63"/>
                  </a:lnTo>
                  <a:lnTo>
                    <a:pt x="57" y="54"/>
                  </a:lnTo>
                  <a:lnTo>
                    <a:pt x="65" y="48"/>
                  </a:lnTo>
                  <a:lnTo>
                    <a:pt x="73" y="44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9" y="39"/>
                  </a:lnTo>
                  <a:lnTo>
                    <a:pt x="93" y="39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7" y="40"/>
                  </a:lnTo>
                  <a:lnTo>
                    <a:pt x="112" y="41"/>
                  </a:lnTo>
                  <a:lnTo>
                    <a:pt x="116" y="42"/>
                  </a:lnTo>
                  <a:lnTo>
                    <a:pt x="122" y="44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34" y="81"/>
                  </a:lnTo>
                  <a:lnTo>
                    <a:pt x="130" y="89"/>
                  </a:lnTo>
                  <a:lnTo>
                    <a:pt x="128" y="94"/>
                  </a:lnTo>
                  <a:lnTo>
                    <a:pt x="124" y="97"/>
                  </a:lnTo>
                  <a:lnTo>
                    <a:pt x="120" y="101"/>
                  </a:lnTo>
                  <a:lnTo>
                    <a:pt x="115" y="103"/>
                  </a:lnTo>
                  <a:lnTo>
                    <a:pt x="108" y="106"/>
                  </a:lnTo>
                  <a:lnTo>
                    <a:pt x="99" y="107"/>
                  </a:lnTo>
                  <a:lnTo>
                    <a:pt x="91" y="107"/>
                  </a:lnTo>
                  <a:lnTo>
                    <a:pt x="83" y="104"/>
                  </a:lnTo>
                  <a:lnTo>
                    <a:pt x="80" y="102"/>
                  </a:lnTo>
                  <a:lnTo>
                    <a:pt x="77" y="101"/>
                  </a:lnTo>
                  <a:lnTo>
                    <a:pt x="75" y="99"/>
                  </a:lnTo>
                  <a:lnTo>
                    <a:pt x="74" y="95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4" y="77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9" y="64"/>
                  </a:lnTo>
                  <a:lnTo>
                    <a:pt x="104" y="65"/>
                  </a:lnTo>
                  <a:lnTo>
                    <a:pt x="105" y="66"/>
                  </a:lnTo>
                  <a:lnTo>
                    <a:pt x="106" y="68"/>
                  </a:lnTo>
                  <a:lnTo>
                    <a:pt x="106" y="69"/>
                  </a:lnTo>
                  <a:lnTo>
                    <a:pt x="107" y="71"/>
                  </a:lnTo>
                  <a:lnTo>
                    <a:pt x="107" y="74"/>
                  </a:lnTo>
                  <a:lnTo>
                    <a:pt x="105" y="78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7" y="79"/>
                  </a:lnTo>
                  <a:lnTo>
                    <a:pt x="91" y="77"/>
                  </a:lnTo>
                  <a:lnTo>
                    <a:pt x="89" y="82"/>
                  </a:lnTo>
                  <a:lnTo>
                    <a:pt x="88" y="84"/>
                  </a:lnTo>
                  <a:lnTo>
                    <a:pt x="85" y="88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5" y="92"/>
                  </a:lnTo>
                  <a:lnTo>
                    <a:pt x="98" y="93"/>
                  </a:lnTo>
                  <a:lnTo>
                    <a:pt x="104" y="93"/>
                  </a:lnTo>
                  <a:lnTo>
                    <a:pt x="108" y="92"/>
                  </a:lnTo>
                  <a:lnTo>
                    <a:pt x="111" y="91"/>
                  </a:lnTo>
                  <a:lnTo>
                    <a:pt x="113" y="89"/>
                  </a:lnTo>
                  <a:lnTo>
                    <a:pt x="114" y="87"/>
                  </a:lnTo>
                  <a:lnTo>
                    <a:pt x="116" y="85"/>
                  </a:lnTo>
                  <a:lnTo>
                    <a:pt x="119" y="81"/>
                  </a:lnTo>
                  <a:lnTo>
                    <a:pt x="120" y="76"/>
                  </a:lnTo>
                  <a:lnTo>
                    <a:pt x="121" y="69"/>
                  </a:lnTo>
                  <a:lnTo>
                    <a:pt x="120" y="63"/>
                  </a:lnTo>
                  <a:lnTo>
                    <a:pt x="118" y="59"/>
                  </a:lnTo>
                  <a:lnTo>
                    <a:pt x="115" y="57"/>
                  </a:lnTo>
                  <a:lnTo>
                    <a:pt x="113" y="56"/>
                  </a:lnTo>
                  <a:lnTo>
                    <a:pt x="110" y="54"/>
                  </a:lnTo>
                  <a:lnTo>
                    <a:pt x="105" y="53"/>
                  </a:lnTo>
                  <a:lnTo>
                    <a:pt x="98" y="51"/>
                  </a:lnTo>
                  <a:lnTo>
                    <a:pt x="89" y="53"/>
                  </a:lnTo>
                  <a:lnTo>
                    <a:pt x="80" y="55"/>
                  </a:lnTo>
                  <a:lnTo>
                    <a:pt x="75" y="57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5" y="68"/>
                  </a:lnTo>
                  <a:lnTo>
                    <a:pt x="61" y="74"/>
                  </a:lnTo>
                  <a:lnTo>
                    <a:pt x="60" y="84"/>
                  </a:lnTo>
                  <a:lnTo>
                    <a:pt x="59" y="92"/>
                  </a:lnTo>
                  <a:lnTo>
                    <a:pt x="61" y="100"/>
                  </a:lnTo>
                  <a:lnTo>
                    <a:pt x="63" y="106"/>
                  </a:lnTo>
                  <a:lnTo>
                    <a:pt x="67" y="109"/>
                  </a:lnTo>
                  <a:lnTo>
                    <a:pt x="71" y="114"/>
                  </a:lnTo>
                  <a:lnTo>
                    <a:pt x="77" y="116"/>
                  </a:lnTo>
                  <a:lnTo>
                    <a:pt x="86" y="118"/>
                  </a:lnTo>
                  <a:lnTo>
                    <a:pt x="96" y="118"/>
                  </a:lnTo>
                  <a:lnTo>
                    <a:pt x="105" y="118"/>
                  </a:lnTo>
                  <a:lnTo>
                    <a:pt x="114" y="116"/>
                  </a:lnTo>
                  <a:lnTo>
                    <a:pt x="122" y="112"/>
                  </a:lnTo>
                  <a:lnTo>
                    <a:pt x="130" y="108"/>
                  </a:lnTo>
                  <a:lnTo>
                    <a:pt x="137" y="102"/>
                  </a:lnTo>
                  <a:lnTo>
                    <a:pt x="143" y="94"/>
                  </a:lnTo>
                  <a:lnTo>
                    <a:pt x="148" y="84"/>
                  </a:lnTo>
                  <a:lnTo>
                    <a:pt x="150" y="72"/>
                  </a:lnTo>
                  <a:lnTo>
                    <a:pt x="149" y="62"/>
                  </a:lnTo>
                  <a:lnTo>
                    <a:pt x="146" y="51"/>
                  </a:lnTo>
                  <a:lnTo>
                    <a:pt x="143" y="44"/>
                  </a:lnTo>
                  <a:lnTo>
                    <a:pt x="138" y="39"/>
                  </a:lnTo>
                  <a:lnTo>
                    <a:pt x="131" y="34"/>
                  </a:lnTo>
                  <a:lnTo>
                    <a:pt x="123" y="31"/>
                  </a:lnTo>
                  <a:lnTo>
                    <a:pt x="116" y="28"/>
                  </a:lnTo>
                  <a:lnTo>
                    <a:pt x="110" y="27"/>
                  </a:lnTo>
                  <a:lnTo>
                    <a:pt x="103" y="27"/>
                  </a:lnTo>
                  <a:lnTo>
                    <a:pt x="97" y="27"/>
                  </a:lnTo>
                  <a:lnTo>
                    <a:pt x="90" y="27"/>
                  </a:lnTo>
                  <a:lnTo>
                    <a:pt x="83" y="28"/>
                  </a:lnTo>
                  <a:lnTo>
                    <a:pt x="76" y="30"/>
                  </a:lnTo>
                  <a:lnTo>
                    <a:pt x="69" y="32"/>
                  </a:lnTo>
                  <a:lnTo>
                    <a:pt x="59" y="36"/>
                  </a:lnTo>
                  <a:lnTo>
                    <a:pt x="51" y="43"/>
                  </a:lnTo>
                  <a:lnTo>
                    <a:pt x="44" y="50"/>
                  </a:lnTo>
                  <a:lnTo>
                    <a:pt x="38" y="58"/>
                  </a:lnTo>
                  <a:lnTo>
                    <a:pt x="32" y="72"/>
                  </a:lnTo>
                  <a:lnTo>
                    <a:pt x="30" y="86"/>
                  </a:lnTo>
                  <a:lnTo>
                    <a:pt x="30" y="99"/>
                  </a:lnTo>
                  <a:lnTo>
                    <a:pt x="33" y="111"/>
                  </a:lnTo>
                  <a:lnTo>
                    <a:pt x="38" y="120"/>
                  </a:lnTo>
                  <a:lnTo>
                    <a:pt x="45" y="129"/>
                  </a:lnTo>
                  <a:lnTo>
                    <a:pt x="54" y="135"/>
                  </a:lnTo>
                  <a:lnTo>
                    <a:pt x="65" y="140"/>
                  </a:lnTo>
                  <a:lnTo>
                    <a:pt x="71" y="142"/>
                  </a:lnTo>
                  <a:lnTo>
                    <a:pt x="78" y="144"/>
                  </a:lnTo>
                  <a:lnTo>
                    <a:pt x="85" y="145"/>
                  </a:lnTo>
                  <a:lnTo>
                    <a:pt x="93" y="145"/>
                  </a:lnTo>
                  <a:lnTo>
                    <a:pt x="100" y="145"/>
                  </a:lnTo>
                  <a:lnTo>
                    <a:pt x="108" y="144"/>
                  </a:lnTo>
                  <a:lnTo>
                    <a:pt x="115" y="142"/>
                  </a:lnTo>
                  <a:lnTo>
                    <a:pt x="122" y="140"/>
                  </a:lnTo>
                  <a:lnTo>
                    <a:pt x="130" y="138"/>
                  </a:lnTo>
                  <a:lnTo>
                    <a:pt x="137" y="134"/>
                  </a:lnTo>
                  <a:lnTo>
                    <a:pt x="144" y="131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1" y="116"/>
                  </a:lnTo>
                  <a:lnTo>
                    <a:pt x="166" y="109"/>
                  </a:lnTo>
                  <a:lnTo>
                    <a:pt x="169" y="103"/>
                  </a:lnTo>
                  <a:lnTo>
                    <a:pt x="175" y="87"/>
                  </a:lnTo>
                  <a:lnTo>
                    <a:pt x="179" y="71"/>
                  </a:lnTo>
                  <a:lnTo>
                    <a:pt x="179" y="55"/>
                  </a:lnTo>
                  <a:lnTo>
                    <a:pt x="175" y="41"/>
                  </a:lnTo>
                  <a:lnTo>
                    <a:pt x="172" y="35"/>
                  </a:lnTo>
                  <a:lnTo>
                    <a:pt x="168" y="30"/>
                  </a:lnTo>
                  <a:lnTo>
                    <a:pt x="165" y="24"/>
                  </a:lnTo>
                  <a:lnTo>
                    <a:pt x="160" y="19"/>
                  </a:lnTo>
                  <a:lnTo>
                    <a:pt x="154" y="15"/>
                  </a:lnTo>
                  <a:lnTo>
                    <a:pt x="149" y="11"/>
                  </a:lnTo>
                  <a:lnTo>
                    <a:pt x="143" y="8"/>
                  </a:lnTo>
                  <a:lnTo>
                    <a:pt x="136" y="5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6" name="Freeform 60"/>
            <p:cNvSpPr>
              <a:spLocks/>
            </p:cNvSpPr>
            <p:nvPr/>
          </p:nvSpPr>
          <p:spPr bwMode="auto">
            <a:xfrm>
              <a:off x="1452" y="2692"/>
              <a:ext cx="157" cy="128"/>
            </a:xfrm>
            <a:custGeom>
              <a:avLst/>
              <a:gdLst>
                <a:gd name="T0" fmla="*/ 277 w 55"/>
                <a:gd name="T1" fmla="*/ 3 h 135"/>
                <a:gd name="T2" fmla="*/ 163 w 55"/>
                <a:gd name="T3" fmla="*/ 0 h 135"/>
                <a:gd name="T4" fmla="*/ 88 w 55"/>
                <a:gd name="T5" fmla="*/ 5 h 135"/>
                <a:gd name="T6" fmla="*/ 49 w 55"/>
                <a:gd name="T7" fmla="*/ 6 h 135"/>
                <a:gd name="T8" fmla="*/ 0 w 55"/>
                <a:gd name="T9" fmla="*/ 9 h 135"/>
                <a:gd name="T10" fmla="*/ 114 w 55"/>
                <a:gd name="T11" fmla="*/ 10 h 135"/>
                <a:gd name="T12" fmla="*/ 237 w 55"/>
                <a:gd name="T13" fmla="*/ 13 h 135"/>
                <a:gd name="T14" fmla="*/ 374 w 55"/>
                <a:gd name="T15" fmla="*/ 18 h 135"/>
                <a:gd name="T16" fmla="*/ 514 w 55"/>
                <a:gd name="T17" fmla="*/ 21 h 135"/>
                <a:gd name="T18" fmla="*/ 628 w 55"/>
                <a:gd name="T19" fmla="*/ 25 h 135"/>
                <a:gd name="T20" fmla="*/ 716 w 55"/>
                <a:gd name="T21" fmla="*/ 29 h 135"/>
                <a:gd name="T22" fmla="*/ 814 w 55"/>
                <a:gd name="T23" fmla="*/ 33 h 135"/>
                <a:gd name="T24" fmla="*/ 865 w 55"/>
                <a:gd name="T25" fmla="*/ 40 h 135"/>
                <a:gd name="T26" fmla="*/ 905 w 55"/>
                <a:gd name="T27" fmla="*/ 44 h 135"/>
                <a:gd name="T28" fmla="*/ 979 w 55"/>
                <a:gd name="T29" fmla="*/ 58 h 135"/>
                <a:gd name="T30" fmla="*/ 928 w 55"/>
                <a:gd name="T31" fmla="*/ 72 h 135"/>
                <a:gd name="T32" fmla="*/ 814 w 55"/>
                <a:gd name="T33" fmla="*/ 85 h 135"/>
                <a:gd name="T34" fmla="*/ 628 w 55"/>
                <a:gd name="T35" fmla="*/ 98 h 135"/>
                <a:gd name="T36" fmla="*/ 514 w 55"/>
                <a:gd name="T37" fmla="*/ 103 h 135"/>
                <a:gd name="T38" fmla="*/ 400 w 55"/>
                <a:gd name="T39" fmla="*/ 107 h 135"/>
                <a:gd name="T40" fmla="*/ 277 w 55"/>
                <a:gd name="T41" fmla="*/ 111 h 135"/>
                <a:gd name="T42" fmla="*/ 140 w 55"/>
                <a:gd name="T43" fmla="*/ 115 h 135"/>
                <a:gd name="T44" fmla="*/ 579 w 55"/>
                <a:gd name="T45" fmla="*/ 115 h 135"/>
                <a:gd name="T46" fmla="*/ 677 w 55"/>
                <a:gd name="T47" fmla="*/ 113 h 135"/>
                <a:gd name="T48" fmla="*/ 742 w 55"/>
                <a:gd name="T49" fmla="*/ 109 h 135"/>
                <a:gd name="T50" fmla="*/ 839 w 55"/>
                <a:gd name="T51" fmla="*/ 107 h 135"/>
                <a:gd name="T52" fmla="*/ 879 w 55"/>
                <a:gd name="T53" fmla="*/ 103 h 135"/>
                <a:gd name="T54" fmla="*/ 1093 w 55"/>
                <a:gd name="T55" fmla="*/ 89 h 135"/>
                <a:gd name="T56" fmla="*/ 1230 w 55"/>
                <a:gd name="T57" fmla="*/ 72 h 135"/>
                <a:gd name="T58" fmla="*/ 1279 w 55"/>
                <a:gd name="T59" fmla="*/ 57 h 135"/>
                <a:gd name="T60" fmla="*/ 1230 w 55"/>
                <a:gd name="T61" fmla="*/ 42 h 135"/>
                <a:gd name="T62" fmla="*/ 1190 w 55"/>
                <a:gd name="T63" fmla="*/ 36 h 135"/>
                <a:gd name="T64" fmla="*/ 1093 w 55"/>
                <a:gd name="T65" fmla="*/ 29 h 135"/>
                <a:gd name="T66" fmla="*/ 1002 w 55"/>
                <a:gd name="T67" fmla="*/ 25 h 135"/>
                <a:gd name="T68" fmla="*/ 879 w 55"/>
                <a:gd name="T69" fmla="*/ 19 h 135"/>
                <a:gd name="T70" fmla="*/ 742 w 55"/>
                <a:gd name="T71" fmla="*/ 13 h 135"/>
                <a:gd name="T72" fmla="*/ 628 w 55"/>
                <a:gd name="T73" fmla="*/ 9 h 135"/>
                <a:gd name="T74" fmla="*/ 465 w 55"/>
                <a:gd name="T75" fmla="*/ 7 h 135"/>
                <a:gd name="T76" fmla="*/ 277 w 5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135"/>
                <a:gd name="T119" fmla="*/ 55 w 55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135">
                  <a:moveTo>
                    <a:pt x="12" y="3"/>
                  </a:moveTo>
                  <a:lnTo>
                    <a:pt x="7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0" y="16"/>
                  </a:lnTo>
                  <a:lnTo>
                    <a:pt x="16" y="21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5" y="39"/>
                  </a:lnTo>
                  <a:lnTo>
                    <a:pt x="37" y="46"/>
                  </a:lnTo>
                  <a:lnTo>
                    <a:pt x="39" y="52"/>
                  </a:lnTo>
                  <a:lnTo>
                    <a:pt x="42" y="68"/>
                  </a:lnTo>
                  <a:lnTo>
                    <a:pt x="40" y="84"/>
                  </a:lnTo>
                  <a:lnTo>
                    <a:pt x="35" y="100"/>
                  </a:lnTo>
                  <a:lnTo>
                    <a:pt x="27" y="115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2" y="130"/>
                  </a:lnTo>
                  <a:lnTo>
                    <a:pt x="6" y="135"/>
                  </a:lnTo>
                  <a:lnTo>
                    <a:pt x="25" y="135"/>
                  </a:lnTo>
                  <a:lnTo>
                    <a:pt x="29" y="132"/>
                  </a:lnTo>
                  <a:lnTo>
                    <a:pt x="32" y="128"/>
                  </a:lnTo>
                  <a:lnTo>
                    <a:pt x="36" y="125"/>
                  </a:lnTo>
                  <a:lnTo>
                    <a:pt x="38" y="121"/>
                  </a:lnTo>
                  <a:lnTo>
                    <a:pt x="47" y="104"/>
                  </a:lnTo>
                  <a:lnTo>
                    <a:pt x="53" y="84"/>
                  </a:lnTo>
                  <a:lnTo>
                    <a:pt x="55" y="66"/>
                  </a:lnTo>
                  <a:lnTo>
                    <a:pt x="53" y="49"/>
                  </a:lnTo>
                  <a:lnTo>
                    <a:pt x="51" y="42"/>
                  </a:lnTo>
                  <a:lnTo>
                    <a:pt x="47" y="35"/>
                  </a:lnTo>
                  <a:lnTo>
                    <a:pt x="43" y="28"/>
                  </a:lnTo>
                  <a:lnTo>
                    <a:pt x="38" y="22"/>
                  </a:lnTo>
                  <a:lnTo>
                    <a:pt x="32" y="16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7" name="Freeform 61"/>
            <p:cNvSpPr>
              <a:spLocks/>
            </p:cNvSpPr>
            <p:nvPr/>
          </p:nvSpPr>
          <p:spPr bwMode="auto">
            <a:xfrm>
              <a:off x="1082" y="2707"/>
              <a:ext cx="439" cy="113"/>
            </a:xfrm>
            <a:custGeom>
              <a:avLst/>
              <a:gdLst>
                <a:gd name="T0" fmla="*/ 471 w 153"/>
                <a:gd name="T1" fmla="*/ 44 h 117"/>
                <a:gd name="T2" fmla="*/ 872 w 153"/>
                <a:gd name="T3" fmla="*/ 23 h 117"/>
                <a:gd name="T4" fmla="*/ 1351 w 153"/>
                <a:gd name="T5" fmla="*/ 14 h 117"/>
                <a:gd name="T6" fmla="*/ 1960 w 153"/>
                <a:gd name="T7" fmla="*/ 12 h 117"/>
                <a:gd name="T8" fmla="*/ 2617 w 153"/>
                <a:gd name="T9" fmla="*/ 14 h 117"/>
                <a:gd name="T10" fmla="*/ 3185 w 153"/>
                <a:gd name="T11" fmla="*/ 31 h 117"/>
                <a:gd name="T12" fmla="*/ 3185 w 153"/>
                <a:gd name="T13" fmla="*/ 67 h 117"/>
                <a:gd name="T14" fmla="*/ 2479 w 153"/>
                <a:gd name="T15" fmla="*/ 93 h 117"/>
                <a:gd name="T16" fmla="*/ 1960 w 153"/>
                <a:gd name="T17" fmla="*/ 95 h 117"/>
                <a:gd name="T18" fmla="*/ 1541 w 153"/>
                <a:gd name="T19" fmla="*/ 92 h 117"/>
                <a:gd name="T20" fmla="*/ 1110 w 153"/>
                <a:gd name="T21" fmla="*/ 78 h 117"/>
                <a:gd name="T22" fmla="*/ 1110 w 153"/>
                <a:gd name="T23" fmla="*/ 51 h 117"/>
                <a:gd name="T24" fmla="*/ 1541 w 153"/>
                <a:gd name="T25" fmla="*/ 37 h 117"/>
                <a:gd name="T26" fmla="*/ 2224 w 153"/>
                <a:gd name="T27" fmla="*/ 36 h 117"/>
                <a:gd name="T28" fmla="*/ 2551 w 153"/>
                <a:gd name="T29" fmla="*/ 42 h 117"/>
                <a:gd name="T30" fmla="*/ 2502 w 153"/>
                <a:gd name="T31" fmla="*/ 63 h 117"/>
                <a:gd name="T32" fmla="*/ 2313 w 153"/>
                <a:gd name="T33" fmla="*/ 70 h 117"/>
                <a:gd name="T34" fmla="*/ 1911 w 153"/>
                <a:gd name="T35" fmla="*/ 70 h 117"/>
                <a:gd name="T36" fmla="*/ 1745 w 153"/>
                <a:gd name="T37" fmla="*/ 67 h 117"/>
                <a:gd name="T38" fmla="*/ 1796 w 153"/>
                <a:gd name="T39" fmla="*/ 58 h 117"/>
                <a:gd name="T40" fmla="*/ 1934 w 153"/>
                <a:gd name="T41" fmla="*/ 56 h 117"/>
                <a:gd name="T42" fmla="*/ 2172 w 153"/>
                <a:gd name="T43" fmla="*/ 56 h 117"/>
                <a:gd name="T44" fmla="*/ 2172 w 153"/>
                <a:gd name="T45" fmla="*/ 46 h 117"/>
                <a:gd name="T46" fmla="*/ 2074 w 153"/>
                <a:gd name="T47" fmla="*/ 45 h 117"/>
                <a:gd name="T48" fmla="*/ 1704 w 153"/>
                <a:gd name="T49" fmla="*/ 44 h 117"/>
                <a:gd name="T50" fmla="*/ 1515 w 153"/>
                <a:gd name="T51" fmla="*/ 53 h 117"/>
                <a:gd name="T52" fmla="*/ 1440 w 153"/>
                <a:gd name="T53" fmla="*/ 71 h 117"/>
                <a:gd name="T54" fmla="*/ 1722 w 153"/>
                <a:gd name="T55" fmla="*/ 79 h 117"/>
                <a:gd name="T56" fmla="*/ 2453 w 153"/>
                <a:gd name="T57" fmla="*/ 79 h 117"/>
                <a:gd name="T58" fmla="*/ 2806 w 153"/>
                <a:gd name="T59" fmla="*/ 66 h 117"/>
                <a:gd name="T60" fmla="*/ 2858 w 153"/>
                <a:gd name="T61" fmla="*/ 38 h 117"/>
                <a:gd name="T62" fmla="*/ 2361 w 153"/>
                <a:gd name="T63" fmla="*/ 23 h 117"/>
                <a:gd name="T64" fmla="*/ 1466 w 153"/>
                <a:gd name="T65" fmla="*/ 24 h 117"/>
                <a:gd name="T66" fmla="*/ 823 w 153"/>
                <a:gd name="T67" fmla="*/ 48 h 117"/>
                <a:gd name="T68" fmla="*/ 823 w 153"/>
                <a:gd name="T69" fmla="*/ 85 h 117"/>
                <a:gd name="T70" fmla="*/ 1417 w 153"/>
                <a:gd name="T71" fmla="*/ 102 h 117"/>
                <a:gd name="T72" fmla="*/ 2123 w 153"/>
                <a:gd name="T73" fmla="*/ 105 h 117"/>
                <a:gd name="T74" fmla="*/ 2502 w 153"/>
                <a:gd name="T75" fmla="*/ 103 h 117"/>
                <a:gd name="T76" fmla="*/ 2981 w 153"/>
                <a:gd name="T77" fmla="*/ 95 h 117"/>
                <a:gd name="T78" fmla="*/ 3334 w 153"/>
                <a:gd name="T79" fmla="*/ 81 h 117"/>
                <a:gd name="T80" fmla="*/ 3564 w 153"/>
                <a:gd name="T81" fmla="*/ 36 h 117"/>
                <a:gd name="T82" fmla="*/ 2955 w 153"/>
                <a:gd name="T83" fmla="*/ 8 h 117"/>
                <a:gd name="T84" fmla="*/ 2264 w 153"/>
                <a:gd name="T85" fmla="*/ 0 h 117"/>
                <a:gd name="T86" fmla="*/ 1555 w 153"/>
                <a:gd name="T87" fmla="*/ 1 h 117"/>
                <a:gd name="T88" fmla="*/ 872 w 153"/>
                <a:gd name="T89" fmla="*/ 12 h 117"/>
                <a:gd name="T90" fmla="*/ 353 w 153"/>
                <a:gd name="T91" fmla="*/ 29 h 117"/>
                <a:gd name="T92" fmla="*/ 75 w 153"/>
                <a:gd name="T93" fmla="*/ 85 h 117"/>
                <a:gd name="T94" fmla="*/ 353 w 153"/>
                <a:gd name="T95" fmla="*/ 105 h 117"/>
                <a:gd name="T96" fmla="*/ 453 w 153"/>
                <a:gd name="T97" fmla="*/ 90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17"/>
                <a:gd name="T149" fmla="*/ 153 w 153"/>
                <a:gd name="T150" fmla="*/ 117 h 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17">
                  <a:moveTo>
                    <a:pt x="16" y="90"/>
                  </a:moveTo>
                  <a:lnTo>
                    <a:pt x="14" y="77"/>
                  </a:lnTo>
                  <a:lnTo>
                    <a:pt x="16" y="64"/>
                  </a:lnTo>
                  <a:lnTo>
                    <a:pt x="20" y="50"/>
                  </a:lnTo>
                  <a:lnTo>
                    <a:pt x="27" y="38"/>
                  </a:lnTo>
                  <a:lnTo>
                    <a:pt x="30" y="33"/>
                  </a:lnTo>
                  <a:lnTo>
                    <a:pt x="34" y="29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69" y="13"/>
                  </a:lnTo>
                  <a:lnTo>
                    <a:pt x="76" y="12"/>
                  </a:lnTo>
                  <a:lnTo>
                    <a:pt x="83" y="12"/>
                  </a:lnTo>
                  <a:lnTo>
                    <a:pt x="90" y="12"/>
                  </a:lnTo>
                  <a:lnTo>
                    <a:pt x="97" y="12"/>
                  </a:lnTo>
                  <a:lnTo>
                    <a:pt x="104" y="13"/>
                  </a:lnTo>
                  <a:lnTo>
                    <a:pt x="111" y="16"/>
                  </a:lnTo>
                  <a:lnTo>
                    <a:pt x="117" y="18"/>
                  </a:lnTo>
                  <a:lnTo>
                    <a:pt x="125" y="23"/>
                  </a:lnTo>
                  <a:lnTo>
                    <a:pt x="130" y="28"/>
                  </a:lnTo>
                  <a:lnTo>
                    <a:pt x="135" y="34"/>
                  </a:lnTo>
                  <a:lnTo>
                    <a:pt x="138" y="42"/>
                  </a:lnTo>
                  <a:lnTo>
                    <a:pt x="140" y="52"/>
                  </a:lnTo>
                  <a:lnTo>
                    <a:pt x="138" y="64"/>
                  </a:lnTo>
                  <a:lnTo>
                    <a:pt x="135" y="74"/>
                  </a:lnTo>
                  <a:lnTo>
                    <a:pt x="129" y="85"/>
                  </a:lnTo>
                  <a:lnTo>
                    <a:pt x="122" y="94"/>
                  </a:lnTo>
                  <a:lnTo>
                    <a:pt x="113" y="100"/>
                  </a:lnTo>
                  <a:lnTo>
                    <a:pt x="105" y="103"/>
                  </a:lnTo>
                  <a:lnTo>
                    <a:pt x="97" y="104"/>
                  </a:lnTo>
                  <a:lnTo>
                    <a:pt x="92" y="105"/>
                  </a:lnTo>
                  <a:lnTo>
                    <a:pt x="88" y="105"/>
                  </a:lnTo>
                  <a:lnTo>
                    <a:pt x="83" y="105"/>
                  </a:lnTo>
                  <a:lnTo>
                    <a:pt x="79" y="104"/>
                  </a:lnTo>
                  <a:lnTo>
                    <a:pt x="74" y="104"/>
                  </a:lnTo>
                  <a:lnTo>
                    <a:pt x="69" y="103"/>
                  </a:lnTo>
                  <a:lnTo>
                    <a:pt x="65" y="101"/>
                  </a:lnTo>
                  <a:lnTo>
                    <a:pt x="60" y="100"/>
                  </a:lnTo>
                  <a:lnTo>
                    <a:pt x="54" y="96"/>
                  </a:lnTo>
                  <a:lnTo>
                    <a:pt x="51" y="92"/>
                  </a:lnTo>
                  <a:lnTo>
                    <a:pt x="47" y="87"/>
                  </a:lnTo>
                  <a:lnTo>
                    <a:pt x="45" y="82"/>
                  </a:lnTo>
                  <a:lnTo>
                    <a:pt x="44" y="74"/>
                  </a:lnTo>
                  <a:lnTo>
                    <a:pt x="45" y="65"/>
                  </a:lnTo>
                  <a:lnTo>
                    <a:pt x="47" y="57"/>
                  </a:lnTo>
                  <a:lnTo>
                    <a:pt x="52" y="49"/>
                  </a:lnTo>
                  <a:lnTo>
                    <a:pt x="55" y="46"/>
                  </a:lnTo>
                  <a:lnTo>
                    <a:pt x="60" y="42"/>
                  </a:lnTo>
                  <a:lnTo>
                    <a:pt x="65" y="40"/>
                  </a:lnTo>
                  <a:lnTo>
                    <a:pt x="69" y="38"/>
                  </a:lnTo>
                  <a:lnTo>
                    <a:pt x="76" y="36"/>
                  </a:lnTo>
                  <a:lnTo>
                    <a:pt x="85" y="36"/>
                  </a:lnTo>
                  <a:lnTo>
                    <a:pt x="94" y="39"/>
                  </a:lnTo>
                  <a:lnTo>
                    <a:pt x="100" y="41"/>
                  </a:lnTo>
                  <a:lnTo>
                    <a:pt x="104" y="43"/>
                  </a:lnTo>
                  <a:lnTo>
                    <a:pt x="106" y="44"/>
                  </a:lnTo>
                  <a:lnTo>
                    <a:pt x="108" y="47"/>
                  </a:lnTo>
                  <a:lnTo>
                    <a:pt x="110" y="50"/>
                  </a:lnTo>
                  <a:lnTo>
                    <a:pt x="110" y="56"/>
                  </a:lnTo>
                  <a:lnTo>
                    <a:pt x="108" y="63"/>
                  </a:lnTo>
                  <a:lnTo>
                    <a:pt x="106" y="69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100" y="77"/>
                  </a:lnTo>
                  <a:lnTo>
                    <a:pt x="98" y="78"/>
                  </a:lnTo>
                  <a:lnTo>
                    <a:pt x="96" y="79"/>
                  </a:lnTo>
                  <a:lnTo>
                    <a:pt x="91" y="79"/>
                  </a:lnTo>
                  <a:lnTo>
                    <a:pt x="87" y="79"/>
                  </a:lnTo>
                  <a:lnTo>
                    <a:pt x="81" y="78"/>
                  </a:lnTo>
                  <a:lnTo>
                    <a:pt x="76" y="77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1"/>
                  </a:lnTo>
                  <a:lnTo>
                    <a:pt x="79" y="61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4" y="61"/>
                  </a:lnTo>
                  <a:lnTo>
                    <a:pt x="97" y="56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1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69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4"/>
                  </a:lnTo>
                  <a:lnTo>
                    <a:pt x="60" y="71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5" y="85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81" y="90"/>
                  </a:lnTo>
                  <a:lnTo>
                    <a:pt x="89" y="92"/>
                  </a:lnTo>
                  <a:lnTo>
                    <a:pt x="99" y="90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12" y="82"/>
                  </a:lnTo>
                  <a:lnTo>
                    <a:pt x="115" y="79"/>
                  </a:lnTo>
                  <a:lnTo>
                    <a:pt x="119" y="72"/>
                  </a:lnTo>
                  <a:lnTo>
                    <a:pt x="122" y="64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1" y="41"/>
                  </a:lnTo>
                  <a:lnTo>
                    <a:pt x="118" y="36"/>
                  </a:lnTo>
                  <a:lnTo>
                    <a:pt x="113" y="33"/>
                  </a:lnTo>
                  <a:lnTo>
                    <a:pt x="108" y="29"/>
                  </a:lnTo>
                  <a:lnTo>
                    <a:pt x="100" y="26"/>
                  </a:lnTo>
                  <a:lnTo>
                    <a:pt x="91" y="25"/>
                  </a:lnTo>
                  <a:lnTo>
                    <a:pt x="81" y="25"/>
                  </a:lnTo>
                  <a:lnTo>
                    <a:pt x="72" y="25"/>
                  </a:lnTo>
                  <a:lnTo>
                    <a:pt x="62" y="27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5" y="54"/>
                  </a:lnTo>
                  <a:lnTo>
                    <a:pt x="31" y="64"/>
                  </a:lnTo>
                  <a:lnTo>
                    <a:pt x="30" y="76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9" y="100"/>
                  </a:lnTo>
                  <a:lnTo>
                    <a:pt x="45" y="105"/>
                  </a:lnTo>
                  <a:lnTo>
                    <a:pt x="53" y="110"/>
                  </a:lnTo>
                  <a:lnTo>
                    <a:pt x="60" y="114"/>
                  </a:lnTo>
                  <a:lnTo>
                    <a:pt x="67" y="115"/>
                  </a:lnTo>
                  <a:lnTo>
                    <a:pt x="74" y="117"/>
                  </a:lnTo>
                  <a:lnTo>
                    <a:pt x="82" y="117"/>
                  </a:lnTo>
                  <a:lnTo>
                    <a:pt x="90" y="117"/>
                  </a:lnTo>
                  <a:lnTo>
                    <a:pt x="95" y="117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5"/>
                  </a:lnTo>
                  <a:lnTo>
                    <a:pt x="112" y="112"/>
                  </a:lnTo>
                  <a:lnTo>
                    <a:pt x="117" y="110"/>
                  </a:lnTo>
                  <a:lnTo>
                    <a:pt x="121" y="108"/>
                  </a:lnTo>
                  <a:lnTo>
                    <a:pt x="126" y="105"/>
                  </a:lnTo>
                  <a:lnTo>
                    <a:pt x="130" y="102"/>
                  </a:lnTo>
                  <a:lnTo>
                    <a:pt x="134" y="99"/>
                  </a:lnTo>
                  <a:lnTo>
                    <a:pt x="137" y="95"/>
                  </a:lnTo>
                  <a:lnTo>
                    <a:pt x="141" y="90"/>
                  </a:lnTo>
                  <a:lnTo>
                    <a:pt x="148" y="78"/>
                  </a:lnTo>
                  <a:lnTo>
                    <a:pt x="152" y="64"/>
                  </a:lnTo>
                  <a:lnTo>
                    <a:pt x="153" y="51"/>
                  </a:lnTo>
                  <a:lnTo>
                    <a:pt x="151" y="39"/>
                  </a:lnTo>
                  <a:lnTo>
                    <a:pt x="148" y="29"/>
                  </a:lnTo>
                  <a:lnTo>
                    <a:pt x="142" y="20"/>
                  </a:lnTo>
                  <a:lnTo>
                    <a:pt x="134" y="13"/>
                  </a:lnTo>
                  <a:lnTo>
                    <a:pt x="125" y="8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7" y="47"/>
                  </a:lnTo>
                  <a:lnTo>
                    <a:pt x="3" y="63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7" y="105"/>
                  </a:lnTo>
                  <a:lnTo>
                    <a:pt x="11" y="111"/>
                  </a:lnTo>
                  <a:lnTo>
                    <a:pt x="15" y="117"/>
                  </a:lnTo>
                  <a:lnTo>
                    <a:pt x="35" y="117"/>
                  </a:lnTo>
                  <a:lnTo>
                    <a:pt x="28" y="111"/>
                  </a:lnTo>
                  <a:lnTo>
                    <a:pt x="23" y="105"/>
                  </a:lnTo>
                  <a:lnTo>
                    <a:pt x="19" y="9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8" name="Freeform 62"/>
            <p:cNvSpPr>
              <a:spLocks/>
            </p:cNvSpPr>
            <p:nvPr/>
          </p:nvSpPr>
          <p:spPr bwMode="auto">
            <a:xfrm>
              <a:off x="278" y="2640"/>
              <a:ext cx="792" cy="180"/>
            </a:xfrm>
            <a:custGeom>
              <a:avLst/>
              <a:gdLst>
                <a:gd name="T0" fmla="*/ 3191 w 274"/>
                <a:gd name="T1" fmla="*/ 4 h 188"/>
                <a:gd name="T2" fmla="*/ 2440 w 274"/>
                <a:gd name="T3" fmla="*/ 0 h 188"/>
                <a:gd name="T4" fmla="*/ 1763 w 274"/>
                <a:gd name="T5" fmla="*/ 1 h 188"/>
                <a:gd name="T6" fmla="*/ 1162 w 274"/>
                <a:gd name="T7" fmla="*/ 7 h 188"/>
                <a:gd name="T8" fmla="*/ 676 w 274"/>
                <a:gd name="T9" fmla="*/ 13 h 188"/>
                <a:gd name="T10" fmla="*/ 358 w 274"/>
                <a:gd name="T11" fmla="*/ 26 h 188"/>
                <a:gd name="T12" fmla="*/ 116 w 274"/>
                <a:gd name="T13" fmla="*/ 38 h 188"/>
                <a:gd name="T14" fmla="*/ 26 w 274"/>
                <a:gd name="T15" fmla="*/ 54 h 188"/>
                <a:gd name="T16" fmla="*/ 0 w 274"/>
                <a:gd name="T17" fmla="*/ 70 h 188"/>
                <a:gd name="T18" fmla="*/ 243 w 274"/>
                <a:gd name="T19" fmla="*/ 72 h 188"/>
                <a:gd name="T20" fmla="*/ 460 w 274"/>
                <a:gd name="T21" fmla="*/ 68 h 188"/>
                <a:gd name="T22" fmla="*/ 650 w 274"/>
                <a:gd name="T23" fmla="*/ 40 h 188"/>
                <a:gd name="T24" fmla="*/ 1228 w 274"/>
                <a:gd name="T25" fmla="*/ 23 h 188"/>
                <a:gd name="T26" fmla="*/ 1737 w 274"/>
                <a:gd name="T27" fmla="*/ 16 h 188"/>
                <a:gd name="T28" fmla="*/ 2298 w 274"/>
                <a:gd name="T29" fmla="*/ 13 h 188"/>
                <a:gd name="T30" fmla="*/ 2925 w 274"/>
                <a:gd name="T31" fmla="*/ 15 h 188"/>
                <a:gd name="T32" fmla="*/ 3550 w 274"/>
                <a:gd name="T33" fmla="*/ 19 h 188"/>
                <a:gd name="T34" fmla="*/ 4079 w 274"/>
                <a:gd name="T35" fmla="*/ 27 h 188"/>
                <a:gd name="T36" fmla="*/ 4587 w 274"/>
                <a:gd name="T37" fmla="*/ 35 h 188"/>
                <a:gd name="T38" fmla="*/ 5021 w 274"/>
                <a:gd name="T39" fmla="*/ 48 h 188"/>
                <a:gd name="T40" fmla="*/ 5405 w 274"/>
                <a:gd name="T41" fmla="*/ 63 h 188"/>
                <a:gd name="T42" fmla="*/ 5940 w 274"/>
                <a:gd name="T43" fmla="*/ 93 h 188"/>
                <a:gd name="T44" fmla="*/ 6134 w 274"/>
                <a:gd name="T45" fmla="*/ 124 h 188"/>
                <a:gd name="T46" fmla="*/ 5966 w 274"/>
                <a:gd name="T47" fmla="*/ 145 h 188"/>
                <a:gd name="T48" fmla="*/ 5506 w 274"/>
                <a:gd name="T49" fmla="*/ 160 h 188"/>
                <a:gd name="T50" fmla="*/ 5313 w 274"/>
                <a:gd name="T51" fmla="*/ 163 h 188"/>
                <a:gd name="T52" fmla="*/ 5073 w 274"/>
                <a:gd name="T53" fmla="*/ 165 h 188"/>
                <a:gd name="T54" fmla="*/ 6350 w 274"/>
                <a:gd name="T55" fmla="*/ 158 h 188"/>
                <a:gd name="T56" fmla="*/ 6593 w 274"/>
                <a:gd name="T57" fmla="*/ 140 h 188"/>
                <a:gd name="T58" fmla="*/ 6593 w 274"/>
                <a:gd name="T59" fmla="*/ 119 h 188"/>
                <a:gd name="T60" fmla="*/ 6475 w 274"/>
                <a:gd name="T61" fmla="*/ 99 h 188"/>
                <a:gd name="T62" fmla="*/ 6183 w 274"/>
                <a:gd name="T63" fmla="*/ 79 h 188"/>
                <a:gd name="T64" fmla="*/ 5824 w 274"/>
                <a:gd name="T65" fmla="*/ 59 h 188"/>
                <a:gd name="T66" fmla="*/ 5388 w 274"/>
                <a:gd name="T67" fmla="*/ 43 h 188"/>
                <a:gd name="T68" fmla="*/ 4905 w 274"/>
                <a:gd name="T69" fmla="*/ 31 h 188"/>
                <a:gd name="T70" fmla="*/ 4394 w 274"/>
                <a:gd name="T71" fmla="*/ 18 h 188"/>
                <a:gd name="T72" fmla="*/ 3844 w 274"/>
                <a:gd name="T73" fmla="*/ 1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88"/>
                <a:gd name="T113" fmla="*/ 274 w 274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88">
                  <a:moveTo>
                    <a:pt x="147" y="7"/>
                  </a:moveTo>
                  <a:lnTo>
                    <a:pt x="132" y="4"/>
                  </a:lnTo>
                  <a:lnTo>
                    <a:pt x="116" y="1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3" y="1"/>
                  </a:lnTo>
                  <a:lnTo>
                    <a:pt x="61" y="4"/>
                  </a:lnTo>
                  <a:lnTo>
                    <a:pt x="48" y="7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21" y="22"/>
                  </a:lnTo>
                  <a:lnTo>
                    <a:pt x="15" y="29"/>
                  </a:lnTo>
                  <a:lnTo>
                    <a:pt x="9" y="36"/>
                  </a:lnTo>
                  <a:lnTo>
                    <a:pt x="5" y="44"/>
                  </a:lnTo>
                  <a:lnTo>
                    <a:pt x="2" y="53"/>
                  </a:lnTo>
                  <a:lnTo>
                    <a:pt x="1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8" y="81"/>
                  </a:lnTo>
                  <a:lnTo>
                    <a:pt x="10" y="81"/>
                  </a:lnTo>
                  <a:lnTo>
                    <a:pt x="19" y="83"/>
                  </a:lnTo>
                  <a:lnTo>
                    <a:pt x="19" y="77"/>
                  </a:lnTo>
                  <a:lnTo>
                    <a:pt x="21" y="61"/>
                  </a:lnTo>
                  <a:lnTo>
                    <a:pt x="27" y="46"/>
                  </a:lnTo>
                  <a:lnTo>
                    <a:pt x="38" y="35"/>
                  </a:lnTo>
                  <a:lnTo>
                    <a:pt x="51" y="26"/>
                  </a:lnTo>
                  <a:lnTo>
                    <a:pt x="62" y="22"/>
                  </a:lnTo>
                  <a:lnTo>
                    <a:pt x="72" y="19"/>
                  </a:lnTo>
                  <a:lnTo>
                    <a:pt x="84" y="18"/>
                  </a:lnTo>
                  <a:lnTo>
                    <a:pt x="95" y="16"/>
                  </a:lnTo>
                  <a:lnTo>
                    <a:pt x="108" y="16"/>
                  </a:lnTo>
                  <a:lnTo>
                    <a:pt x="121" y="18"/>
                  </a:lnTo>
                  <a:lnTo>
                    <a:pt x="133" y="19"/>
                  </a:lnTo>
                  <a:lnTo>
                    <a:pt x="147" y="22"/>
                  </a:lnTo>
                  <a:lnTo>
                    <a:pt x="159" y="26"/>
                  </a:lnTo>
                  <a:lnTo>
                    <a:pt x="169" y="30"/>
                  </a:lnTo>
                  <a:lnTo>
                    <a:pt x="179" y="35"/>
                  </a:lnTo>
                  <a:lnTo>
                    <a:pt x="190" y="41"/>
                  </a:lnTo>
                  <a:lnTo>
                    <a:pt x="199" y="47"/>
                  </a:lnTo>
                  <a:lnTo>
                    <a:pt x="208" y="54"/>
                  </a:lnTo>
                  <a:lnTo>
                    <a:pt x="216" y="62"/>
                  </a:lnTo>
                  <a:lnTo>
                    <a:pt x="224" y="72"/>
                  </a:lnTo>
                  <a:lnTo>
                    <a:pt x="237" y="88"/>
                  </a:lnTo>
                  <a:lnTo>
                    <a:pt x="246" y="105"/>
                  </a:lnTo>
                  <a:lnTo>
                    <a:pt x="252" y="123"/>
                  </a:lnTo>
                  <a:lnTo>
                    <a:pt x="254" y="141"/>
                  </a:lnTo>
                  <a:lnTo>
                    <a:pt x="253" y="153"/>
                  </a:lnTo>
                  <a:lnTo>
                    <a:pt x="247" y="165"/>
                  </a:lnTo>
                  <a:lnTo>
                    <a:pt x="239" y="174"/>
                  </a:lnTo>
                  <a:lnTo>
                    <a:pt x="228" y="182"/>
                  </a:lnTo>
                  <a:lnTo>
                    <a:pt x="224" y="183"/>
                  </a:lnTo>
                  <a:lnTo>
                    <a:pt x="220" y="186"/>
                  </a:lnTo>
                  <a:lnTo>
                    <a:pt x="215" y="187"/>
                  </a:lnTo>
                  <a:lnTo>
                    <a:pt x="210" y="188"/>
                  </a:lnTo>
                  <a:lnTo>
                    <a:pt x="255" y="188"/>
                  </a:lnTo>
                  <a:lnTo>
                    <a:pt x="263" y="180"/>
                  </a:lnTo>
                  <a:lnTo>
                    <a:pt x="269" y="170"/>
                  </a:lnTo>
                  <a:lnTo>
                    <a:pt x="273" y="159"/>
                  </a:lnTo>
                  <a:lnTo>
                    <a:pt x="274" y="147"/>
                  </a:lnTo>
                  <a:lnTo>
                    <a:pt x="273" y="135"/>
                  </a:lnTo>
                  <a:lnTo>
                    <a:pt x="271" y="123"/>
                  </a:lnTo>
                  <a:lnTo>
                    <a:pt x="268" y="113"/>
                  </a:lnTo>
                  <a:lnTo>
                    <a:pt x="263" y="102"/>
                  </a:lnTo>
                  <a:lnTo>
                    <a:pt x="256" y="90"/>
                  </a:lnTo>
                  <a:lnTo>
                    <a:pt x="250" y="79"/>
                  </a:lnTo>
                  <a:lnTo>
                    <a:pt x="241" y="68"/>
                  </a:lnTo>
                  <a:lnTo>
                    <a:pt x="232" y="58"/>
                  </a:lnTo>
                  <a:lnTo>
                    <a:pt x="223" y="49"/>
                  </a:lnTo>
                  <a:lnTo>
                    <a:pt x="214" y="41"/>
                  </a:lnTo>
                  <a:lnTo>
                    <a:pt x="203" y="34"/>
                  </a:lnTo>
                  <a:lnTo>
                    <a:pt x="193" y="27"/>
                  </a:lnTo>
                  <a:lnTo>
                    <a:pt x="182" y="21"/>
                  </a:lnTo>
                  <a:lnTo>
                    <a:pt x="171" y="15"/>
                  </a:lnTo>
                  <a:lnTo>
                    <a:pt x="159" y="11"/>
                  </a:lnTo>
                  <a:lnTo>
                    <a:pt x="147" y="7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79" name="Freeform 63"/>
            <p:cNvSpPr>
              <a:spLocks/>
            </p:cNvSpPr>
            <p:nvPr/>
          </p:nvSpPr>
          <p:spPr bwMode="auto">
            <a:xfrm>
              <a:off x="400" y="2672"/>
              <a:ext cx="549" cy="148"/>
            </a:xfrm>
            <a:custGeom>
              <a:avLst/>
              <a:gdLst>
                <a:gd name="T0" fmla="*/ 2033 w 189"/>
                <a:gd name="T1" fmla="*/ 126 h 154"/>
                <a:gd name="T2" fmla="*/ 1325 w 189"/>
                <a:gd name="T3" fmla="*/ 109 h 154"/>
                <a:gd name="T4" fmla="*/ 540 w 189"/>
                <a:gd name="T5" fmla="*/ 62 h 154"/>
                <a:gd name="T6" fmla="*/ 758 w 189"/>
                <a:gd name="T7" fmla="*/ 25 h 154"/>
                <a:gd name="T8" fmla="*/ 1493 w 189"/>
                <a:gd name="T9" fmla="*/ 14 h 154"/>
                <a:gd name="T10" fmla="*/ 2353 w 189"/>
                <a:gd name="T11" fmla="*/ 15 h 154"/>
                <a:gd name="T12" fmla="*/ 3140 w 189"/>
                <a:gd name="T13" fmla="*/ 28 h 154"/>
                <a:gd name="T14" fmla="*/ 3654 w 189"/>
                <a:gd name="T15" fmla="*/ 42 h 154"/>
                <a:gd name="T16" fmla="*/ 4119 w 189"/>
                <a:gd name="T17" fmla="*/ 75 h 154"/>
                <a:gd name="T18" fmla="*/ 3948 w 189"/>
                <a:gd name="T19" fmla="*/ 101 h 154"/>
                <a:gd name="T20" fmla="*/ 3433 w 189"/>
                <a:gd name="T21" fmla="*/ 108 h 154"/>
                <a:gd name="T22" fmla="*/ 2742 w 189"/>
                <a:gd name="T23" fmla="*/ 107 h 154"/>
                <a:gd name="T24" fmla="*/ 2059 w 189"/>
                <a:gd name="T25" fmla="*/ 96 h 154"/>
                <a:gd name="T26" fmla="*/ 1569 w 189"/>
                <a:gd name="T27" fmla="*/ 66 h 154"/>
                <a:gd name="T28" fmla="*/ 1644 w 189"/>
                <a:gd name="T29" fmla="*/ 49 h 154"/>
                <a:gd name="T30" fmla="*/ 2033 w 189"/>
                <a:gd name="T31" fmla="*/ 44 h 154"/>
                <a:gd name="T32" fmla="*/ 2446 w 189"/>
                <a:gd name="T33" fmla="*/ 47 h 154"/>
                <a:gd name="T34" fmla="*/ 2818 w 189"/>
                <a:gd name="T35" fmla="*/ 51 h 154"/>
                <a:gd name="T36" fmla="*/ 3114 w 189"/>
                <a:gd name="T37" fmla="*/ 69 h 154"/>
                <a:gd name="T38" fmla="*/ 3088 w 189"/>
                <a:gd name="T39" fmla="*/ 77 h 154"/>
                <a:gd name="T40" fmla="*/ 2716 w 189"/>
                <a:gd name="T41" fmla="*/ 78 h 154"/>
                <a:gd name="T42" fmla="*/ 2574 w 189"/>
                <a:gd name="T43" fmla="*/ 72 h 154"/>
                <a:gd name="T44" fmla="*/ 2353 w 189"/>
                <a:gd name="T45" fmla="*/ 60 h 154"/>
                <a:gd name="T46" fmla="*/ 2059 w 189"/>
                <a:gd name="T47" fmla="*/ 62 h 154"/>
                <a:gd name="T48" fmla="*/ 2059 w 189"/>
                <a:gd name="T49" fmla="*/ 68 h 154"/>
                <a:gd name="T50" fmla="*/ 2330 w 189"/>
                <a:gd name="T51" fmla="*/ 84 h 154"/>
                <a:gd name="T52" fmla="*/ 2649 w 189"/>
                <a:gd name="T53" fmla="*/ 90 h 154"/>
                <a:gd name="T54" fmla="*/ 3088 w 189"/>
                <a:gd name="T55" fmla="*/ 92 h 154"/>
                <a:gd name="T56" fmla="*/ 3500 w 189"/>
                <a:gd name="T57" fmla="*/ 87 h 154"/>
                <a:gd name="T58" fmla="*/ 3628 w 189"/>
                <a:gd name="T59" fmla="*/ 74 h 154"/>
                <a:gd name="T60" fmla="*/ 3088 w 189"/>
                <a:gd name="T61" fmla="*/ 43 h 154"/>
                <a:gd name="T62" fmla="*/ 2431 w 189"/>
                <a:gd name="T63" fmla="*/ 35 h 154"/>
                <a:gd name="T64" fmla="*/ 1789 w 189"/>
                <a:gd name="T65" fmla="*/ 31 h 154"/>
                <a:gd name="T66" fmla="*/ 1223 w 189"/>
                <a:gd name="T67" fmla="*/ 37 h 154"/>
                <a:gd name="T68" fmla="*/ 1081 w 189"/>
                <a:gd name="T69" fmla="*/ 62 h 154"/>
                <a:gd name="T70" fmla="*/ 1670 w 189"/>
                <a:gd name="T71" fmla="*/ 101 h 154"/>
                <a:gd name="T72" fmla="*/ 2818 w 189"/>
                <a:gd name="T73" fmla="*/ 121 h 154"/>
                <a:gd name="T74" fmla="*/ 3654 w 189"/>
                <a:gd name="T75" fmla="*/ 123 h 154"/>
                <a:gd name="T76" fmla="*/ 4386 w 189"/>
                <a:gd name="T77" fmla="*/ 111 h 154"/>
                <a:gd name="T78" fmla="*/ 4581 w 189"/>
                <a:gd name="T79" fmla="*/ 76 h 154"/>
                <a:gd name="T80" fmla="*/ 3797 w 189"/>
                <a:gd name="T81" fmla="*/ 30 h 154"/>
                <a:gd name="T82" fmla="*/ 3140 w 189"/>
                <a:gd name="T83" fmla="*/ 12 h 154"/>
                <a:gd name="T84" fmla="*/ 2303 w 189"/>
                <a:gd name="T85" fmla="*/ 3 h 154"/>
                <a:gd name="T86" fmla="*/ 1249 w 189"/>
                <a:gd name="T87" fmla="*/ 1 h 154"/>
                <a:gd name="T88" fmla="*/ 346 w 189"/>
                <a:gd name="T89" fmla="*/ 13 h 154"/>
                <a:gd name="T90" fmla="*/ 49 w 189"/>
                <a:gd name="T91" fmla="*/ 58 h 154"/>
                <a:gd name="T92" fmla="*/ 837 w 189"/>
                <a:gd name="T93" fmla="*/ 108 h 154"/>
                <a:gd name="T94" fmla="*/ 1400 w 189"/>
                <a:gd name="T95" fmla="*/ 126 h 154"/>
                <a:gd name="T96" fmla="*/ 2945 w 189"/>
                <a:gd name="T97" fmla="*/ 136 h 154"/>
                <a:gd name="T98" fmla="*/ 2600 w 189"/>
                <a:gd name="T99" fmla="*/ 134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9"/>
                <a:gd name="T151" fmla="*/ 0 h 154"/>
                <a:gd name="T152" fmla="*/ 189 w 189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9" h="154">
                  <a:moveTo>
                    <a:pt x="106" y="151"/>
                  </a:moveTo>
                  <a:lnTo>
                    <a:pt x="98" y="148"/>
                  </a:lnTo>
                  <a:lnTo>
                    <a:pt x="90" y="145"/>
                  </a:lnTo>
                  <a:lnTo>
                    <a:pt x="83" y="141"/>
                  </a:lnTo>
                  <a:lnTo>
                    <a:pt x="75" y="138"/>
                  </a:lnTo>
                  <a:lnTo>
                    <a:pt x="68" y="133"/>
                  </a:lnTo>
                  <a:lnTo>
                    <a:pt x="61" y="129"/>
                  </a:lnTo>
                  <a:lnTo>
                    <a:pt x="54" y="123"/>
                  </a:lnTo>
                  <a:lnTo>
                    <a:pt x="49" y="117"/>
                  </a:lnTo>
                  <a:lnTo>
                    <a:pt x="36" y="102"/>
                  </a:lnTo>
                  <a:lnTo>
                    <a:pt x="28" y="86"/>
                  </a:lnTo>
                  <a:lnTo>
                    <a:pt x="22" y="70"/>
                  </a:lnTo>
                  <a:lnTo>
                    <a:pt x="20" y="54"/>
                  </a:lnTo>
                  <a:lnTo>
                    <a:pt x="21" y="45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39" y="23"/>
                  </a:lnTo>
                  <a:lnTo>
                    <a:pt x="46" y="20"/>
                  </a:lnTo>
                  <a:lnTo>
                    <a:pt x="53" y="18"/>
                  </a:lnTo>
                  <a:lnTo>
                    <a:pt x="61" y="17"/>
                  </a:lnTo>
                  <a:lnTo>
                    <a:pt x="69" y="16"/>
                  </a:lnTo>
                  <a:lnTo>
                    <a:pt x="79" y="17"/>
                  </a:lnTo>
                  <a:lnTo>
                    <a:pt x="87" y="17"/>
                  </a:lnTo>
                  <a:lnTo>
                    <a:pt x="96" y="18"/>
                  </a:lnTo>
                  <a:lnTo>
                    <a:pt x="105" y="20"/>
                  </a:lnTo>
                  <a:lnTo>
                    <a:pt x="113" y="24"/>
                  </a:lnTo>
                  <a:lnTo>
                    <a:pt x="121" y="26"/>
                  </a:lnTo>
                  <a:lnTo>
                    <a:pt x="128" y="31"/>
                  </a:lnTo>
                  <a:lnTo>
                    <a:pt x="134" y="34"/>
                  </a:lnTo>
                  <a:lnTo>
                    <a:pt x="140" y="39"/>
                  </a:lnTo>
                  <a:lnTo>
                    <a:pt x="144" y="43"/>
                  </a:lnTo>
                  <a:lnTo>
                    <a:pt x="149" y="48"/>
                  </a:lnTo>
                  <a:lnTo>
                    <a:pt x="152" y="51"/>
                  </a:lnTo>
                  <a:lnTo>
                    <a:pt x="160" y="62"/>
                  </a:lnTo>
                  <a:lnTo>
                    <a:pt x="165" y="72"/>
                  </a:lnTo>
                  <a:lnTo>
                    <a:pt x="168" y="84"/>
                  </a:lnTo>
                  <a:lnTo>
                    <a:pt x="170" y="95"/>
                  </a:lnTo>
                  <a:lnTo>
                    <a:pt x="168" y="102"/>
                  </a:lnTo>
                  <a:lnTo>
                    <a:pt x="166" y="108"/>
                  </a:lnTo>
                  <a:lnTo>
                    <a:pt x="161" y="113"/>
                  </a:lnTo>
                  <a:lnTo>
                    <a:pt x="156" y="117"/>
                  </a:lnTo>
                  <a:lnTo>
                    <a:pt x="151" y="119"/>
                  </a:lnTo>
                  <a:lnTo>
                    <a:pt x="145" y="121"/>
                  </a:lnTo>
                  <a:lnTo>
                    <a:pt x="140" y="122"/>
                  </a:lnTo>
                  <a:lnTo>
                    <a:pt x="133" y="122"/>
                  </a:lnTo>
                  <a:lnTo>
                    <a:pt x="126" y="122"/>
                  </a:lnTo>
                  <a:lnTo>
                    <a:pt x="120" y="122"/>
                  </a:lnTo>
                  <a:lnTo>
                    <a:pt x="112" y="121"/>
                  </a:lnTo>
                  <a:lnTo>
                    <a:pt x="105" y="118"/>
                  </a:lnTo>
                  <a:lnTo>
                    <a:pt x="98" y="116"/>
                  </a:lnTo>
                  <a:lnTo>
                    <a:pt x="91" y="113"/>
                  </a:lnTo>
                  <a:lnTo>
                    <a:pt x="84" y="108"/>
                  </a:lnTo>
                  <a:lnTo>
                    <a:pt x="79" y="102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4" y="75"/>
                  </a:lnTo>
                  <a:lnTo>
                    <a:pt x="62" y="65"/>
                  </a:lnTo>
                  <a:lnTo>
                    <a:pt x="62" y="61"/>
                  </a:lnTo>
                  <a:lnTo>
                    <a:pt x="65" y="57"/>
                  </a:lnTo>
                  <a:lnTo>
                    <a:pt x="67" y="55"/>
                  </a:lnTo>
                  <a:lnTo>
                    <a:pt x="70" y="54"/>
                  </a:lnTo>
                  <a:lnTo>
                    <a:pt x="74" y="53"/>
                  </a:lnTo>
                  <a:lnTo>
                    <a:pt x="79" y="51"/>
                  </a:lnTo>
                  <a:lnTo>
                    <a:pt x="83" y="50"/>
                  </a:lnTo>
                  <a:lnTo>
                    <a:pt x="88" y="50"/>
                  </a:lnTo>
                  <a:lnTo>
                    <a:pt x="92" y="51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2" y="55"/>
                  </a:lnTo>
                  <a:lnTo>
                    <a:pt x="115" y="57"/>
                  </a:lnTo>
                  <a:lnTo>
                    <a:pt x="118" y="60"/>
                  </a:lnTo>
                  <a:lnTo>
                    <a:pt x="122" y="65"/>
                  </a:lnTo>
                  <a:lnTo>
                    <a:pt x="125" y="71"/>
                  </a:lnTo>
                  <a:lnTo>
                    <a:pt x="127" y="78"/>
                  </a:lnTo>
                  <a:lnTo>
                    <a:pt x="127" y="84"/>
                  </a:lnTo>
                  <a:lnTo>
                    <a:pt x="127" y="85"/>
                  </a:lnTo>
                  <a:lnTo>
                    <a:pt x="126" y="86"/>
                  </a:lnTo>
                  <a:lnTo>
                    <a:pt x="125" y="87"/>
                  </a:lnTo>
                  <a:lnTo>
                    <a:pt x="121" y="88"/>
                  </a:lnTo>
                  <a:lnTo>
                    <a:pt x="117" y="88"/>
                  </a:lnTo>
                  <a:lnTo>
                    <a:pt x="111" y="87"/>
                  </a:lnTo>
                  <a:lnTo>
                    <a:pt x="105" y="86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5" y="78"/>
                  </a:lnTo>
                  <a:lnTo>
                    <a:pt x="105" y="77"/>
                  </a:lnTo>
                  <a:lnTo>
                    <a:pt x="105" y="71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91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2" y="100"/>
                  </a:lnTo>
                  <a:lnTo>
                    <a:pt x="105" y="101"/>
                  </a:lnTo>
                  <a:lnTo>
                    <a:pt x="108" y="102"/>
                  </a:lnTo>
                  <a:lnTo>
                    <a:pt x="112" y="103"/>
                  </a:lnTo>
                  <a:lnTo>
                    <a:pt x="117" y="103"/>
                  </a:lnTo>
                  <a:lnTo>
                    <a:pt x="121" y="104"/>
                  </a:lnTo>
                  <a:lnTo>
                    <a:pt x="126" y="104"/>
                  </a:lnTo>
                  <a:lnTo>
                    <a:pt x="130" y="103"/>
                  </a:lnTo>
                  <a:lnTo>
                    <a:pt x="135" y="103"/>
                  </a:lnTo>
                  <a:lnTo>
                    <a:pt x="140" y="101"/>
                  </a:lnTo>
                  <a:lnTo>
                    <a:pt x="143" y="99"/>
                  </a:lnTo>
                  <a:lnTo>
                    <a:pt x="145" y="96"/>
                  </a:lnTo>
                  <a:lnTo>
                    <a:pt x="146" y="93"/>
                  </a:lnTo>
                  <a:lnTo>
                    <a:pt x="148" y="88"/>
                  </a:lnTo>
                  <a:lnTo>
                    <a:pt x="148" y="83"/>
                  </a:lnTo>
                  <a:lnTo>
                    <a:pt x="145" y="75"/>
                  </a:lnTo>
                  <a:lnTo>
                    <a:pt x="140" y="64"/>
                  </a:lnTo>
                  <a:lnTo>
                    <a:pt x="132" y="54"/>
                  </a:lnTo>
                  <a:lnTo>
                    <a:pt x="126" y="49"/>
                  </a:lnTo>
                  <a:lnTo>
                    <a:pt x="120" y="45"/>
                  </a:lnTo>
                  <a:lnTo>
                    <a:pt x="113" y="41"/>
                  </a:lnTo>
                  <a:lnTo>
                    <a:pt x="105" y="39"/>
                  </a:lnTo>
                  <a:lnTo>
                    <a:pt x="99" y="38"/>
                  </a:lnTo>
                  <a:lnTo>
                    <a:pt x="92" y="35"/>
                  </a:lnTo>
                  <a:lnTo>
                    <a:pt x="87" y="35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7" y="35"/>
                  </a:lnTo>
                  <a:lnTo>
                    <a:pt x="61" y="37"/>
                  </a:lnTo>
                  <a:lnTo>
                    <a:pt x="55" y="39"/>
                  </a:lnTo>
                  <a:lnTo>
                    <a:pt x="50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43" y="60"/>
                  </a:lnTo>
                  <a:lnTo>
                    <a:pt x="44" y="70"/>
                  </a:lnTo>
                  <a:lnTo>
                    <a:pt x="47" y="81"/>
                  </a:lnTo>
                  <a:lnTo>
                    <a:pt x="52" y="92"/>
                  </a:lnTo>
                  <a:lnTo>
                    <a:pt x="59" y="103"/>
                  </a:lnTo>
                  <a:lnTo>
                    <a:pt x="68" y="113"/>
                  </a:lnTo>
                  <a:lnTo>
                    <a:pt x="80" y="122"/>
                  </a:lnTo>
                  <a:lnTo>
                    <a:pt x="92" y="129"/>
                  </a:lnTo>
                  <a:lnTo>
                    <a:pt x="106" y="133"/>
                  </a:lnTo>
                  <a:lnTo>
                    <a:pt x="115" y="136"/>
                  </a:lnTo>
                  <a:lnTo>
                    <a:pt x="123" y="137"/>
                  </a:lnTo>
                  <a:lnTo>
                    <a:pt x="133" y="138"/>
                  </a:lnTo>
                  <a:lnTo>
                    <a:pt x="141" y="138"/>
                  </a:lnTo>
                  <a:lnTo>
                    <a:pt x="149" y="138"/>
                  </a:lnTo>
                  <a:lnTo>
                    <a:pt x="156" y="137"/>
                  </a:lnTo>
                  <a:lnTo>
                    <a:pt x="163" y="134"/>
                  </a:lnTo>
                  <a:lnTo>
                    <a:pt x="170" y="132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88" y="110"/>
                  </a:lnTo>
                  <a:lnTo>
                    <a:pt x="189" y="100"/>
                  </a:lnTo>
                  <a:lnTo>
                    <a:pt x="187" y="85"/>
                  </a:lnTo>
                  <a:lnTo>
                    <a:pt x="182" y="69"/>
                  </a:lnTo>
                  <a:lnTo>
                    <a:pt x="173" y="53"/>
                  </a:lnTo>
                  <a:lnTo>
                    <a:pt x="160" y="39"/>
                  </a:lnTo>
                  <a:lnTo>
                    <a:pt x="155" y="33"/>
                  </a:lnTo>
                  <a:lnTo>
                    <a:pt x="149" y="27"/>
                  </a:lnTo>
                  <a:lnTo>
                    <a:pt x="142" y="23"/>
                  </a:lnTo>
                  <a:lnTo>
                    <a:pt x="135" y="18"/>
                  </a:lnTo>
                  <a:lnTo>
                    <a:pt x="128" y="15"/>
                  </a:lnTo>
                  <a:lnTo>
                    <a:pt x="120" y="11"/>
                  </a:lnTo>
                  <a:lnTo>
                    <a:pt x="113" y="8"/>
                  </a:lnTo>
                  <a:lnTo>
                    <a:pt x="105" y="5"/>
                  </a:lnTo>
                  <a:lnTo>
                    <a:pt x="94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4" y="5"/>
                  </a:lnTo>
                  <a:lnTo>
                    <a:pt x="26" y="9"/>
                  </a:lnTo>
                  <a:lnTo>
                    <a:pt x="14" y="16"/>
                  </a:lnTo>
                  <a:lnTo>
                    <a:pt x="6" y="25"/>
                  </a:lnTo>
                  <a:lnTo>
                    <a:pt x="1" y="37"/>
                  </a:lnTo>
                  <a:lnTo>
                    <a:pt x="0" y="49"/>
                  </a:lnTo>
                  <a:lnTo>
                    <a:pt x="2" y="65"/>
                  </a:lnTo>
                  <a:lnTo>
                    <a:pt x="7" y="83"/>
                  </a:lnTo>
                  <a:lnTo>
                    <a:pt x="16" y="100"/>
                  </a:lnTo>
                  <a:lnTo>
                    <a:pt x="28" y="116"/>
                  </a:lnTo>
                  <a:lnTo>
                    <a:pt x="34" y="122"/>
                  </a:lnTo>
                  <a:lnTo>
                    <a:pt x="38" y="127"/>
                  </a:lnTo>
                  <a:lnTo>
                    <a:pt x="44" y="132"/>
                  </a:lnTo>
                  <a:lnTo>
                    <a:pt x="50" y="138"/>
                  </a:lnTo>
                  <a:lnTo>
                    <a:pt x="57" y="142"/>
                  </a:lnTo>
                  <a:lnTo>
                    <a:pt x="62" y="146"/>
                  </a:lnTo>
                  <a:lnTo>
                    <a:pt x="68" y="151"/>
                  </a:lnTo>
                  <a:lnTo>
                    <a:pt x="75" y="154"/>
                  </a:lnTo>
                  <a:lnTo>
                    <a:pt x="120" y="154"/>
                  </a:lnTo>
                  <a:lnTo>
                    <a:pt x="117" y="153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6" y="151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0" name="Freeform 64"/>
            <p:cNvSpPr>
              <a:spLocks/>
            </p:cNvSpPr>
            <p:nvPr/>
          </p:nvSpPr>
          <p:spPr bwMode="auto">
            <a:xfrm>
              <a:off x="2042" y="2686"/>
              <a:ext cx="301" cy="134"/>
            </a:xfrm>
            <a:custGeom>
              <a:avLst/>
              <a:gdLst>
                <a:gd name="T0" fmla="*/ 1981 w 105"/>
                <a:gd name="T1" fmla="*/ 0 h 141"/>
                <a:gd name="T2" fmla="*/ 1817 w 105"/>
                <a:gd name="T3" fmla="*/ 4 h 141"/>
                <a:gd name="T4" fmla="*/ 1743 w 105"/>
                <a:gd name="T5" fmla="*/ 5 h 141"/>
                <a:gd name="T6" fmla="*/ 1554 w 105"/>
                <a:gd name="T7" fmla="*/ 10 h 141"/>
                <a:gd name="T8" fmla="*/ 1651 w 105"/>
                <a:gd name="T9" fmla="*/ 11 h 141"/>
                <a:gd name="T10" fmla="*/ 1881 w 105"/>
                <a:gd name="T11" fmla="*/ 25 h 141"/>
                <a:gd name="T12" fmla="*/ 1981 w 105"/>
                <a:gd name="T13" fmla="*/ 36 h 141"/>
                <a:gd name="T14" fmla="*/ 1981 w 105"/>
                <a:gd name="T15" fmla="*/ 48 h 141"/>
                <a:gd name="T16" fmla="*/ 1840 w 105"/>
                <a:gd name="T17" fmla="*/ 63 h 141"/>
                <a:gd name="T18" fmla="*/ 1743 w 105"/>
                <a:gd name="T19" fmla="*/ 70 h 141"/>
                <a:gd name="T20" fmla="*/ 1602 w 105"/>
                <a:gd name="T21" fmla="*/ 78 h 141"/>
                <a:gd name="T22" fmla="*/ 1439 w 105"/>
                <a:gd name="T23" fmla="*/ 86 h 141"/>
                <a:gd name="T24" fmla="*/ 1224 w 105"/>
                <a:gd name="T25" fmla="*/ 94 h 141"/>
                <a:gd name="T26" fmla="*/ 1012 w 105"/>
                <a:gd name="T27" fmla="*/ 100 h 141"/>
                <a:gd name="T28" fmla="*/ 757 w 105"/>
                <a:gd name="T29" fmla="*/ 106 h 141"/>
                <a:gd name="T30" fmla="*/ 493 w 105"/>
                <a:gd name="T31" fmla="*/ 112 h 141"/>
                <a:gd name="T32" fmla="*/ 189 w 105"/>
                <a:gd name="T33" fmla="*/ 118 h 141"/>
                <a:gd name="T34" fmla="*/ 140 w 105"/>
                <a:gd name="T35" fmla="*/ 119 h 141"/>
                <a:gd name="T36" fmla="*/ 115 w 105"/>
                <a:gd name="T37" fmla="*/ 119 h 141"/>
                <a:gd name="T38" fmla="*/ 49 w 105"/>
                <a:gd name="T39" fmla="*/ 120 h 141"/>
                <a:gd name="T40" fmla="*/ 0 w 105"/>
                <a:gd name="T41" fmla="*/ 121 h 141"/>
                <a:gd name="T42" fmla="*/ 797 w 105"/>
                <a:gd name="T43" fmla="*/ 121 h 141"/>
                <a:gd name="T44" fmla="*/ 1061 w 105"/>
                <a:gd name="T45" fmla="*/ 115 h 141"/>
                <a:gd name="T46" fmla="*/ 1299 w 105"/>
                <a:gd name="T47" fmla="*/ 109 h 141"/>
                <a:gd name="T48" fmla="*/ 1528 w 105"/>
                <a:gd name="T49" fmla="*/ 102 h 141"/>
                <a:gd name="T50" fmla="*/ 1743 w 105"/>
                <a:gd name="T51" fmla="*/ 95 h 141"/>
                <a:gd name="T52" fmla="*/ 1932 w 105"/>
                <a:gd name="T53" fmla="*/ 87 h 141"/>
                <a:gd name="T54" fmla="*/ 2096 w 105"/>
                <a:gd name="T55" fmla="*/ 81 h 141"/>
                <a:gd name="T56" fmla="*/ 2236 w 105"/>
                <a:gd name="T57" fmla="*/ 73 h 141"/>
                <a:gd name="T58" fmla="*/ 2333 w 105"/>
                <a:gd name="T59" fmla="*/ 64 h 141"/>
                <a:gd name="T60" fmla="*/ 2474 w 105"/>
                <a:gd name="T61" fmla="*/ 48 h 141"/>
                <a:gd name="T62" fmla="*/ 2474 w 105"/>
                <a:gd name="T63" fmla="*/ 32 h 141"/>
                <a:gd name="T64" fmla="*/ 2333 w 105"/>
                <a:gd name="T65" fmla="*/ 18 h 141"/>
                <a:gd name="T66" fmla="*/ 2096 w 105"/>
                <a:gd name="T67" fmla="*/ 5 h 141"/>
                <a:gd name="T68" fmla="*/ 1981 w 105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41"/>
                <a:gd name="T107" fmla="*/ 105 w 105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41">
                  <a:moveTo>
                    <a:pt x="84" y="0"/>
                  </a:moveTo>
                  <a:lnTo>
                    <a:pt x="77" y="4"/>
                  </a:lnTo>
                  <a:lnTo>
                    <a:pt x="74" y="5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80" y="28"/>
                  </a:lnTo>
                  <a:lnTo>
                    <a:pt x="84" y="42"/>
                  </a:lnTo>
                  <a:lnTo>
                    <a:pt x="84" y="57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68" y="91"/>
                  </a:lnTo>
                  <a:lnTo>
                    <a:pt x="61" y="101"/>
                  </a:lnTo>
                  <a:lnTo>
                    <a:pt x="52" y="109"/>
                  </a:lnTo>
                  <a:lnTo>
                    <a:pt x="43" y="117"/>
                  </a:lnTo>
                  <a:lnTo>
                    <a:pt x="32" y="124"/>
                  </a:lnTo>
                  <a:lnTo>
                    <a:pt x="21" y="131"/>
                  </a:lnTo>
                  <a:lnTo>
                    <a:pt x="8" y="138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2" y="140"/>
                  </a:lnTo>
                  <a:lnTo>
                    <a:pt x="0" y="141"/>
                  </a:lnTo>
                  <a:lnTo>
                    <a:pt x="34" y="141"/>
                  </a:lnTo>
                  <a:lnTo>
                    <a:pt x="45" y="134"/>
                  </a:lnTo>
                  <a:lnTo>
                    <a:pt x="55" y="127"/>
                  </a:lnTo>
                  <a:lnTo>
                    <a:pt x="65" y="119"/>
                  </a:lnTo>
                  <a:lnTo>
                    <a:pt x="74" y="111"/>
                  </a:lnTo>
                  <a:lnTo>
                    <a:pt x="82" y="102"/>
                  </a:lnTo>
                  <a:lnTo>
                    <a:pt x="89" y="94"/>
                  </a:lnTo>
                  <a:lnTo>
                    <a:pt x="95" y="85"/>
                  </a:lnTo>
                  <a:lnTo>
                    <a:pt x="99" y="75"/>
                  </a:lnTo>
                  <a:lnTo>
                    <a:pt x="105" y="56"/>
                  </a:lnTo>
                  <a:lnTo>
                    <a:pt x="105" y="38"/>
                  </a:lnTo>
                  <a:lnTo>
                    <a:pt x="99" y="21"/>
                  </a:lnTo>
                  <a:lnTo>
                    <a:pt x="89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1" name="Freeform 65"/>
            <p:cNvSpPr>
              <a:spLocks/>
            </p:cNvSpPr>
            <p:nvPr/>
          </p:nvSpPr>
          <p:spPr bwMode="auto">
            <a:xfrm>
              <a:off x="1515" y="2674"/>
              <a:ext cx="701" cy="146"/>
            </a:xfrm>
            <a:custGeom>
              <a:avLst/>
              <a:gdLst>
                <a:gd name="T0" fmla="*/ 513 w 242"/>
                <a:gd name="T1" fmla="*/ 82 h 152"/>
                <a:gd name="T2" fmla="*/ 947 w 242"/>
                <a:gd name="T3" fmla="*/ 50 h 152"/>
                <a:gd name="T4" fmla="*/ 1796 w 242"/>
                <a:gd name="T5" fmla="*/ 28 h 152"/>
                <a:gd name="T6" fmla="*/ 2601 w 242"/>
                <a:gd name="T7" fmla="*/ 14 h 152"/>
                <a:gd name="T8" fmla="*/ 3424 w 242"/>
                <a:gd name="T9" fmla="*/ 12 h 152"/>
                <a:gd name="T10" fmla="*/ 4331 w 242"/>
                <a:gd name="T11" fmla="*/ 18 h 152"/>
                <a:gd name="T12" fmla="*/ 5008 w 242"/>
                <a:gd name="T13" fmla="*/ 35 h 152"/>
                <a:gd name="T14" fmla="*/ 5344 w 242"/>
                <a:gd name="T15" fmla="*/ 61 h 152"/>
                <a:gd name="T16" fmla="*/ 4985 w 242"/>
                <a:gd name="T17" fmla="*/ 87 h 152"/>
                <a:gd name="T18" fmla="*/ 4331 w 242"/>
                <a:gd name="T19" fmla="*/ 106 h 152"/>
                <a:gd name="T20" fmla="*/ 3525 w 242"/>
                <a:gd name="T21" fmla="*/ 116 h 152"/>
                <a:gd name="T22" fmla="*/ 2894 w 242"/>
                <a:gd name="T23" fmla="*/ 117 h 152"/>
                <a:gd name="T24" fmla="*/ 2309 w 242"/>
                <a:gd name="T25" fmla="*/ 110 h 152"/>
                <a:gd name="T26" fmla="*/ 1822 w 242"/>
                <a:gd name="T27" fmla="*/ 101 h 152"/>
                <a:gd name="T28" fmla="*/ 1602 w 242"/>
                <a:gd name="T29" fmla="*/ 80 h 152"/>
                <a:gd name="T30" fmla="*/ 1871 w 242"/>
                <a:gd name="T31" fmla="*/ 61 h 152"/>
                <a:gd name="T32" fmla="*/ 2384 w 242"/>
                <a:gd name="T33" fmla="*/ 47 h 152"/>
                <a:gd name="T34" fmla="*/ 3114 w 242"/>
                <a:gd name="T35" fmla="*/ 39 h 152"/>
                <a:gd name="T36" fmla="*/ 3693 w 242"/>
                <a:gd name="T37" fmla="*/ 42 h 152"/>
                <a:gd name="T38" fmla="*/ 4110 w 242"/>
                <a:gd name="T39" fmla="*/ 52 h 152"/>
                <a:gd name="T40" fmla="*/ 4278 w 242"/>
                <a:gd name="T41" fmla="*/ 64 h 152"/>
                <a:gd name="T42" fmla="*/ 3792 w 242"/>
                <a:gd name="T43" fmla="*/ 83 h 152"/>
                <a:gd name="T44" fmla="*/ 3331 w 242"/>
                <a:gd name="T45" fmla="*/ 90 h 152"/>
                <a:gd name="T46" fmla="*/ 2795 w 242"/>
                <a:gd name="T47" fmla="*/ 83 h 152"/>
                <a:gd name="T48" fmla="*/ 2677 w 242"/>
                <a:gd name="T49" fmla="*/ 78 h 152"/>
                <a:gd name="T50" fmla="*/ 2946 w 242"/>
                <a:gd name="T51" fmla="*/ 67 h 152"/>
                <a:gd name="T52" fmla="*/ 3163 w 242"/>
                <a:gd name="T53" fmla="*/ 68 h 152"/>
                <a:gd name="T54" fmla="*/ 3525 w 242"/>
                <a:gd name="T55" fmla="*/ 73 h 152"/>
                <a:gd name="T56" fmla="*/ 3667 w 242"/>
                <a:gd name="T57" fmla="*/ 62 h 152"/>
                <a:gd name="T58" fmla="*/ 3601 w 242"/>
                <a:gd name="T59" fmla="*/ 59 h 152"/>
                <a:gd name="T60" fmla="*/ 3114 w 242"/>
                <a:gd name="T61" fmla="*/ 54 h 152"/>
                <a:gd name="T62" fmla="*/ 2677 w 242"/>
                <a:gd name="T63" fmla="*/ 59 h 152"/>
                <a:gd name="T64" fmla="*/ 2164 w 242"/>
                <a:gd name="T65" fmla="*/ 79 h 152"/>
                <a:gd name="T66" fmla="*/ 2257 w 242"/>
                <a:gd name="T67" fmla="*/ 88 h 152"/>
                <a:gd name="T68" fmla="*/ 2627 w 242"/>
                <a:gd name="T69" fmla="*/ 99 h 152"/>
                <a:gd name="T70" fmla="*/ 3305 w 242"/>
                <a:gd name="T71" fmla="*/ 103 h 152"/>
                <a:gd name="T72" fmla="*/ 3986 w 242"/>
                <a:gd name="T73" fmla="*/ 96 h 152"/>
                <a:gd name="T74" fmla="*/ 4472 w 242"/>
                <a:gd name="T75" fmla="*/ 82 h 152"/>
                <a:gd name="T76" fmla="*/ 4791 w 242"/>
                <a:gd name="T77" fmla="*/ 62 h 152"/>
                <a:gd name="T78" fmla="*/ 4446 w 242"/>
                <a:gd name="T79" fmla="*/ 40 h 152"/>
                <a:gd name="T80" fmla="*/ 3331 w 242"/>
                <a:gd name="T81" fmla="*/ 28 h 152"/>
                <a:gd name="T82" fmla="*/ 2115 w 242"/>
                <a:gd name="T83" fmla="*/ 38 h 152"/>
                <a:gd name="T84" fmla="*/ 1460 w 242"/>
                <a:gd name="T85" fmla="*/ 57 h 152"/>
                <a:gd name="T86" fmla="*/ 1092 w 242"/>
                <a:gd name="T87" fmla="*/ 81 h 152"/>
                <a:gd name="T88" fmla="*/ 1434 w 242"/>
                <a:gd name="T89" fmla="*/ 109 h 152"/>
                <a:gd name="T90" fmla="*/ 2141 w 242"/>
                <a:gd name="T91" fmla="*/ 124 h 152"/>
                <a:gd name="T92" fmla="*/ 2986 w 242"/>
                <a:gd name="T93" fmla="*/ 130 h 152"/>
                <a:gd name="T94" fmla="*/ 3792 w 242"/>
                <a:gd name="T95" fmla="*/ 128 h 152"/>
                <a:gd name="T96" fmla="*/ 4614 w 242"/>
                <a:gd name="T97" fmla="*/ 115 h 152"/>
                <a:gd name="T98" fmla="*/ 5397 w 242"/>
                <a:gd name="T99" fmla="*/ 93 h 152"/>
                <a:gd name="T100" fmla="*/ 5883 w 242"/>
                <a:gd name="T101" fmla="*/ 61 h 152"/>
                <a:gd name="T102" fmla="*/ 5472 w 242"/>
                <a:gd name="T103" fmla="*/ 27 h 152"/>
                <a:gd name="T104" fmla="*/ 4716 w 242"/>
                <a:gd name="T105" fmla="*/ 10 h 152"/>
                <a:gd name="T106" fmla="*/ 3716 w 242"/>
                <a:gd name="T107" fmla="*/ 1 h 152"/>
                <a:gd name="T108" fmla="*/ 2601 w 242"/>
                <a:gd name="T109" fmla="*/ 3 h 152"/>
                <a:gd name="T110" fmla="*/ 1486 w 242"/>
                <a:gd name="T111" fmla="*/ 18 h 152"/>
                <a:gd name="T112" fmla="*/ 536 w 242"/>
                <a:gd name="T113" fmla="*/ 45 h 152"/>
                <a:gd name="T114" fmla="*/ 0 w 242"/>
                <a:gd name="T115" fmla="*/ 82 h 152"/>
                <a:gd name="T116" fmla="*/ 385 w 242"/>
                <a:gd name="T117" fmla="*/ 124 h 152"/>
                <a:gd name="T118" fmla="*/ 1628 w 242"/>
                <a:gd name="T119" fmla="*/ 134 h 152"/>
                <a:gd name="T120" fmla="*/ 1141 w 242"/>
                <a:gd name="T121" fmla="*/ 126 h 152"/>
                <a:gd name="T122" fmla="*/ 756 w 242"/>
                <a:gd name="T123" fmla="*/ 113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152"/>
                <a:gd name="T188" fmla="*/ 242 w 242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152">
                  <a:moveTo>
                    <a:pt x="31" y="128"/>
                  </a:moveTo>
                  <a:lnTo>
                    <a:pt x="24" y="116"/>
                  </a:lnTo>
                  <a:lnTo>
                    <a:pt x="21" y="105"/>
                  </a:lnTo>
                  <a:lnTo>
                    <a:pt x="21" y="92"/>
                  </a:lnTo>
                  <a:lnTo>
                    <a:pt x="24" y="78"/>
                  </a:lnTo>
                  <a:lnTo>
                    <a:pt x="29" y="70"/>
                  </a:lnTo>
                  <a:lnTo>
                    <a:pt x="34" y="63"/>
                  </a:lnTo>
                  <a:lnTo>
                    <a:pt x="39" y="56"/>
                  </a:lnTo>
                  <a:lnTo>
                    <a:pt x="47" y="49"/>
                  </a:lnTo>
                  <a:lnTo>
                    <a:pt x="55" y="43"/>
                  </a:lnTo>
                  <a:lnTo>
                    <a:pt x="63" y="37"/>
                  </a:lnTo>
                  <a:lnTo>
                    <a:pt x="74" y="31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99" y="20"/>
                  </a:lnTo>
                  <a:lnTo>
                    <a:pt x="107" y="17"/>
                  </a:lnTo>
                  <a:lnTo>
                    <a:pt x="115" y="16"/>
                  </a:lnTo>
                  <a:lnTo>
                    <a:pt x="123" y="15"/>
                  </a:lnTo>
                  <a:lnTo>
                    <a:pt x="133" y="14"/>
                  </a:lnTo>
                  <a:lnTo>
                    <a:pt x="141" y="14"/>
                  </a:lnTo>
                  <a:lnTo>
                    <a:pt x="149" y="15"/>
                  </a:lnTo>
                  <a:lnTo>
                    <a:pt x="159" y="16"/>
                  </a:lnTo>
                  <a:lnTo>
                    <a:pt x="168" y="18"/>
                  </a:lnTo>
                  <a:lnTo>
                    <a:pt x="178" y="21"/>
                  </a:lnTo>
                  <a:lnTo>
                    <a:pt x="186" y="24"/>
                  </a:lnTo>
                  <a:lnTo>
                    <a:pt x="194" y="29"/>
                  </a:lnTo>
                  <a:lnTo>
                    <a:pt x="201" y="33"/>
                  </a:lnTo>
                  <a:lnTo>
                    <a:pt x="206" y="38"/>
                  </a:lnTo>
                  <a:lnTo>
                    <a:pt x="212" y="44"/>
                  </a:lnTo>
                  <a:lnTo>
                    <a:pt x="218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18" y="81"/>
                  </a:lnTo>
                  <a:lnTo>
                    <a:pt x="214" y="86"/>
                  </a:lnTo>
                  <a:lnTo>
                    <a:pt x="211" y="92"/>
                  </a:lnTo>
                  <a:lnTo>
                    <a:pt x="205" y="99"/>
                  </a:lnTo>
                  <a:lnTo>
                    <a:pt x="199" y="104"/>
                  </a:lnTo>
                  <a:lnTo>
                    <a:pt x="192" y="109"/>
                  </a:lnTo>
                  <a:lnTo>
                    <a:pt x="186" y="115"/>
                  </a:lnTo>
                  <a:lnTo>
                    <a:pt x="178" y="120"/>
                  </a:lnTo>
                  <a:lnTo>
                    <a:pt x="169" y="124"/>
                  </a:lnTo>
                  <a:lnTo>
                    <a:pt x="161" y="128"/>
                  </a:lnTo>
                  <a:lnTo>
                    <a:pt x="153" y="130"/>
                  </a:lnTo>
                  <a:lnTo>
                    <a:pt x="145" y="131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5" y="132"/>
                  </a:lnTo>
                  <a:lnTo>
                    <a:pt x="119" y="132"/>
                  </a:lnTo>
                  <a:lnTo>
                    <a:pt x="113" y="131"/>
                  </a:lnTo>
                  <a:lnTo>
                    <a:pt x="106" y="130"/>
                  </a:lnTo>
                  <a:lnTo>
                    <a:pt x="100" y="128"/>
                  </a:lnTo>
                  <a:lnTo>
                    <a:pt x="95" y="125"/>
                  </a:lnTo>
                  <a:lnTo>
                    <a:pt x="89" y="123"/>
                  </a:lnTo>
                  <a:lnTo>
                    <a:pt x="84" y="120"/>
                  </a:lnTo>
                  <a:lnTo>
                    <a:pt x="80" y="116"/>
                  </a:lnTo>
                  <a:lnTo>
                    <a:pt x="75" y="113"/>
                  </a:lnTo>
                  <a:lnTo>
                    <a:pt x="72" y="109"/>
                  </a:lnTo>
                  <a:lnTo>
                    <a:pt x="67" y="104"/>
                  </a:lnTo>
                  <a:lnTo>
                    <a:pt x="66" y="97"/>
                  </a:lnTo>
                  <a:lnTo>
                    <a:pt x="66" y="90"/>
                  </a:lnTo>
                  <a:lnTo>
                    <a:pt x="68" y="83"/>
                  </a:lnTo>
                  <a:lnTo>
                    <a:pt x="70" y="78"/>
                  </a:lnTo>
                  <a:lnTo>
                    <a:pt x="73" y="74"/>
                  </a:lnTo>
                  <a:lnTo>
                    <a:pt x="77" y="69"/>
                  </a:lnTo>
                  <a:lnTo>
                    <a:pt x="82" y="64"/>
                  </a:lnTo>
                  <a:lnTo>
                    <a:pt x="87" y="61"/>
                  </a:lnTo>
                  <a:lnTo>
                    <a:pt x="92" y="56"/>
                  </a:lnTo>
                  <a:lnTo>
                    <a:pt x="98" y="53"/>
                  </a:lnTo>
                  <a:lnTo>
                    <a:pt x="105" y="51"/>
                  </a:lnTo>
                  <a:lnTo>
                    <a:pt x="112" y="47"/>
                  </a:lnTo>
                  <a:lnTo>
                    <a:pt x="120" y="46"/>
                  </a:lnTo>
                  <a:lnTo>
                    <a:pt x="128" y="45"/>
                  </a:lnTo>
                  <a:lnTo>
                    <a:pt x="136" y="45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2" y="48"/>
                  </a:lnTo>
                  <a:lnTo>
                    <a:pt x="157" y="49"/>
                  </a:lnTo>
                  <a:lnTo>
                    <a:pt x="161" y="52"/>
                  </a:lnTo>
                  <a:lnTo>
                    <a:pt x="166" y="55"/>
                  </a:lnTo>
                  <a:lnTo>
                    <a:pt x="169" y="58"/>
                  </a:lnTo>
                  <a:lnTo>
                    <a:pt x="173" y="61"/>
                  </a:lnTo>
                  <a:lnTo>
                    <a:pt x="175" y="64"/>
                  </a:lnTo>
                  <a:lnTo>
                    <a:pt x="176" y="68"/>
                  </a:lnTo>
                  <a:lnTo>
                    <a:pt x="176" y="73"/>
                  </a:lnTo>
                  <a:lnTo>
                    <a:pt x="175" y="76"/>
                  </a:lnTo>
                  <a:lnTo>
                    <a:pt x="171" y="83"/>
                  </a:lnTo>
                  <a:lnTo>
                    <a:pt x="164" y="90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4" y="100"/>
                  </a:lnTo>
                  <a:lnTo>
                    <a:pt x="141" y="101"/>
                  </a:lnTo>
                  <a:lnTo>
                    <a:pt x="137" y="102"/>
                  </a:lnTo>
                  <a:lnTo>
                    <a:pt x="134" y="102"/>
                  </a:lnTo>
                  <a:lnTo>
                    <a:pt x="127" y="101"/>
                  </a:lnTo>
                  <a:lnTo>
                    <a:pt x="121" y="98"/>
                  </a:lnTo>
                  <a:lnTo>
                    <a:pt x="115" y="94"/>
                  </a:lnTo>
                  <a:lnTo>
                    <a:pt x="111" y="90"/>
                  </a:lnTo>
                  <a:lnTo>
                    <a:pt x="110" y="89"/>
                  </a:lnTo>
                  <a:lnTo>
                    <a:pt x="110" y="87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6" y="79"/>
                  </a:lnTo>
                  <a:lnTo>
                    <a:pt x="121" y="76"/>
                  </a:lnTo>
                  <a:lnTo>
                    <a:pt x="126" y="74"/>
                  </a:lnTo>
                  <a:lnTo>
                    <a:pt x="127" y="75"/>
                  </a:lnTo>
                  <a:lnTo>
                    <a:pt x="128" y="76"/>
                  </a:lnTo>
                  <a:lnTo>
                    <a:pt x="130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7" y="85"/>
                  </a:lnTo>
                  <a:lnTo>
                    <a:pt x="145" y="82"/>
                  </a:lnTo>
                  <a:lnTo>
                    <a:pt x="148" y="81"/>
                  </a:lnTo>
                  <a:lnTo>
                    <a:pt x="156" y="76"/>
                  </a:lnTo>
                  <a:lnTo>
                    <a:pt x="151" y="71"/>
                  </a:lnTo>
                  <a:lnTo>
                    <a:pt x="151" y="70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38" y="61"/>
                  </a:lnTo>
                  <a:lnTo>
                    <a:pt x="131" y="60"/>
                  </a:lnTo>
                  <a:lnTo>
                    <a:pt x="128" y="60"/>
                  </a:lnTo>
                  <a:lnTo>
                    <a:pt x="125" y="60"/>
                  </a:lnTo>
                  <a:lnTo>
                    <a:pt x="120" y="61"/>
                  </a:lnTo>
                  <a:lnTo>
                    <a:pt x="116" y="62"/>
                  </a:lnTo>
                  <a:lnTo>
                    <a:pt x="110" y="66"/>
                  </a:lnTo>
                  <a:lnTo>
                    <a:pt x="103" y="70"/>
                  </a:lnTo>
                  <a:lnTo>
                    <a:pt x="95" y="77"/>
                  </a:lnTo>
                  <a:lnTo>
                    <a:pt x="90" y="84"/>
                  </a:lnTo>
                  <a:lnTo>
                    <a:pt x="89" y="89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3" y="100"/>
                  </a:lnTo>
                  <a:lnTo>
                    <a:pt x="97" y="102"/>
                  </a:lnTo>
                  <a:lnTo>
                    <a:pt x="99" y="106"/>
                  </a:lnTo>
                  <a:lnTo>
                    <a:pt x="104" y="108"/>
                  </a:lnTo>
                  <a:lnTo>
                    <a:pt x="108" y="111"/>
                  </a:lnTo>
                  <a:lnTo>
                    <a:pt x="114" y="113"/>
                  </a:lnTo>
                  <a:lnTo>
                    <a:pt x="121" y="115"/>
                  </a:lnTo>
                  <a:lnTo>
                    <a:pt x="128" y="116"/>
                  </a:lnTo>
                  <a:lnTo>
                    <a:pt x="136" y="116"/>
                  </a:lnTo>
                  <a:lnTo>
                    <a:pt x="143" y="115"/>
                  </a:lnTo>
                  <a:lnTo>
                    <a:pt x="151" y="114"/>
                  </a:lnTo>
                  <a:lnTo>
                    <a:pt x="158" y="111"/>
                  </a:lnTo>
                  <a:lnTo>
                    <a:pt x="164" y="108"/>
                  </a:lnTo>
                  <a:lnTo>
                    <a:pt x="168" y="105"/>
                  </a:lnTo>
                  <a:lnTo>
                    <a:pt x="174" y="101"/>
                  </a:lnTo>
                  <a:lnTo>
                    <a:pt x="180" y="98"/>
                  </a:lnTo>
                  <a:lnTo>
                    <a:pt x="184" y="93"/>
                  </a:lnTo>
                  <a:lnTo>
                    <a:pt x="189" y="89"/>
                  </a:lnTo>
                  <a:lnTo>
                    <a:pt x="192" y="83"/>
                  </a:lnTo>
                  <a:lnTo>
                    <a:pt x="195" y="78"/>
                  </a:lnTo>
                  <a:lnTo>
                    <a:pt x="197" y="71"/>
                  </a:lnTo>
                  <a:lnTo>
                    <a:pt x="197" y="64"/>
                  </a:lnTo>
                  <a:lnTo>
                    <a:pt x="195" y="59"/>
                  </a:lnTo>
                  <a:lnTo>
                    <a:pt x="191" y="53"/>
                  </a:lnTo>
                  <a:lnTo>
                    <a:pt x="183" y="46"/>
                  </a:lnTo>
                  <a:lnTo>
                    <a:pt x="174" y="40"/>
                  </a:lnTo>
                  <a:lnTo>
                    <a:pt x="163" y="36"/>
                  </a:lnTo>
                  <a:lnTo>
                    <a:pt x="150" y="32"/>
                  </a:lnTo>
                  <a:lnTo>
                    <a:pt x="137" y="31"/>
                  </a:lnTo>
                  <a:lnTo>
                    <a:pt x="123" y="31"/>
                  </a:lnTo>
                  <a:lnTo>
                    <a:pt x="108" y="35"/>
                  </a:lnTo>
                  <a:lnTo>
                    <a:pt x="95" y="39"/>
                  </a:lnTo>
                  <a:lnTo>
                    <a:pt x="87" y="44"/>
                  </a:lnTo>
                  <a:lnTo>
                    <a:pt x="78" y="47"/>
                  </a:lnTo>
                  <a:lnTo>
                    <a:pt x="72" y="53"/>
                  </a:lnTo>
                  <a:lnTo>
                    <a:pt x="66" y="58"/>
                  </a:lnTo>
                  <a:lnTo>
                    <a:pt x="60" y="63"/>
                  </a:lnTo>
                  <a:lnTo>
                    <a:pt x="54" y="69"/>
                  </a:lnTo>
                  <a:lnTo>
                    <a:pt x="51" y="75"/>
                  </a:lnTo>
                  <a:lnTo>
                    <a:pt x="47" y="81"/>
                  </a:lnTo>
                  <a:lnTo>
                    <a:pt x="45" y="91"/>
                  </a:lnTo>
                  <a:lnTo>
                    <a:pt x="45" y="100"/>
                  </a:lnTo>
                  <a:lnTo>
                    <a:pt x="47" y="109"/>
                  </a:lnTo>
                  <a:lnTo>
                    <a:pt x="53" y="117"/>
                  </a:lnTo>
                  <a:lnTo>
                    <a:pt x="59" y="123"/>
                  </a:lnTo>
                  <a:lnTo>
                    <a:pt x="65" y="129"/>
                  </a:lnTo>
                  <a:lnTo>
                    <a:pt x="72" y="134"/>
                  </a:lnTo>
                  <a:lnTo>
                    <a:pt x="80" y="137"/>
                  </a:lnTo>
                  <a:lnTo>
                    <a:pt x="88" y="140"/>
                  </a:lnTo>
                  <a:lnTo>
                    <a:pt x="97" y="143"/>
                  </a:lnTo>
                  <a:lnTo>
                    <a:pt x="106" y="145"/>
                  </a:lnTo>
                  <a:lnTo>
                    <a:pt x="115" y="146"/>
                  </a:lnTo>
                  <a:lnTo>
                    <a:pt x="123" y="147"/>
                  </a:lnTo>
                  <a:lnTo>
                    <a:pt x="131" y="147"/>
                  </a:lnTo>
                  <a:lnTo>
                    <a:pt x="139" y="146"/>
                  </a:lnTo>
                  <a:lnTo>
                    <a:pt x="148" y="145"/>
                  </a:lnTo>
                  <a:lnTo>
                    <a:pt x="156" y="144"/>
                  </a:lnTo>
                  <a:lnTo>
                    <a:pt x="164" y="142"/>
                  </a:lnTo>
                  <a:lnTo>
                    <a:pt x="172" y="139"/>
                  </a:lnTo>
                  <a:lnTo>
                    <a:pt x="180" y="136"/>
                  </a:lnTo>
                  <a:lnTo>
                    <a:pt x="190" y="130"/>
                  </a:lnTo>
                  <a:lnTo>
                    <a:pt x="199" y="124"/>
                  </a:lnTo>
                  <a:lnTo>
                    <a:pt x="209" y="119"/>
                  </a:lnTo>
                  <a:lnTo>
                    <a:pt x="216" y="112"/>
                  </a:lnTo>
                  <a:lnTo>
                    <a:pt x="222" y="105"/>
                  </a:lnTo>
                  <a:lnTo>
                    <a:pt x="229" y="97"/>
                  </a:lnTo>
                  <a:lnTo>
                    <a:pt x="234" y="90"/>
                  </a:lnTo>
                  <a:lnTo>
                    <a:pt x="237" y="82"/>
                  </a:lnTo>
                  <a:lnTo>
                    <a:pt x="242" y="69"/>
                  </a:lnTo>
                  <a:lnTo>
                    <a:pt x="242" y="58"/>
                  </a:lnTo>
                  <a:lnTo>
                    <a:pt x="239" y="46"/>
                  </a:lnTo>
                  <a:lnTo>
                    <a:pt x="231" y="36"/>
                  </a:lnTo>
                  <a:lnTo>
                    <a:pt x="225" y="30"/>
                  </a:lnTo>
                  <a:lnTo>
                    <a:pt x="218" y="24"/>
                  </a:lnTo>
                  <a:lnTo>
                    <a:pt x="211" y="18"/>
                  </a:lnTo>
                  <a:lnTo>
                    <a:pt x="203" y="14"/>
                  </a:lnTo>
                  <a:lnTo>
                    <a:pt x="194" y="10"/>
                  </a:lnTo>
                  <a:lnTo>
                    <a:pt x="184" y="7"/>
                  </a:lnTo>
                  <a:lnTo>
                    <a:pt x="175" y="5"/>
                  </a:lnTo>
                  <a:lnTo>
                    <a:pt x="165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9" y="1"/>
                  </a:lnTo>
                  <a:lnTo>
                    <a:pt x="107" y="3"/>
                  </a:lnTo>
                  <a:lnTo>
                    <a:pt x="96" y="7"/>
                  </a:lnTo>
                  <a:lnTo>
                    <a:pt x="85" y="10"/>
                  </a:lnTo>
                  <a:lnTo>
                    <a:pt x="74" y="15"/>
                  </a:lnTo>
                  <a:lnTo>
                    <a:pt x="61" y="21"/>
                  </a:lnTo>
                  <a:lnTo>
                    <a:pt x="51" y="28"/>
                  </a:lnTo>
                  <a:lnTo>
                    <a:pt x="40" y="35"/>
                  </a:lnTo>
                  <a:lnTo>
                    <a:pt x="31" y="43"/>
                  </a:lnTo>
                  <a:lnTo>
                    <a:pt x="22" y="51"/>
                  </a:lnTo>
                  <a:lnTo>
                    <a:pt x="15" y="60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0" y="93"/>
                  </a:lnTo>
                  <a:lnTo>
                    <a:pt x="0" y="108"/>
                  </a:lnTo>
                  <a:lnTo>
                    <a:pt x="4" y="122"/>
                  </a:lnTo>
                  <a:lnTo>
                    <a:pt x="13" y="136"/>
                  </a:lnTo>
                  <a:lnTo>
                    <a:pt x="16" y="140"/>
                  </a:lnTo>
                  <a:lnTo>
                    <a:pt x="21" y="144"/>
                  </a:lnTo>
                  <a:lnTo>
                    <a:pt x="25" y="149"/>
                  </a:lnTo>
                  <a:lnTo>
                    <a:pt x="30" y="152"/>
                  </a:lnTo>
                  <a:lnTo>
                    <a:pt x="67" y="152"/>
                  </a:lnTo>
                  <a:lnTo>
                    <a:pt x="61" y="150"/>
                  </a:lnTo>
                  <a:lnTo>
                    <a:pt x="57" y="147"/>
                  </a:lnTo>
                  <a:lnTo>
                    <a:pt x="52" y="144"/>
                  </a:lnTo>
                  <a:lnTo>
                    <a:pt x="47" y="142"/>
                  </a:lnTo>
                  <a:lnTo>
                    <a:pt x="43" y="138"/>
                  </a:lnTo>
                  <a:lnTo>
                    <a:pt x="38" y="135"/>
                  </a:lnTo>
                  <a:lnTo>
                    <a:pt x="35" y="131"/>
                  </a:lnTo>
                  <a:lnTo>
                    <a:pt x="31" y="12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2" name="Freeform 66"/>
            <p:cNvSpPr>
              <a:spLocks/>
            </p:cNvSpPr>
            <p:nvPr/>
          </p:nvSpPr>
          <p:spPr bwMode="auto">
            <a:xfrm>
              <a:off x="3424" y="2663"/>
              <a:ext cx="428" cy="157"/>
            </a:xfrm>
            <a:custGeom>
              <a:avLst/>
              <a:gdLst>
                <a:gd name="T0" fmla="*/ 385 w 148"/>
                <a:gd name="T1" fmla="*/ 120 h 164"/>
                <a:gd name="T2" fmla="*/ 335 w 148"/>
                <a:gd name="T3" fmla="*/ 92 h 164"/>
                <a:gd name="T4" fmla="*/ 460 w 148"/>
                <a:gd name="T5" fmla="*/ 70 h 164"/>
                <a:gd name="T6" fmla="*/ 628 w 148"/>
                <a:gd name="T7" fmla="*/ 54 h 164"/>
                <a:gd name="T8" fmla="*/ 844 w 148"/>
                <a:gd name="T9" fmla="*/ 39 h 164"/>
                <a:gd name="T10" fmla="*/ 1113 w 148"/>
                <a:gd name="T11" fmla="*/ 30 h 164"/>
                <a:gd name="T12" fmla="*/ 1379 w 148"/>
                <a:gd name="T13" fmla="*/ 23 h 164"/>
                <a:gd name="T14" fmla="*/ 1596 w 148"/>
                <a:gd name="T15" fmla="*/ 19 h 164"/>
                <a:gd name="T16" fmla="*/ 1816 w 148"/>
                <a:gd name="T17" fmla="*/ 19 h 164"/>
                <a:gd name="T18" fmla="*/ 2033 w 148"/>
                <a:gd name="T19" fmla="*/ 22 h 164"/>
                <a:gd name="T20" fmla="*/ 2299 w 148"/>
                <a:gd name="T21" fmla="*/ 27 h 164"/>
                <a:gd name="T22" fmla="*/ 2568 w 148"/>
                <a:gd name="T23" fmla="*/ 35 h 164"/>
                <a:gd name="T24" fmla="*/ 2825 w 148"/>
                <a:gd name="T25" fmla="*/ 49 h 164"/>
                <a:gd name="T26" fmla="*/ 3019 w 148"/>
                <a:gd name="T27" fmla="*/ 61 h 164"/>
                <a:gd name="T28" fmla="*/ 3219 w 148"/>
                <a:gd name="T29" fmla="*/ 83 h 164"/>
                <a:gd name="T30" fmla="*/ 3219 w 148"/>
                <a:gd name="T31" fmla="*/ 109 h 164"/>
                <a:gd name="T32" fmla="*/ 3068 w 148"/>
                <a:gd name="T33" fmla="*/ 124 h 164"/>
                <a:gd name="T34" fmla="*/ 2877 w 148"/>
                <a:gd name="T35" fmla="*/ 138 h 164"/>
                <a:gd name="T36" fmla="*/ 3262 w 148"/>
                <a:gd name="T37" fmla="*/ 144 h 164"/>
                <a:gd name="T38" fmla="*/ 3412 w 148"/>
                <a:gd name="T39" fmla="*/ 131 h 164"/>
                <a:gd name="T40" fmla="*/ 3505 w 148"/>
                <a:gd name="T41" fmla="*/ 118 h 164"/>
                <a:gd name="T42" fmla="*/ 3580 w 148"/>
                <a:gd name="T43" fmla="*/ 90 h 164"/>
                <a:gd name="T44" fmla="*/ 3412 w 148"/>
                <a:gd name="T45" fmla="*/ 61 h 164"/>
                <a:gd name="T46" fmla="*/ 3196 w 148"/>
                <a:gd name="T47" fmla="*/ 44 h 164"/>
                <a:gd name="T48" fmla="*/ 2927 w 148"/>
                <a:gd name="T49" fmla="*/ 29 h 164"/>
                <a:gd name="T50" fmla="*/ 2585 w 148"/>
                <a:gd name="T51" fmla="*/ 15 h 164"/>
                <a:gd name="T52" fmla="*/ 2276 w 148"/>
                <a:gd name="T53" fmla="*/ 7 h 164"/>
                <a:gd name="T54" fmla="*/ 1958 w 148"/>
                <a:gd name="T55" fmla="*/ 3 h 164"/>
                <a:gd name="T56" fmla="*/ 1648 w 148"/>
                <a:gd name="T57" fmla="*/ 0 h 164"/>
                <a:gd name="T58" fmla="*/ 1379 w 148"/>
                <a:gd name="T59" fmla="*/ 3 h 164"/>
                <a:gd name="T60" fmla="*/ 1087 w 148"/>
                <a:gd name="T61" fmla="*/ 10 h 164"/>
                <a:gd name="T62" fmla="*/ 778 w 148"/>
                <a:gd name="T63" fmla="*/ 18 h 164"/>
                <a:gd name="T64" fmla="*/ 509 w 148"/>
                <a:gd name="T65" fmla="*/ 32 h 164"/>
                <a:gd name="T66" fmla="*/ 292 w 148"/>
                <a:gd name="T67" fmla="*/ 46 h 164"/>
                <a:gd name="T68" fmla="*/ 116 w 148"/>
                <a:gd name="T69" fmla="*/ 62 h 164"/>
                <a:gd name="T70" fmla="*/ 0 w 148"/>
                <a:gd name="T71" fmla="*/ 102 h 164"/>
                <a:gd name="T72" fmla="*/ 194 w 148"/>
                <a:gd name="T73" fmla="*/ 143 h 164"/>
                <a:gd name="T74" fmla="*/ 217 w 148"/>
                <a:gd name="T75" fmla="*/ 143 h 164"/>
                <a:gd name="T76" fmla="*/ 217 w 148"/>
                <a:gd name="T77" fmla="*/ 144 h 164"/>
                <a:gd name="T78" fmla="*/ 578 w 148"/>
                <a:gd name="T79" fmla="*/ 142 h 164"/>
                <a:gd name="T80" fmla="*/ 535 w 148"/>
                <a:gd name="T81" fmla="*/ 13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8"/>
                <a:gd name="T124" fmla="*/ 0 h 164"/>
                <a:gd name="T125" fmla="*/ 148 w 14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8" h="164">
                  <a:moveTo>
                    <a:pt x="21" y="154"/>
                  </a:moveTo>
                  <a:lnTo>
                    <a:pt x="16" y="137"/>
                  </a:lnTo>
                  <a:lnTo>
                    <a:pt x="14" y="121"/>
                  </a:lnTo>
                  <a:lnTo>
                    <a:pt x="14" y="104"/>
                  </a:lnTo>
                  <a:lnTo>
                    <a:pt x="16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6" y="61"/>
                  </a:lnTo>
                  <a:lnTo>
                    <a:pt x="29" y="53"/>
                  </a:lnTo>
                  <a:lnTo>
                    <a:pt x="35" y="45"/>
                  </a:lnTo>
                  <a:lnTo>
                    <a:pt x="39" y="40"/>
                  </a:lnTo>
                  <a:lnTo>
                    <a:pt x="46" y="33"/>
                  </a:lnTo>
                  <a:lnTo>
                    <a:pt x="52" y="28"/>
                  </a:lnTo>
                  <a:lnTo>
                    <a:pt x="57" y="26"/>
                  </a:lnTo>
                  <a:lnTo>
                    <a:pt x="61" y="23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5" y="22"/>
                  </a:lnTo>
                  <a:lnTo>
                    <a:pt x="80" y="23"/>
                  </a:lnTo>
                  <a:lnTo>
                    <a:pt x="84" y="25"/>
                  </a:lnTo>
                  <a:lnTo>
                    <a:pt x="89" y="27"/>
                  </a:lnTo>
                  <a:lnTo>
                    <a:pt x="95" y="30"/>
                  </a:lnTo>
                  <a:lnTo>
                    <a:pt x="100" y="36"/>
                  </a:lnTo>
                  <a:lnTo>
                    <a:pt x="106" y="41"/>
                  </a:lnTo>
                  <a:lnTo>
                    <a:pt x="112" y="48"/>
                  </a:lnTo>
                  <a:lnTo>
                    <a:pt x="117" y="55"/>
                  </a:lnTo>
                  <a:lnTo>
                    <a:pt x="121" y="61"/>
                  </a:lnTo>
                  <a:lnTo>
                    <a:pt x="125" y="70"/>
                  </a:lnTo>
                  <a:lnTo>
                    <a:pt x="128" y="78"/>
                  </a:lnTo>
                  <a:lnTo>
                    <a:pt x="133" y="95"/>
                  </a:lnTo>
                  <a:lnTo>
                    <a:pt x="134" y="110"/>
                  </a:lnTo>
                  <a:lnTo>
                    <a:pt x="133" y="124"/>
                  </a:lnTo>
                  <a:lnTo>
                    <a:pt x="130" y="134"/>
                  </a:lnTo>
                  <a:lnTo>
                    <a:pt x="127" y="142"/>
                  </a:lnTo>
                  <a:lnTo>
                    <a:pt x="123" y="150"/>
                  </a:lnTo>
                  <a:lnTo>
                    <a:pt x="119" y="157"/>
                  </a:lnTo>
                  <a:lnTo>
                    <a:pt x="114" y="164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1" y="149"/>
                  </a:lnTo>
                  <a:lnTo>
                    <a:pt x="143" y="142"/>
                  </a:lnTo>
                  <a:lnTo>
                    <a:pt x="145" y="134"/>
                  </a:lnTo>
                  <a:lnTo>
                    <a:pt x="148" y="118"/>
                  </a:lnTo>
                  <a:lnTo>
                    <a:pt x="148" y="102"/>
                  </a:lnTo>
                  <a:lnTo>
                    <a:pt x="145" y="86"/>
                  </a:lnTo>
                  <a:lnTo>
                    <a:pt x="141" y="70"/>
                  </a:lnTo>
                  <a:lnTo>
                    <a:pt x="136" y="59"/>
                  </a:lnTo>
                  <a:lnTo>
                    <a:pt x="132" y="50"/>
                  </a:lnTo>
                  <a:lnTo>
                    <a:pt x="127" y="41"/>
                  </a:lnTo>
                  <a:lnTo>
                    <a:pt x="121" y="32"/>
                  </a:lnTo>
                  <a:lnTo>
                    <a:pt x="114" y="25"/>
                  </a:lnTo>
                  <a:lnTo>
                    <a:pt x="107" y="18"/>
                  </a:lnTo>
                  <a:lnTo>
                    <a:pt x="100" y="12"/>
                  </a:lnTo>
                  <a:lnTo>
                    <a:pt x="94" y="7"/>
                  </a:lnTo>
                  <a:lnTo>
                    <a:pt x="87" y="4"/>
                  </a:lnTo>
                  <a:lnTo>
                    <a:pt x="81" y="3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38" y="14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5" y="71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3" y="140"/>
                  </a:lnTo>
                  <a:lnTo>
                    <a:pt x="8" y="163"/>
                  </a:lnTo>
                  <a:lnTo>
                    <a:pt x="9" y="163"/>
                  </a:lnTo>
                  <a:lnTo>
                    <a:pt x="9" y="164"/>
                  </a:lnTo>
                  <a:lnTo>
                    <a:pt x="26" y="164"/>
                  </a:lnTo>
                  <a:lnTo>
                    <a:pt x="24" y="162"/>
                  </a:lnTo>
                  <a:lnTo>
                    <a:pt x="23" y="158"/>
                  </a:lnTo>
                  <a:lnTo>
                    <a:pt x="22" y="156"/>
                  </a:lnTo>
                  <a:lnTo>
                    <a:pt x="21" y="15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3" name="Freeform 67"/>
            <p:cNvSpPr>
              <a:spLocks/>
            </p:cNvSpPr>
            <p:nvPr/>
          </p:nvSpPr>
          <p:spPr bwMode="auto">
            <a:xfrm>
              <a:off x="3493" y="2621"/>
              <a:ext cx="446" cy="199"/>
            </a:xfrm>
            <a:custGeom>
              <a:avLst/>
              <a:gdLst>
                <a:gd name="T0" fmla="*/ 1897 w 154"/>
                <a:gd name="T1" fmla="*/ 9 h 208"/>
                <a:gd name="T2" fmla="*/ 1654 w 154"/>
                <a:gd name="T3" fmla="*/ 4 h 208"/>
                <a:gd name="T4" fmla="*/ 1434 w 154"/>
                <a:gd name="T5" fmla="*/ 1 h 208"/>
                <a:gd name="T6" fmla="*/ 1216 w 154"/>
                <a:gd name="T7" fmla="*/ 0 h 208"/>
                <a:gd name="T8" fmla="*/ 999 w 154"/>
                <a:gd name="T9" fmla="*/ 0 h 208"/>
                <a:gd name="T10" fmla="*/ 756 w 154"/>
                <a:gd name="T11" fmla="*/ 0 h 208"/>
                <a:gd name="T12" fmla="*/ 562 w 154"/>
                <a:gd name="T13" fmla="*/ 3 h 208"/>
                <a:gd name="T14" fmla="*/ 345 w 154"/>
                <a:gd name="T15" fmla="*/ 6 h 208"/>
                <a:gd name="T16" fmla="*/ 142 w 154"/>
                <a:gd name="T17" fmla="*/ 11 h 208"/>
                <a:gd name="T18" fmla="*/ 0 w 154"/>
                <a:gd name="T19" fmla="*/ 13 h 208"/>
                <a:gd name="T20" fmla="*/ 101 w 154"/>
                <a:gd name="T21" fmla="*/ 21 h 208"/>
                <a:gd name="T22" fmla="*/ 119 w 154"/>
                <a:gd name="T23" fmla="*/ 23 h 208"/>
                <a:gd name="T24" fmla="*/ 168 w 154"/>
                <a:gd name="T25" fmla="*/ 31 h 208"/>
                <a:gd name="T26" fmla="*/ 319 w 154"/>
                <a:gd name="T27" fmla="*/ 28 h 208"/>
                <a:gd name="T28" fmla="*/ 487 w 154"/>
                <a:gd name="T29" fmla="*/ 23 h 208"/>
                <a:gd name="T30" fmla="*/ 655 w 154"/>
                <a:gd name="T31" fmla="*/ 21 h 208"/>
                <a:gd name="T32" fmla="*/ 849 w 154"/>
                <a:gd name="T33" fmla="*/ 18 h 208"/>
                <a:gd name="T34" fmla="*/ 1022 w 154"/>
                <a:gd name="T35" fmla="*/ 17 h 208"/>
                <a:gd name="T36" fmla="*/ 1216 w 154"/>
                <a:gd name="T37" fmla="*/ 17 h 208"/>
                <a:gd name="T38" fmla="*/ 1410 w 154"/>
                <a:gd name="T39" fmla="*/ 20 h 208"/>
                <a:gd name="T40" fmla="*/ 1602 w 154"/>
                <a:gd name="T41" fmla="*/ 22 h 208"/>
                <a:gd name="T42" fmla="*/ 1796 w 154"/>
                <a:gd name="T43" fmla="*/ 25 h 208"/>
                <a:gd name="T44" fmla="*/ 1987 w 154"/>
                <a:gd name="T45" fmla="*/ 31 h 208"/>
                <a:gd name="T46" fmla="*/ 2216 w 154"/>
                <a:gd name="T47" fmla="*/ 35 h 208"/>
                <a:gd name="T48" fmla="*/ 2381 w 154"/>
                <a:gd name="T49" fmla="*/ 43 h 208"/>
                <a:gd name="T50" fmla="*/ 2575 w 154"/>
                <a:gd name="T51" fmla="*/ 51 h 208"/>
                <a:gd name="T52" fmla="*/ 2743 w 154"/>
                <a:gd name="T53" fmla="*/ 60 h 208"/>
                <a:gd name="T54" fmla="*/ 2919 w 154"/>
                <a:gd name="T55" fmla="*/ 71 h 208"/>
                <a:gd name="T56" fmla="*/ 3061 w 154"/>
                <a:gd name="T57" fmla="*/ 80 h 208"/>
                <a:gd name="T58" fmla="*/ 3180 w 154"/>
                <a:gd name="T59" fmla="*/ 92 h 208"/>
                <a:gd name="T60" fmla="*/ 3304 w 154"/>
                <a:gd name="T61" fmla="*/ 111 h 208"/>
                <a:gd name="T62" fmla="*/ 3397 w 154"/>
                <a:gd name="T63" fmla="*/ 131 h 208"/>
                <a:gd name="T64" fmla="*/ 3380 w 154"/>
                <a:gd name="T65" fmla="*/ 151 h 208"/>
                <a:gd name="T66" fmla="*/ 3278 w 154"/>
                <a:gd name="T67" fmla="*/ 171 h 208"/>
                <a:gd name="T68" fmla="*/ 3255 w 154"/>
                <a:gd name="T69" fmla="*/ 173 h 208"/>
                <a:gd name="T70" fmla="*/ 3229 w 154"/>
                <a:gd name="T71" fmla="*/ 176 h 208"/>
                <a:gd name="T72" fmla="*/ 3203 w 154"/>
                <a:gd name="T73" fmla="*/ 180 h 208"/>
                <a:gd name="T74" fmla="*/ 3180 w 154"/>
                <a:gd name="T75" fmla="*/ 182 h 208"/>
                <a:gd name="T76" fmla="*/ 3574 w 154"/>
                <a:gd name="T77" fmla="*/ 182 h 208"/>
                <a:gd name="T78" fmla="*/ 3597 w 154"/>
                <a:gd name="T79" fmla="*/ 180 h 208"/>
                <a:gd name="T80" fmla="*/ 3623 w 154"/>
                <a:gd name="T81" fmla="*/ 176 h 208"/>
                <a:gd name="T82" fmla="*/ 3623 w 154"/>
                <a:gd name="T83" fmla="*/ 173 h 208"/>
                <a:gd name="T84" fmla="*/ 3640 w 154"/>
                <a:gd name="T85" fmla="*/ 170 h 208"/>
                <a:gd name="T86" fmla="*/ 3742 w 154"/>
                <a:gd name="T87" fmla="*/ 148 h 208"/>
                <a:gd name="T88" fmla="*/ 3742 w 154"/>
                <a:gd name="T89" fmla="*/ 125 h 208"/>
                <a:gd name="T90" fmla="*/ 3640 w 154"/>
                <a:gd name="T91" fmla="*/ 104 h 208"/>
                <a:gd name="T92" fmla="*/ 3472 w 154"/>
                <a:gd name="T93" fmla="*/ 83 h 208"/>
                <a:gd name="T94" fmla="*/ 3331 w 154"/>
                <a:gd name="T95" fmla="*/ 71 h 208"/>
                <a:gd name="T96" fmla="*/ 3180 w 154"/>
                <a:gd name="T97" fmla="*/ 58 h 208"/>
                <a:gd name="T98" fmla="*/ 3012 w 154"/>
                <a:gd name="T99" fmla="*/ 49 h 208"/>
                <a:gd name="T100" fmla="*/ 2818 w 154"/>
                <a:gd name="T101" fmla="*/ 37 h 208"/>
                <a:gd name="T102" fmla="*/ 2575 w 154"/>
                <a:gd name="T103" fmla="*/ 29 h 208"/>
                <a:gd name="T104" fmla="*/ 2357 w 154"/>
                <a:gd name="T105" fmla="*/ 20 h 208"/>
                <a:gd name="T106" fmla="*/ 2140 w 154"/>
                <a:gd name="T107" fmla="*/ 13 h 208"/>
                <a:gd name="T108" fmla="*/ 1897 w 154"/>
                <a:gd name="T109" fmla="*/ 9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08"/>
                <a:gd name="T167" fmla="*/ 154 w 154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08">
                  <a:moveTo>
                    <a:pt x="78" y="9"/>
                  </a:move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4" y="6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34"/>
                  </a:lnTo>
                  <a:lnTo>
                    <a:pt x="13" y="31"/>
                  </a:lnTo>
                  <a:lnTo>
                    <a:pt x="20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2" y="20"/>
                  </a:lnTo>
                  <a:lnTo>
                    <a:pt x="50" y="20"/>
                  </a:lnTo>
                  <a:lnTo>
                    <a:pt x="58" y="23"/>
                  </a:lnTo>
                  <a:lnTo>
                    <a:pt x="66" y="25"/>
                  </a:lnTo>
                  <a:lnTo>
                    <a:pt x="74" y="28"/>
                  </a:lnTo>
                  <a:lnTo>
                    <a:pt x="82" y="34"/>
                  </a:lnTo>
                  <a:lnTo>
                    <a:pt x="91" y="41"/>
                  </a:lnTo>
                  <a:lnTo>
                    <a:pt x="98" y="49"/>
                  </a:lnTo>
                  <a:lnTo>
                    <a:pt x="106" y="58"/>
                  </a:lnTo>
                  <a:lnTo>
                    <a:pt x="113" y="69"/>
                  </a:lnTo>
                  <a:lnTo>
                    <a:pt x="120" y="80"/>
                  </a:lnTo>
                  <a:lnTo>
                    <a:pt x="126" y="92"/>
                  </a:lnTo>
                  <a:lnTo>
                    <a:pt x="131" y="104"/>
                  </a:lnTo>
                  <a:lnTo>
                    <a:pt x="136" y="126"/>
                  </a:lnTo>
                  <a:lnTo>
                    <a:pt x="140" y="149"/>
                  </a:lnTo>
                  <a:lnTo>
                    <a:pt x="139" y="172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3" y="201"/>
                  </a:lnTo>
                  <a:lnTo>
                    <a:pt x="132" y="205"/>
                  </a:lnTo>
                  <a:lnTo>
                    <a:pt x="131" y="208"/>
                  </a:lnTo>
                  <a:lnTo>
                    <a:pt x="147" y="208"/>
                  </a:lnTo>
                  <a:lnTo>
                    <a:pt x="148" y="205"/>
                  </a:lnTo>
                  <a:lnTo>
                    <a:pt x="149" y="201"/>
                  </a:lnTo>
                  <a:lnTo>
                    <a:pt x="149" y="198"/>
                  </a:lnTo>
                  <a:lnTo>
                    <a:pt x="150" y="194"/>
                  </a:lnTo>
                  <a:lnTo>
                    <a:pt x="154" y="169"/>
                  </a:lnTo>
                  <a:lnTo>
                    <a:pt x="154" y="143"/>
                  </a:lnTo>
                  <a:lnTo>
                    <a:pt x="150" y="119"/>
                  </a:lnTo>
                  <a:lnTo>
                    <a:pt x="143" y="95"/>
                  </a:lnTo>
                  <a:lnTo>
                    <a:pt x="137" y="81"/>
                  </a:lnTo>
                  <a:lnTo>
                    <a:pt x="131" y="67"/>
                  </a:lnTo>
                  <a:lnTo>
                    <a:pt x="124" y="55"/>
                  </a:lnTo>
                  <a:lnTo>
                    <a:pt x="116" y="43"/>
                  </a:lnTo>
                  <a:lnTo>
                    <a:pt x="106" y="32"/>
                  </a:lnTo>
                  <a:lnTo>
                    <a:pt x="97" y="23"/>
                  </a:lnTo>
                  <a:lnTo>
                    <a:pt x="88" y="16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4" name="Freeform 68"/>
            <p:cNvSpPr>
              <a:spLocks/>
            </p:cNvSpPr>
            <p:nvPr/>
          </p:nvSpPr>
          <p:spPr bwMode="auto">
            <a:xfrm>
              <a:off x="3511" y="2707"/>
              <a:ext cx="254" cy="113"/>
            </a:xfrm>
            <a:custGeom>
              <a:avLst/>
              <a:gdLst>
                <a:gd name="T0" fmla="*/ 358 w 88"/>
                <a:gd name="T1" fmla="*/ 71 h 117"/>
                <a:gd name="T2" fmla="*/ 332 w 88"/>
                <a:gd name="T3" fmla="*/ 59 h 117"/>
                <a:gd name="T4" fmla="*/ 459 w 88"/>
                <a:gd name="T5" fmla="*/ 42 h 117"/>
                <a:gd name="T6" fmla="*/ 698 w 88"/>
                <a:gd name="T7" fmla="*/ 25 h 117"/>
                <a:gd name="T8" fmla="*/ 958 w 88"/>
                <a:gd name="T9" fmla="*/ 16 h 117"/>
                <a:gd name="T10" fmla="*/ 1134 w 88"/>
                <a:gd name="T11" fmla="*/ 16 h 117"/>
                <a:gd name="T12" fmla="*/ 1417 w 88"/>
                <a:gd name="T13" fmla="*/ 23 h 117"/>
                <a:gd name="T14" fmla="*/ 1634 w 88"/>
                <a:gd name="T15" fmla="*/ 39 h 117"/>
                <a:gd name="T16" fmla="*/ 1758 w 88"/>
                <a:gd name="T17" fmla="*/ 48 h 117"/>
                <a:gd name="T18" fmla="*/ 1784 w 88"/>
                <a:gd name="T19" fmla="*/ 55 h 117"/>
                <a:gd name="T20" fmla="*/ 1683 w 88"/>
                <a:gd name="T21" fmla="*/ 65 h 117"/>
                <a:gd name="T22" fmla="*/ 1541 w 88"/>
                <a:gd name="T23" fmla="*/ 72 h 117"/>
                <a:gd name="T24" fmla="*/ 1391 w 88"/>
                <a:gd name="T25" fmla="*/ 78 h 117"/>
                <a:gd name="T26" fmla="*/ 1325 w 88"/>
                <a:gd name="T27" fmla="*/ 78 h 117"/>
                <a:gd name="T28" fmla="*/ 1250 w 88"/>
                <a:gd name="T29" fmla="*/ 75 h 117"/>
                <a:gd name="T30" fmla="*/ 1108 w 88"/>
                <a:gd name="T31" fmla="*/ 67 h 117"/>
                <a:gd name="T32" fmla="*/ 1082 w 88"/>
                <a:gd name="T33" fmla="*/ 63 h 117"/>
                <a:gd name="T34" fmla="*/ 1134 w 88"/>
                <a:gd name="T35" fmla="*/ 59 h 117"/>
                <a:gd name="T36" fmla="*/ 1224 w 88"/>
                <a:gd name="T37" fmla="*/ 57 h 117"/>
                <a:gd name="T38" fmla="*/ 1276 w 88"/>
                <a:gd name="T39" fmla="*/ 45 h 117"/>
                <a:gd name="T40" fmla="*/ 1201 w 88"/>
                <a:gd name="T41" fmla="*/ 37 h 117"/>
                <a:gd name="T42" fmla="*/ 1059 w 88"/>
                <a:gd name="T43" fmla="*/ 40 h 117"/>
                <a:gd name="T44" fmla="*/ 1059 w 88"/>
                <a:gd name="T45" fmla="*/ 40 h 117"/>
                <a:gd name="T46" fmla="*/ 958 w 88"/>
                <a:gd name="T47" fmla="*/ 42 h 117"/>
                <a:gd name="T48" fmla="*/ 768 w 88"/>
                <a:gd name="T49" fmla="*/ 50 h 117"/>
                <a:gd name="T50" fmla="*/ 724 w 88"/>
                <a:gd name="T51" fmla="*/ 60 h 117"/>
                <a:gd name="T52" fmla="*/ 742 w 88"/>
                <a:gd name="T53" fmla="*/ 67 h 117"/>
                <a:gd name="T54" fmla="*/ 843 w 88"/>
                <a:gd name="T55" fmla="*/ 76 h 117"/>
                <a:gd name="T56" fmla="*/ 1059 w 88"/>
                <a:gd name="T57" fmla="*/ 91 h 117"/>
                <a:gd name="T58" fmla="*/ 1299 w 88"/>
                <a:gd name="T59" fmla="*/ 97 h 117"/>
                <a:gd name="T60" fmla="*/ 1492 w 88"/>
                <a:gd name="T61" fmla="*/ 97 h 117"/>
                <a:gd name="T62" fmla="*/ 1683 w 88"/>
                <a:gd name="T63" fmla="*/ 93 h 117"/>
                <a:gd name="T64" fmla="*/ 1974 w 88"/>
                <a:gd name="T65" fmla="*/ 76 h 117"/>
                <a:gd name="T66" fmla="*/ 2116 w 88"/>
                <a:gd name="T67" fmla="*/ 58 h 117"/>
                <a:gd name="T68" fmla="*/ 2090 w 88"/>
                <a:gd name="T69" fmla="*/ 43 h 117"/>
                <a:gd name="T70" fmla="*/ 1925 w 88"/>
                <a:gd name="T71" fmla="*/ 28 h 117"/>
                <a:gd name="T72" fmla="*/ 1567 w 88"/>
                <a:gd name="T73" fmla="*/ 10 h 117"/>
                <a:gd name="T74" fmla="*/ 1175 w 88"/>
                <a:gd name="T75" fmla="*/ 0 h 117"/>
                <a:gd name="T76" fmla="*/ 866 w 88"/>
                <a:gd name="T77" fmla="*/ 1 h 117"/>
                <a:gd name="T78" fmla="*/ 508 w 88"/>
                <a:gd name="T79" fmla="*/ 11 h 117"/>
                <a:gd name="T80" fmla="*/ 191 w 88"/>
                <a:gd name="T81" fmla="*/ 26 h 117"/>
                <a:gd name="T82" fmla="*/ 26 w 88"/>
                <a:gd name="T83" fmla="*/ 48 h 117"/>
                <a:gd name="T84" fmla="*/ 49 w 88"/>
                <a:gd name="T85" fmla="*/ 73 h 117"/>
                <a:gd name="T86" fmla="*/ 191 w 88"/>
                <a:gd name="T87" fmla="*/ 93 h 117"/>
                <a:gd name="T88" fmla="*/ 317 w 88"/>
                <a:gd name="T89" fmla="*/ 100 h 117"/>
                <a:gd name="T90" fmla="*/ 817 w 88"/>
                <a:gd name="T91" fmla="*/ 105 h 117"/>
                <a:gd name="T92" fmla="*/ 600 w 88"/>
                <a:gd name="T93" fmla="*/ 94 h 117"/>
                <a:gd name="T94" fmla="*/ 407 w 88"/>
                <a:gd name="T95" fmla="*/ 79 h 1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17"/>
                <a:gd name="T146" fmla="*/ 88 w 88"/>
                <a:gd name="T147" fmla="*/ 117 h 1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17">
                  <a:moveTo>
                    <a:pt x="17" y="88"/>
                  </a:moveTo>
                  <a:lnTo>
                    <a:pt x="15" y="80"/>
                  </a:lnTo>
                  <a:lnTo>
                    <a:pt x="14" y="72"/>
                  </a:lnTo>
                  <a:lnTo>
                    <a:pt x="14" y="65"/>
                  </a:lnTo>
                  <a:lnTo>
                    <a:pt x="15" y="57"/>
                  </a:lnTo>
                  <a:lnTo>
                    <a:pt x="19" y="47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2" y="21"/>
                  </a:lnTo>
                  <a:lnTo>
                    <a:pt x="59" y="26"/>
                  </a:lnTo>
                  <a:lnTo>
                    <a:pt x="64" y="34"/>
                  </a:lnTo>
                  <a:lnTo>
                    <a:pt x="68" y="42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3" y="64"/>
                  </a:lnTo>
                  <a:lnTo>
                    <a:pt x="70" y="71"/>
                  </a:lnTo>
                  <a:lnTo>
                    <a:pt x="68" y="77"/>
                  </a:lnTo>
                  <a:lnTo>
                    <a:pt x="64" y="81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5" y="87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9" y="79"/>
                  </a:lnTo>
                  <a:lnTo>
                    <a:pt x="46" y="74"/>
                  </a:lnTo>
                  <a:lnTo>
                    <a:pt x="44" y="70"/>
                  </a:lnTo>
                  <a:lnTo>
                    <a:pt x="45" y="69"/>
                  </a:lnTo>
                  <a:lnTo>
                    <a:pt x="46" y="67"/>
                  </a:lnTo>
                  <a:lnTo>
                    <a:pt x="47" y="65"/>
                  </a:lnTo>
                  <a:lnTo>
                    <a:pt x="50" y="64"/>
                  </a:lnTo>
                  <a:lnTo>
                    <a:pt x="51" y="63"/>
                  </a:lnTo>
                  <a:lnTo>
                    <a:pt x="57" y="59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0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50"/>
                  </a:lnTo>
                  <a:lnTo>
                    <a:pt x="32" y="56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1" y="73"/>
                  </a:lnTo>
                  <a:lnTo>
                    <a:pt x="32" y="78"/>
                  </a:lnTo>
                  <a:lnTo>
                    <a:pt x="35" y="85"/>
                  </a:lnTo>
                  <a:lnTo>
                    <a:pt x="38" y="93"/>
                  </a:lnTo>
                  <a:lnTo>
                    <a:pt x="44" y="100"/>
                  </a:lnTo>
                  <a:lnTo>
                    <a:pt x="51" y="105"/>
                  </a:lnTo>
                  <a:lnTo>
                    <a:pt x="54" y="108"/>
                  </a:lnTo>
                  <a:lnTo>
                    <a:pt x="59" y="108"/>
                  </a:lnTo>
                  <a:lnTo>
                    <a:pt x="62" y="108"/>
                  </a:lnTo>
                  <a:lnTo>
                    <a:pt x="66" y="105"/>
                  </a:lnTo>
                  <a:lnTo>
                    <a:pt x="70" y="102"/>
                  </a:lnTo>
                  <a:lnTo>
                    <a:pt x="76" y="95"/>
                  </a:lnTo>
                  <a:lnTo>
                    <a:pt x="82" y="85"/>
                  </a:lnTo>
                  <a:lnTo>
                    <a:pt x="87" y="72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7" y="49"/>
                  </a:lnTo>
                  <a:lnTo>
                    <a:pt x="84" y="41"/>
                  </a:lnTo>
                  <a:lnTo>
                    <a:pt x="80" y="31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5" y="3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1" y="11"/>
                  </a:lnTo>
                  <a:lnTo>
                    <a:pt x="14" y="1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2" y="82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1" y="108"/>
                  </a:lnTo>
                  <a:lnTo>
                    <a:pt x="13" y="112"/>
                  </a:lnTo>
                  <a:lnTo>
                    <a:pt x="15" y="117"/>
                  </a:lnTo>
                  <a:lnTo>
                    <a:pt x="34" y="117"/>
                  </a:lnTo>
                  <a:lnTo>
                    <a:pt x="29" y="111"/>
                  </a:lnTo>
                  <a:lnTo>
                    <a:pt x="25" y="104"/>
                  </a:lnTo>
                  <a:lnTo>
                    <a:pt x="21" y="96"/>
                  </a:lnTo>
                  <a:lnTo>
                    <a:pt x="17" y="88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5" name="Freeform 69"/>
            <p:cNvSpPr>
              <a:spLocks/>
            </p:cNvSpPr>
            <p:nvPr/>
          </p:nvSpPr>
          <p:spPr bwMode="auto">
            <a:xfrm>
              <a:off x="4373" y="2672"/>
              <a:ext cx="301" cy="148"/>
            </a:xfrm>
            <a:custGeom>
              <a:avLst/>
              <a:gdLst>
                <a:gd name="T0" fmla="*/ 1881 w 105"/>
                <a:gd name="T1" fmla="*/ 0 h 154"/>
                <a:gd name="T2" fmla="*/ 1694 w 105"/>
                <a:gd name="T3" fmla="*/ 4 h 154"/>
                <a:gd name="T4" fmla="*/ 1628 w 105"/>
                <a:gd name="T5" fmla="*/ 7 h 154"/>
                <a:gd name="T6" fmla="*/ 1439 w 105"/>
                <a:gd name="T7" fmla="*/ 11 h 154"/>
                <a:gd name="T8" fmla="*/ 1577 w 105"/>
                <a:gd name="T9" fmla="*/ 13 h 154"/>
                <a:gd name="T10" fmla="*/ 1840 w 105"/>
                <a:gd name="T11" fmla="*/ 25 h 154"/>
                <a:gd name="T12" fmla="*/ 1955 w 105"/>
                <a:gd name="T13" fmla="*/ 37 h 154"/>
                <a:gd name="T14" fmla="*/ 1981 w 105"/>
                <a:gd name="T15" fmla="*/ 51 h 154"/>
                <a:gd name="T16" fmla="*/ 1932 w 105"/>
                <a:gd name="T17" fmla="*/ 64 h 154"/>
                <a:gd name="T18" fmla="*/ 1858 w 105"/>
                <a:gd name="T19" fmla="*/ 74 h 154"/>
                <a:gd name="T20" fmla="*/ 1717 w 105"/>
                <a:gd name="T21" fmla="*/ 83 h 154"/>
                <a:gd name="T22" fmla="*/ 1577 w 105"/>
                <a:gd name="T23" fmla="*/ 90 h 154"/>
                <a:gd name="T24" fmla="*/ 1387 w 105"/>
                <a:gd name="T25" fmla="*/ 99 h 154"/>
                <a:gd name="T26" fmla="*/ 1201 w 105"/>
                <a:gd name="T27" fmla="*/ 107 h 154"/>
                <a:gd name="T28" fmla="*/ 969 w 105"/>
                <a:gd name="T29" fmla="*/ 114 h 154"/>
                <a:gd name="T30" fmla="*/ 708 w 105"/>
                <a:gd name="T31" fmla="*/ 122 h 154"/>
                <a:gd name="T32" fmla="*/ 444 w 105"/>
                <a:gd name="T33" fmla="*/ 129 h 154"/>
                <a:gd name="T34" fmla="*/ 330 w 105"/>
                <a:gd name="T35" fmla="*/ 131 h 154"/>
                <a:gd name="T36" fmla="*/ 238 w 105"/>
                <a:gd name="T37" fmla="*/ 132 h 154"/>
                <a:gd name="T38" fmla="*/ 115 w 105"/>
                <a:gd name="T39" fmla="*/ 135 h 154"/>
                <a:gd name="T40" fmla="*/ 0 w 105"/>
                <a:gd name="T41" fmla="*/ 136 h 154"/>
                <a:gd name="T42" fmla="*/ 731 w 105"/>
                <a:gd name="T43" fmla="*/ 136 h 154"/>
                <a:gd name="T44" fmla="*/ 1035 w 105"/>
                <a:gd name="T45" fmla="*/ 130 h 154"/>
                <a:gd name="T46" fmla="*/ 1324 w 105"/>
                <a:gd name="T47" fmla="*/ 122 h 154"/>
                <a:gd name="T48" fmla="*/ 1577 w 105"/>
                <a:gd name="T49" fmla="*/ 111 h 154"/>
                <a:gd name="T50" fmla="*/ 1792 w 105"/>
                <a:gd name="T51" fmla="*/ 103 h 154"/>
                <a:gd name="T52" fmla="*/ 1981 w 105"/>
                <a:gd name="T53" fmla="*/ 94 h 154"/>
                <a:gd name="T54" fmla="*/ 2144 w 105"/>
                <a:gd name="T55" fmla="*/ 83 h 154"/>
                <a:gd name="T56" fmla="*/ 2285 w 105"/>
                <a:gd name="T57" fmla="*/ 75 h 154"/>
                <a:gd name="T58" fmla="*/ 2399 w 105"/>
                <a:gd name="T59" fmla="*/ 63 h 154"/>
                <a:gd name="T60" fmla="*/ 2474 w 105"/>
                <a:gd name="T61" fmla="*/ 48 h 154"/>
                <a:gd name="T62" fmla="*/ 2448 w 105"/>
                <a:gd name="T63" fmla="*/ 32 h 154"/>
                <a:gd name="T64" fmla="*/ 2285 w 105"/>
                <a:gd name="T65" fmla="*/ 16 h 154"/>
                <a:gd name="T66" fmla="*/ 1981 w 105"/>
                <a:gd name="T67" fmla="*/ 4 h 154"/>
                <a:gd name="T68" fmla="*/ 1881 w 105"/>
                <a:gd name="T69" fmla="*/ 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54"/>
                <a:gd name="T107" fmla="*/ 105 w 105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54">
                  <a:moveTo>
                    <a:pt x="80" y="0"/>
                  </a:moveTo>
                  <a:lnTo>
                    <a:pt x="72" y="4"/>
                  </a:lnTo>
                  <a:lnTo>
                    <a:pt x="69" y="7"/>
                  </a:lnTo>
                  <a:lnTo>
                    <a:pt x="61" y="11"/>
                  </a:lnTo>
                  <a:lnTo>
                    <a:pt x="67" y="16"/>
                  </a:lnTo>
                  <a:lnTo>
                    <a:pt x="78" y="28"/>
                  </a:lnTo>
                  <a:lnTo>
                    <a:pt x="83" y="42"/>
                  </a:lnTo>
                  <a:lnTo>
                    <a:pt x="84" y="57"/>
                  </a:lnTo>
                  <a:lnTo>
                    <a:pt x="82" y="73"/>
                  </a:lnTo>
                  <a:lnTo>
                    <a:pt x="79" y="83"/>
                  </a:lnTo>
                  <a:lnTo>
                    <a:pt x="73" y="93"/>
                  </a:lnTo>
                  <a:lnTo>
                    <a:pt x="67" y="102"/>
                  </a:lnTo>
                  <a:lnTo>
                    <a:pt x="59" y="111"/>
                  </a:lnTo>
                  <a:lnTo>
                    <a:pt x="51" y="121"/>
                  </a:lnTo>
                  <a:lnTo>
                    <a:pt x="41" y="129"/>
                  </a:lnTo>
                  <a:lnTo>
                    <a:pt x="30" y="137"/>
                  </a:lnTo>
                  <a:lnTo>
                    <a:pt x="19" y="145"/>
                  </a:lnTo>
                  <a:lnTo>
                    <a:pt x="14" y="147"/>
                  </a:lnTo>
                  <a:lnTo>
                    <a:pt x="10" y="149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31" y="154"/>
                  </a:lnTo>
                  <a:lnTo>
                    <a:pt x="44" y="146"/>
                  </a:lnTo>
                  <a:lnTo>
                    <a:pt x="56" y="137"/>
                  </a:lnTo>
                  <a:lnTo>
                    <a:pt x="67" y="126"/>
                  </a:lnTo>
                  <a:lnTo>
                    <a:pt x="76" y="116"/>
                  </a:lnTo>
                  <a:lnTo>
                    <a:pt x="84" y="106"/>
                  </a:lnTo>
                  <a:lnTo>
                    <a:pt x="91" y="94"/>
                  </a:lnTo>
                  <a:lnTo>
                    <a:pt x="97" y="84"/>
                  </a:lnTo>
                  <a:lnTo>
                    <a:pt x="102" y="72"/>
                  </a:lnTo>
                  <a:lnTo>
                    <a:pt x="105" y="54"/>
                  </a:lnTo>
                  <a:lnTo>
                    <a:pt x="104" y="35"/>
                  </a:lnTo>
                  <a:lnTo>
                    <a:pt x="97" y="19"/>
                  </a:lnTo>
                  <a:lnTo>
                    <a:pt x="84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6" name="Freeform 70"/>
            <p:cNvSpPr>
              <a:spLocks/>
            </p:cNvSpPr>
            <p:nvPr/>
          </p:nvSpPr>
          <p:spPr bwMode="auto">
            <a:xfrm>
              <a:off x="3857" y="2674"/>
              <a:ext cx="689" cy="146"/>
            </a:xfrm>
            <a:custGeom>
              <a:avLst/>
              <a:gdLst>
                <a:gd name="T0" fmla="*/ 515 w 237"/>
                <a:gd name="T1" fmla="*/ 93 h 152"/>
                <a:gd name="T2" fmla="*/ 887 w 237"/>
                <a:gd name="T3" fmla="*/ 60 h 152"/>
                <a:gd name="T4" fmla="*/ 1648 w 237"/>
                <a:gd name="T5" fmla="*/ 35 h 152"/>
                <a:gd name="T6" fmla="*/ 2433 w 237"/>
                <a:gd name="T7" fmla="*/ 19 h 152"/>
                <a:gd name="T8" fmla="*/ 3221 w 237"/>
                <a:gd name="T9" fmla="*/ 12 h 152"/>
                <a:gd name="T10" fmla="*/ 4125 w 237"/>
                <a:gd name="T11" fmla="*/ 14 h 152"/>
                <a:gd name="T12" fmla="*/ 4910 w 237"/>
                <a:gd name="T13" fmla="*/ 28 h 152"/>
                <a:gd name="T14" fmla="*/ 5358 w 237"/>
                <a:gd name="T15" fmla="*/ 55 h 152"/>
                <a:gd name="T16" fmla="*/ 5038 w 237"/>
                <a:gd name="T17" fmla="*/ 81 h 152"/>
                <a:gd name="T18" fmla="*/ 4419 w 237"/>
                <a:gd name="T19" fmla="*/ 102 h 152"/>
                <a:gd name="T20" fmla="*/ 3660 w 237"/>
                <a:gd name="T21" fmla="*/ 116 h 152"/>
                <a:gd name="T22" fmla="*/ 3026 w 237"/>
                <a:gd name="T23" fmla="*/ 119 h 152"/>
                <a:gd name="T24" fmla="*/ 2410 w 237"/>
                <a:gd name="T25" fmla="*/ 115 h 152"/>
                <a:gd name="T26" fmla="*/ 1893 w 237"/>
                <a:gd name="T27" fmla="*/ 106 h 152"/>
                <a:gd name="T28" fmla="*/ 1622 w 237"/>
                <a:gd name="T29" fmla="*/ 86 h 152"/>
                <a:gd name="T30" fmla="*/ 2189 w 237"/>
                <a:gd name="T31" fmla="*/ 55 h 152"/>
                <a:gd name="T32" fmla="*/ 3000 w 237"/>
                <a:gd name="T33" fmla="*/ 41 h 152"/>
                <a:gd name="T34" fmla="*/ 3585 w 237"/>
                <a:gd name="T35" fmla="*/ 42 h 152"/>
                <a:gd name="T36" fmla="*/ 4056 w 237"/>
                <a:gd name="T37" fmla="*/ 49 h 152"/>
                <a:gd name="T38" fmla="*/ 4250 w 237"/>
                <a:gd name="T39" fmla="*/ 60 h 152"/>
                <a:gd name="T40" fmla="*/ 3811 w 237"/>
                <a:gd name="T41" fmla="*/ 82 h 152"/>
                <a:gd name="T42" fmla="*/ 3390 w 237"/>
                <a:gd name="T43" fmla="*/ 90 h 152"/>
                <a:gd name="T44" fmla="*/ 2823 w 237"/>
                <a:gd name="T45" fmla="*/ 85 h 152"/>
                <a:gd name="T46" fmla="*/ 2680 w 237"/>
                <a:gd name="T47" fmla="*/ 80 h 152"/>
                <a:gd name="T48" fmla="*/ 2925 w 237"/>
                <a:gd name="T49" fmla="*/ 70 h 152"/>
                <a:gd name="T50" fmla="*/ 3143 w 237"/>
                <a:gd name="T51" fmla="*/ 69 h 152"/>
                <a:gd name="T52" fmla="*/ 3515 w 237"/>
                <a:gd name="T53" fmla="*/ 72 h 152"/>
                <a:gd name="T54" fmla="*/ 3660 w 237"/>
                <a:gd name="T55" fmla="*/ 61 h 152"/>
                <a:gd name="T56" fmla="*/ 3541 w 237"/>
                <a:gd name="T57" fmla="*/ 59 h 152"/>
                <a:gd name="T58" fmla="*/ 3026 w 237"/>
                <a:gd name="T59" fmla="*/ 55 h 152"/>
                <a:gd name="T60" fmla="*/ 2628 w 237"/>
                <a:gd name="T61" fmla="*/ 61 h 152"/>
                <a:gd name="T62" fmla="*/ 2189 w 237"/>
                <a:gd name="T63" fmla="*/ 82 h 152"/>
                <a:gd name="T64" fmla="*/ 2308 w 237"/>
                <a:gd name="T65" fmla="*/ 93 h 152"/>
                <a:gd name="T66" fmla="*/ 2730 w 237"/>
                <a:gd name="T67" fmla="*/ 101 h 152"/>
                <a:gd name="T68" fmla="*/ 3390 w 237"/>
                <a:gd name="T69" fmla="*/ 103 h 152"/>
                <a:gd name="T70" fmla="*/ 4149 w 237"/>
                <a:gd name="T71" fmla="*/ 89 h 152"/>
                <a:gd name="T72" fmla="*/ 4742 w 237"/>
                <a:gd name="T73" fmla="*/ 59 h 152"/>
                <a:gd name="T74" fmla="*/ 4352 w 237"/>
                <a:gd name="T75" fmla="*/ 36 h 152"/>
                <a:gd name="T76" fmla="*/ 3169 w 237"/>
                <a:gd name="T77" fmla="*/ 28 h 152"/>
                <a:gd name="T78" fmla="*/ 1986 w 237"/>
                <a:gd name="T79" fmla="*/ 42 h 152"/>
                <a:gd name="T80" fmla="*/ 1378 w 237"/>
                <a:gd name="T81" fmla="*/ 62 h 152"/>
                <a:gd name="T82" fmla="*/ 1081 w 237"/>
                <a:gd name="T83" fmla="*/ 89 h 152"/>
                <a:gd name="T84" fmla="*/ 1497 w 237"/>
                <a:gd name="T85" fmla="*/ 116 h 152"/>
                <a:gd name="T86" fmla="*/ 2256 w 237"/>
                <a:gd name="T87" fmla="*/ 129 h 152"/>
                <a:gd name="T88" fmla="*/ 3169 w 237"/>
                <a:gd name="T89" fmla="*/ 132 h 152"/>
                <a:gd name="T90" fmla="*/ 3957 w 237"/>
                <a:gd name="T91" fmla="*/ 126 h 152"/>
                <a:gd name="T92" fmla="*/ 4715 w 237"/>
                <a:gd name="T93" fmla="*/ 109 h 152"/>
                <a:gd name="T94" fmla="*/ 5477 w 237"/>
                <a:gd name="T95" fmla="*/ 85 h 152"/>
                <a:gd name="T96" fmla="*/ 5823 w 237"/>
                <a:gd name="T97" fmla="*/ 53 h 152"/>
                <a:gd name="T98" fmla="*/ 5332 w 237"/>
                <a:gd name="T99" fmla="*/ 17 h 152"/>
                <a:gd name="T100" fmla="*/ 4521 w 237"/>
                <a:gd name="T101" fmla="*/ 5 h 152"/>
                <a:gd name="T102" fmla="*/ 3515 w 237"/>
                <a:gd name="T103" fmla="*/ 0 h 152"/>
                <a:gd name="T104" fmla="*/ 2384 w 237"/>
                <a:gd name="T105" fmla="*/ 7 h 152"/>
                <a:gd name="T106" fmla="*/ 1302 w 237"/>
                <a:gd name="T107" fmla="*/ 27 h 152"/>
                <a:gd name="T108" fmla="*/ 413 w 237"/>
                <a:gd name="T109" fmla="*/ 57 h 152"/>
                <a:gd name="T110" fmla="*/ 0 w 237"/>
                <a:gd name="T111" fmla="*/ 96 h 152"/>
                <a:gd name="T112" fmla="*/ 439 w 237"/>
                <a:gd name="T113" fmla="*/ 134 h 152"/>
                <a:gd name="T114" fmla="*/ 1326 w 237"/>
                <a:gd name="T115" fmla="*/ 134 h 152"/>
                <a:gd name="T116" fmla="*/ 887 w 237"/>
                <a:gd name="T117" fmla="*/ 124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152"/>
                <a:gd name="T179" fmla="*/ 237 w 237"/>
                <a:gd name="T180" fmla="*/ 152 h 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152">
                  <a:moveTo>
                    <a:pt x="36" y="139"/>
                  </a:moveTo>
                  <a:lnTo>
                    <a:pt x="28" y="129"/>
                  </a:lnTo>
                  <a:lnTo>
                    <a:pt x="22" y="117"/>
                  </a:lnTo>
                  <a:lnTo>
                    <a:pt x="21" y="105"/>
                  </a:lnTo>
                  <a:lnTo>
                    <a:pt x="23" y="91"/>
                  </a:lnTo>
                  <a:lnTo>
                    <a:pt x="26" y="83"/>
                  </a:lnTo>
                  <a:lnTo>
                    <a:pt x="30" y="75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53"/>
                  </a:lnTo>
                  <a:lnTo>
                    <a:pt x="58" y="45"/>
                  </a:lnTo>
                  <a:lnTo>
                    <a:pt x="67" y="38"/>
                  </a:lnTo>
                  <a:lnTo>
                    <a:pt x="76" y="32"/>
                  </a:lnTo>
                  <a:lnTo>
                    <a:pt x="83" y="28"/>
                  </a:lnTo>
                  <a:lnTo>
                    <a:pt x="91" y="24"/>
                  </a:lnTo>
                  <a:lnTo>
                    <a:pt x="99" y="22"/>
                  </a:lnTo>
                  <a:lnTo>
                    <a:pt x="107" y="20"/>
                  </a:lnTo>
                  <a:lnTo>
                    <a:pt x="115" y="17"/>
                  </a:lnTo>
                  <a:lnTo>
                    <a:pt x="123" y="16"/>
                  </a:lnTo>
                  <a:lnTo>
                    <a:pt x="131" y="15"/>
                  </a:lnTo>
                  <a:lnTo>
                    <a:pt x="139" y="14"/>
                  </a:lnTo>
                  <a:lnTo>
                    <a:pt x="150" y="14"/>
                  </a:lnTo>
                  <a:lnTo>
                    <a:pt x="159" y="15"/>
                  </a:lnTo>
                  <a:lnTo>
                    <a:pt x="168" y="17"/>
                  </a:lnTo>
                  <a:lnTo>
                    <a:pt x="177" y="20"/>
                  </a:lnTo>
                  <a:lnTo>
                    <a:pt x="185" y="23"/>
                  </a:lnTo>
                  <a:lnTo>
                    <a:pt x="193" y="26"/>
                  </a:lnTo>
                  <a:lnTo>
                    <a:pt x="200" y="31"/>
                  </a:lnTo>
                  <a:lnTo>
                    <a:pt x="206" y="36"/>
                  </a:lnTo>
                  <a:lnTo>
                    <a:pt x="213" y="44"/>
                  </a:lnTo>
                  <a:lnTo>
                    <a:pt x="217" y="52"/>
                  </a:lnTo>
                  <a:lnTo>
                    <a:pt x="218" y="61"/>
                  </a:lnTo>
                  <a:lnTo>
                    <a:pt x="215" y="71"/>
                  </a:lnTo>
                  <a:lnTo>
                    <a:pt x="213" y="78"/>
                  </a:lnTo>
                  <a:lnTo>
                    <a:pt x="210" y="84"/>
                  </a:lnTo>
                  <a:lnTo>
                    <a:pt x="205" y="91"/>
                  </a:lnTo>
                  <a:lnTo>
                    <a:pt x="199" y="98"/>
                  </a:lnTo>
                  <a:lnTo>
                    <a:pt x="193" y="104"/>
                  </a:lnTo>
                  <a:lnTo>
                    <a:pt x="187" y="109"/>
                  </a:lnTo>
                  <a:lnTo>
                    <a:pt x="180" y="115"/>
                  </a:lnTo>
                  <a:lnTo>
                    <a:pt x="172" y="121"/>
                  </a:lnTo>
                  <a:lnTo>
                    <a:pt x="164" y="125"/>
                  </a:lnTo>
                  <a:lnTo>
                    <a:pt x="157" y="128"/>
                  </a:lnTo>
                  <a:lnTo>
                    <a:pt x="149" y="131"/>
                  </a:lnTo>
                  <a:lnTo>
                    <a:pt x="142" y="132"/>
                  </a:lnTo>
                  <a:lnTo>
                    <a:pt x="135" y="134"/>
                  </a:lnTo>
                  <a:lnTo>
                    <a:pt x="129" y="134"/>
                  </a:lnTo>
                  <a:lnTo>
                    <a:pt x="123" y="134"/>
                  </a:lnTo>
                  <a:lnTo>
                    <a:pt x="117" y="134"/>
                  </a:lnTo>
                  <a:lnTo>
                    <a:pt x="111" y="132"/>
                  </a:lnTo>
                  <a:lnTo>
                    <a:pt x="105" y="131"/>
                  </a:lnTo>
                  <a:lnTo>
                    <a:pt x="98" y="130"/>
                  </a:lnTo>
                  <a:lnTo>
                    <a:pt x="92" y="128"/>
                  </a:lnTo>
                  <a:lnTo>
                    <a:pt x="86" y="125"/>
                  </a:lnTo>
                  <a:lnTo>
                    <a:pt x="82" y="123"/>
                  </a:lnTo>
                  <a:lnTo>
                    <a:pt x="77" y="120"/>
                  </a:lnTo>
                  <a:lnTo>
                    <a:pt x="73" y="116"/>
                  </a:lnTo>
                  <a:lnTo>
                    <a:pt x="68" y="111"/>
                  </a:lnTo>
                  <a:lnTo>
                    <a:pt x="66" y="105"/>
                  </a:lnTo>
                  <a:lnTo>
                    <a:pt x="66" y="98"/>
                  </a:lnTo>
                  <a:lnTo>
                    <a:pt x="67" y="91"/>
                  </a:lnTo>
                  <a:lnTo>
                    <a:pt x="71" y="81"/>
                  </a:lnTo>
                  <a:lnTo>
                    <a:pt x="78" y="70"/>
                  </a:lnTo>
                  <a:lnTo>
                    <a:pt x="89" y="61"/>
                  </a:lnTo>
                  <a:lnTo>
                    <a:pt x="100" y="53"/>
                  </a:lnTo>
                  <a:lnTo>
                    <a:pt x="107" y="51"/>
                  </a:lnTo>
                  <a:lnTo>
                    <a:pt x="115" y="48"/>
                  </a:lnTo>
                  <a:lnTo>
                    <a:pt x="122" y="47"/>
                  </a:lnTo>
                  <a:lnTo>
                    <a:pt x="130" y="46"/>
                  </a:lnTo>
                  <a:lnTo>
                    <a:pt x="136" y="46"/>
                  </a:lnTo>
                  <a:lnTo>
                    <a:pt x="142" y="47"/>
                  </a:lnTo>
                  <a:lnTo>
                    <a:pt x="146" y="48"/>
                  </a:lnTo>
                  <a:lnTo>
                    <a:pt x="151" y="49"/>
                  </a:lnTo>
                  <a:lnTo>
                    <a:pt x="155" y="51"/>
                  </a:lnTo>
                  <a:lnTo>
                    <a:pt x="160" y="53"/>
                  </a:lnTo>
                  <a:lnTo>
                    <a:pt x="165" y="55"/>
                  </a:lnTo>
                  <a:lnTo>
                    <a:pt x="168" y="58"/>
                  </a:lnTo>
                  <a:lnTo>
                    <a:pt x="170" y="61"/>
                  </a:lnTo>
                  <a:lnTo>
                    <a:pt x="173" y="64"/>
                  </a:lnTo>
                  <a:lnTo>
                    <a:pt x="173" y="68"/>
                  </a:lnTo>
                  <a:lnTo>
                    <a:pt x="173" y="73"/>
                  </a:lnTo>
                  <a:lnTo>
                    <a:pt x="169" y="81"/>
                  </a:lnTo>
                  <a:lnTo>
                    <a:pt x="162" y="87"/>
                  </a:lnTo>
                  <a:lnTo>
                    <a:pt x="155" y="93"/>
                  </a:lnTo>
                  <a:lnTo>
                    <a:pt x="149" y="98"/>
                  </a:lnTo>
                  <a:lnTo>
                    <a:pt x="145" y="100"/>
                  </a:lnTo>
                  <a:lnTo>
                    <a:pt x="142" y="101"/>
                  </a:lnTo>
                  <a:lnTo>
                    <a:pt x="138" y="102"/>
                  </a:lnTo>
                  <a:lnTo>
                    <a:pt x="135" y="102"/>
                  </a:lnTo>
                  <a:lnTo>
                    <a:pt x="127" y="101"/>
                  </a:lnTo>
                  <a:lnTo>
                    <a:pt x="121" y="99"/>
                  </a:lnTo>
                  <a:lnTo>
                    <a:pt x="115" y="97"/>
                  </a:lnTo>
                  <a:lnTo>
                    <a:pt x="111" y="93"/>
                  </a:lnTo>
                  <a:lnTo>
                    <a:pt x="109" y="92"/>
                  </a:lnTo>
                  <a:lnTo>
                    <a:pt x="109" y="91"/>
                  </a:lnTo>
                  <a:lnTo>
                    <a:pt x="109" y="90"/>
                  </a:lnTo>
                  <a:lnTo>
                    <a:pt x="109" y="89"/>
                  </a:lnTo>
                  <a:lnTo>
                    <a:pt x="112" y="85"/>
                  </a:lnTo>
                  <a:lnTo>
                    <a:pt x="115" y="82"/>
                  </a:lnTo>
                  <a:lnTo>
                    <a:pt x="119" y="79"/>
                  </a:lnTo>
                  <a:lnTo>
                    <a:pt x="123" y="76"/>
                  </a:lnTo>
                  <a:lnTo>
                    <a:pt x="124" y="76"/>
                  </a:lnTo>
                  <a:lnTo>
                    <a:pt x="126" y="77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6" y="85"/>
                  </a:lnTo>
                  <a:lnTo>
                    <a:pt x="143" y="81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4" y="67"/>
                  </a:lnTo>
                  <a:lnTo>
                    <a:pt x="141" y="64"/>
                  </a:lnTo>
                  <a:lnTo>
                    <a:pt x="135" y="62"/>
                  </a:lnTo>
                  <a:lnTo>
                    <a:pt x="128" y="61"/>
                  </a:lnTo>
                  <a:lnTo>
                    <a:pt x="123" y="61"/>
                  </a:lnTo>
                  <a:lnTo>
                    <a:pt x="120" y="62"/>
                  </a:lnTo>
                  <a:lnTo>
                    <a:pt x="116" y="63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0" y="75"/>
                  </a:lnTo>
                  <a:lnTo>
                    <a:pt x="93" y="82"/>
                  </a:lnTo>
                  <a:lnTo>
                    <a:pt x="89" y="90"/>
                  </a:lnTo>
                  <a:lnTo>
                    <a:pt x="89" y="93"/>
                  </a:lnTo>
                  <a:lnTo>
                    <a:pt x="89" y="97"/>
                  </a:lnTo>
                  <a:lnTo>
                    <a:pt x="91" y="100"/>
                  </a:lnTo>
                  <a:lnTo>
                    <a:pt x="93" y="104"/>
                  </a:lnTo>
                  <a:lnTo>
                    <a:pt x="94" y="105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5" y="112"/>
                  </a:lnTo>
                  <a:lnTo>
                    <a:pt x="111" y="114"/>
                  </a:lnTo>
                  <a:lnTo>
                    <a:pt x="116" y="116"/>
                  </a:lnTo>
                  <a:lnTo>
                    <a:pt x="123" y="117"/>
                  </a:lnTo>
                  <a:lnTo>
                    <a:pt x="130" y="117"/>
                  </a:lnTo>
                  <a:lnTo>
                    <a:pt x="138" y="116"/>
                  </a:lnTo>
                  <a:lnTo>
                    <a:pt x="145" y="115"/>
                  </a:lnTo>
                  <a:lnTo>
                    <a:pt x="152" y="112"/>
                  </a:lnTo>
                  <a:lnTo>
                    <a:pt x="159" y="108"/>
                  </a:lnTo>
                  <a:lnTo>
                    <a:pt x="169" y="101"/>
                  </a:lnTo>
                  <a:lnTo>
                    <a:pt x="180" y="93"/>
                  </a:lnTo>
                  <a:lnTo>
                    <a:pt x="187" y="83"/>
                  </a:lnTo>
                  <a:lnTo>
                    <a:pt x="192" y="73"/>
                  </a:lnTo>
                  <a:lnTo>
                    <a:pt x="193" y="66"/>
                  </a:lnTo>
                  <a:lnTo>
                    <a:pt x="193" y="59"/>
                  </a:lnTo>
                  <a:lnTo>
                    <a:pt x="190" y="53"/>
                  </a:lnTo>
                  <a:lnTo>
                    <a:pt x="185" y="48"/>
                  </a:lnTo>
                  <a:lnTo>
                    <a:pt x="177" y="41"/>
                  </a:lnTo>
                  <a:lnTo>
                    <a:pt x="167" y="37"/>
                  </a:lnTo>
                  <a:lnTo>
                    <a:pt x="155" y="33"/>
                  </a:lnTo>
                  <a:lnTo>
                    <a:pt x="143" y="31"/>
                  </a:lnTo>
                  <a:lnTo>
                    <a:pt x="129" y="31"/>
                  </a:lnTo>
                  <a:lnTo>
                    <a:pt x="115" y="33"/>
                  </a:lnTo>
                  <a:lnTo>
                    <a:pt x="102" y="37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74" y="54"/>
                  </a:lnTo>
                  <a:lnTo>
                    <a:pt x="67" y="60"/>
                  </a:lnTo>
                  <a:lnTo>
                    <a:pt x="61" y="66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48" y="84"/>
                  </a:lnTo>
                  <a:lnTo>
                    <a:pt x="46" y="91"/>
                  </a:lnTo>
                  <a:lnTo>
                    <a:pt x="44" y="101"/>
                  </a:lnTo>
                  <a:lnTo>
                    <a:pt x="45" y="111"/>
                  </a:lnTo>
                  <a:lnTo>
                    <a:pt x="48" y="119"/>
                  </a:lnTo>
                  <a:lnTo>
                    <a:pt x="55" y="127"/>
                  </a:lnTo>
                  <a:lnTo>
                    <a:pt x="61" y="131"/>
                  </a:lnTo>
                  <a:lnTo>
                    <a:pt x="68" y="136"/>
                  </a:lnTo>
                  <a:lnTo>
                    <a:pt x="76" y="140"/>
                  </a:lnTo>
                  <a:lnTo>
                    <a:pt x="84" y="143"/>
                  </a:lnTo>
                  <a:lnTo>
                    <a:pt x="92" y="146"/>
                  </a:lnTo>
                  <a:lnTo>
                    <a:pt x="101" y="147"/>
                  </a:lnTo>
                  <a:lnTo>
                    <a:pt x="111" y="149"/>
                  </a:lnTo>
                  <a:lnTo>
                    <a:pt x="121" y="149"/>
                  </a:lnTo>
                  <a:lnTo>
                    <a:pt x="129" y="149"/>
                  </a:lnTo>
                  <a:lnTo>
                    <a:pt x="137" y="147"/>
                  </a:lnTo>
                  <a:lnTo>
                    <a:pt x="145" y="146"/>
                  </a:lnTo>
                  <a:lnTo>
                    <a:pt x="153" y="144"/>
                  </a:lnTo>
                  <a:lnTo>
                    <a:pt x="161" y="142"/>
                  </a:lnTo>
                  <a:lnTo>
                    <a:pt x="168" y="139"/>
                  </a:lnTo>
                  <a:lnTo>
                    <a:pt x="176" y="136"/>
                  </a:lnTo>
                  <a:lnTo>
                    <a:pt x="183" y="131"/>
                  </a:lnTo>
                  <a:lnTo>
                    <a:pt x="192" y="124"/>
                  </a:lnTo>
                  <a:lnTo>
                    <a:pt x="202" y="117"/>
                  </a:lnTo>
                  <a:lnTo>
                    <a:pt x="210" y="111"/>
                  </a:lnTo>
                  <a:lnTo>
                    <a:pt x="217" y="102"/>
                  </a:lnTo>
                  <a:lnTo>
                    <a:pt x="223" y="96"/>
                  </a:lnTo>
                  <a:lnTo>
                    <a:pt x="228" y="87"/>
                  </a:lnTo>
                  <a:lnTo>
                    <a:pt x="233" y="79"/>
                  </a:lnTo>
                  <a:lnTo>
                    <a:pt x="235" y="71"/>
                  </a:lnTo>
                  <a:lnTo>
                    <a:pt x="237" y="59"/>
                  </a:lnTo>
                  <a:lnTo>
                    <a:pt x="236" y="46"/>
                  </a:lnTo>
                  <a:lnTo>
                    <a:pt x="232" y="36"/>
                  </a:lnTo>
                  <a:lnTo>
                    <a:pt x="223" y="25"/>
                  </a:lnTo>
                  <a:lnTo>
                    <a:pt x="217" y="20"/>
                  </a:lnTo>
                  <a:lnTo>
                    <a:pt x="210" y="15"/>
                  </a:lnTo>
                  <a:lnTo>
                    <a:pt x="202" y="11"/>
                  </a:lnTo>
                  <a:lnTo>
                    <a:pt x="193" y="7"/>
                  </a:lnTo>
                  <a:lnTo>
                    <a:pt x="184" y="5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08" y="3"/>
                  </a:lnTo>
                  <a:lnTo>
                    <a:pt x="97" y="7"/>
                  </a:lnTo>
                  <a:lnTo>
                    <a:pt x="86" y="11"/>
                  </a:lnTo>
                  <a:lnTo>
                    <a:pt x="75" y="16"/>
                  </a:lnTo>
                  <a:lnTo>
                    <a:pt x="64" y="22"/>
                  </a:lnTo>
                  <a:lnTo>
                    <a:pt x="53" y="30"/>
                  </a:lnTo>
                  <a:lnTo>
                    <a:pt x="43" y="38"/>
                  </a:lnTo>
                  <a:lnTo>
                    <a:pt x="33" y="46"/>
                  </a:lnTo>
                  <a:lnTo>
                    <a:pt x="25" y="55"/>
                  </a:lnTo>
                  <a:lnTo>
                    <a:pt x="17" y="64"/>
                  </a:lnTo>
                  <a:lnTo>
                    <a:pt x="11" y="74"/>
                  </a:lnTo>
                  <a:lnTo>
                    <a:pt x="7" y="83"/>
                  </a:lnTo>
                  <a:lnTo>
                    <a:pt x="3" y="92"/>
                  </a:lnTo>
                  <a:lnTo>
                    <a:pt x="0" y="108"/>
                  </a:lnTo>
                  <a:lnTo>
                    <a:pt x="2" y="123"/>
                  </a:lnTo>
                  <a:lnTo>
                    <a:pt x="7" y="137"/>
                  </a:lnTo>
                  <a:lnTo>
                    <a:pt x="17" y="150"/>
                  </a:lnTo>
                  <a:lnTo>
                    <a:pt x="18" y="151"/>
                  </a:lnTo>
                  <a:lnTo>
                    <a:pt x="20" y="151"/>
                  </a:lnTo>
                  <a:lnTo>
                    <a:pt x="21" y="152"/>
                  </a:lnTo>
                  <a:lnTo>
                    <a:pt x="54" y="152"/>
                  </a:lnTo>
                  <a:lnTo>
                    <a:pt x="49" y="150"/>
                  </a:lnTo>
                  <a:lnTo>
                    <a:pt x="44" y="146"/>
                  </a:lnTo>
                  <a:lnTo>
                    <a:pt x="39" y="143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7" name="Freeform 71"/>
            <p:cNvSpPr>
              <a:spLocks/>
            </p:cNvSpPr>
            <p:nvPr/>
          </p:nvSpPr>
          <p:spPr bwMode="auto">
            <a:xfrm>
              <a:off x="5096" y="2651"/>
              <a:ext cx="664" cy="125"/>
            </a:xfrm>
            <a:custGeom>
              <a:avLst/>
              <a:gdLst>
                <a:gd name="T0" fmla="*/ 264 w 231"/>
                <a:gd name="T1" fmla="*/ 58 h 130"/>
                <a:gd name="T2" fmla="*/ 454 w 231"/>
                <a:gd name="T3" fmla="*/ 61 h 130"/>
                <a:gd name="T4" fmla="*/ 471 w 231"/>
                <a:gd name="T5" fmla="*/ 56 h 130"/>
                <a:gd name="T6" fmla="*/ 520 w 231"/>
                <a:gd name="T7" fmla="*/ 48 h 130"/>
                <a:gd name="T8" fmla="*/ 621 w 231"/>
                <a:gd name="T9" fmla="*/ 40 h 130"/>
                <a:gd name="T10" fmla="*/ 710 w 231"/>
                <a:gd name="T11" fmla="*/ 36 h 130"/>
                <a:gd name="T12" fmla="*/ 834 w 231"/>
                <a:gd name="T13" fmla="*/ 31 h 130"/>
                <a:gd name="T14" fmla="*/ 1000 w 231"/>
                <a:gd name="T15" fmla="*/ 27 h 130"/>
                <a:gd name="T16" fmla="*/ 1141 w 231"/>
                <a:gd name="T17" fmla="*/ 22 h 130"/>
                <a:gd name="T18" fmla="*/ 1331 w 231"/>
                <a:gd name="T19" fmla="*/ 19 h 130"/>
                <a:gd name="T20" fmla="*/ 1521 w 231"/>
                <a:gd name="T21" fmla="*/ 16 h 130"/>
                <a:gd name="T22" fmla="*/ 1759 w 231"/>
                <a:gd name="T23" fmla="*/ 15 h 130"/>
                <a:gd name="T24" fmla="*/ 2041 w 231"/>
                <a:gd name="T25" fmla="*/ 14 h 130"/>
                <a:gd name="T26" fmla="*/ 2305 w 231"/>
                <a:gd name="T27" fmla="*/ 15 h 130"/>
                <a:gd name="T28" fmla="*/ 2587 w 231"/>
                <a:gd name="T29" fmla="*/ 17 h 130"/>
                <a:gd name="T30" fmla="*/ 2851 w 231"/>
                <a:gd name="T31" fmla="*/ 20 h 130"/>
                <a:gd name="T32" fmla="*/ 3156 w 231"/>
                <a:gd name="T33" fmla="*/ 24 h 130"/>
                <a:gd name="T34" fmla="*/ 3421 w 231"/>
                <a:gd name="T35" fmla="*/ 29 h 130"/>
                <a:gd name="T36" fmla="*/ 3725 w 231"/>
                <a:gd name="T37" fmla="*/ 35 h 130"/>
                <a:gd name="T38" fmla="*/ 3990 w 231"/>
                <a:gd name="T39" fmla="*/ 39 h 130"/>
                <a:gd name="T40" fmla="*/ 4205 w 231"/>
                <a:gd name="T41" fmla="*/ 46 h 130"/>
                <a:gd name="T42" fmla="*/ 4421 w 231"/>
                <a:gd name="T43" fmla="*/ 53 h 130"/>
                <a:gd name="T44" fmla="*/ 4611 w 231"/>
                <a:gd name="T45" fmla="*/ 60 h 130"/>
                <a:gd name="T46" fmla="*/ 4800 w 231"/>
                <a:gd name="T47" fmla="*/ 67 h 130"/>
                <a:gd name="T48" fmla="*/ 4967 w 231"/>
                <a:gd name="T49" fmla="*/ 75 h 130"/>
                <a:gd name="T50" fmla="*/ 5105 w 231"/>
                <a:gd name="T51" fmla="*/ 84 h 130"/>
                <a:gd name="T52" fmla="*/ 5246 w 231"/>
                <a:gd name="T53" fmla="*/ 91 h 130"/>
                <a:gd name="T54" fmla="*/ 5321 w 231"/>
                <a:gd name="T55" fmla="*/ 98 h 130"/>
                <a:gd name="T56" fmla="*/ 5369 w 231"/>
                <a:gd name="T57" fmla="*/ 104 h 130"/>
                <a:gd name="T58" fmla="*/ 5436 w 231"/>
                <a:gd name="T59" fmla="*/ 110 h 130"/>
                <a:gd name="T60" fmla="*/ 5487 w 231"/>
                <a:gd name="T61" fmla="*/ 115 h 130"/>
                <a:gd name="T62" fmla="*/ 5487 w 231"/>
                <a:gd name="T63" fmla="*/ 82 h 130"/>
                <a:gd name="T64" fmla="*/ 5321 w 231"/>
                <a:gd name="T65" fmla="*/ 73 h 130"/>
                <a:gd name="T66" fmla="*/ 5157 w 231"/>
                <a:gd name="T67" fmla="*/ 63 h 130"/>
                <a:gd name="T68" fmla="*/ 4967 w 231"/>
                <a:gd name="T69" fmla="*/ 57 h 130"/>
                <a:gd name="T70" fmla="*/ 4774 w 231"/>
                <a:gd name="T71" fmla="*/ 48 h 130"/>
                <a:gd name="T72" fmla="*/ 4562 w 231"/>
                <a:gd name="T73" fmla="*/ 40 h 130"/>
                <a:gd name="T74" fmla="*/ 4346 w 231"/>
                <a:gd name="T75" fmla="*/ 35 h 130"/>
                <a:gd name="T76" fmla="*/ 4082 w 231"/>
                <a:gd name="T77" fmla="*/ 28 h 130"/>
                <a:gd name="T78" fmla="*/ 3826 w 231"/>
                <a:gd name="T79" fmla="*/ 21 h 130"/>
                <a:gd name="T80" fmla="*/ 3495 w 231"/>
                <a:gd name="T81" fmla="*/ 14 h 130"/>
                <a:gd name="T82" fmla="*/ 3156 w 231"/>
                <a:gd name="T83" fmla="*/ 11 h 130"/>
                <a:gd name="T84" fmla="*/ 2826 w 231"/>
                <a:gd name="T85" fmla="*/ 6 h 130"/>
                <a:gd name="T86" fmla="*/ 2495 w 231"/>
                <a:gd name="T87" fmla="*/ 2 h 130"/>
                <a:gd name="T88" fmla="*/ 2182 w 231"/>
                <a:gd name="T89" fmla="*/ 1 h 130"/>
                <a:gd name="T90" fmla="*/ 1877 w 231"/>
                <a:gd name="T91" fmla="*/ 0 h 130"/>
                <a:gd name="T92" fmla="*/ 1569 w 231"/>
                <a:gd name="T93" fmla="*/ 0 h 130"/>
                <a:gd name="T94" fmla="*/ 1305 w 231"/>
                <a:gd name="T95" fmla="*/ 2 h 130"/>
                <a:gd name="T96" fmla="*/ 1041 w 231"/>
                <a:gd name="T97" fmla="*/ 4 h 130"/>
                <a:gd name="T98" fmla="*/ 851 w 231"/>
                <a:gd name="T99" fmla="*/ 9 h 130"/>
                <a:gd name="T100" fmla="*/ 661 w 231"/>
                <a:gd name="T101" fmla="*/ 12 h 130"/>
                <a:gd name="T102" fmla="*/ 471 w 231"/>
                <a:gd name="T103" fmla="*/ 16 h 130"/>
                <a:gd name="T104" fmla="*/ 331 w 231"/>
                <a:gd name="T105" fmla="*/ 23 h 130"/>
                <a:gd name="T106" fmla="*/ 239 w 231"/>
                <a:gd name="T107" fmla="*/ 30 h 130"/>
                <a:gd name="T108" fmla="*/ 115 w 231"/>
                <a:gd name="T109" fmla="*/ 37 h 130"/>
                <a:gd name="T110" fmla="*/ 75 w 231"/>
                <a:gd name="T111" fmla="*/ 46 h 130"/>
                <a:gd name="T112" fmla="*/ 0 w 231"/>
                <a:gd name="T113" fmla="*/ 53 h 130"/>
                <a:gd name="T114" fmla="*/ 216 w 231"/>
                <a:gd name="T115" fmla="*/ 56 h 130"/>
                <a:gd name="T116" fmla="*/ 264 w 231"/>
                <a:gd name="T117" fmla="*/ 58 h 1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130"/>
                <a:gd name="T179" fmla="*/ 231 w 231"/>
                <a:gd name="T180" fmla="*/ 130 h 1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130">
                  <a:moveTo>
                    <a:pt x="11" y="64"/>
                  </a:moveTo>
                  <a:lnTo>
                    <a:pt x="19" y="68"/>
                  </a:lnTo>
                  <a:lnTo>
                    <a:pt x="20" y="62"/>
                  </a:lnTo>
                  <a:lnTo>
                    <a:pt x="22" y="54"/>
                  </a:lnTo>
                  <a:lnTo>
                    <a:pt x="26" y="46"/>
                  </a:lnTo>
                  <a:lnTo>
                    <a:pt x="30" y="40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6" y="22"/>
                  </a:lnTo>
                  <a:lnTo>
                    <a:pt x="64" y="19"/>
                  </a:lnTo>
                  <a:lnTo>
                    <a:pt x="74" y="18"/>
                  </a:lnTo>
                  <a:lnTo>
                    <a:pt x="86" y="17"/>
                  </a:lnTo>
                  <a:lnTo>
                    <a:pt x="97" y="18"/>
                  </a:lnTo>
                  <a:lnTo>
                    <a:pt x="109" y="20"/>
                  </a:lnTo>
                  <a:lnTo>
                    <a:pt x="120" y="23"/>
                  </a:lnTo>
                  <a:lnTo>
                    <a:pt x="133" y="27"/>
                  </a:lnTo>
                  <a:lnTo>
                    <a:pt x="144" y="32"/>
                  </a:lnTo>
                  <a:lnTo>
                    <a:pt x="157" y="39"/>
                  </a:lnTo>
                  <a:lnTo>
                    <a:pt x="168" y="45"/>
                  </a:lnTo>
                  <a:lnTo>
                    <a:pt x="177" y="52"/>
                  </a:lnTo>
                  <a:lnTo>
                    <a:pt x="186" y="59"/>
                  </a:lnTo>
                  <a:lnTo>
                    <a:pt x="194" y="67"/>
                  </a:lnTo>
                  <a:lnTo>
                    <a:pt x="202" y="76"/>
                  </a:lnTo>
                  <a:lnTo>
                    <a:pt x="209" y="84"/>
                  </a:lnTo>
                  <a:lnTo>
                    <a:pt x="215" y="94"/>
                  </a:lnTo>
                  <a:lnTo>
                    <a:pt x="221" y="103"/>
                  </a:lnTo>
                  <a:lnTo>
                    <a:pt x="224" y="110"/>
                  </a:lnTo>
                  <a:lnTo>
                    <a:pt x="226" y="117"/>
                  </a:lnTo>
                  <a:lnTo>
                    <a:pt x="229" y="124"/>
                  </a:lnTo>
                  <a:lnTo>
                    <a:pt x="231" y="130"/>
                  </a:lnTo>
                  <a:lnTo>
                    <a:pt x="231" y="92"/>
                  </a:lnTo>
                  <a:lnTo>
                    <a:pt x="224" y="82"/>
                  </a:lnTo>
                  <a:lnTo>
                    <a:pt x="217" y="72"/>
                  </a:lnTo>
                  <a:lnTo>
                    <a:pt x="209" y="63"/>
                  </a:lnTo>
                  <a:lnTo>
                    <a:pt x="201" y="54"/>
                  </a:lnTo>
                  <a:lnTo>
                    <a:pt x="192" y="46"/>
                  </a:lnTo>
                  <a:lnTo>
                    <a:pt x="183" y="38"/>
                  </a:lnTo>
                  <a:lnTo>
                    <a:pt x="172" y="31"/>
                  </a:lnTo>
                  <a:lnTo>
                    <a:pt x="161" y="24"/>
                  </a:lnTo>
                  <a:lnTo>
                    <a:pt x="147" y="17"/>
                  </a:lnTo>
                  <a:lnTo>
                    <a:pt x="133" y="11"/>
                  </a:lnTo>
                  <a:lnTo>
                    <a:pt x="119" y="6"/>
                  </a:lnTo>
                  <a:lnTo>
                    <a:pt x="105" y="2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36" y="9"/>
                  </a:lnTo>
                  <a:lnTo>
                    <a:pt x="28" y="14"/>
                  </a:lnTo>
                  <a:lnTo>
                    <a:pt x="20" y="19"/>
                  </a:lnTo>
                  <a:lnTo>
                    <a:pt x="14" y="26"/>
                  </a:lnTo>
                  <a:lnTo>
                    <a:pt x="10" y="33"/>
                  </a:lnTo>
                  <a:lnTo>
                    <a:pt x="5" y="42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9" y="62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8" name="Freeform 72"/>
            <p:cNvSpPr>
              <a:spLocks/>
            </p:cNvSpPr>
            <p:nvPr/>
          </p:nvSpPr>
          <p:spPr bwMode="auto">
            <a:xfrm>
              <a:off x="5321" y="2724"/>
              <a:ext cx="283" cy="96"/>
            </a:xfrm>
            <a:custGeom>
              <a:avLst/>
              <a:gdLst>
                <a:gd name="T0" fmla="*/ 1021 w 97"/>
                <a:gd name="T1" fmla="*/ 76 h 100"/>
                <a:gd name="T2" fmla="*/ 750 w 97"/>
                <a:gd name="T3" fmla="*/ 66 h 100"/>
                <a:gd name="T4" fmla="*/ 519 w 97"/>
                <a:gd name="T5" fmla="*/ 51 h 100"/>
                <a:gd name="T6" fmla="*/ 426 w 97"/>
                <a:gd name="T7" fmla="*/ 34 h 100"/>
                <a:gd name="T8" fmla="*/ 467 w 97"/>
                <a:gd name="T9" fmla="*/ 21 h 100"/>
                <a:gd name="T10" fmla="*/ 621 w 97"/>
                <a:gd name="T11" fmla="*/ 15 h 100"/>
                <a:gd name="T12" fmla="*/ 945 w 97"/>
                <a:gd name="T13" fmla="*/ 14 h 100"/>
                <a:gd name="T14" fmla="*/ 1362 w 97"/>
                <a:gd name="T15" fmla="*/ 19 h 100"/>
                <a:gd name="T16" fmla="*/ 1660 w 97"/>
                <a:gd name="T17" fmla="*/ 24 h 100"/>
                <a:gd name="T18" fmla="*/ 1762 w 97"/>
                <a:gd name="T19" fmla="*/ 29 h 100"/>
                <a:gd name="T20" fmla="*/ 1891 w 97"/>
                <a:gd name="T21" fmla="*/ 36 h 100"/>
                <a:gd name="T22" fmla="*/ 1940 w 97"/>
                <a:gd name="T23" fmla="*/ 49 h 100"/>
                <a:gd name="T24" fmla="*/ 1914 w 97"/>
                <a:gd name="T25" fmla="*/ 56 h 100"/>
                <a:gd name="T26" fmla="*/ 1891 w 97"/>
                <a:gd name="T27" fmla="*/ 56 h 100"/>
                <a:gd name="T28" fmla="*/ 1762 w 97"/>
                <a:gd name="T29" fmla="*/ 56 h 100"/>
                <a:gd name="T30" fmla="*/ 1514 w 97"/>
                <a:gd name="T31" fmla="*/ 55 h 100"/>
                <a:gd name="T32" fmla="*/ 1362 w 97"/>
                <a:gd name="T33" fmla="*/ 51 h 100"/>
                <a:gd name="T34" fmla="*/ 1362 w 97"/>
                <a:gd name="T35" fmla="*/ 48 h 100"/>
                <a:gd name="T36" fmla="*/ 1412 w 97"/>
                <a:gd name="T37" fmla="*/ 43 h 100"/>
                <a:gd name="T38" fmla="*/ 1269 w 97"/>
                <a:gd name="T39" fmla="*/ 35 h 100"/>
                <a:gd name="T40" fmla="*/ 995 w 97"/>
                <a:gd name="T41" fmla="*/ 30 h 100"/>
                <a:gd name="T42" fmla="*/ 972 w 97"/>
                <a:gd name="T43" fmla="*/ 35 h 100"/>
                <a:gd name="T44" fmla="*/ 972 w 97"/>
                <a:gd name="T45" fmla="*/ 35 h 100"/>
                <a:gd name="T46" fmla="*/ 945 w 97"/>
                <a:gd name="T47" fmla="*/ 39 h 100"/>
                <a:gd name="T48" fmla="*/ 945 w 97"/>
                <a:gd name="T49" fmla="*/ 49 h 100"/>
                <a:gd name="T50" fmla="*/ 1047 w 97"/>
                <a:gd name="T51" fmla="*/ 58 h 100"/>
                <a:gd name="T52" fmla="*/ 1190 w 97"/>
                <a:gd name="T53" fmla="*/ 61 h 100"/>
                <a:gd name="T54" fmla="*/ 1465 w 97"/>
                <a:gd name="T55" fmla="*/ 67 h 100"/>
                <a:gd name="T56" fmla="*/ 1891 w 97"/>
                <a:gd name="T57" fmla="*/ 73 h 100"/>
                <a:gd name="T58" fmla="*/ 2214 w 97"/>
                <a:gd name="T59" fmla="*/ 71 h 100"/>
                <a:gd name="T60" fmla="*/ 2331 w 97"/>
                <a:gd name="T61" fmla="*/ 66 h 100"/>
                <a:gd name="T62" fmla="*/ 2410 w 97"/>
                <a:gd name="T63" fmla="*/ 57 h 100"/>
                <a:gd name="T64" fmla="*/ 2331 w 97"/>
                <a:gd name="T65" fmla="*/ 39 h 100"/>
                <a:gd name="T66" fmla="*/ 2086 w 97"/>
                <a:gd name="T67" fmla="*/ 22 h 100"/>
                <a:gd name="T68" fmla="*/ 1838 w 97"/>
                <a:gd name="T69" fmla="*/ 12 h 100"/>
                <a:gd name="T70" fmla="*/ 1540 w 97"/>
                <a:gd name="T71" fmla="*/ 8 h 100"/>
                <a:gd name="T72" fmla="*/ 1269 w 97"/>
                <a:gd name="T73" fmla="*/ 3 h 100"/>
                <a:gd name="T74" fmla="*/ 945 w 97"/>
                <a:gd name="T75" fmla="*/ 0 h 100"/>
                <a:gd name="T76" fmla="*/ 621 w 97"/>
                <a:gd name="T77" fmla="*/ 0 h 100"/>
                <a:gd name="T78" fmla="*/ 324 w 97"/>
                <a:gd name="T79" fmla="*/ 2 h 100"/>
                <a:gd name="T80" fmla="*/ 76 w 97"/>
                <a:gd name="T81" fmla="*/ 11 h 100"/>
                <a:gd name="T82" fmla="*/ 0 w 97"/>
                <a:gd name="T83" fmla="*/ 24 h 100"/>
                <a:gd name="T84" fmla="*/ 26 w 97"/>
                <a:gd name="T85" fmla="*/ 43 h 100"/>
                <a:gd name="T86" fmla="*/ 248 w 97"/>
                <a:gd name="T87" fmla="*/ 62 h 100"/>
                <a:gd name="T88" fmla="*/ 671 w 97"/>
                <a:gd name="T89" fmla="*/ 81 h 100"/>
                <a:gd name="T90" fmla="*/ 1891 w 97"/>
                <a:gd name="T91" fmla="*/ 88 h 100"/>
                <a:gd name="T92" fmla="*/ 1540 w 97"/>
                <a:gd name="T93" fmla="*/ 85 h 100"/>
                <a:gd name="T94" fmla="*/ 1190 w 97"/>
                <a:gd name="T95" fmla="*/ 80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7"/>
                <a:gd name="T145" fmla="*/ 0 h 100"/>
                <a:gd name="T146" fmla="*/ 97 w 97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7" h="100">
                  <a:moveTo>
                    <a:pt x="48" y="90"/>
                  </a:moveTo>
                  <a:lnTo>
                    <a:pt x="41" y="85"/>
                  </a:lnTo>
                  <a:lnTo>
                    <a:pt x="36" y="80"/>
                  </a:lnTo>
                  <a:lnTo>
                    <a:pt x="30" y="75"/>
                  </a:lnTo>
                  <a:lnTo>
                    <a:pt x="25" y="68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7" y="38"/>
                  </a:lnTo>
                  <a:lnTo>
                    <a:pt x="18" y="27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7"/>
                  </a:lnTo>
                  <a:lnTo>
                    <a:pt x="38" y="17"/>
                  </a:lnTo>
                  <a:lnTo>
                    <a:pt x="47" y="18"/>
                  </a:lnTo>
                  <a:lnTo>
                    <a:pt x="55" y="22"/>
                  </a:lnTo>
                  <a:lnTo>
                    <a:pt x="63" y="25"/>
                  </a:lnTo>
                  <a:lnTo>
                    <a:pt x="67" y="27"/>
                  </a:lnTo>
                  <a:lnTo>
                    <a:pt x="69" y="30"/>
                  </a:lnTo>
                  <a:lnTo>
                    <a:pt x="71" y="32"/>
                  </a:lnTo>
                  <a:lnTo>
                    <a:pt x="74" y="35"/>
                  </a:lnTo>
                  <a:lnTo>
                    <a:pt x="76" y="42"/>
                  </a:lnTo>
                  <a:lnTo>
                    <a:pt x="78" y="48"/>
                  </a:lnTo>
                  <a:lnTo>
                    <a:pt x="78" y="55"/>
                  </a:lnTo>
                  <a:lnTo>
                    <a:pt x="77" y="61"/>
                  </a:lnTo>
                  <a:lnTo>
                    <a:pt x="77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5" y="64"/>
                  </a:lnTo>
                  <a:lnTo>
                    <a:pt x="71" y="63"/>
                  </a:lnTo>
                  <a:lnTo>
                    <a:pt x="65" y="62"/>
                  </a:lnTo>
                  <a:lnTo>
                    <a:pt x="61" y="61"/>
                  </a:lnTo>
                  <a:lnTo>
                    <a:pt x="56" y="59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0"/>
                  </a:lnTo>
                  <a:lnTo>
                    <a:pt x="57" y="49"/>
                  </a:lnTo>
                  <a:lnTo>
                    <a:pt x="59" y="42"/>
                  </a:lnTo>
                  <a:lnTo>
                    <a:pt x="51" y="39"/>
                  </a:lnTo>
                  <a:lnTo>
                    <a:pt x="48" y="37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40" y="62"/>
                  </a:lnTo>
                  <a:lnTo>
                    <a:pt x="42" y="65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9" y="76"/>
                  </a:lnTo>
                  <a:lnTo>
                    <a:pt x="67" y="79"/>
                  </a:lnTo>
                  <a:lnTo>
                    <a:pt x="76" y="82"/>
                  </a:lnTo>
                  <a:lnTo>
                    <a:pt x="85" y="82"/>
                  </a:lnTo>
                  <a:lnTo>
                    <a:pt x="89" y="80"/>
                  </a:lnTo>
                  <a:lnTo>
                    <a:pt x="92" y="77"/>
                  </a:lnTo>
                  <a:lnTo>
                    <a:pt x="94" y="75"/>
                  </a:lnTo>
                  <a:lnTo>
                    <a:pt x="95" y="70"/>
                  </a:lnTo>
                  <a:lnTo>
                    <a:pt x="97" y="64"/>
                  </a:lnTo>
                  <a:lnTo>
                    <a:pt x="97" y="56"/>
                  </a:lnTo>
                  <a:lnTo>
                    <a:pt x="94" y="45"/>
                  </a:lnTo>
                  <a:lnTo>
                    <a:pt x="89" y="32"/>
                  </a:lnTo>
                  <a:lnTo>
                    <a:pt x="84" y="25"/>
                  </a:lnTo>
                  <a:lnTo>
                    <a:pt x="79" y="19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6"/>
                  </a:lnTo>
                  <a:lnTo>
                    <a:pt x="3" y="11"/>
                  </a:lnTo>
                  <a:lnTo>
                    <a:pt x="1" y="1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0" y="71"/>
                  </a:lnTo>
                  <a:lnTo>
                    <a:pt x="18" y="82"/>
                  </a:lnTo>
                  <a:lnTo>
                    <a:pt x="27" y="92"/>
                  </a:lnTo>
                  <a:lnTo>
                    <a:pt x="38" y="100"/>
                  </a:lnTo>
                  <a:lnTo>
                    <a:pt x="76" y="100"/>
                  </a:lnTo>
                  <a:lnTo>
                    <a:pt x="69" y="99"/>
                  </a:lnTo>
                  <a:lnTo>
                    <a:pt x="62" y="97"/>
                  </a:lnTo>
                  <a:lnTo>
                    <a:pt x="55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89" name="Freeform 73"/>
            <p:cNvSpPr>
              <a:spLocks/>
            </p:cNvSpPr>
            <p:nvPr/>
          </p:nvSpPr>
          <p:spPr bwMode="auto">
            <a:xfrm>
              <a:off x="5205" y="2688"/>
              <a:ext cx="510" cy="132"/>
            </a:xfrm>
            <a:custGeom>
              <a:avLst/>
              <a:gdLst>
                <a:gd name="T0" fmla="*/ 606 w 176"/>
                <a:gd name="T1" fmla="*/ 85 h 137"/>
                <a:gd name="T2" fmla="*/ 438 w 176"/>
                <a:gd name="T3" fmla="*/ 53 h 137"/>
                <a:gd name="T4" fmla="*/ 588 w 176"/>
                <a:gd name="T5" fmla="*/ 30 h 137"/>
                <a:gd name="T6" fmla="*/ 924 w 176"/>
                <a:gd name="T7" fmla="*/ 19 h 137"/>
                <a:gd name="T8" fmla="*/ 1310 w 176"/>
                <a:gd name="T9" fmla="*/ 14 h 137"/>
                <a:gd name="T10" fmla="*/ 1681 w 176"/>
                <a:gd name="T11" fmla="*/ 14 h 137"/>
                <a:gd name="T12" fmla="*/ 2092 w 176"/>
                <a:gd name="T13" fmla="*/ 18 h 137"/>
                <a:gd name="T14" fmla="*/ 2504 w 176"/>
                <a:gd name="T15" fmla="*/ 25 h 137"/>
                <a:gd name="T16" fmla="*/ 2872 w 176"/>
                <a:gd name="T17" fmla="*/ 34 h 137"/>
                <a:gd name="T18" fmla="*/ 3190 w 176"/>
                <a:gd name="T19" fmla="*/ 40 h 137"/>
                <a:gd name="T20" fmla="*/ 3408 w 176"/>
                <a:gd name="T21" fmla="*/ 50 h 137"/>
                <a:gd name="T22" fmla="*/ 3576 w 176"/>
                <a:gd name="T23" fmla="*/ 61 h 137"/>
                <a:gd name="T24" fmla="*/ 3744 w 176"/>
                <a:gd name="T25" fmla="*/ 75 h 137"/>
                <a:gd name="T26" fmla="*/ 3819 w 176"/>
                <a:gd name="T27" fmla="*/ 95 h 137"/>
                <a:gd name="T28" fmla="*/ 3744 w 176"/>
                <a:gd name="T29" fmla="*/ 112 h 137"/>
                <a:gd name="T30" fmla="*/ 3527 w 176"/>
                <a:gd name="T31" fmla="*/ 120 h 137"/>
                <a:gd name="T32" fmla="*/ 4164 w 176"/>
                <a:gd name="T33" fmla="*/ 122 h 137"/>
                <a:gd name="T34" fmla="*/ 4181 w 176"/>
                <a:gd name="T35" fmla="*/ 119 h 137"/>
                <a:gd name="T36" fmla="*/ 4207 w 176"/>
                <a:gd name="T37" fmla="*/ 115 h 137"/>
                <a:gd name="T38" fmla="*/ 4257 w 176"/>
                <a:gd name="T39" fmla="*/ 87 h 137"/>
                <a:gd name="T40" fmla="*/ 3921 w 176"/>
                <a:gd name="T41" fmla="*/ 55 h 137"/>
                <a:gd name="T42" fmla="*/ 3695 w 176"/>
                <a:gd name="T43" fmla="*/ 42 h 137"/>
                <a:gd name="T44" fmla="*/ 3408 w 176"/>
                <a:gd name="T45" fmla="*/ 33 h 137"/>
                <a:gd name="T46" fmla="*/ 3141 w 176"/>
                <a:gd name="T47" fmla="*/ 22 h 137"/>
                <a:gd name="T48" fmla="*/ 2796 w 176"/>
                <a:gd name="T49" fmla="*/ 14 h 137"/>
                <a:gd name="T50" fmla="*/ 2283 w 176"/>
                <a:gd name="T51" fmla="*/ 8 h 137"/>
                <a:gd name="T52" fmla="*/ 1779 w 176"/>
                <a:gd name="T53" fmla="*/ 2 h 137"/>
                <a:gd name="T54" fmla="*/ 1336 w 176"/>
                <a:gd name="T55" fmla="*/ 0 h 137"/>
                <a:gd name="T56" fmla="*/ 924 w 176"/>
                <a:gd name="T57" fmla="*/ 1 h 137"/>
                <a:gd name="T58" fmla="*/ 606 w 176"/>
                <a:gd name="T59" fmla="*/ 6 h 137"/>
                <a:gd name="T60" fmla="*/ 345 w 176"/>
                <a:gd name="T61" fmla="*/ 13 h 137"/>
                <a:gd name="T62" fmla="*/ 142 w 176"/>
                <a:gd name="T63" fmla="*/ 19 h 137"/>
                <a:gd name="T64" fmla="*/ 49 w 176"/>
                <a:gd name="T65" fmla="*/ 31 h 137"/>
                <a:gd name="T66" fmla="*/ 26 w 176"/>
                <a:gd name="T67" fmla="*/ 62 h 137"/>
                <a:gd name="T68" fmla="*/ 319 w 176"/>
                <a:gd name="T69" fmla="*/ 94 h 137"/>
                <a:gd name="T70" fmla="*/ 562 w 176"/>
                <a:gd name="T71" fmla="*/ 110 h 137"/>
                <a:gd name="T72" fmla="*/ 832 w 176"/>
                <a:gd name="T73" fmla="*/ 122 h 137"/>
                <a:gd name="T74" fmla="*/ 1168 w 176"/>
                <a:gd name="T75" fmla="*/ 117 h 137"/>
                <a:gd name="T76" fmla="*/ 924 w 176"/>
                <a:gd name="T77" fmla="*/ 107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6"/>
                <a:gd name="T118" fmla="*/ 0 h 137"/>
                <a:gd name="T119" fmla="*/ 176 w 176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6" h="137">
                  <a:moveTo>
                    <a:pt x="33" y="112"/>
                  </a:moveTo>
                  <a:lnTo>
                    <a:pt x="25" y="94"/>
                  </a:lnTo>
                  <a:lnTo>
                    <a:pt x="20" y="76"/>
                  </a:lnTo>
                  <a:lnTo>
                    <a:pt x="18" y="59"/>
                  </a:lnTo>
                  <a:lnTo>
                    <a:pt x="20" y="43"/>
                  </a:lnTo>
                  <a:lnTo>
                    <a:pt x="24" y="33"/>
                  </a:lnTo>
                  <a:lnTo>
                    <a:pt x="29" y="26"/>
                  </a:lnTo>
                  <a:lnTo>
                    <a:pt x="38" y="22"/>
                  </a:lnTo>
                  <a:lnTo>
                    <a:pt x="47" y="18"/>
                  </a:lnTo>
                  <a:lnTo>
                    <a:pt x="54" y="17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4" y="24"/>
                  </a:lnTo>
                  <a:lnTo>
                    <a:pt x="103" y="28"/>
                  </a:lnTo>
                  <a:lnTo>
                    <a:pt x="111" y="32"/>
                  </a:lnTo>
                  <a:lnTo>
                    <a:pt x="118" y="37"/>
                  </a:lnTo>
                  <a:lnTo>
                    <a:pt x="125" y="41"/>
                  </a:lnTo>
                  <a:lnTo>
                    <a:pt x="131" y="46"/>
                  </a:lnTo>
                  <a:lnTo>
                    <a:pt x="135" y="52"/>
                  </a:lnTo>
                  <a:lnTo>
                    <a:pt x="140" y="56"/>
                  </a:lnTo>
                  <a:lnTo>
                    <a:pt x="144" y="62"/>
                  </a:lnTo>
                  <a:lnTo>
                    <a:pt x="147" y="67"/>
                  </a:lnTo>
                  <a:lnTo>
                    <a:pt x="149" y="71"/>
                  </a:lnTo>
                  <a:lnTo>
                    <a:pt x="154" y="84"/>
                  </a:lnTo>
                  <a:lnTo>
                    <a:pt x="157" y="96"/>
                  </a:lnTo>
                  <a:lnTo>
                    <a:pt x="157" y="107"/>
                  </a:lnTo>
                  <a:lnTo>
                    <a:pt x="156" y="119"/>
                  </a:lnTo>
                  <a:lnTo>
                    <a:pt x="154" y="125"/>
                  </a:lnTo>
                  <a:lnTo>
                    <a:pt x="149" y="131"/>
                  </a:lnTo>
                  <a:lnTo>
                    <a:pt x="145" y="135"/>
                  </a:lnTo>
                  <a:lnTo>
                    <a:pt x="138" y="137"/>
                  </a:lnTo>
                  <a:lnTo>
                    <a:pt x="171" y="137"/>
                  </a:lnTo>
                  <a:lnTo>
                    <a:pt x="172" y="135"/>
                  </a:lnTo>
                  <a:lnTo>
                    <a:pt x="172" y="134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6" y="113"/>
                  </a:lnTo>
                  <a:lnTo>
                    <a:pt x="175" y="97"/>
                  </a:lnTo>
                  <a:lnTo>
                    <a:pt x="169" y="78"/>
                  </a:lnTo>
                  <a:lnTo>
                    <a:pt x="161" y="61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6" y="41"/>
                  </a:lnTo>
                  <a:lnTo>
                    <a:pt x="140" y="36"/>
                  </a:lnTo>
                  <a:lnTo>
                    <a:pt x="134" y="31"/>
                  </a:lnTo>
                  <a:lnTo>
                    <a:pt x="129" y="25"/>
                  </a:lnTo>
                  <a:lnTo>
                    <a:pt x="122" y="22"/>
                  </a:lnTo>
                  <a:lnTo>
                    <a:pt x="115" y="17"/>
                  </a:lnTo>
                  <a:lnTo>
                    <a:pt x="104" y="13"/>
                  </a:lnTo>
                  <a:lnTo>
                    <a:pt x="94" y="8"/>
                  </a:lnTo>
                  <a:lnTo>
                    <a:pt x="84" y="5"/>
                  </a:lnTo>
                  <a:lnTo>
                    <a:pt x="73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1" y="68"/>
                  </a:lnTo>
                  <a:lnTo>
                    <a:pt x="5" y="86"/>
                  </a:lnTo>
                  <a:lnTo>
                    <a:pt x="13" y="106"/>
                  </a:lnTo>
                  <a:lnTo>
                    <a:pt x="18" y="114"/>
                  </a:lnTo>
                  <a:lnTo>
                    <a:pt x="23" y="122"/>
                  </a:lnTo>
                  <a:lnTo>
                    <a:pt x="28" y="130"/>
                  </a:lnTo>
                  <a:lnTo>
                    <a:pt x="34" y="137"/>
                  </a:lnTo>
                  <a:lnTo>
                    <a:pt x="53" y="137"/>
                  </a:lnTo>
                  <a:lnTo>
                    <a:pt x="48" y="131"/>
                  </a:lnTo>
                  <a:lnTo>
                    <a:pt x="42" y="125"/>
                  </a:lnTo>
                  <a:lnTo>
                    <a:pt x="38" y="119"/>
                  </a:lnTo>
                  <a:lnTo>
                    <a:pt x="33" y="112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90" name="Freeform 74"/>
            <p:cNvSpPr>
              <a:spLocks/>
            </p:cNvSpPr>
            <p:nvPr/>
          </p:nvSpPr>
          <p:spPr bwMode="auto">
            <a:xfrm>
              <a:off x="2388" y="2619"/>
              <a:ext cx="632" cy="201"/>
            </a:xfrm>
            <a:custGeom>
              <a:avLst/>
              <a:gdLst>
                <a:gd name="T0" fmla="*/ 3992 w 218"/>
                <a:gd name="T1" fmla="*/ 44 h 210"/>
                <a:gd name="T2" fmla="*/ 3705 w 218"/>
                <a:gd name="T3" fmla="*/ 34 h 210"/>
                <a:gd name="T4" fmla="*/ 3412 w 218"/>
                <a:gd name="T5" fmla="*/ 26 h 210"/>
                <a:gd name="T6" fmla="*/ 3119 w 218"/>
                <a:gd name="T7" fmla="*/ 18 h 210"/>
                <a:gd name="T8" fmla="*/ 2798 w 218"/>
                <a:gd name="T9" fmla="*/ 11 h 210"/>
                <a:gd name="T10" fmla="*/ 2540 w 218"/>
                <a:gd name="T11" fmla="*/ 8 h 210"/>
                <a:gd name="T12" fmla="*/ 2218 w 218"/>
                <a:gd name="T13" fmla="*/ 4 h 210"/>
                <a:gd name="T14" fmla="*/ 1899 w 218"/>
                <a:gd name="T15" fmla="*/ 2 h 210"/>
                <a:gd name="T16" fmla="*/ 1629 w 218"/>
                <a:gd name="T17" fmla="*/ 0 h 210"/>
                <a:gd name="T18" fmla="*/ 1363 w 218"/>
                <a:gd name="T19" fmla="*/ 0 h 210"/>
                <a:gd name="T20" fmla="*/ 1119 w 218"/>
                <a:gd name="T21" fmla="*/ 2 h 210"/>
                <a:gd name="T22" fmla="*/ 925 w 218"/>
                <a:gd name="T23" fmla="*/ 4 h 210"/>
                <a:gd name="T24" fmla="*/ 707 w 218"/>
                <a:gd name="T25" fmla="*/ 8 h 210"/>
                <a:gd name="T26" fmla="*/ 539 w 218"/>
                <a:gd name="T27" fmla="*/ 11 h 210"/>
                <a:gd name="T28" fmla="*/ 362 w 218"/>
                <a:gd name="T29" fmla="*/ 16 h 210"/>
                <a:gd name="T30" fmla="*/ 194 w 218"/>
                <a:gd name="T31" fmla="*/ 23 h 210"/>
                <a:gd name="T32" fmla="*/ 75 w 218"/>
                <a:gd name="T33" fmla="*/ 31 h 210"/>
                <a:gd name="T34" fmla="*/ 0 w 218"/>
                <a:gd name="T35" fmla="*/ 34 h 210"/>
                <a:gd name="T36" fmla="*/ 168 w 218"/>
                <a:gd name="T37" fmla="*/ 40 h 210"/>
                <a:gd name="T38" fmla="*/ 194 w 218"/>
                <a:gd name="T39" fmla="*/ 42 h 210"/>
                <a:gd name="T40" fmla="*/ 362 w 218"/>
                <a:gd name="T41" fmla="*/ 48 h 210"/>
                <a:gd name="T42" fmla="*/ 438 w 218"/>
                <a:gd name="T43" fmla="*/ 43 h 210"/>
                <a:gd name="T44" fmla="*/ 562 w 218"/>
                <a:gd name="T45" fmla="*/ 36 h 210"/>
                <a:gd name="T46" fmla="*/ 681 w 218"/>
                <a:gd name="T47" fmla="*/ 32 h 210"/>
                <a:gd name="T48" fmla="*/ 806 w 218"/>
                <a:gd name="T49" fmla="*/ 27 h 210"/>
                <a:gd name="T50" fmla="*/ 974 w 218"/>
                <a:gd name="T51" fmla="*/ 23 h 210"/>
                <a:gd name="T52" fmla="*/ 1142 w 218"/>
                <a:gd name="T53" fmla="*/ 20 h 210"/>
                <a:gd name="T54" fmla="*/ 1319 w 218"/>
                <a:gd name="T55" fmla="*/ 18 h 210"/>
                <a:gd name="T56" fmla="*/ 1513 w 218"/>
                <a:gd name="T57" fmla="*/ 17 h 210"/>
                <a:gd name="T58" fmla="*/ 1731 w 218"/>
                <a:gd name="T59" fmla="*/ 17 h 210"/>
                <a:gd name="T60" fmla="*/ 2000 w 218"/>
                <a:gd name="T61" fmla="*/ 18 h 210"/>
                <a:gd name="T62" fmla="*/ 2244 w 218"/>
                <a:gd name="T63" fmla="*/ 20 h 210"/>
                <a:gd name="T64" fmla="*/ 2540 w 218"/>
                <a:gd name="T65" fmla="*/ 24 h 210"/>
                <a:gd name="T66" fmla="*/ 2774 w 218"/>
                <a:gd name="T67" fmla="*/ 30 h 210"/>
                <a:gd name="T68" fmla="*/ 3041 w 218"/>
                <a:gd name="T69" fmla="*/ 33 h 210"/>
                <a:gd name="T70" fmla="*/ 3311 w 218"/>
                <a:gd name="T71" fmla="*/ 39 h 210"/>
                <a:gd name="T72" fmla="*/ 3554 w 218"/>
                <a:gd name="T73" fmla="*/ 48 h 210"/>
                <a:gd name="T74" fmla="*/ 3824 w 218"/>
                <a:gd name="T75" fmla="*/ 56 h 210"/>
                <a:gd name="T76" fmla="*/ 4018 w 218"/>
                <a:gd name="T77" fmla="*/ 63 h 210"/>
                <a:gd name="T78" fmla="*/ 4195 w 218"/>
                <a:gd name="T79" fmla="*/ 72 h 210"/>
                <a:gd name="T80" fmla="*/ 4337 w 218"/>
                <a:gd name="T81" fmla="*/ 78 h 210"/>
                <a:gd name="T82" fmla="*/ 4479 w 218"/>
                <a:gd name="T83" fmla="*/ 87 h 210"/>
                <a:gd name="T84" fmla="*/ 4607 w 218"/>
                <a:gd name="T85" fmla="*/ 97 h 210"/>
                <a:gd name="T86" fmla="*/ 4705 w 218"/>
                <a:gd name="T87" fmla="*/ 105 h 210"/>
                <a:gd name="T88" fmla="*/ 4798 w 218"/>
                <a:gd name="T89" fmla="*/ 116 h 210"/>
                <a:gd name="T90" fmla="*/ 4873 w 218"/>
                <a:gd name="T91" fmla="*/ 125 h 210"/>
                <a:gd name="T92" fmla="*/ 4952 w 218"/>
                <a:gd name="T93" fmla="*/ 142 h 210"/>
                <a:gd name="T94" fmla="*/ 4952 w 218"/>
                <a:gd name="T95" fmla="*/ 157 h 210"/>
                <a:gd name="T96" fmla="*/ 4873 w 218"/>
                <a:gd name="T97" fmla="*/ 171 h 210"/>
                <a:gd name="T98" fmla="*/ 4775 w 218"/>
                <a:gd name="T99" fmla="*/ 184 h 210"/>
                <a:gd name="T100" fmla="*/ 5236 w 218"/>
                <a:gd name="T101" fmla="*/ 184 h 210"/>
                <a:gd name="T102" fmla="*/ 5311 w 218"/>
                <a:gd name="T103" fmla="*/ 169 h 210"/>
                <a:gd name="T104" fmla="*/ 5311 w 218"/>
                <a:gd name="T105" fmla="*/ 153 h 210"/>
                <a:gd name="T106" fmla="*/ 5288 w 218"/>
                <a:gd name="T107" fmla="*/ 136 h 210"/>
                <a:gd name="T108" fmla="*/ 5195 w 218"/>
                <a:gd name="T109" fmla="*/ 118 h 210"/>
                <a:gd name="T110" fmla="*/ 5120 w 218"/>
                <a:gd name="T111" fmla="*/ 109 h 210"/>
                <a:gd name="T112" fmla="*/ 4992 w 218"/>
                <a:gd name="T113" fmla="*/ 98 h 210"/>
                <a:gd name="T114" fmla="*/ 4873 w 218"/>
                <a:gd name="T115" fmla="*/ 89 h 210"/>
                <a:gd name="T116" fmla="*/ 4749 w 218"/>
                <a:gd name="T117" fmla="*/ 78 h 210"/>
                <a:gd name="T118" fmla="*/ 4581 w 218"/>
                <a:gd name="T119" fmla="*/ 71 h 210"/>
                <a:gd name="T120" fmla="*/ 4412 w 218"/>
                <a:gd name="T121" fmla="*/ 60 h 210"/>
                <a:gd name="T122" fmla="*/ 4218 w 218"/>
                <a:gd name="T123" fmla="*/ 52 h 210"/>
                <a:gd name="T124" fmla="*/ 3992 w 218"/>
                <a:gd name="T125" fmla="*/ 4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10"/>
                <a:gd name="T191" fmla="*/ 218 w 218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10">
                  <a:moveTo>
                    <a:pt x="164" y="50"/>
                  </a:moveTo>
                  <a:lnTo>
                    <a:pt x="152" y="40"/>
                  </a:lnTo>
                  <a:lnTo>
                    <a:pt x="140" y="29"/>
                  </a:lnTo>
                  <a:lnTo>
                    <a:pt x="128" y="21"/>
                  </a:lnTo>
                  <a:lnTo>
                    <a:pt x="115" y="14"/>
                  </a:lnTo>
                  <a:lnTo>
                    <a:pt x="104" y="8"/>
                  </a:lnTo>
                  <a:lnTo>
                    <a:pt x="91" y="4"/>
                  </a:lnTo>
                  <a:lnTo>
                    <a:pt x="78" y="2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29" y="8"/>
                  </a:lnTo>
                  <a:lnTo>
                    <a:pt x="22" y="13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3" y="34"/>
                  </a:lnTo>
                  <a:lnTo>
                    <a:pt x="0" y="40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5" y="54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28" y="35"/>
                  </a:lnTo>
                  <a:lnTo>
                    <a:pt x="33" y="30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21"/>
                  </a:lnTo>
                  <a:lnTo>
                    <a:pt x="62" y="20"/>
                  </a:lnTo>
                  <a:lnTo>
                    <a:pt x="71" y="20"/>
                  </a:lnTo>
                  <a:lnTo>
                    <a:pt x="82" y="21"/>
                  </a:lnTo>
                  <a:lnTo>
                    <a:pt x="92" y="23"/>
                  </a:lnTo>
                  <a:lnTo>
                    <a:pt x="104" y="27"/>
                  </a:lnTo>
                  <a:lnTo>
                    <a:pt x="114" y="33"/>
                  </a:lnTo>
                  <a:lnTo>
                    <a:pt x="125" y="38"/>
                  </a:lnTo>
                  <a:lnTo>
                    <a:pt x="136" y="45"/>
                  </a:lnTo>
                  <a:lnTo>
                    <a:pt x="146" y="54"/>
                  </a:lnTo>
                  <a:lnTo>
                    <a:pt x="157" y="64"/>
                  </a:lnTo>
                  <a:lnTo>
                    <a:pt x="165" y="72"/>
                  </a:lnTo>
                  <a:lnTo>
                    <a:pt x="172" y="81"/>
                  </a:lnTo>
                  <a:lnTo>
                    <a:pt x="178" y="90"/>
                  </a:lnTo>
                  <a:lnTo>
                    <a:pt x="184" y="99"/>
                  </a:lnTo>
                  <a:lnTo>
                    <a:pt x="189" y="110"/>
                  </a:lnTo>
                  <a:lnTo>
                    <a:pt x="193" y="120"/>
                  </a:lnTo>
                  <a:lnTo>
                    <a:pt x="197" y="132"/>
                  </a:lnTo>
                  <a:lnTo>
                    <a:pt x="200" y="143"/>
                  </a:lnTo>
                  <a:lnTo>
                    <a:pt x="203" y="162"/>
                  </a:lnTo>
                  <a:lnTo>
                    <a:pt x="203" y="179"/>
                  </a:lnTo>
                  <a:lnTo>
                    <a:pt x="200" y="195"/>
                  </a:lnTo>
                  <a:lnTo>
                    <a:pt x="196" y="210"/>
                  </a:lnTo>
                  <a:lnTo>
                    <a:pt x="215" y="210"/>
                  </a:lnTo>
                  <a:lnTo>
                    <a:pt x="218" y="193"/>
                  </a:lnTo>
                  <a:lnTo>
                    <a:pt x="218" y="174"/>
                  </a:lnTo>
                  <a:lnTo>
                    <a:pt x="217" y="155"/>
                  </a:lnTo>
                  <a:lnTo>
                    <a:pt x="213" y="135"/>
                  </a:lnTo>
                  <a:lnTo>
                    <a:pt x="210" y="124"/>
                  </a:lnTo>
                  <a:lnTo>
                    <a:pt x="205" y="112"/>
                  </a:lnTo>
                  <a:lnTo>
                    <a:pt x="200" y="101"/>
                  </a:lnTo>
                  <a:lnTo>
                    <a:pt x="195" y="90"/>
                  </a:lnTo>
                  <a:lnTo>
                    <a:pt x="188" y="80"/>
                  </a:lnTo>
                  <a:lnTo>
                    <a:pt x="181" y="69"/>
                  </a:lnTo>
                  <a:lnTo>
                    <a:pt x="173" y="59"/>
                  </a:lnTo>
                  <a:lnTo>
                    <a:pt x="164" y="50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91" name="Freeform 75"/>
            <p:cNvSpPr>
              <a:spLocks/>
            </p:cNvSpPr>
            <p:nvPr/>
          </p:nvSpPr>
          <p:spPr bwMode="auto">
            <a:xfrm>
              <a:off x="2459" y="2659"/>
              <a:ext cx="462" cy="161"/>
            </a:xfrm>
            <a:custGeom>
              <a:avLst/>
              <a:gdLst>
                <a:gd name="T0" fmla="*/ 768 w 160"/>
                <a:gd name="T1" fmla="*/ 121 h 168"/>
                <a:gd name="T2" fmla="*/ 384 w 160"/>
                <a:gd name="T3" fmla="*/ 77 h 168"/>
                <a:gd name="T4" fmla="*/ 601 w 160"/>
                <a:gd name="T5" fmla="*/ 34 h 168"/>
                <a:gd name="T6" fmla="*/ 1175 w 160"/>
                <a:gd name="T7" fmla="*/ 18 h 168"/>
                <a:gd name="T8" fmla="*/ 1758 w 160"/>
                <a:gd name="T9" fmla="*/ 19 h 168"/>
                <a:gd name="T10" fmla="*/ 2284 w 160"/>
                <a:gd name="T11" fmla="*/ 29 h 168"/>
                <a:gd name="T12" fmla="*/ 2792 w 160"/>
                <a:gd name="T13" fmla="*/ 43 h 168"/>
                <a:gd name="T14" fmla="*/ 3393 w 160"/>
                <a:gd name="T15" fmla="*/ 77 h 168"/>
                <a:gd name="T16" fmla="*/ 3445 w 160"/>
                <a:gd name="T17" fmla="*/ 109 h 168"/>
                <a:gd name="T18" fmla="*/ 3150 w 160"/>
                <a:gd name="T19" fmla="*/ 134 h 168"/>
                <a:gd name="T20" fmla="*/ 2717 w 160"/>
                <a:gd name="T21" fmla="*/ 140 h 168"/>
                <a:gd name="T22" fmla="*/ 2336 w 160"/>
                <a:gd name="T23" fmla="*/ 136 h 168"/>
                <a:gd name="T24" fmla="*/ 1926 w 160"/>
                <a:gd name="T25" fmla="*/ 127 h 168"/>
                <a:gd name="T26" fmla="*/ 1519 w 160"/>
                <a:gd name="T27" fmla="*/ 114 h 168"/>
                <a:gd name="T28" fmla="*/ 1276 w 160"/>
                <a:gd name="T29" fmla="*/ 95 h 168"/>
                <a:gd name="T30" fmla="*/ 1276 w 160"/>
                <a:gd name="T31" fmla="*/ 68 h 168"/>
                <a:gd name="T32" fmla="*/ 1493 w 160"/>
                <a:gd name="T33" fmla="*/ 55 h 168"/>
                <a:gd name="T34" fmla="*/ 1877 w 160"/>
                <a:gd name="T35" fmla="*/ 55 h 168"/>
                <a:gd name="T36" fmla="*/ 2408 w 160"/>
                <a:gd name="T37" fmla="*/ 68 h 168"/>
                <a:gd name="T38" fmla="*/ 2576 w 160"/>
                <a:gd name="T39" fmla="*/ 76 h 168"/>
                <a:gd name="T40" fmla="*/ 2602 w 160"/>
                <a:gd name="T41" fmla="*/ 91 h 168"/>
                <a:gd name="T42" fmla="*/ 2501 w 160"/>
                <a:gd name="T43" fmla="*/ 102 h 168"/>
                <a:gd name="T44" fmla="*/ 2434 w 160"/>
                <a:gd name="T45" fmla="*/ 103 h 168"/>
                <a:gd name="T46" fmla="*/ 2143 w 160"/>
                <a:gd name="T47" fmla="*/ 97 h 168"/>
                <a:gd name="T48" fmla="*/ 2041 w 160"/>
                <a:gd name="T49" fmla="*/ 93 h 168"/>
                <a:gd name="T50" fmla="*/ 2117 w 160"/>
                <a:gd name="T51" fmla="*/ 87 h 168"/>
                <a:gd name="T52" fmla="*/ 2001 w 160"/>
                <a:gd name="T53" fmla="*/ 75 h 168"/>
                <a:gd name="T54" fmla="*/ 1784 w 160"/>
                <a:gd name="T55" fmla="*/ 75 h 168"/>
                <a:gd name="T56" fmla="*/ 1758 w 160"/>
                <a:gd name="T57" fmla="*/ 75 h 168"/>
                <a:gd name="T58" fmla="*/ 1634 w 160"/>
                <a:gd name="T59" fmla="*/ 87 h 168"/>
                <a:gd name="T60" fmla="*/ 1735 w 160"/>
                <a:gd name="T61" fmla="*/ 100 h 168"/>
                <a:gd name="T62" fmla="*/ 1975 w 160"/>
                <a:gd name="T63" fmla="*/ 109 h 168"/>
                <a:gd name="T64" fmla="*/ 2553 w 160"/>
                <a:gd name="T65" fmla="*/ 121 h 168"/>
                <a:gd name="T66" fmla="*/ 2844 w 160"/>
                <a:gd name="T67" fmla="*/ 117 h 168"/>
                <a:gd name="T68" fmla="*/ 3009 w 160"/>
                <a:gd name="T69" fmla="*/ 102 h 168"/>
                <a:gd name="T70" fmla="*/ 2911 w 160"/>
                <a:gd name="T71" fmla="*/ 74 h 168"/>
                <a:gd name="T72" fmla="*/ 2602 w 160"/>
                <a:gd name="T73" fmla="*/ 57 h 168"/>
                <a:gd name="T74" fmla="*/ 2244 w 160"/>
                <a:gd name="T75" fmla="*/ 47 h 168"/>
                <a:gd name="T76" fmla="*/ 1825 w 160"/>
                <a:gd name="T77" fmla="*/ 38 h 168"/>
                <a:gd name="T78" fmla="*/ 1392 w 160"/>
                <a:gd name="T79" fmla="*/ 36 h 168"/>
                <a:gd name="T80" fmla="*/ 1008 w 160"/>
                <a:gd name="T81" fmla="*/ 48 h 168"/>
                <a:gd name="T82" fmla="*/ 1060 w 160"/>
                <a:gd name="T83" fmla="*/ 109 h 168"/>
                <a:gd name="T84" fmla="*/ 1784 w 160"/>
                <a:gd name="T85" fmla="*/ 141 h 168"/>
                <a:gd name="T86" fmla="*/ 3494 w 160"/>
                <a:gd name="T87" fmla="*/ 148 h 168"/>
                <a:gd name="T88" fmla="*/ 3609 w 160"/>
                <a:gd name="T89" fmla="*/ 143 h 168"/>
                <a:gd name="T90" fmla="*/ 3852 w 160"/>
                <a:gd name="T91" fmla="*/ 114 h 168"/>
                <a:gd name="T92" fmla="*/ 3635 w 160"/>
                <a:gd name="T93" fmla="*/ 67 h 168"/>
                <a:gd name="T94" fmla="*/ 2960 w 160"/>
                <a:gd name="T95" fmla="*/ 33 h 168"/>
                <a:gd name="T96" fmla="*/ 2336 w 160"/>
                <a:gd name="T97" fmla="*/ 13 h 168"/>
                <a:gd name="T98" fmla="*/ 1683 w 160"/>
                <a:gd name="T99" fmla="*/ 3 h 168"/>
                <a:gd name="T100" fmla="*/ 1109 w 160"/>
                <a:gd name="T101" fmla="*/ 0 h 168"/>
                <a:gd name="T102" fmla="*/ 702 w 160"/>
                <a:gd name="T103" fmla="*/ 4 h 168"/>
                <a:gd name="T104" fmla="*/ 332 w 160"/>
                <a:gd name="T105" fmla="*/ 14 h 168"/>
                <a:gd name="T106" fmla="*/ 0 w 160"/>
                <a:gd name="T107" fmla="*/ 50 h 168"/>
                <a:gd name="T108" fmla="*/ 115 w 160"/>
                <a:gd name="T109" fmla="*/ 94 h 168"/>
                <a:gd name="T110" fmla="*/ 358 w 160"/>
                <a:gd name="T111" fmla="*/ 117 h 168"/>
                <a:gd name="T112" fmla="*/ 751 w 160"/>
                <a:gd name="T113" fmla="*/ 141 h 168"/>
                <a:gd name="T114" fmla="*/ 1374 w 160"/>
                <a:gd name="T115" fmla="*/ 147 h 168"/>
                <a:gd name="T116" fmla="*/ 1276 w 160"/>
                <a:gd name="T117" fmla="*/ 144 h 1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0"/>
                <a:gd name="T178" fmla="*/ 0 h 168"/>
                <a:gd name="T179" fmla="*/ 160 w 160"/>
                <a:gd name="T180" fmla="*/ 168 h 1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0" h="168">
                  <a:moveTo>
                    <a:pt x="53" y="163"/>
                  </a:moveTo>
                  <a:lnTo>
                    <a:pt x="42" y="151"/>
                  </a:lnTo>
                  <a:lnTo>
                    <a:pt x="32" y="137"/>
                  </a:lnTo>
                  <a:lnTo>
                    <a:pt x="25" y="122"/>
                  </a:lnTo>
                  <a:lnTo>
                    <a:pt x="20" y="107"/>
                  </a:lnTo>
                  <a:lnTo>
                    <a:pt x="16" y="87"/>
                  </a:lnTo>
                  <a:lnTo>
                    <a:pt x="16" y="69"/>
                  </a:lnTo>
                  <a:lnTo>
                    <a:pt x="20" y="53"/>
                  </a:lnTo>
                  <a:lnTo>
                    <a:pt x="25" y="38"/>
                  </a:lnTo>
                  <a:lnTo>
                    <a:pt x="31" y="30"/>
                  </a:lnTo>
                  <a:lnTo>
                    <a:pt x="39" y="24"/>
                  </a:lnTo>
                  <a:lnTo>
                    <a:pt x="49" y="21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73" y="22"/>
                  </a:lnTo>
                  <a:lnTo>
                    <a:pt x="80" y="25"/>
                  </a:lnTo>
                  <a:lnTo>
                    <a:pt x="88" y="29"/>
                  </a:lnTo>
                  <a:lnTo>
                    <a:pt x="95" y="32"/>
                  </a:lnTo>
                  <a:lnTo>
                    <a:pt x="103" y="38"/>
                  </a:lnTo>
                  <a:lnTo>
                    <a:pt x="110" y="44"/>
                  </a:lnTo>
                  <a:lnTo>
                    <a:pt x="116" y="49"/>
                  </a:lnTo>
                  <a:lnTo>
                    <a:pt x="128" y="62"/>
                  </a:lnTo>
                  <a:lnTo>
                    <a:pt x="135" y="76"/>
                  </a:lnTo>
                  <a:lnTo>
                    <a:pt x="141" y="87"/>
                  </a:lnTo>
                  <a:lnTo>
                    <a:pt x="143" y="99"/>
                  </a:lnTo>
                  <a:lnTo>
                    <a:pt x="144" y="112"/>
                  </a:lnTo>
                  <a:lnTo>
                    <a:pt x="143" y="124"/>
                  </a:lnTo>
                  <a:lnTo>
                    <a:pt x="141" y="136"/>
                  </a:lnTo>
                  <a:lnTo>
                    <a:pt x="136" y="146"/>
                  </a:lnTo>
                  <a:lnTo>
                    <a:pt x="131" y="152"/>
                  </a:lnTo>
                  <a:lnTo>
                    <a:pt x="127" y="155"/>
                  </a:lnTo>
                  <a:lnTo>
                    <a:pt x="120" y="158"/>
                  </a:lnTo>
                  <a:lnTo>
                    <a:pt x="113" y="159"/>
                  </a:lnTo>
                  <a:lnTo>
                    <a:pt x="107" y="158"/>
                  </a:lnTo>
                  <a:lnTo>
                    <a:pt x="103" y="156"/>
                  </a:lnTo>
                  <a:lnTo>
                    <a:pt x="97" y="154"/>
                  </a:lnTo>
                  <a:lnTo>
                    <a:pt x="91" y="152"/>
                  </a:lnTo>
                  <a:lnTo>
                    <a:pt x="85" y="148"/>
                  </a:lnTo>
                  <a:lnTo>
                    <a:pt x="80" y="144"/>
                  </a:lnTo>
                  <a:lnTo>
                    <a:pt x="75" y="139"/>
                  </a:lnTo>
                  <a:lnTo>
                    <a:pt x="69" y="135"/>
                  </a:lnTo>
                  <a:lnTo>
                    <a:pt x="63" y="129"/>
                  </a:lnTo>
                  <a:lnTo>
                    <a:pt x="59" y="123"/>
                  </a:lnTo>
                  <a:lnTo>
                    <a:pt x="55" y="116"/>
                  </a:lnTo>
                  <a:lnTo>
                    <a:pt x="53" y="108"/>
                  </a:lnTo>
                  <a:lnTo>
                    <a:pt x="52" y="98"/>
                  </a:lnTo>
                  <a:lnTo>
                    <a:pt x="52" y="86"/>
                  </a:lnTo>
                  <a:lnTo>
                    <a:pt x="53" y="77"/>
                  </a:lnTo>
                  <a:lnTo>
                    <a:pt x="57" y="68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6" y="61"/>
                  </a:lnTo>
                  <a:lnTo>
                    <a:pt x="70" y="61"/>
                  </a:lnTo>
                  <a:lnTo>
                    <a:pt x="78" y="63"/>
                  </a:lnTo>
                  <a:lnTo>
                    <a:pt x="87" y="67"/>
                  </a:lnTo>
                  <a:lnTo>
                    <a:pt x="95" y="71"/>
                  </a:lnTo>
                  <a:lnTo>
                    <a:pt x="100" y="77"/>
                  </a:lnTo>
                  <a:lnTo>
                    <a:pt x="104" y="79"/>
                  </a:lnTo>
                  <a:lnTo>
                    <a:pt x="106" y="83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08" y="103"/>
                  </a:lnTo>
                  <a:lnTo>
                    <a:pt x="107" y="110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3" y="117"/>
                  </a:lnTo>
                  <a:lnTo>
                    <a:pt x="101" y="117"/>
                  </a:lnTo>
                  <a:lnTo>
                    <a:pt x="98" y="116"/>
                  </a:lnTo>
                  <a:lnTo>
                    <a:pt x="93" y="114"/>
                  </a:lnTo>
                  <a:lnTo>
                    <a:pt x="89" y="110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5" y="105"/>
                  </a:lnTo>
                  <a:lnTo>
                    <a:pt x="87" y="102"/>
                  </a:lnTo>
                  <a:lnTo>
                    <a:pt x="88" y="99"/>
                  </a:lnTo>
                  <a:lnTo>
                    <a:pt x="91" y="93"/>
                  </a:lnTo>
                  <a:lnTo>
                    <a:pt x="85" y="86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4" y="84"/>
                  </a:lnTo>
                  <a:lnTo>
                    <a:pt x="73" y="85"/>
                  </a:lnTo>
                  <a:lnTo>
                    <a:pt x="70" y="89"/>
                  </a:lnTo>
                  <a:lnTo>
                    <a:pt x="69" y="93"/>
                  </a:lnTo>
                  <a:lnTo>
                    <a:pt x="68" y="99"/>
                  </a:lnTo>
                  <a:lnTo>
                    <a:pt x="69" y="106"/>
                  </a:lnTo>
                  <a:lnTo>
                    <a:pt x="70" y="110"/>
                  </a:lnTo>
                  <a:lnTo>
                    <a:pt x="72" y="114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82" y="124"/>
                  </a:lnTo>
                  <a:lnTo>
                    <a:pt x="89" y="130"/>
                  </a:lnTo>
                  <a:lnTo>
                    <a:pt x="97" y="135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4" y="135"/>
                  </a:lnTo>
                  <a:lnTo>
                    <a:pt x="118" y="132"/>
                  </a:lnTo>
                  <a:lnTo>
                    <a:pt x="120" y="129"/>
                  </a:lnTo>
                  <a:lnTo>
                    <a:pt x="122" y="124"/>
                  </a:lnTo>
                  <a:lnTo>
                    <a:pt x="125" y="116"/>
                  </a:lnTo>
                  <a:lnTo>
                    <a:pt x="126" y="105"/>
                  </a:lnTo>
                  <a:lnTo>
                    <a:pt x="123" y="91"/>
                  </a:lnTo>
                  <a:lnTo>
                    <a:pt x="121" y="83"/>
                  </a:lnTo>
                  <a:lnTo>
                    <a:pt x="118" y="76"/>
                  </a:lnTo>
                  <a:lnTo>
                    <a:pt x="113" y="70"/>
                  </a:lnTo>
                  <a:lnTo>
                    <a:pt x="108" y="65"/>
                  </a:lnTo>
                  <a:lnTo>
                    <a:pt x="104" y="61"/>
                  </a:lnTo>
                  <a:lnTo>
                    <a:pt x="99" y="57"/>
                  </a:lnTo>
                  <a:lnTo>
                    <a:pt x="93" y="53"/>
                  </a:lnTo>
                  <a:lnTo>
                    <a:pt x="88" y="49"/>
                  </a:lnTo>
                  <a:lnTo>
                    <a:pt x="82" y="46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1"/>
                  </a:lnTo>
                  <a:lnTo>
                    <a:pt x="58" y="42"/>
                  </a:lnTo>
                  <a:lnTo>
                    <a:pt x="52" y="45"/>
                  </a:lnTo>
                  <a:lnTo>
                    <a:pt x="46" y="48"/>
                  </a:lnTo>
                  <a:lnTo>
                    <a:pt x="42" y="54"/>
                  </a:lnTo>
                  <a:lnTo>
                    <a:pt x="36" y="75"/>
                  </a:lnTo>
                  <a:lnTo>
                    <a:pt x="36" y="99"/>
                  </a:lnTo>
                  <a:lnTo>
                    <a:pt x="44" y="124"/>
                  </a:lnTo>
                  <a:lnTo>
                    <a:pt x="61" y="148"/>
                  </a:lnTo>
                  <a:lnTo>
                    <a:pt x="67" y="154"/>
                  </a:lnTo>
                  <a:lnTo>
                    <a:pt x="74" y="160"/>
                  </a:lnTo>
                  <a:lnTo>
                    <a:pt x="81" y="165"/>
                  </a:lnTo>
                  <a:lnTo>
                    <a:pt x="88" y="168"/>
                  </a:lnTo>
                  <a:lnTo>
                    <a:pt x="145" y="168"/>
                  </a:lnTo>
                  <a:lnTo>
                    <a:pt x="146" y="166"/>
                  </a:lnTo>
                  <a:lnTo>
                    <a:pt x="149" y="165"/>
                  </a:lnTo>
                  <a:lnTo>
                    <a:pt x="150" y="162"/>
                  </a:lnTo>
                  <a:lnTo>
                    <a:pt x="151" y="160"/>
                  </a:lnTo>
                  <a:lnTo>
                    <a:pt x="157" y="145"/>
                  </a:lnTo>
                  <a:lnTo>
                    <a:pt x="160" y="129"/>
                  </a:lnTo>
                  <a:lnTo>
                    <a:pt x="160" y="110"/>
                  </a:lnTo>
                  <a:lnTo>
                    <a:pt x="157" y="91"/>
                  </a:lnTo>
                  <a:lnTo>
                    <a:pt x="151" y="76"/>
                  </a:lnTo>
                  <a:lnTo>
                    <a:pt x="144" y="62"/>
                  </a:lnTo>
                  <a:lnTo>
                    <a:pt x="135" y="48"/>
                  </a:lnTo>
                  <a:lnTo>
                    <a:pt x="123" y="37"/>
                  </a:lnTo>
                  <a:lnTo>
                    <a:pt x="115" y="29"/>
                  </a:lnTo>
                  <a:lnTo>
                    <a:pt x="106" y="22"/>
                  </a:lnTo>
                  <a:lnTo>
                    <a:pt x="97" y="16"/>
                  </a:lnTo>
                  <a:lnTo>
                    <a:pt x="89" y="10"/>
                  </a:lnTo>
                  <a:lnTo>
                    <a:pt x="80" y="7"/>
                  </a:lnTo>
                  <a:lnTo>
                    <a:pt x="70" y="3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4" y="2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4" y="17"/>
                  </a:lnTo>
                  <a:lnTo>
                    <a:pt x="10" y="23"/>
                  </a:lnTo>
                  <a:lnTo>
                    <a:pt x="4" y="3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2" y="95"/>
                  </a:lnTo>
                  <a:lnTo>
                    <a:pt x="5" y="106"/>
                  </a:lnTo>
                  <a:lnTo>
                    <a:pt x="7" y="115"/>
                  </a:lnTo>
                  <a:lnTo>
                    <a:pt x="10" y="124"/>
                  </a:lnTo>
                  <a:lnTo>
                    <a:pt x="15" y="133"/>
                  </a:lnTo>
                  <a:lnTo>
                    <a:pt x="20" y="143"/>
                  </a:lnTo>
                  <a:lnTo>
                    <a:pt x="25" y="152"/>
                  </a:lnTo>
                  <a:lnTo>
                    <a:pt x="31" y="160"/>
                  </a:lnTo>
                  <a:lnTo>
                    <a:pt x="38" y="168"/>
                  </a:lnTo>
                  <a:lnTo>
                    <a:pt x="58" y="168"/>
                  </a:lnTo>
                  <a:lnTo>
                    <a:pt x="57" y="167"/>
                  </a:lnTo>
                  <a:lnTo>
                    <a:pt x="55" y="166"/>
                  </a:lnTo>
                  <a:lnTo>
                    <a:pt x="54" y="165"/>
                  </a:lnTo>
                  <a:lnTo>
                    <a:pt x="53" y="163"/>
                  </a:lnTo>
                  <a:close/>
                </a:path>
              </a:pathLst>
            </a:custGeom>
            <a:solidFill>
              <a:srgbClr val="72BA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7683" name="Group 78"/>
          <p:cNvGrpSpPr>
            <a:grpSpLocks/>
          </p:cNvGrpSpPr>
          <p:nvPr/>
        </p:nvGrpSpPr>
        <p:grpSpPr bwMode="auto">
          <a:xfrm>
            <a:off x="6629400" y="3306763"/>
            <a:ext cx="508000" cy="1036637"/>
            <a:chOff x="3408" y="2064"/>
            <a:chExt cx="320" cy="653"/>
          </a:xfrm>
        </p:grpSpPr>
        <p:grpSp>
          <p:nvGrpSpPr>
            <p:cNvPr id="327713" name="Group 79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7717" name="Freeform 80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7718" name="Freeform 81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7714" name="Text Box 82"/>
            <p:cNvSpPr txBox="1">
              <a:spLocks noChangeArrowheads="1"/>
            </p:cNvSpPr>
            <p:nvPr/>
          </p:nvSpPr>
          <p:spPr bwMode="auto">
            <a:xfrm>
              <a:off x="3424" y="2064"/>
              <a:ext cx="30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100</a:t>
              </a:r>
            </a:p>
          </p:txBody>
        </p:sp>
        <p:sp>
          <p:nvSpPr>
            <p:cNvPr id="327715" name="Freeform 83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16" name="Freeform 84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7684" name="Group 85"/>
          <p:cNvGrpSpPr>
            <a:grpSpLocks/>
          </p:cNvGrpSpPr>
          <p:nvPr/>
        </p:nvGrpSpPr>
        <p:grpSpPr bwMode="auto">
          <a:xfrm>
            <a:off x="7924800" y="5213350"/>
            <a:ext cx="1230313" cy="425450"/>
            <a:chOff x="344" y="1835"/>
            <a:chExt cx="775" cy="268"/>
          </a:xfrm>
        </p:grpSpPr>
        <p:sp>
          <p:nvSpPr>
            <p:cNvPr id="327696" name="Freeform 86"/>
            <p:cNvSpPr>
              <a:spLocks/>
            </p:cNvSpPr>
            <p:nvPr/>
          </p:nvSpPr>
          <p:spPr bwMode="auto">
            <a:xfrm rot="21071185" flipH="1">
              <a:off x="782" y="1857"/>
              <a:ext cx="231" cy="130"/>
            </a:xfrm>
            <a:custGeom>
              <a:avLst/>
              <a:gdLst>
                <a:gd name="T0" fmla="*/ 15 w 876"/>
                <a:gd name="T1" fmla="*/ 0 h 649"/>
                <a:gd name="T2" fmla="*/ 3 w 876"/>
                <a:gd name="T3" fmla="*/ 0 h 649"/>
                <a:gd name="T4" fmla="*/ 0 w 876"/>
                <a:gd name="T5" fmla="*/ 2 h 649"/>
                <a:gd name="T6" fmla="*/ 0 w 876"/>
                <a:gd name="T7" fmla="*/ 5 h 649"/>
                <a:gd name="T8" fmla="*/ 2 w 876"/>
                <a:gd name="T9" fmla="*/ 5 h 649"/>
                <a:gd name="T10" fmla="*/ 2 w 876"/>
                <a:gd name="T11" fmla="*/ 2 h 649"/>
                <a:gd name="T12" fmla="*/ 6 w 876"/>
                <a:gd name="T13" fmla="*/ 2 h 649"/>
                <a:gd name="T14" fmla="*/ 3 w 876"/>
                <a:gd name="T15" fmla="*/ 1 h 649"/>
                <a:gd name="T16" fmla="*/ 16 w 876"/>
                <a:gd name="T17" fmla="*/ 0 h 649"/>
                <a:gd name="T18" fmla="*/ 15 w 876"/>
                <a:gd name="T19" fmla="*/ 0 h 649"/>
                <a:gd name="T20" fmla="*/ 15 w 876"/>
                <a:gd name="T21" fmla="*/ 0 h 6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6"/>
                <a:gd name="T34" fmla="*/ 0 h 649"/>
                <a:gd name="T35" fmla="*/ 876 w 876"/>
                <a:gd name="T36" fmla="*/ 649 h 6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6" h="649">
                  <a:moveTo>
                    <a:pt x="796" y="0"/>
                  </a:moveTo>
                  <a:lnTo>
                    <a:pt x="164" y="59"/>
                  </a:lnTo>
                  <a:lnTo>
                    <a:pt x="0" y="206"/>
                  </a:lnTo>
                  <a:lnTo>
                    <a:pt x="5" y="649"/>
                  </a:lnTo>
                  <a:lnTo>
                    <a:pt x="108" y="647"/>
                  </a:lnTo>
                  <a:lnTo>
                    <a:pt x="124" y="208"/>
                  </a:lnTo>
                  <a:lnTo>
                    <a:pt x="301" y="236"/>
                  </a:lnTo>
                  <a:lnTo>
                    <a:pt x="189" y="101"/>
                  </a:lnTo>
                  <a:lnTo>
                    <a:pt x="876" y="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697" name="Freeform 87"/>
            <p:cNvSpPr>
              <a:spLocks/>
            </p:cNvSpPr>
            <p:nvPr/>
          </p:nvSpPr>
          <p:spPr bwMode="auto">
            <a:xfrm rot="21071185" flipH="1">
              <a:off x="521" y="1917"/>
              <a:ext cx="581" cy="109"/>
            </a:xfrm>
            <a:custGeom>
              <a:avLst/>
              <a:gdLst>
                <a:gd name="T0" fmla="*/ 3 w 2202"/>
                <a:gd name="T1" fmla="*/ 0 h 545"/>
                <a:gd name="T2" fmla="*/ 3 w 2202"/>
                <a:gd name="T3" fmla="*/ 0 h 545"/>
                <a:gd name="T4" fmla="*/ 2 w 2202"/>
                <a:gd name="T5" fmla="*/ 1 h 545"/>
                <a:gd name="T6" fmla="*/ 1 w 2202"/>
                <a:gd name="T7" fmla="*/ 1 h 545"/>
                <a:gd name="T8" fmla="*/ 1 w 2202"/>
                <a:gd name="T9" fmla="*/ 2 h 545"/>
                <a:gd name="T10" fmla="*/ 0 w 2202"/>
                <a:gd name="T11" fmla="*/ 3 h 545"/>
                <a:gd name="T12" fmla="*/ 1 w 2202"/>
                <a:gd name="T13" fmla="*/ 3 h 545"/>
                <a:gd name="T14" fmla="*/ 1 w 2202"/>
                <a:gd name="T15" fmla="*/ 3 h 545"/>
                <a:gd name="T16" fmla="*/ 2 w 2202"/>
                <a:gd name="T17" fmla="*/ 4 h 545"/>
                <a:gd name="T18" fmla="*/ 17 w 2202"/>
                <a:gd name="T19" fmla="*/ 4 h 545"/>
                <a:gd name="T20" fmla="*/ 19 w 2202"/>
                <a:gd name="T21" fmla="*/ 3 h 545"/>
                <a:gd name="T22" fmla="*/ 20 w 2202"/>
                <a:gd name="T23" fmla="*/ 3 h 545"/>
                <a:gd name="T24" fmla="*/ 21 w 2202"/>
                <a:gd name="T25" fmla="*/ 3 h 545"/>
                <a:gd name="T26" fmla="*/ 21 w 2202"/>
                <a:gd name="T27" fmla="*/ 2 h 545"/>
                <a:gd name="T28" fmla="*/ 23 w 2202"/>
                <a:gd name="T29" fmla="*/ 2 h 545"/>
                <a:gd name="T30" fmla="*/ 25 w 2202"/>
                <a:gd name="T31" fmla="*/ 3 h 545"/>
                <a:gd name="T32" fmla="*/ 26 w 2202"/>
                <a:gd name="T33" fmla="*/ 3 h 545"/>
                <a:gd name="T34" fmla="*/ 26 w 2202"/>
                <a:gd name="T35" fmla="*/ 4 h 545"/>
                <a:gd name="T36" fmla="*/ 30 w 2202"/>
                <a:gd name="T37" fmla="*/ 3 h 545"/>
                <a:gd name="T38" fmla="*/ 28 w 2202"/>
                <a:gd name="T39" fmla="*/ 3 h 545"/>
                <a:gd name="T40" fmla="*/ 27 w 2202"/>
                <a:gd name="T41" fmla="*/ 3 h 545"/>
                <a:gd name="T42" fmla="*/ 26 w 2202"/>
                <a:gd name="T43" fmla="*/ 2 h 545"/>
                <a:gd name="T44" fmla="*/ 26 w 2202"/>
                <a:gd name="T45" fmla="*/ 2 h 545"/>
                <a:gd name="T46" fmla="*/ 25 w 2202"/>
                <a:gd name="T47" fmla="*/ 2 h 545"/>
                <a:gd name="T48" fmla="*/ 25 w 2202"/>
                <a:gd name="T49" fmla="*/ 2 h 545"/>
                <a:gd name="T50" fmla="*/ 24 w 2202"/>
                <a:gd name="T51" fmla="*/ 2 h 545"/>
                <a:gd name="T52" fmla="*/ 23 w 2202"/>
                <a:gd name="T53" fmla="*/ 1 h 545"/>
                <a:gd name="T54" fmla="*/ 21 w 2202"/>
                <a:gd name="T55" fmla="*/ 2 h 545"/>
                <a:gd name="T56" fmla="*/ 21 w 2202"/>
                <a:gd name="T57" fmla="*/ 2 h 545"/>
                <a:gd name="T58" fmla="*/ 20 w 2202"/>
                <a:gd name="T59" fmla="*/ 2 h 545"/>
                <a:gd name="T60" fmla="*/ 20 w 2202"/>
                <a:gd name="T61" fmla="*/ 2 h 545"/>
                <a:gd name="T62" fmla="*/ 19 w 2202"/>
                <a:gd name="T63" fmla="*/ 2 h 545"/>
                <a:gd name="T64" fmla="*/ 19 w 2202"/>
                <a:gd name="T65" fmla="*/ 2 h 545"/>
                <a:gd name="T66" fmla="*/ 18 w 2202"/>
                <a:gd name="T67" fmla="*/ 2 h 545"/>
                <a:gd name="T68" fmla="*/ 18 w 2202"/>
                <a:gd name="T69" fmla="*/ 3 h 545"/>
                <a:gd name="T70" fmla="*/ 17 w 2202"/>
                <a:gd name="T71" fmla="*/ 3 h 545"/>
                <a:gd name="T72" fmla="*/ 17 w 2202"/>
                <a:gd name="T73" fmla="*/ 2 h 545"/>
                <a:gd name="T74" fmla="*/ 17 w 2202"/>
                <a:gd name="T75" fmla="*/ 2 h 545"/>
                <a:gd name="T76" fmla="*/ 16 w 2202"/>
                <a:gd name="T77" fmla="*/ 1 h 545"/>
                <a:gd name="T78" fmla="*/ 16 w 2202"/>
                <a:gd name="T79" fmla="*/ 1 h 545"/>
                <a:gd name="T80" fmla="*/ 15 w 2202"/>
                <a:gd name="T81" fmla="*/ 1 h 545"/>
                <a:gd name="T82" fmla="*/ 15 w 2202"/>
                <a:gd name="T83" fmla="*/ 2 h 545"/>
                <a:gd name="T84" fmla="*/ 14 w 2202"/>
                <a:gd name="T85" fmla="*/ 2 h 545"/>
                <a:gd name="T86" fmla="*/ 13 w 2202"/>
                <a:gd name="T87" fmla="*/ 2 h 545"/>
                <a:gd name="T88" fmla="*/ 12 w 2202"/>
                <a:gd name="T89" fmla="*/ 2 h 545"/>
                <a:gd name="T90" fmla="*/ 12 w 2202"/>
                <a:gd name="T91" fmla="*/ 1 h 545"/>
                <a:gd name="T92" fmla="*/ 11 w 2202"/>
                <a:gd name="T93" fmla="*/ 0 h 545"/>
                <a:gd name="T94" fmla="*/ 6 w 2202"/>
                <a:gd name="T95" fmla="*/ 3 h 545"/>
                <a:gd name="T96" fmla="*/ 5 w 2202"/>
                <a:gd name="T97" fmla="*/ 3 h 545"/>
                <a:gd name="T98" fmla="*/ 4 w 2202"/>
                <a:gd name="T99" fmla="*/ 3 h 545"/>
                <a:gd name="T100" fmla="*/ 2 w 2202"/>
                <a:gd name="T101" fmla="*/ 3 h 545"/>
                <a:gd name="T102" fmla="*/ 2 w 2202"/>
                <a:gd name="T103" fmla="*/ 2 h 545"/>
                <a:gd name="T104" fmla="*/ 2 w 2202"/>
                <a:gd name="T105" fmla="*/ 1 h 545"/>
                <a:gd name="T106" fmla="*/ 3 w 2202"/>
                <a:gd name="T107" fmla="*/ 0 h 5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02"/>
                <a:gd name="T163" fmla="*/ 0 h 545"/>
                <a:gd name="T164" fmla="*/ 2202 w 2202"/>
                <a:gd name="T165" fmla="*/ 545 h 5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02" h="545">
                  <a:moveTo>
                    <a:pt x="208" y="20"/>
                  </a:moveTo>
                  <a:lnTo>
                    <a:pt x="202" y="23"/>
                  </a:lnTo>
                  <a:lnTo>
                    <a:pt x="188" y="29"/>
                  </a:lnTo>
                  <a:lnTo>
                    <a:pt x="179" y="34"/>
                  </a:lnTo>
                  <a:lnTo>
                    <a:pt x="167" y="39"/>
                  </a:lnTo>
                  <a:lnTo>
                    <a:pt x="155" y="46"/>
                  </a:lnTo>
                  <a:lnTo>
                    <a:pt x="148" y="51"/>
                  </a:lnTo>
                  <a:lnTo>
                    <a:pt x="141" y="54"/>
                  </a:lnTo>
                  <a:lnTo>
                    <a:pt x="134" y="58"/>
                  </a:lnTo>
                  <a:lnTo>
                    <a:pt x="128" y="64"/>
                  </a:lnTo>
                  <a:lnTo>
                    <a:pt x="120" y="69"/>
                  </a:lnTo>
                  <a:lnTo>
                    <a:pt x="113" y="74"/>
                  </a:lnTo>
                  <a:lnTo>
                    <a:pt x="99" y="85"/>
                  </a:lnTo>
                  <a:lnTo>
                    <a:pt x="84" y="98"/>
                  </a:lnTo>
                  <a:lnTo>
                    <a:pt x="72" y="112"/>
                  </a:lnTo>
                  <a:lnTo>
                    <a:pt x="59" y="127"/>
                  </a:lnTo>
                  <a:lnTo>
                    <a:pt x="48" y="143"/>
                  </a:lnTo>
                  <a:lnTo>
                    <a:pt x="37" y="160"/>
                  </a:lnTo>
                  <a:lnTo>
                    <a:pt x="28" y="179"/>
                  </a:lnTo>
                  <a:lnTo>
                    <a:pt x="21" y="197"/>
                  </a:lnTo>
                  <a:lnTo>
                    <a:pt x="10" y="229"/>
                  </a:lnTo>
                  <a:lnTo>
                    <a:pt x="0" y="292"/>
                  </a:lnTo>
                  <a:lnTo>
                    <a:pt x="2" y="319"/>
                  </a:lnTo>
                  <a:lnTo>
                    <a:pt x="7" y="344"/>
                  </a:lnTo>
                  <a:lnTo>
                    <a:pt x="14" y="369"/>
                  </a:lnTo>
                  <a:lnTo>
                    <a:pt x="19" y="380"/>
                  </a:lnTo>
                  <a:lnTo>
                    <a:pt x="23" y="391"/>
                  </a:lnTo>
                  <a:lnTo>
                    <a:pt x="29" y="400"/>
                  </a:lnTo>
                  <a:lnTo>
                    <a:pt x="37" y="409"/>
                  </a:lnTo>
                  <a:lnTo>
                    <a:pt x="53" y="424"/>
                  </a:lnTo>
                  <a:lnTo>
                    <a:pt x="61" y="430"/>
                  </a:lnTo>
                  <a:lnTo>
                    <a:pt x="72" y="434"/>
                  </a:lnTo>
                  <a:lnTo>
                    <a:pt x="81" y="438"/>
                  </a:lnTo>
                  <a:lnTo>
                    <a:pt x="90" y="441"/>
                  </a:lnTo>
                  <a:lnTo>
                    <a:pt x="108" y="446"/>
                  </a:lnTo>
                  <a:lnTo>
                    <a:pt x="123" y="449"/>
                  </a:lnTo>
                  <a:lnTo>
                    <a:pt x="135" y="449"/>
                  </a:lnTo>
                  <a:lnTo>
                    <a:pt x="819" y="470"/>
                  </a:lnTo>
                  <a:lnTo>
                    <a:pt x="935" y="441"/>
                  </a:lnTo>
                  <a:lnTo>
                    <a:pt x="938" y="516"/>
                  </a:lnTo>
                  <a:lnTo>
                    <a:pt x="1014" y="469"/>
                  </a:lnTo>
                  <a:lnTo>
                    <a:pt x="1024" y="444"/>
                  </a:lnTo>
                  <a:lnTo>
                    <a:pt x="1028" y="431"/>
                  </a:lnTo>
                  <a:lnTo>
                    <a:pt x="1035" y="418"/>
                  </a:lnTo>
                  <a:lnTo>
                    <a:pt x="1043" y="404"/>
                  </a:lnTo>
                  <a:lnTo>
                    <a:pt x="1051" y="388"/>
                  </a:lnTo>
                  <a:lnTo>
                    <a:pt x="1060" y="374"/>
                  </a:lnTo>
                  <a:lnTo>
                    <a:pt x="1072" y="358"/>
                  </a:lnTo>
                  <a:lnTo>
                    <a:pt x="1085" y="344"/>
                  </a:lnTo>
                  <a:lnTo>
                    <a:pt x="1099" y="332"/>
                  </a:lnTo>
                  <a:lnTo>
                    <a:pt x="1105" y="326"/>
                  </a:lnTo>
                  <a:lnTo>
                    <a:pt x="1114" y="320"/>
                  </a:lnTo>
                  <a:lnTo>
                    <a:pt x="1122" y="316"/>
                  </a:lnTo>
                  <a:lnTo>
                    <a:pt x="1130" y="311"/>
                  </a:lnTo>
                  <a:lnTo>
                    <a:pt x="1139" y="306"/>
                  </a:lnTo>
                  <a:lnTo>
                    <a:pt x="1148" y="304"/>
                  </a:lnTo>
                  <a:lnTo>
                    <a:pt x="1167" y="300"/>
                  </a:lnTo>
                  <a:lnTo>
                    <a:pt x="1206" y="298"/>
                  </a:lnTo>
                  <a:lnTo>
                    <a:pt x="1243" y="301"/>
                  </a:lnTo>
                  <a:lnTo>
                    <a:pt x="1277" y="310"/>
                  </a:lnTo>
                  <a:lnTo>
                    <a:pt x="1293" y="316"/>
                  </a:lnTo>
                  <a:lnTo>
                    <a:pt x="1309" y="323"/>
                  </a:lnTo>
                  <a:lnTo>
                    <a:pt x="1324" y="331"/>
                  </a:lnTo>
                  <a:lnTo>
                    <a:pt x="1331" y="334"/>
                  </a:lnTo>
                  <a:lnTo>
                    <a:pt x="1337" y="339"/>
                  </a:lnTo>
                  <a:lnTo>
                    <a:pt x="1360" y="358"/>
                  </a:lnTo>
                  <a:lnTo>
                    <a:pt x="1379" y="380"/>
                  </a:lnTo>
                  <a:lnTo>
                    <a:pt x="1390" y="406"/>
                  </a:lnTo>
                  <a:lnTo>
                    <a:pt x="1399" y="432"/>
                  </a:lnTo>
                  <a:lnTo>
                    <a:pt x="1406" y="456"/>
                  </a:lnTo>
                  <a:lnTo>
                    <a:pt x="1415" y="501"/>
                  </a:lnTo>
                  <a:lnTo>
                    <a:pt x="1422" y="545"/>
                  </a:lnTo>
                  <a:lnTo>
                    <a:pt x="2193" y="469"/>
                  </a:lnTo>
                  <a:lnTo>
                    <a:pt x="2202" y="424"/>
                  </a:lnTo>
                  <a:lnTo>
                    <a:pt x="1615" y="440"/>
                  </a:lnTo>
                  <a:lnTo>
                    <a:pt x="1603" y="427"/>
                  </a:lnTo>
                  <a:lnTo>
                    <a:pt x="1588" y="412"/>
                  </a:lnTo>
                  <a:lnTo>
                    <a:pt x="1570" y="395"/>
                  </a:lnTo>
                  <a:lnTo>
                    <a:pt x="1558" y="385"/>
                  </a:lnTo>
                  <a:lnTo>
                    <a:pt x="1547" y="373"/>
                  </a:lnTo>
                  <a:lnTo>
                    <a:pt x="1533" y="362"/>
                  </a:lnTo>
                  <a:lnTo>
                    <a:pt x="1519" y="350"/>
                  </a:lnTo>
                  <a:lnTo>
                    <a:pt x="1505" y="338"/>
                  </a:lnTo>
                  <a:lnTo>
                    <a:pt x="1491" y="325"/>
                  </a:lnTo>
                  <a:lnTo>
                    <a:pt x="1475" y="312"/>
                  </a:lnTo>
                  <a:lnTo>
                    <a:pt x="1459" y="300"/>
                  </a:lnTo>
                  <a:lnTo>
                    <a:pt x="1443" y="286"/>
                  </a:lnTo>
                  <a:lnTo>
                    <a:pt x="1435" y="280"/>
                  </a:lnTo>
                  <a:lnTo>
                    <a:pt x="1426" y="273"/>
                  </a:lnTo>
                  <a:lnTo>
                    <a:pt x="1418" y="267"/>
                  </a:lnTo>
                  <a:lnTo>
                    <a:pt x="1408" y="262"/>
                  </a:lnTo>
                  <a:lnTo>
                    <a:pt x="1400" y="256"/>
                  </a:lnTo>
                  <a:lnTo>
                    <a:pt x="1391" y="249"/>
                  </a:lnTo>
                  <a:lnTo>
                    <a:pt x="1384" y="243"/>
                  </a:lnTo>
                  <a:lnTo>
                    <a:pt x="1376" y="237"/>
                  </a:lnTo>
                  <a:lnTo>
                    <a:pt x="1367" y="233"/>
                  </a:lnTo>
                  <a:lnTo>
                    <a:pt x="1359" y="227"/>
                  </a:lnTo>
                  <a:lnTo>
                    <a:pt x="1350" y="222"/>
                  </a:lnTo>
                  <a:lnTo>
                    <a:pt x="1342" y="217"/>
                  </a:lnTo>
                  <a:lnTo>
                    <a:pt x="1332" y="212"/>
                  </a:lnTo>
                  <a:lnTo>
                    <a:pt x="1324" y="209"/>
                  </a:lnTo>
                  <a:lnTo>
                    <a:pt x="1315" y="204"/>
                  </a:lnTo>
                  <a:lnTo>
                    <a:pt x="1307" y="201"/>
                  </a:lnTo>
                  <a:lnTo>
                    <a:pt x="1299" y="197"/>
                  </a:lnTo>
                  <a:lnTo>
                    <a:pt x="1291" y="194"/>
                  </a:lnTo>
                  <a:lnTo>
                    <a:pt x="1275" y="188"/>
                  </a:lnTo>
                  <a:lnTo>
                    <a:pt x="1259" y="183"/>
                  </a:lnTo>
                  <a:lnTo>
                    <a:pt x="1244" y="180"/>
                  </a:lnTo>
                  <a:lnTo>
                    <a:pt x="1230" y="179"/>
                  </a:lnTo>
                  <a:lnTo>
                    <a:pt x="1201" y="181"/>
                  </a:lnTo>
                  <a:lnTo>
                    <a:pt x="1177" y="189"/>
                  </a:lnTo>
                  <a:lnTo>
                    <a:pt x="1164" y="194"/>
                  </a:lnTo>
                  <a:lnTo>
                    <a:pt x="1152" y="198"/>
                  </a:lnTo>
                  <a:lnTo>
                    <a:pt x="1139" y="204"/>
                  </a:lnTo>
                  <a:lnTo>
                    <a:pt x="1127" y="211"/>
                  </a:lnTo>
                  <a:lnTo>
                    <a:pt x="1116" y="217"/>
                  </a:lnTo>
                  <a:lnTo>
                    <a:pt x="1104" y="224"/>
                  </a:lnTo>
                  <a:lnTo>
                    <a:pt x="1093" y="232"/>
                  </a:lnTo>
                  <a:lnTo>
                    <a:pt x="1087" y="236"/>
                  </a:lnTo>
                  <a:lnTo>
                    <a:pt x="1081" y="240"/>
                  </a:lnTo>
                  <a:lnTo>
                    <a:pt x="1075" y="243"/>
                  </a:lnTo>
                  <a:lnTo>
                    <a:pt x="1070" y="248"/>
                  </a:lnTo>
                  <a:lnTo>
                    <a:pt x="1064" y="250"/>
                  </a:lnTo>
                  <a:lnTo>
                    <a:pt x="1059" y="255"/>
                  </a:lnTo>
                  <a:lnTo>
                    <a:pt x="1054" y="258"/>
                  </a:lnTo>
                  <a:lnTo>
                    <a:pt x="1049" y="262"/>
                  </a:lnTo>
                  <a:lnTo>
                    <a:pt x="1043" y="266"/>
                  </a:lnTo>
                  <a:lnTo>
                    <a:pt x="1037" y="270"/>
                  </a:lnTo>
                  <a:lnTo>
                    <a:pt x="1032" y="274"/>
                  </a:lnTo>
                  <a:lnTo>
                    <a:pt x="1027" y="278"/>
                  </a:lnTo>
                  <a:lnTo>
                    <a:pt x="1022" y="281"/>
                  </a:lnTo>
                  <a:lnTo>
                    <a:pt x="1018" y="285"/>
                  </a:lnTo>
                  <a:lnTo>
                    <a:pt x="1013" y="288"/>
                  </a:lnTo>
                  <a:lnTo>
                    <a:pt x="1009" y="293"/>
                  </a:lnTo>
                  <a:lnTo>
                    <a:pt x="998" y="300"/>
                  </a:lnTo>
                  <a:lnTo>
                    <a:pt x="990" y="306"/>
                  </a:lnTo>
                  <a:lnTo>
                    <a:pt x="981" y="312"/>
                  </a:lnTo>
                  <a:lnTo>
                    <a:pt x="973" y="318"/>
                  </a:lnTo>
                  <a:lnTo>
                    <a:pt x="965" y="323"/>
                  </a:lnTo>
                  <a:lnTo>
                    <a:pt x="958" y="326"/>
                  </a:lnTo>
                  <a:lnTo>
                    <a:pt x="951" y="331"/>
                  </a:lnTo>
                  <a:lnTo>
                    <a:pt x="937" y="336"/>
                  </a:lnTo>
                  <a:lnTo>
                    <a:pt x="926" y="339"/>
                  </a:lnTo>
                  <a:lnTo>
                    <a:pt x="916" y="336"/>
                  </a:lnTo>
                  <a:lnTo>
                    <a:pt x="908" y="331"/>
                  </a:lnTo>
                  <a:lnTo>
                    <a:pt x="900" y="312"/>
                  </a:lnTo>
                  <a:lnTo>
                    <a:pt x="897" y="294"/>
                  </a:lnTo>
                  <a:lnTo>
                    <a:pt x="899" y="275"/>
                  </a:lnTo>
                  <a:lnTo>
                    <a:pt x="905" y="260"/>
                  </a:lnTo>
                  <a:lnTo>
                    <a:pt x="913" y="245"/>
                  </a:lnTo>
                  <a:lnTo>
                    <a:pt x="919" y="235"/>
                  </a:lnTo>
                  <a:lnTo>
                    <a:pt x="927" y="224"/>
                  </a:lnTo>
                  <a:lnTo>
                    <a:pt x="930" y="138"/>
                  </a:lnTo>
                  <a:lnTo>
                    <a:pt x="910" y="121"/>
                  </a:lnTo>
                  <a:lnTo>
                    <a:pt x="901" y="115"/>
                  </a:lnTo>
                  <a:lnTo>
                    <a:pt x="893" y="108"/>
                  </a:lnTo>
                  <a:lnTo>
                    <a:pt x="888" y="104"/>
                  </a:lnTo>
                  <a:lnTo>
                    <a:pt x="883" y="102"/>
                  </a:lnTo>
                  <a:lnTo>
                    <a:pt x="878" y="98"/>
                  </a:lnTo>
                  <a:lnTo>
                    <a:pt x="874" y="115"/>
                  </a:lnTo>
                  <a:lnTo>
                    <a:pt x="866" y="133"/>
                  </a:lnTo>
                  <a:lnTo>
                    <a:pt x="860" y="142"/>
                  </a:lnTo>
                  <a:lnTo>
                    <a:pt x="852" y="152"/>
                  </a:lnTo>
                  <a:lnTo>
                    <a:pt x="838" y="168"/>
                  </a:lnTo>
                  <a:lnTo>
                    <a:pt x="828" y="178"/>
                  </a:lnTo>
                  <a:lnTo>
                    <a:pt x="817" y="181"/>
                  </a:lnTo>
                  <a:lnTo>
                    <a:pt x="813" y="230"/>
                  </a:lnTo>
                  <a:lnTo>
                    <a:pt x="806" y="249"/>
                  </a:lnTo>
                  <a:lnTo>
                    <a:pt x="801" y="259"/>
                  </a:lnTo>
                  <a:lnTo>
                    <a:pt x="795" y="268"/>
                  </a:lnTo>
                  <a:lnTo>
                    <a:pt x="780" y="282"/>
                  </a:lnTo>
                  <a:lnTo>
                    <a:pt x="771" y="288"/>
                  </a:lnTo>
                  <a:lnTo>
                    <a:pt x="760" y="293"/>
                  </a:lnTo>
                  <a:lnTo>
                    <a:pt x="737" y="297"/>
                  </a:lnTo>
                  <a:lnTo>
                    <a:pt x="717" y="298"/>
                  </a:lnTo>
                  <a:lnTo>
                    <a:pt x="701" y="295"/>
                  </a:lnTo>
                  <a:lnTo>
                    <a:pt x="687" y="289"/>
                  </a:lnTo>
                  <a:lnTo>
                    <a:pt x="665" y="268"/>
                  </a:lnTo>
                  <a:lnTo>
                    <a:pt x="655" y="254"/>
                  </a:lnTo>
                  <a:lnTo>
                    <a:pt x="647" y="236"/>
                  </a:lnTo>
                  <a:lnTo>
                    <a:pt x="642" y="217"/>
                  </a:lnTo>
                  <a:lnTo>
                    <a:pt x="641" y="197"/>
                  </a:lnTo>
                  <a:lnTo>
                    <a:pt x="643" y="178"/>
                  </a:lnTo>
                  <a:lnTo>
                    <a:pt x="648" y="159"/>
                  </a:lnTo>
                  <a:lnTo>
                    <a:pt x="654" y="144"/>
                  </a:lnTo>
                  <a:lnTo>
                    <a:pt x="659" y="131"/>
                  </a:lnTo>
                  <a:lnTo>
                    <a:pt x="665" y="120"/>
                  </a:lnTo>
                  <a:lnTo>
                    <a:pt x="613" y="0"/>
                  </a:lnTo>
                  <a:lnTo>
                    <a:pt x="592" y="418"/>
                  </a:lnTo>
                  <a:lnTo>
                    <a:pt x="356" y="411"/>
                  </a:lnTo>
                  <a:lnTo>
                    <a:pt x="326" y="318"/>
                  </a:lnTo>
                  <a:lnTo>
                    <a:pt x="321" y="323"/>
                  </a:lnTo>
                  <a:lnTo>
                    <a:pt x="314" y="326"/>
                  </a:lnTo>
                  <a:lnTo>
                    <a:pt x="305" y="332"/>
                  </a:lnTo>
                  <a:lnTo>
                    <a:pt x="293" y="339"/>
                  </a:lnTo>
                  <a:lnTo>
                    <a:pt x="280" y="346"/>
                  </a:lnTo>
                  <a:lnTo>
                    <a:pt x="265" y="351"/>
                  </a:lnTo>
                  <a:lnTo>
                    <a:pt x="252" y="357"/>
                  </a:lnTo>
                  <a:lnTo>
                    <a:pt x="235" y="364"/>
                  </a:lnTo>
                  <a:lnTo>
                    <a:pt x="218" y="366"/>
                  </a:lnTo>
                  <a:lnTo>
                    <a:pt x="185" y="369"/>
                  </a:lnTo>
                  <a:lnTo>
                    <a:pt x="154" y="359"/>
                  </a:lnTo>
                  <a:lnTo>
                    <a:pt x="127" y="338"/>
                  </a:lnTo>
                  <a:lnTo>
                    <a:pt x="117" y="321"/>
                  </a:lnTo>
                  <a:lnTo>
                    <a:pt x="106" y="306"/>
                  </a:lnTo>
                  <a:lnTo>
                    <a:pt x="98" y="293"/>
                  </a:lnTo>
                  <a:lnTo>
                    <a:pt x="91" y="278"/>
                  </a:lnTo>
                  <a:lnTo>
                    <a:pt x="78" y="224"/>
                  </a:lnTo>
                  <a:lnTo>
                    <a:pt x="80" y="178"/>
                  </a:lnTo>
                  <a:lnTo>
                    <a:pt x="87" y="157"/>
                  </a:lnTo>
                  <a:lnTo>
                    <a:pt x="95" y="140"/>
                  </a:lnTo>
                  <a:lnTo>
                    <a:pt x="106" y="121"/>
                  </a:lnTo>
                  <a:lnTo>
                    <a:pt x="123" y="103"/>
                  </a:lnTo>
                  <a:lnTo>
                    <a:pt x="142" y="83"/>
                  </a:lnTo>
                  <a:lnTo>
                    <a:pt x="162" y="64"/>
                  </a:lnTo>
                  <a:lnTo>
                    <a:pt x="179" y="46"/>
                  </a:lnTo>
                  <a:lnTo>
                    <a:pt x="194" y="32"/>
                  </a:lnTo>
                  <a:lnTo>
                    <a:pt x="208" y="2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698" name="Freeform 88"/>
            <p:cNvSpPr>
              <a:spLocks/>
            </p:cNvSpPr>
            <p:nvPr/>
          </p:nvSpPr>
          <p:spPr bwMode="auto">
            <a:xfrm rot="21071185" flipH="1">
              <a:off x="850" y="1969"/>
              <a:ext cx="258" cy="44"/>
            </a:xfrm>
            <a:custGeom>
              <a:avLst/>
              <a:gdLst>
                <a:gd name="T0" fmla="*/ 1 w 977"/>
                <a:gd name="T1" fmla="*/ 0 h 221"/>
                <a:gd name="T2" fmla="*/ 0 w 977"/>
                <a:gd name="T3" fmla="*/ 0 h 221"/>
                <a:gd name="T4" fmla="*/ 0 w 977"/>
                <a:gd name="T5" fmla="*/ 1 h 221"/>
                <a:gd name="T6" fmla="*/ 0 w 977"/>
                <a:gd name="T7" fmla="*/ 1 h 221"/>
                <a:gd name="T8" fmla="*/ 1 w 977"/>
                <a:gd name="T9" fmla="*/ 1 h 221"/>
                <a:gd name="T10" fmla="*/ 1 w 977"/>
                <a:gd name="T11" fmla="*/ 1 h 221"/>
                <a:gd name="T12" fmla="*/ 2 w 977"/>
                <a:gd name="T13" fmla="*/ 1 h 221"/>
                <a:gd name="T14" fmla="*/ 2 w 977"/>
                <a:gd name="T15" fmla="*/ 1 h 221"/>
                <a:gd name="T16" fmla="*/ 3 w 977"/>
                <a:gd name="T17" fmla="*/ 1 h 221"/>
                <a:gd name="T18" fmla="*/ 5 w 977"/>
                <a:gd name="T19" fmla="*/ 2 h 221"/>
                <a:gd name="T20" fmla="*/ 6 w 977"/>
                <a:gd name="T21" fmla="*/ 2 h 221"/>
                <a:gd name="T22" fmla="*/ 7 w 977"/>
                <a:gd name="T23" fmla="*/ 2 h 221"/>
                <a:gd name="T24" fmla="*/ 10 w 977"/>
                <a:gd name="T25" fmla="*/ 2 h 221"/>
                <a:gd name="T26" fmla="*/ 14 w 977"/>
                <a:gd name="T27" fmla="*/ 2 h 221"/>
                <a:gd name="T28" fmla="*/ 17 w 977"/>
                <a:gd name="T29" fmla="*/ 2 h 221"/>
                <a:gd name="T30" fmla="*/ 18 w 977"/>
                <a:gd name="T31" fmla="*/ 1 h 221"/>
                <a:gd name="T32" fmla="*/ 18 w 977"/>
                <a:gd name="T33" fmla="*/ 1 h 221"/>
                <a:gd name="T34" fmla="*/ 18 w 977"/>
                <a:gd name="T35" fmla="*/ 1 h 221"/>
                <a:gd name="T36" fmla="*/ 17 w 977"/>
                <a:gd name="T37" fmla="*/ 1 h 221"/>
                <a:gd name="T38" fmla="*/ 17 w 977"/>
                <a:gd name="T39" fmla="*/ 1 h 221"/>
                <a:gd name="T40" fmla="*/ 17 w 977"/>
                <a:gd name="T41" fmla="*/ 1 h 221"/>
                <a:gd name="T42" fmla="*/ 16 w 977"/>
                <a:gd name="T43" fmla="*/ 1 h 221"/>
                <a:gd name="T44" fmla="*/ 15 w 977"/>
                <a:gd name="T45" fmla="*/ 1 h 221"/>
                <a:gd name="T46" fmla="*/ 13 w 977"/>
                <a:gd name="T47" fmla="*/ 1 h 221"/>
                <a:gd name="T48" fmla="*/ 7 w 977"/>
                <a:gd name="T49" fmla="*/ 1 h 221"/>
                <a:gd name="T50" fmla="*/ 4 w 977"/>
                <a:gd name="T51" fmla="*/ 1 h 221"/>
                <a:gd name="T52" fmla="*/ 2 w 977"/>
                <a:gd name="T53" fmla="*/ 1 h 221"/>
                <a:gd name="T54" fmla="*/ 1 w 977"/>
                <a:gd name="T55" fmla="*/ 1 h 221"/>
                <a:gd name="T56" fmla="*/ 1 w 977"/>
                <a:gd name="T57" fmla="*/ 1 h 221"/>
                <a:gd name="T58" fmla="*/ 1 w 977"/>
                <a:gd name="T59" fmla="*/ 0 h 221"/>
                <a:gd name="T60" fmla="*/ 1 w 977"/>
                <a:gd name="T61" fmla="*/ 0 h 221"/>
                <a:gd name="T62" fmla="*/ 1 w 977"/>
                <a:gd name="T63" fmla="*/ 0 h 221"/>
                <a:gd name="T64" fmla="*/ 1 w 977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7"/>
                <a:gd name="T100" fmla="*/ 0 h 221"/>
                <a:gd name="T101" fmla="*/ 977 w 977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7" h="221">
                  <a:moveTo>
                    <a:pt x="40" y="0"/>
                  </a:moveTo>
                  <a:lnTo>
                    <a:pt x="29" y="13"/>
                  </a:lnTo>
                  <a:lnTo>
                    <a:pt x="18" y="27"/>
                  </a:lnTo>
                  <a:lnTo>
                    <a:pt x="8" y="46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7" y="116"/>
                  </a:lnTo>
                  <a:lnTo>
                    <a:pt x="13" y="129"/>
                  </a:lnTo>
                  <a:lnTo>
                    <a:pt x="24" y="140"/>
                  </a:lnTo>
                  <a:lnTo>
                    <a:pt x="28" y="142"/>
                  </a:lnTo>
                  <a:lnTo>
                    <a:pt x="32" y="147"/>
                  </a:lnTo>
                  <a:lnTo>
                    <a:pt x="45" y="152"/>
                  </a:lnTo>
                  <a:lnTo>
                    <a:pt x="60" y="157"/>
                  </a:lnTo>
                  <a:lnTo>
                    <a:pt x="81" y="163"/>
                  </a:lnTo>
                  <a:lnTo>
                    <a:pt x="102" y="168"/>
                  </a:lnTo>
                  <a:lnTo>
                    <a:pt x="128" y="173"/>
                  </a:lnTo>
                  <a:lnTo>
                    <a:pt x="155" y="178"/>
                  </a:lnTo>
                  <a:lnTo>
                    <a:pt x="187" y="183"/>
                  </a:lnTo>
                  <a:lnTo>
                    <a:pt x="219" y="187"/>
                  </a:lnTo>
                  <a:lnTo>
                    <a:pt x="253" y="192"/>
                  </a:lnTo>
                  <a:lnTo>
                    <a:pt x="289" y="195"/>
                  </a:lnTo>
                  <a:lnTo>
                    <a:pt x="327" y="199"/>
                  </a:lnTo>
                  <a:lnTo>
                    <a:pt x="365" y="203"/>
                  </a:lnTo>
                  <a:lnTo>
                    <a:pt x="404" y="206"/>
                  </a:lnTo>
                  <a:lnTo>
                    <a:pt x="484" y="211"/>
                  </a:lnTo>
                  <a:lnTo>
                    <a:pt x="562" y="216"/>
                  </a:lnTo>
                  <a:lnTo>
                    <a:pt x="639" y="218"/>
                  </a:lnTo>
                  <a:lnTo>
                    <a:pt x="778" y="221"/>
                  </a:lnTo>
                  <a:lnTo>
                    <a:pt x="881" y="218"/>
                  </a:lnTo>
                  <a:lnTo>
                    <a:pt x="914" y="213"/>
                  </a:lnTo>
                  <a:lnTo>
                    <a:pt x="931" y="207"/>
                  </a:lnTo>
                  <a:lnTo>
                    <a:pt x="959" y="173"/>
                  </a:lnTo>
                  <a:lnTo>
                    <a:pt x="972" y="130"/>
                  </a:lnTo>
                  <a:lnTo>
                    <a:pt x="977" y="79"/>
                  </a:lnTo>
                  <a:lnTo>
                    <a:pt x="967" y="87"/>
                  </a:lnTo>
                  <a:lnTo>
                    <a:pt x="961" y="92"/>
                  </a:lnTo>
                  <a:lnTo>
                    <a:pt x="955" y="96"/>
                  </a:lnTo>
                  <a:lnTo>
                    <a:pt x="946" y="102"/>
                  </a:lnTo>
                  <a:lnTo>
                    <a:pt x="937" y="107"/>
                  </a:lnTo>
                  <a:lnTo>
                    <a:pt x="925" y="112"/>
                  </a:lnTo>
                  <a:lnTo>
                    <a:pt x="911" y="118"/>
                  </a:lnTo>
                  <a:lnTo>
                    <a:pt x="898" y="123"/>
                  </a:lnTo>
                  <a:lnTo>
                    <a:pt x="881" y="129"/>
                  </a:lnTo>
                  <a:lnTo>
                    <a:pt x="863" y="133"/>
                  </a:lnTo>
                  <a:lnTo>
                    <a:pt x="843" y="137"/>
                  </a:lnTo>
                  <a:lnTo>
                    <a:pt x="822" y="141"/>
                  </a:lnTo>
                  <a:lnTo>
                    <a:pt x="798" y="143"/>
                  </a:lnTo>
                  <a:lnTo>
                    <a:pt x="732" y="147"/>
                  </a:lnTo>
                  <a:lnTo>
                    <a:pt x="634" y="148"/>
                  </a:lnTo>
                  <a:lnTo>
                    <a:pt x="392" y="141"/>
                  </a:lnTo>
                  <a:lnTo>
                    <a:pt x="272" y="134"/>
                  </a:lnTo>
                  <a:lnTo>
                    <a:pt x="217" y="129"/>
                  </a:lnTo>
                  <a:lnTo>
                    <a:pt x="166" y="123"/>
                  </a:lnTo>
                  <a:lnTo>
                    <a:pt x="123" y="117"/>
                  </a:lnTo>
                  <a:lnTo>
                    <a:pt x="89" y="110"/>
                  </a:lnTo>
                  <a:lnTo>
                    <a:pt x="63" y="102"/>
                  </a:lnTo>
                  <a:lnTo>
                    <a:pt x="49" y="93"/>
                  </a:lnTo>
                  <a:lnTo>
                    <a:pt x="38" y="74"/>
                  </a:lnTo>
                  <a:lnTo>
                    <a:pt x="36" y="58"/>
                  </a:lnTo>
                  <a:lnTo>
                    <a:pt x="37" y="42"/>
                  </a:lnTo>
                  <a:lnTo>
                    <a:pt x="43" y="28"/>
                  </a:lnTo>
                  <a:lnTo>
                    <a:pt x="51" y="17"/>
                  </a:lnTo>
                  <a:lnTo>
                    <a:pt x="58" y="8"/>
                  </a:lnTo>
                  <a:lnTo>
                    <a:pt x="67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699" name="Freeform 89"/>
            <p:cNvSpPr>
              <a:spLocks/>
            </p:cNvSpPr>
            <p:nvPr/>
          </p:nvSpPr>
          <p:spPr bwMode="auto">
            <a:xfrm rot="21071185" flipH="1">
              <a:off x="943" y="2001"/>
              <a:ext cx="110" cy="36"/>
            </a:xfrm>
            <a:custGeom>
              <a:avLst/>
              <a:gdLst>
                <a:gd name="T0" fmla="*/ 0 w 417"/>
                <a:gd name="T1" fmla="*/ 0 h 179"/>
                <a:gd name="T2" fmla="*/ 0 w 417"/>
                <a:gd name="T3" fmla="*/ 0 h 179"/>
                <a:gd name="T4" fmla="*/ 0 w 417"/>
                <a:gd name="T5" fmla="*/ 0 h 179"/>
                <a:gd name="T6" fmla="*/ 0 w 417"/>
                <a:gd name="T7" fmla="*/ 0 h 179"/>
                <a:gd name="T8" fmla="*/ 1 w 417"/>
                <a:gd name="T9" fmla="*/ 1 h 179"/>
                <a:gd name="T10" fmla="*/ 1 w 417"/>
                <a:gd name="T11" fmla="*/ 1 h 179"/>
                <a:gd name="T12" fmla="*/ 1 w 417"/>
                <a:gd name="T13" fmla="*/ 1 h 179"/>
                <a:gd name="T14" fmla="*/ 1 w 417"/>
                <a:gd name="T15" fmla="*/ 1 h 179"/>
                <a:gd name="T16" fmla="*/ 1 w 417"/>
                <a:gd name="T17" fmla="*/ 1 h 179"/>
                <a:gd name="T18" fmla="*/ 1 w 417"/>
                <a:gd name="T19" fmla="*/ 1 h 179"/>
                <a:gd name="T20" fmla="*/ 1 w 417"/>
                <a:gd name="T21" fmla="*/ 1 h 179"/>
                <a:gd name="T22" fmla="*/ 2 w 417"/>
                <a:gd name="T23" fmla="*/ 1 h 179"/>
                <a:gd name="T24" fmla="*/ 2 w 417"/>
                <a:gd name="T25" fmla="*/ 1 h 179"/>
                <a:gd name="T26" fmla="*/ 2 w 417"/>
                <a:gd name="T27" fmla="*/ 1 h 179"/>
                <a:gd name="T28" fmla="*/ 2 w 417"/>
                <a:gd name="T29" fmla="*/ 1 h 179"/>
                <a:gd name="T30" fmla="*/ 2 w 417"/>
                <a:gd name="T31" fmla="*/ 1 h 179"/>
                <a:gd name="T32" fmla="*/ 2 w 417"/>
                <a:gd name="T33" fmla="*/ 1 h 179"/>
                <a:gd name="T34" fmla="*/ 2 w 417"/>
                <a:gd name="T35" fmla="*/ 1 h 179"/>
                <a:gd name="T36" fmla="*/ 3 w 417"/>
                <a:gd name="T37" fmla="*/ 1 h 179"/>
                <a:gd name="T38" fmla="*/ 3 w 417"/>
                <a:gd name="T39" fmla="*/ 1 h 179"/>
                <a:gd name="T40" fmla="*/ 4 w 417"/>
                <a:gd name="T41" fmla="*/ 1 h 179"/>
                <a:gd name="T42" fmla="*/ 4 w 417"/>
                <a:gd name="T43" fmla="*/ 1 h 179"/>
                <a:gd name="T44" fmla="*/ 5 w 417"/>
                <a:gd name="T45" fmla="*/ 1 h 179"/>
                <a:gd name="T46" fmla="*/ 6 w 417"/>
                <a:gd name="T47" fmla="*/ 1 h 179"/>
                <a:gd name="T48" fmla="*/ 6 w 417"/>
                <a:gd name="T49" fmla="*/ 1 h 179"/>
                <a:gd name="T50" fmla="*/ 6 w 417"/>
                <a:gd name="T51" fmla="*/ 1 h 179"/>
                <a:gd name="T52" fmla="*/ 6 w 417"/>
                <a:gd name="T53" fmla="*/ 1 h 179"/>
                <a:gd name="T54" fmla="*/ 6 w 417"/>
                <a:gd name="T55" fmla="*/ 1 h 179"/>
                <a:gd name="T56" fmla="*/ 7 w 417"/>
                <a:gd name="T57" fmla="*/ 1 h 179"/>
                <a:gd name="T58" fmla="*/ 7 w 417"/>
                <a:gd name="T59" fmla="*/ 1 h 179"/>
                <a:gd name="T60" fmla="*/ 7 w 417"/>
                <a:gd name="T61" fmla="*/ 1 h 179"/>
                <a:gd name="T62" fmla="*/ 7 w 417"/>
                <a:gd name="T63" fmla="*/ 1 h 179"/>
                <a:gd name="T64" fmla="*/ 7 w 417"/>
                <a:gd name="T65" fmla="*/ 0 h 179"/>
                <a:gd name="T66" fmla="*/ 7 w 417"/>
                <a:gd name="T67" fmla="*/ 0 h 179"/>
                <a:gd name="T68" fmla="*/ 8 w 417"/>
                <a:gd name="T69" fmla="*/ 0 h 179"/>
                <a:gd name="T70" fmla="*/ 0 w 417"/>
                <a:gd name="T71" fmla="*/ 0 h 179"/>
                <a:gd name="T72" fmla="*/ 0 w 417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7"/>
                <a:gd name="T112" fmla="*/ 0 h 179"/>
                <a:gd name="T113" fmla="*/ 417 w 417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7" h="179">
                  <a:moveTo>
                    <a:pt x="0" y="0"/>
                  </a:moveTo>
                  <a:lnTo>
                    <a:pt x="4" y="16"/>
                  </a:lnTo>
                  <a:lnTo>
                    <a:pt x="7" y="34"/>
                  </a:lnTo>
                  <a:lnTo>
                    <a:pt x="15" y="57"/>
                  </a:lnTo>
                  <a:lnTo>
                    <a:pt x="21" y="70"/>
                  </a:lnTo>
                  <a:lnTo>
                    <a:pt x="28" y="82"/>
                  </a:lnTo>
                  <a:lnTo>
                    <a:pt x="35" y="95"/>
                  </a:lnTo>
                  <a:lnTo>
                    <a:pt x="45" y="108"/>
                  </a:lnTo>
                  <a:lnTo>
                    <a:pt x="55" y="119"/>
                  </a:lnTo>
                  <a:lnTo>
                    <a:pt x="68" y="131"/>
                  </a:lnTo>
                  <a:lnTo>
                    <a:pt x="75" y="137"/>
                  </a:lnTo>
                  <a:lnTo>
                    <a:pt x="83" y="141"/>
                  </a:lnTo>
                  <a:lnTo>
                    <a:pt x="90" y="147"/>
                  </a:lnTo>
                  <a:lnTo>
                    <a:pt x="99" y="152"/>
                  </a:lnTo>
                  <a:lnTo>
                    <a:pt x="107" y="156"/>
                  </a:lnTo>
                  <a:lnTo>
                    <a:pt x="116" y="160"/>
                  </a:lnTo>
                  <a:lnTo>
                    <a:pt x="125" y="163"/>
                  </a:lnTo>
                  <a:lnTo>
                    <a:pt x="134" y="167"/>
                  </a:lnTo>
                  <a:lnTo>
                    <a:pt x="152" y="172"/>
                  </a:lnTo>
                  <a:lnTo>
                    <a:pt x="169" y="176"/>
                  </a:lnTo>
                  <a:lnTo>
                    <a:pt x="205" y="179"/>
                  </a:lnTo>
                  <a:lnTo>
                    <a:pt x="239" y="179"/>
                  </a:lnTo>
                  <a:lnTo>
                    <a:pt x="271" y="175"/>
                  </a:lnTo>
                  <a:lnTo>
                    <a:pt x="299" y="168"/>
                  </a:lnTo>
                  <a:lnTo>
                    <a:pt x="311" y="164"/>
                  </a:lnTo>
                  <a:lnTo>
                    <a:pt x="323" y="160"/>
                  </a:lnTo>
                  <a:lnTo>
                    <a:pt x="332" y="154"/>
                  </a:lnTo>
                  <a:lnTo>
                    <a:pt x="341" y="148"/>
                  </a:lnTo>
                  <a:lnTo>
                    <a:pt x="356" y="134"/>
                  </a:lnTo>
                  <a:lnTo>
                    <a:pt x="371" y="117"/>
                  </a:lnTo>
                  <a:lnTo>
                    <a:pt x="384" y="97"/>
                  </a:lnTo>
                  <a:lnTo>
                    <a:pt x="394" y="77"/>
                  </a:lnTo>
                  <a:lnTo>
                    <a:pt x="405" y="58"/>
                  </a:lnTo>
                  <a:lnTo>
                    <a:pt x="411" y="43"/>
                  </a:lnTo>
                  <a:lnTo>
                    <a:pt x="417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0" name="Freeform 90"/>
            <p:cNvSpPr>
              <a:spLocks/>
            </p:cNvSpPr>
            <p:nvPr/>
          </p:nvSpPr>
          <p:spPr bwMode="auto">
            <a:xfrm rot="21071185" flipH="1">
              <a:off x="456" y="1916"/>
              <a:ext cx="483" cy="97"/>
            </a:xfrm>
            <a:custGeom>
              <a:avLst/>
              <a:gdLst>
                <a:gd name="T0" fmla="*/ 1 w 1830"/>
                <a:gd name="T1" fmla="*/ 2 h 481"/>
                <a:gd name="T2" fmla="*/ 1 w 1830"/>
                <a:gd name="T3" fmla="*/ 2 h 481"/>
                <a:gd name="T4" fmla="*/ 1 w 1830"/>
                <a:gd name="T5" fmla="*/ 2 h 481"/>
                <a:gd name="T6" fmla="*/ 2 w 1830"/>
                <a:gd name="T7" fmla="*/ 2 h 481"/>
                <a:gd name="T8" fmla="*/ 2 w 1830"/>
                <a:gd name="T9" fmla="*/ 2 h 481"/>
                <a:gd name="T10" fmla="*/ 3 w 1830"/>
                <a:gd name="T11" fmla="*/ 2 h 481"/>
                <a:gd name="T12" fmla="*/ 3 w 1830"/>
                <a:gd name="T13" fmla="*/ 2 h 481"/>
                <a:gd name="T14" fmla="*/ 3 w 1830"/>
                <a:gd name="T15" fmla="*/ 2 h 481"/>
                <a:gd name="T16" fmla="*/ 4 w 1830"/>
                <a:gd name="T17" fmla="*/ 3 h 481"/>
                <a:gd name="T18" fmla="*/ 4 w 1830"/>
                <a:gd name="T19" fmla="*/ 3 h 481"/>
                <a:gd name="T20" fmla="*/ 4 w 1830"/>
                <a:gd name="T21" fmla="*/ 2 h 481"/>
                <a:gd name="T22" fmla="*/ 4 w 1830"/>
                <a:gd name="T23" fmla="*/ 2 h 481"/>
                <a:gd name="T24" fmla="*/ 4 w 1830"/>
                <a:gd name="T25" fmla="*/ 2 h 481"/>
                <a:gd name="T26" fmla="*/ 4 w 1830"/>
                <a:gd name="T27" fmla="*/ 2 h 481"/>
                <a:gd name="T28" fmla="*/ 3 w 1830"/>
                <a:gd name="T29" fmla="*/ 2 h 481"/>
                <a:gd name="T30" fmla="*/ 3 w 1830"/>
                <a:gd name="T31" fmla="*/ 1 h 481"/>
                <a:gd name="T32" fmla="*/ 2 w 1830"/>
                <a:gd name="T33" fmla="*/ 1 h 481"/>
                <a:gd name="T34" fmla="*/ 2 w 1830"/>
                <a:gd name="T35" fmla="*/ 1 h 481"/>
                <a:gd name="T36" fmla="*/ 3 w 1830"/>
                <a:gd name="T37" fmla="*/ 1 h 481"/>
                <a:gd name="T38" fmla="*/ 4 w 1830"/>
                <a:gd name="T39" fmla="*/ 1 h 481"/>
                <a:gd name="T40" fmla="*/ 5 w 1830"/>
                <a:gd name="T41" fmla="*/ 2 h 481"/>
                <a:gd name="T42" fmla="*/ 5 w 1830"/>
                <a:gd name="T43" fmla="*/ 2 h 481"/>
                <a:gd name="T44" fmla="*/ 6 w 1830"/>
                <a:gd name="T45" fmla="*/ 2 h 481"/>
                <a:gd name="T46" fmla="*/ 6 w 1830"/>
                <a:gd name="T47" fmla="*/ 2 h 481"/>
                <a:gd name="T48" fmla="*/ 6 w 1830"/>
                <a:gd name="T49" fmla="*/ 1 h 481"/>
                <a:gd name="T50" fmla="*/ 6 w 1830"/>
                <a:gd name="T51" fmla="*/ 1 h 481"/>
                <a:gd name="T52" fmla="*/ 7 w 1830"/>
                <a:gd name="T53" fmla="*/ 1 h 481"/>
                <a:gd name="T54" fmla="*/ 7 w 1830"/>
                <a:gd name="T55" fmla="*/ 1 h 481"/>
                <a:gd name="T56" fmla="*/ 8 w 1830"/>
                <a:gd name="T57" fmla="*/ 1 h 481"/>
                <a:gd name="T58" fmla="*/ 8 w 1830"/>
                <a:gd name="T59" fmla="*/ 1 h 481"/>
                <a:gd name="T60" fmla="*/ 10 w 1830"/>
                <a:gd name="T61" fmla="*/ 1 h 481"/>
                <a:gd name="T62" fmla="*/ 13 w 1830"/>
                <a:gd name="T63" fmla="*/ 1 h 481"/>
                <a:gd name="T64" fmla="*/ 13 w 1830"/>
                <a:gd name="T65" fmla="*/ 1 h 481"/>
                <a:gd name="T66" fmla="*/ 13 w 1830"/>
                <a:gd name="T67" fmla="*/ 1 h 481"/>
                <a:gd name="T68" fmla="*/ 14 w 1830"/>
                <a:gd name="T69" fmla="*/ 1 h 481"/>
                <a:gd name="T70" fmla="*/ 14 w 1830"/>
                <a:gd name="T71" fmla="*/ 2 h 481"/>
                <a:gd name="T72" fmla="*/ 15 w 1830"/>
                <a:gd name="T73" fmla="*/ 2 h 481"/>
                <a:gd name="T74" fmla="*/ 15 w 1830"/>
                <a:gd name="T75" fmla="*/ 2 h 481"/>
                <a:gd name="T76" fmla="*/ 16 w 1830"/>
                <a:gd name="T77" fmla="*/ 2 h 481"/>
                <a:gd name="T78" fmla="*/ 16 w 1830"/>
                <a:gd name="T79" fmla="*/ 2 h 481"/>
                <a:gd name="T80" fmla="*/ 17 w 1830"/>
                <a:gd name="T81" fmla="*/ 2 h 481"/>
                <a:gd name="T82" fmla="*/ 17 w 1830"/>
                <a:gd name="T83" fmla="*/ 3 h 481"/>
                <a:gd name="T84" fmla="*/ 17 w 1830"/>
                <a:gd name="T85" fmla="*/ 3 h 481"/>
                <a:gd name="T86" fmla="*/ 18 w 1830"/>
                <a:gd name="T87" fmla="*/ 3 h 481"/>
                <a:gd name="T88" fmla="*/ 18 w 1830"/>
                <a:gd name="T89" fmla="*/ 3 h 481"/>
                <a:gd name="T90" fmla="*/ 18 w 1830"/>
                <a:gd name="T91" fmla="*/ 4 h 481"/>
                <a:gd name="T92" fmla="*/ 19 w 1830"/>
                <a:gd name="T93" fmla="*/ 4 h 481"/>
                <a:gd name="T94" fmla="*/ 19 w 1830"/>
                <a:gd name="T95" fmla="*/ 4 h 481"/>
                <a:gd name="T96" fmla="*/ 28 w 1830"/>
                <a:gd name="T97" fmla="*/ 3 h 481"/>
                <a:gd name="T98" fmla="*/ 28 w 1830"/>
                <a:gd name="T99" fmla="*/ 3 h 481"/>
                <a:gd name="T100" fmla="*/ 28 w 1830"/>
                <a:gd name="T101" fmla="*/ 2 h 481"/>
                <a:gd name="T102" fmla="*/ 29 w 1830"/>
                <a:gd name="T103" fmla="*/ 2 h 481"/>
                <a:gd name="T104" fmla="*/ 29 w 1830"/>
                <a:gd name="T105" fmla="*/ 2 h 481"/>
                <a:gd name="T106" fmla="*/ 29 w 1830"/>
                <a:gd name="T107" fmla="*/ 1 h 481"/>
                <a:gd name="T108" fmla="*/ 30 w 1830"/>
                <a:gd name="T109" fmla="*/ 1 h 481"/>
                <a:gd name="T110" fmla="*/ 30 w 1830"/>
                <a:gd name="T111" fmla="*/ 1 h 481"/>
                <a:gd name="T112" fmla="*/ 31 w 1830"/>
                <a:gd name="T113" fmla="*/ 1 h 481"/>
                <a:gd name="T114" fmla="*/ 31 w 1830"/>
                <a:gd name="T115" fmla="*/ 1 h 481"/>
                <a:gd name="T116" fmla="*/ 32 w 1830"/>
                <a:gd name="T117" fmla="*/ 1 h 481"/>
                <a:gd name="T118" fmla="*/ 33 w 1830"/>
                <a:gd name="T119" fmla="*/ 1 h 481"/>
                <a:gd name="T120" fmla="*/ 32 w 1830"/>
                <a:gd name="T121" fmla="*/ 0 h 481"/>
                <a:gd name="T122" fmla="*/ 0 w 1830"/>
                <a:gd name="T123" fmla="*/ 1 h 481"/>
                <a:gd name="T124" fmla="*/ 1 w 1830"/>
                <a:gd name="T125" fmla="*/ 2 h 4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481"/>
                <a:gd name="T191" fmla="*/ 1830 w 1830"/>
                <a:gd name="T192" fmla="*/ 481 h 4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481">
                  <a:moveTo>
                    <a:pt x="28" y="228"/>
                  </a:moveTo>
                  <a:lnTo>
                    <a:pt x="35" y="222"/>
                  </a:lnTo>
                  <a:lnTo>
                    <a:pt x="43" y="215"/>
                  </a:lnTo>
                  <a:lnTo>
                    <a:pt x="47" y="210"/>
                  </a:lnTo>
                  <a:lnTo>
                    <a:pt x="53" y="208"/>
                  </a:lnTo>
                  <a:lnTo>
                    <a:pt x="59" y="204"/>
                  </a:lnTo>
                  <a:lnTo>
                    <a:pt x="66" y="202"/>
                  </a:lnTo>
                  <a:lnTo>
                    <a:pt x="79" y="198"/>
                  </a:lnTo>
                  <a:lnTo>
                    <a:pt x="96" y="196"/>
                  </a:lnTo>
                  <a:lnTo>
                    <a:pt x="113" y="200"/>
                  </a:lnTo>
                  <a:lnTo>
                    <a:pt x="129" y="207"/>
                  </a:lnTo>
                  <a:lnTo>
                    <a:pt x="138" y="211"/>
                  </a:lnTo>
                  <a:lnTo>
                    <a:pt x="145" y="216"/>
                  </a:lnTo>
                  <a:lnTo>
                    <a:pt x="172" y="237"/>
                  </a:lnTo>
                  <a:lnTo>
                    <a:pt x="188" y="260"/>
                  </a:lnTo>
                  <a:lnTo>
                    <a:pt x="194" y="279"/>
                  </a:lnTo>
                  <a:lnTo>
                    <a:pt x="198" y="331"/>
                  </a:lnTo>
                  <a:lnTo>
                    <a:pt x="204" y="366"/>
                  </a:lnTo>
                  <a:lnTo>
                    <a:pt x="210" y="359"/>
                  </a:lnTo>
                  <a:lnTo>
                    <a:pt x="225" y="339"/>
                  </a:lnTo>
                  <a:lnTo>
                    <a:pt x="235" y="313"/>
                  </a:lnTo>
                  <a:lnTo>
                    <a:pt x="237" y="285"/>
                  </a:lnTo>
                  <a:lnTo>
                    <a:pt x="234" y="270"/>
                  </a:lnTo>
                  <a:lnTo>
                    <a:pt x="228" y="256"/>
                  </a:lnTo>
                  <a:lnTo>
                    <a:pt x="222" y="244"/>
                  </a:lnTo>
                  <a:lnTo>
                    <a:pt x="214" y="232"/>
                  </a:lnTo>
                  <a:lnTo>
                    <a:pt x="207" y="221"/>
                  </a:lnTo>
                  <a:lnTo>
                    <a:pt x="199" y="210"/>
                  </a:lnTo>
                  <a:lnTo>
                    <a:pt x="184" y="196"/>
                  </a:lnTo>
                  <a:lnTo>
                    <a:pt x="175" y="191"/>
                  </a:lnTo>
                  <a:lnTo>
                    <a:pt x="165" y="186"/>
                  </a:lnTo>
                  <a:lnTo>
                    <a:pt x="153" y="181"/>
                  </a:lnTo>
                  <a:lnTo>
                    <a:pt x="142" y="177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24" y="166"/>
                  </a:lnTo>
                  <a:lnTo>
                    <a:pt x="150" y="162"/>
                  </a:lnTo>
                  <a:lnTo>
                    <a:pt x="184" y="161"/>
                  </a:lnTo>
                  <a:lnTo>
                    <a:pt x="222" y="166"/>
                  </a:lnTo>
                  <a:lnTo>
                    <a:pt x="240" y="173"/>
                  </a:lnTo>
                  <a:lnTo>
                    <a:pt x="253" y="180"/>
                  </a:lnTo>
                  <a:lnTo>
                    <a:pt x="265" y="187"/>
                  </a:lnTo>
                  <a:lnTo>
                    <a:pt x="274" y="193"/>
                  </a:lnTo>
                  <a:lnTo>
                    <a:pt x="288" y="208"/>
                  </a:lnTo>
                  <a:lnTo>
                    <a:pt x="293" y="204"/>
                  </a:lnTo>
                  <a:lnTo>
                    <a:pt x="298" y="201"/>
                  </a:lnTo>
                  <a:lnTo>
                    <a:pt x="306" y="195"/>
                  </a:lnTo>
                  <a:lnTo>
                    <a:pt x="316" y="190"/>
                  </a:lnTo>
                  <a:lnTo>
                    <a:pt x="328" y="183"/>
                  </a:lnTo>
                  <a:lnTo>
                    <a:pt x="334" y="179"/>
                  </a:lnTo>
                  <a:lnTo>
                    <a:pt x="342" y="176"/>
                  </a:lnTo>
                  <a:lnTo>
                    <a:pt x="349" y="171"/>
                  </a:lnTo>
                  <a:lnTo>
                    <a:pt x="357" y="169"/>
                  </a:lnTo>
                  <a:lnTo>
                    <a:pt x="365" y="164"/>
                  </a:lnTo>
                  <a:lnTo>
                    <a:pt x="373" y="161"/>
                  </a:lnTo>
                  <a:lnTo>
                    <a:pt x="383" y="158"/>
                  </a:lnTo>
                  <a:lnTo>
                    <a:pt x="393" y="154"/>
                  </a:lnTo>
                  <a:lnTo>
                    <a:pt x="411" y="148"/>
                  </a:lnTo>
                  <a:lnTo>
                    <a:pt x="433" y="143"/>
                  </a:lnTo>
                  <a:lnTo>
                    <a:pt x="455" y="139"/>
                  </a:lnTo>
                  <a:lnTo>
                    <a:pt x="478" y="137"/>
                  </a:lnTo>
                  <a:lnTo>
                    <a:pt x="527" y="135"/>
                  </a:lnTo>
                  <a:lnTo>
                    <a:pt x="668" y="146"/>
                  </a:lnTo>
                  <a:lnTo>
                    <a:pt x="695" y="154"/>
                  </a:lnTo>
                  <a:lnTo>
                    <a:pt x="709" y="158"/>
                  </a:lnTo>
                  <a:lnTo>
                    <a:pt x="724" y="165"/>
                  </a:lnTo>
                  <a:lnTo>
                    <a:pt x="732" y="169"/>
                  </a:lnTo>
                  <a:lnTo>
                    <a:pt x="739" y="173"/>
                  </a:lnTo>
                  <a:lnTo>
                    <a:pt x="748" y="177"/>
                  </a:lnTo>
                  <a:lnTo>
                    <a:pt x="756" y="183"/>
                  </a:lnTo>
                  <a:lnTo>
                    <a:pt x="766" y="187"/>
                  </a:lnTo>
                  <a:lnTo>
                    <a:pt x="774" y="193"/>
                  </a:lnTo>
                  <a:lnTo>
                    <a:pt x="786" y="199"/>
                  </a:lnTo>
                  <a:lnTo>
                    <a:pt x="796" y="206"/>
                  </a:lnTo>
                  <a:lnTo>
                    <a:pt x="808" y="214"/>
                  </a:lnTo>
                  <a:lnTo>
                    <a:pt x="813" y="217"/>
                  </a:lnTo>
                  <a:lnTo>
                    <a:pt x="819" y="222"/>
                  </a:lnTo>
                  <a:lnTo>
                    <a:pt x="841" y="239"/>
                  </a:lnTo>
                  <a:lnTo>
                    <a:pt x="863" y="260"/>
                  </a:lnTo>
                  <a:lnTo>
                    <a:pt x="885" y="279"/>
                  </a:lnTo>
                  <a:lnTo>
                    <a:pt x="896" y="292"/>
                  </a:lnTo>
                  <a:lnTo>
                    <a:pt x="907" y="304"/>
                  </a:lnTo>
                  <a:lnTo>
                    <a:pt x="917" y="314"/>
                  </a:lnTo>
                  <a:lnTo>
                    <a:pt x="928" y="325"/>
                  </a:lnTo>
                  <a:lnTo>
                    <a:pt x="938" y="337"/>
                  </a:lnTo>
                  <a:lnTo>
                    <a:pt x="947" y="350"/>
                  </a:lnTo>
                  <a:lnTo>
                    <a:pt x="956" y="361"/>
                  </a:lnTo>
                  <a:lnTo>
                    <a:pt x="966" y="371"/>
                  </a:lnTo>
                  <a:lnTo>
                    <a:pt x="975" y="383"/>
                  </a:lnTo>
                  <a:lnTo>
                    <a:pt x="983" y="394"/>
                  </a:lnTo>
                  <a:lnTo>
                    <a:pt x="999" y="414"/>
                  </a:lnTo>
                  <a:lnTo>
                    <a:pt x="1013" y="432"/>
                  </a:lnTo>
                  <a:lnTo>
                    <a:pt x="1024" y="450"/>
                  </a:lnTo>
                  <a:lnTo>
                    <a:pt x="1034" y="462"/>
                  </a:lnTo>
                  <a:lnTo>
                    <a:pt x="1042" y="473"/>
                  </a:lnTo>
                  <a:lnTo>
                    <a:pt x="1047" y="481"/>
                  </a:lnTo>
                  <a:lnTo>
                    <a:pt x="1537" y="445"/>
                  </a:lnTo>
                  <a:lnTo>
                    <a:pt x="1530" y="420"/>
                  </a:lnTo>
                  <a:lnTo>
                    <a:pt x="1520" y="360"/>
                  </a:lnTo>
                  <a:lnTo>
                    <a:pt x="1521" y="321"/>
                  </a:lnTo>
                  <a:lnTo>
                    <a:pt x="1529" y="280"/>
                  </a:lnTo>
                  <a:lnTo>
                    <a:pt x="1536" y="261"/>
                  </a:lnTo>
                  <a:lnTo>
                    <a:pt x="1541" y="251"/>
                  </a:lnTo>
                  <a:lnTo>
                    <a:pt x="1546" y="241"/>
                  </a:lnTo>
                  <a:lnTo>
                    <a:pt x="1552" y="231"/>
                  </a:lnTo>
                  <a:lnTo>
                    <a:pt x="1559" y="222"/>
                  </a:lnTo>
                  <a:lnTo>
                    <a:pt x="1575" y="203"/>
                  </a:lnTo>
                  <a:lnTo>
                    <a:pt x="1591" y="185"/>
                  </a:lnTo>
                  <a:lnTo>
                    <a:pt x="1605" y="171"/>
                  </a:lnTo>
                  <a:lnTo>
                    <a:pt x="1618" y="157"/>
                  </a:lnTo>
                  <a:lnTo>
                    <a:pt x="1628" y="146"/>
                  </a:lnTo>
                  <a:lnTo>
                    <a:pt x="1645" y="126"/>
                  </a:lnTo>
                  <a:lnTo>
                    <a:pt x="1660" y="112"/>
                  </a:lnTo>
                  <a:lnTo>
                    <a:pt x="1672" y="103"/>
                  </a:lnTo>
                  <a:lnTo>
                    <a:pt x="1679" y="100"/>
                  </a:lnTo>
                  <a:lnTo>
                    <a:pt x="1686" y="96"/>
                  </a:lnTo>
                  <a:lnTo>
                    <a:pt x="1702" y="92"/>
                  </a:lnTo>
                  <a:lnTo>
                    <a:pt x="1724" y="88"/>
                  </a:lnTo>
                  <a:lnTo>
                    <a:pt x="1769" y="85"/>
                  </a:lnTo>
                  <a:lnTo>
                    <a:pt x="1802" y="82"/>
                  </a:lnTo>
                  <a:lnTo>
                    <a:pt x="1830" y="82"/>
                  </a:lnTo>
                  <a:lnTo>
                    <a:pt x="1746" y="0"/>
                  </a:lnTo>
                  <a:lnTo>
                    <a:pt x="1030" y="13"/>
                  </a:lnTo>
                  <a:lnTo>
                    <a:pt x="0" y="78"/>
                  </a:lnTo>
                  <a:lnTo>
                    <a:pt x="28" y="22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1" name="Freeform 91"/>
            <p:cNvSpPr>
              <a:spLocks/>
            </p:cNvSpPr>
            <p:nvPr/>
          </p:nvSpPr>
          <p:spPr bwMode="auto">
            <a:xfrm rot="21071185" flipH="1">
              <a:off x="1011" y="1900"/>
              <a:ext cx="53" cy="42"/>
            </a:xfrm>
            <a:custGeom>
              <a:avLst/>
              <a:gdLst>
                <a:gd name="T0" fmla="*/ 1 w 201"/>
                <a:gd name="T1" fmla="*/ 2 h 213"/>
                <a:gd name="T2" fmla="*/ 1 w 201"/>
                <a:gd name="T3" fmla="*/ 1 h 213"/>
                <a:gd name="T4" fmla="*/ 0 w 201"/>
                <a:gd name="T5" fmla="*/ 1 h 213"/>
                <a:gd name="T6" fmla="*/ 0 w 201"/>
                <a:gd name="T7" fmla="*/ 1 h 213"/>
                <a:gd name="T8" fmla="*/ 0 w 201"/>
                <a:gd name="T9" fmla="*/ 1 h 213"/>
                <a:gd name="T10" fmla="*/ 0 w 201"/>
                <a:gd name="T11" fmla="*/ 1 h 213"/>
                <a:gd name="T12" fmla="*/ 0 w 201"/>
                <a:gd name="T13" fmla="*/ 0 h 213"/>
                <a:gd name="T14" fmla="*/ 0 w 201"/>
                <a:gd name="T15" fmla="*/ 0 h 213"/>
                <a:gd name="T16" fmla="*/ 1 w 201"/>
                <a:gd name="T17" fmla="*/ 0 h 213"/>
                <a:gd name="T18" fmla="*/ 1 w 201"/>
                <a:gd name="T19" fmla="*/ 0 h 213"/>
                <a:gd name="T20" fmla="*/ 1 w 201"/>
                <a:gd name="T21" fmla="*/ 0 h 213"/>
                <a:gd name="T22" fmla="*/ 1 w 201"/>
                <a:gd name="T23" fmla="*/ 0 h 213"/>
                <a:gd name="T24" fmla="*/ 1 w 201"/>
                <a:gd name="T25" fmla="*/ 0 h 213"/>
                <a:gd name="T26" fmla="*/ 1 w 201"/>
                <a:gd name="T27" fmla="*/ 0 h 213"/>
                <a:gd name="T28" fmla="*/ 2 w 201"/>
                <a:gd name="T29" fmla="*/ 0 h 213"/>
                <a:gd name="T30" fmla="*/ 2 w 201"/>
                <a:gd name="T31" fmla="*/ 0 h 213"/>
                <a:gd name="T32" fmla="*/ 3 w 201"/>
                <a:gd name="T33" fmla="*/ 0 h 213"/>
                <a:gd name="T34" fmla="*/ 3 w 201"/>
                <a:gd name="T35" fmla="*/ 0 h 213"/>
                <a:gd name="T36" fmla="*/ 3 w 201"/>
                <a:gd name="T37" fmla="*/ 0 h 213"/>
                <a:gd name="T38" fmla="*/ 3 w 201"/>
                <a:gd name="T39" fmla="*/ 0 h 213"/>
                <a:gd name="T40" fmla="*/ 3 w 201"/>
                <a:gd name="T41" fmla="*/ 0 h 213"/>
                <a:gd name="T42" fmla="*/ 4 w 201"/>
                <a:gd name="T43" fmla="*/ 1 h 213"/>
                <a:gd name="T44" fmla="*/ 4 w 201"/>
                <a:gd name="T45" fmla="*/ 1 h 213"/>
                <a:gd name="T46" fmla="*/ 4 w 201"/>
                <a:gd name="T47" fmla="*/ 1 h 213"/>
                <a:gd name="T48" fmla="*/ 3 w 201"/>
                <a:gd name="T49" fmla="*/ 1 h 213"/>
                <a:gd name="T50" fmla="*/ 3 w 201"/>
                <a:gd name="T51" fmla="*/ 1 h 213"/>
                <a:gd name="T52" fmla="*/ 3 w 201"/>
                <a:gd name="T53" fmla="*/ 1 h 213"/>
                <a:gd name="T54" fmla="*/ 3 w 201"/>
                <a:gd name="T55" fmla="*/ 2 h 213"/>
                <a:gd name="T56" fmla="*/ 3 w 201"/>
                <a:gd name="T57" fmla="*/ 2 h 213"/>
                <a:gd name="T58" fmla="*/ 3 w 201"/>
                <a:gd name="T59" fmla="*/ 2 h 213"/>
                <a:gd name="T60" fmla="*/ 2 w 201"/>
                <a:gd name="T61" fmla="*/ 2 h 213"/>
                <a:gd name="T62" fmla="*/ 2 w 201"/>
                <a:gd name="T63" fmla="*/ 2 h 213"/>
                <a:gd name="T64" fmla="*/ 2 w 201"/>
                <a:gd name="T65" fmla="*/ 2 h 213"/>
                <a:gd name="T66" fmla="*/ 1 w 201"/>
                <a:gd name="T67" fmla="*/ 2 h 213"/>
                <a:gd name="T68" fmla="*/ 1 w 201"/>
                <a:gd name="T69" fmla="*/ 1 h 213"/>
                <a:gd name="T70" fmla="*/ 3 w 201"/>
                <a:gd name="T71" fmla="*/ 1 h 213"/>
                <a:gd name="T72" fmla="*/ 3 w 201"/>
                <a:gd name="T73" fmla="*/ 1 h 213"/>
                <a:gd name="T74" fmla="*/ 3 w 201"/>
                <a:gd name="T75" fmla="*/ 1 h 213"/>
                <a:gd name="T76" fmla="*/ 3 w 201"/>
                <a:gd name="T77" fmla="*/ 0 h 213"/>
                <a:gd name="T78" fmla="*/ 2 w 201"/>
                <a:gd name="T79" fmla="*/ 0 h 213"/>
                <a:gd name="T80" fmla="*/ 2 w 201"/>
                <a:gd name="T81" fmla="*/ 0 h 213"/>
                <a:gd name="T82" fmla="*/ 2 w 201"/>
                <a:gd name="T83" fmla="*/ 0 h 213"/>
                <a:gd name="T84" fmla="*/ 2 w 201"/>
                <a:gd name="T85" fmla="*/ 0 h 213"/>
                <a:gd name="T86" fmla="*/ 2 w 201"/>
                <a:gd name="T87" fmla="*/ 0 h 213"/>
                <a:gd name="T88" fmla="*/ 1 w 201"/>
                <a:gd name="T89" fmla="*/ 0 h 213"/>
                <a:gd name="T90" fmla="*/ 1 w 201"/>
                <a:gd name="T91" fmla="*/ 0 h 213"/>
                <a:gd name="T92" fmla="*/ 1 w 201"/>
                <a:gd name="T93" fmla="*/ 1 h 213"/>
                <a:gd name="T94" fmla="*/ 1 w 201"/>
                <a:gd name="T95" fmla="*/ 1 h 213"/>
                <a:gd name="T96" fmla="*/ 1 w 201"/>
                <a:gd name="T97" fmla="*/ 1 h 213"/>
                <a:gd name="T98" fmla="*/ 1 w 201"/>
                <a:gd name="T99" fmla="*/ 1 h 213"/>
                <a:gd name="T100" fmla="*/ 1 w 201"/>
                <a:gd name="T101" fmla="*/ 1 h 213"/>
                <a:gd name="T102" fmla="*/ 1 w 201"/>
                <a:gd name="T103" fmla="*/ 1 h 213"/>
                <a:gd name="T104" fmla="*/ 1 w 201"/>
                <a:gd name="T105" fmla="*/ 1 h 213"/>
                <a:gd name="T106" fmla="*/ 1 w 201"/>
                <a:gd name="T107" fmla="*/ 2 h 213"/>
                <a:gd name="T108" fmla="*/ 1 w 201"/>
                <a:gd name="T109" fmla="*/ 2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213"/>
                <a:gd name="T167" fmla="*/ 201 w 201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213">
                  <a:moveTo>
                    <a:pt x="36" y="198"/>
                  </a:moveTo>
                  <a:lnTo>
                    <a:pt x="30" y="191"/>
                  </a:lnTo>
                  <a:lnTo>
                    <a:pt x="18" y="170"/>
                  </a:lnTo>
                  <a:lnTo>
                    <a:pt x="6" y="140"/>
                  </a:lnTo>
                  <a:lnTo>
                    <a:pt x="0" y="101"/>
                  </a:lnTo>
                  <a:lnTo>
                    <a:pt x="4" y="80"/>
                  </a:lnTo>
                  <a:lnTo>
                    <a:pt x="11" y="61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34" y="27"/>
                  </a:lnTo>
                  <a:lnTo>
                    <a:pt x="51" y="15"/>
                  </a:lnTo>
                  <a:lnTo>
                    <a:pt x="59" y="10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47" y="7"/>
                  </a:lnTo>
                  <a:lnTo>
                    <a:pt x="162" y="15"/>
                  </a:lnTo>
                  <a:lnTo>
                    <a:pt x="169" y="19"/>
                  </a:lnTo>
                  <a:lnTo>
                    <a:pt x="174" y="24"/>
                  </a:lnTo>
                  <a:lnTo>
                    <a:pt x="193" y="45"/>
                  </a:lnTo>
                  <a:lnTo>
                    <a:pt x="200" y="64"/>
                  </a:lnTo>
                  <a:lnTo>
                    <a:pt x="201" y="124"/>
                  </a:lnTo>
                  <a:lnTo>
                    <a:pt x="200" y="166"/>
                  </a:lnTo>
                  <a:lnTo>
                    <a:pt x="193" y="173"/>
                  </a:lnTo>
                  <a:lnTo>
                    <a:pt x="172" y="188"/>
                  </a:lnTo>
                  <a:lnTo>
                    <a:pt x="165" y="192"/>
                  </a:lnTo>
                  <a:lnTo>
                    <a:pt x="159" y="197"/>
                  </a:lnTo>
                  <a:lnTo>
                    <a:pt x="152" y="200"/>
                  </a:lnTo>
                  <a:lnTo>
                    <a:pt x="147" y="205"/>
                  </a:lnTo>
                  <a:lnTo>
                    <a:pt x="136" y="211"/>
                  </a:lnTo>
                  <a:lnTo>
                    <a:pt x="125" y="213"/>
                  </a:lnTo>
                  <a:lnTo>
                    <a:pt x="86" y="212"/>
                  </a:lnTo>
                  <a:lnTo>
                    <a:pt x="66" y="208"/>
                  </a:lnTo>
                  <a:lnTo>
                    <a:pt x="68" y="188"/>
                  </a:lnTo>
                  <a:lnTo>
                    <a:pt x="139" y="138"/>
                  </a:lnTo>
                  <a:lnTo>
                    <a:pt x="147" y="102"/>
                  </a:lnTo>
                  <a:lnTo>
                    <a:pt x="145" y="70"/>
                  </a:lnTo>
                  <a:lnTo>
                    <a:pt x="141" y="59"/>
                  </a:lnTo>
                  <a:lnTo>
                    <a:pt x="133" y="48"/>
                  </a:lnTo>
                  <a:lnTo>
                    <a:pt x="128" y="45"/>
                  </a:lnTo>
                  <a:lnTo>
                    <a:pt x="124" y="41"/>
                  </a:lnTo>
                  <a:lnTo>
                    <a:pt x="111" y="38"/>
                  </a:lnTo>
                  <a:lnTo>
                    <a:pt x="84" y="36"/>
                  </a:lnTo>
                  <a:lnTo>
                    <a:pt x="63" y="39"/>
                  </a:lnTo>
                  <a:lnTo>
                    <a:pt x="44" y="52"/>
                  </a:lnTo>
                  <a:lnTo>
                    <a:pt x="30" y="70"/>
                  </a:lnTo>
                  <a:lnTo>
                    <a:pt x="28" y="98"/>
                  </a:lnTo>
                  <a:lnTo>
                    <a:pt x="30" y="113"/>
                  </a:lnTo>
                  <a:lnTo>
                    <a:pt x="35" y="128"/>
                  </a:lnTo>
                  <a:lnTo>
                    <a:pt x="41" y="140"/>
                  </a:lnTo>
                  <a:lnTo>
                    <a:pt x="46" y="152"/>
                  </a:lnTo>
                  <a:lnTo>
                    <a:pt x="51" y="161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2" name="Freeform 92"/>
            <p:cNvSpPr>
              <a:spLocks/>
            </p:cNvSpPr>
            <p:nvPr/>
          </p:nvSpPr>
          <p:spPr bwMode="auto">
            <a:xfrm rot="21071185" flipH="1">
              <a:off x="1040" y="1928"/>
              <a:ext cx="18" cy="13"/>
            </a:xfrm>
            <a:custGeom>
              <a:avLst/>
              <a:gdLst>
                <a:gd name="T0" fmla="*/ 0 w 70"/>
                <a:gd name="T1" fmla="*/ 0 h 65"/>
                <a:gd name="T2" fmla="*/ 1 w 70"/>
                <a:gd name="T3" fmla="*/ 0 h 65"/>
                <a:gd name="T4" fmla="*/ 1 w 70"/>
                <a:gd name="T5" fmla="*/ 1 h 65"/>
                <a:gd name="T6" fmla="*/ 0 w 70"/>
                <a:gd name="T7" fmla="*/ 0 h 65"/>
                <a:gd name="T8" fmla="*/ 0 w 70"/>
                <a:gd name="T9" fmla="*/ 0 h 65"/>
                <a:gd name="T10" fmla="*/ 0 w 7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65"/>
                <a:gd name="T20" fmla="*/ 70 w 7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65">
                  <a:moveTo>
                    <a:pt x="3" y="0"/>
                  </a:moveTo>
                  <a:lnTo>
                    <a:pt x="70" y="40"/>
                  </a:lnTo>
                  <a:lnTo>
                    <a:pt x="52" y="65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3" name="Freeform 93"/>
            <p:cNvSpPr>
              <a:spLocks/>
            </p:cNvSpPr>
            <p:nvPr/>
          </p:nvSpPr>
          <p:spPr bwMode="auto">
            <a:xfrm rot="21071185" flipH="1">
              <a:off x="652" y="1846"/>
              <a:ext cx="164" cy="59"/>
            </a:xfrm>
            <a:custGeom>
              <a:avLst/>
              <a:gdLst>
                <a:gd name="T0" fmla="*/ 0 w 621"/>
                <a:gd name="T1" fmla="*/ 2 h 294"/>
                <a:gd name="T2" fmla="*/ 1 w 621"/>
                <a:gd name="T3" fmla="*/ 0 h 294"/>
                <a:gd name="T4" fmla="*/ 10 w 621"/>
                <a:gd name="T5" fmla="*/ 0 h 294"/>
                <a:gd name="T6" fmla="*/ 11 w 621"/>
                <a:gd name="T7" fmla="*/ 0 h 294"/>
                <a:gd name="T8" fmla="*/ 11 w 621"/>
                <a:gd name="T9" fmla="*/ 0 h 294"/>
                <a:gd name="T10" fmla="*/ 11 w 621"/>
                <a:gd name="T11" fmla="*/ 1 h 294"/>
                <a:gd name="T12" fmla="*/ 11 w 621"/>
                <a:gd name="T13" fmla="*/ 1 h 294"/>
                <a:gd name="T14" fmla="*/ 11 w 621"/>
                <a:gd name="T15" fmla="*/ 1 h 294"/>
                <a:gd name="T16" fmla="*/ 11 w 621"/>
                <a:gd name="T17" fmla="*/ 1 h 294"/>
                <a:gd name="T18" fmla="*/ 11 w 621"/>
                <a:gd name="T19" fmla="*/ 2 h 294"/>
                <a:gd name="T20" fmla="*/ 11 w 621"/>
                <a:gd name="T21" fmla="*/ 2 h 294"/>
                <a:gd name="T22" fmla="*/ 11 w 621"/>
                <a:gd name="T23" fmla="*/ 2 h 294"/>
                <a:gd name="T24" fmla="*/ 11 w 621"/>
                <a:gd name="T25" fmla="*/ 2 h 294"/>
                <a:gd name="T26" fmla="*/ 11 w 621"/>
                <a:gd name="T27" fmla="*/ 2 h 294"/>
                <a:gd name="T28" fmla="*/ 11 w 621"/>
                <a:gd name="T29" fmla="*/ 2 h 294"/>
                <a:gd name="T30" fmla="*/ 11 w 621"/>
                <a:gd name="T31" fmla="*/ 2 h 294"/>
                <a:gd name="T32" fmla="*/ 10 w 621"/>
                <a:gd name="T33" fmla="*/ 2 h 294"/>
                <a:gd name="T34" fmla="*/ 10 w 621"/>
                <a:gd name="T35" fmla="*/ 2 h 294"/>
                <a:gd name="T36" fmla="*/ 10 w 621"/>
                <a:gd name="T37" fmla="*/ 2 h 294"/>
                <a:gd name="T38" fmla="*/ 10 w 621"/>
                <a:gd name="T39" fmla="*/ 2 h 294"/>
                <a:gd name="T40" fmla="*/ 9 w 621"/>
                <a:gd name="T41" fmla="*/ 2 h 294"/>
                <a:gd name="T42" fmla="*/ 9 w 621"/>
                <a:gd name="T43" fmla="*/ 2 h 294"/>
                <a:gd name="T44" fmla="*/ 9 w 621"/>
                <a:gd name="T45" fmla="*/ 2 h 294"/>
                <a:gd name="T46" fmla="*/ 8 w 621"/>
                <a:gd name="T47" fmla="*/ 2 h 294"/>
                <a:gd name="T48" fmla="*/ 8 w 621"/>
                <a:gd name="T49" fmla="*/ 2 h 294"/>
                <a:gd name="T50" fmla="*/ 8 w 621"/>
                <a:gd name="T51" fmla="*/ 2 h 294"/>
                <a:gd name="T52" fmla="*/ 7 w 621"/>
                <a:gd name="T53" fmla="*/ 2 h 294"/>
                <a:gd name="T54" fmla="*/ 7 w 621"/>
                <a:gd name="T55" fmla="*/ 2 h 294"/>
                <a:gd name="T56" fmla="*/ 7 w 621"/>
                <a:gd name="T57" fmla="*/ 2 h 294"/>
                <a:gd name="T58" fmla="*/ 6 w 621"/>
                <a:gd name="T59" fmla="*/ 2 h 294"/>
                <a:gd name="T60" fmla="*/ 6 w 621"/>
                <a:gd name="T61" fmla="*/ 2 h 294"/>
                <a:gd name="T62" fmla="*/ 6 w 621"/>
                <a:gd name="T63" fmla="*/ 2 h 294"/>
                <a:gd name="T64" fmla="*/ 5 w 621"/>
                <a:gd name="T65" fmla="*/ 2 h 294"/>
                <a:gd name="T66" fmla="*/ 4 w 621"/>
                <a:gd name="T67" fmla="*/ 2 h 294"/>
                <a:gd name="T68" fmla="*/ 2 w 621"/>
                <a:gd name="T69" fmla="*/ 2 h 294"/>
                <a:gd name="T70" fmla="*/ 1 w 621"/>
                <a:gd name="T71" fmla="*/ 2 h 294"/>
                <a:gd name="T72" fmla="*/ 0 w 621"/>
                <a:gd name="T73" fmla="*/ 2 h 294"/>
                <a:gd name="T74" fmla="*/ 0 w 621"/>
                <a:gd name="T75" fmla="*/ 2 h 2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21"/>
                <a:gd name="T115" fmla="*/ 0 h 294"/>
                <a:gd name="T116" fmla="*/ 621 w 621"/>
                <a:gd name="T117" fmla="*/ 294 h 2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21" h="294">
                  <a:moveTo>
                    <a:pt x="0" y="209"/>
                  </a:moveTo>
                  <a:lnTo>
                    <a:pt x="64" y="0"/>
                  </a:lnTo>
                  <a:lnTo>
                    <a:pt x="566" y="26"/>
                  </a:lnTo>
                  <a:lnTo>
                    <a:pt x="576" y="39"/>
                  </a:lnTo>
                  <a:lnTo>
                    <a:pt x="588" y="55"/>
                  </a:lnTo>
                  <a:lnTo>
                    <a:pt x="599" y="73"/>
                  </a:lnTo>
                  <a:lnTo>
                    <a:pt x="618" y="123"/>
                  </a:lnTo>
                  <a:lnTo>
                    <a:pt x="621" y="152"/>
                  </a:lnTo>
                  <a:lnTo>
                    <a:pt x="620" y="179"/>
                  </a:lnTo>
                  <a:lnTo>
                    <a:pt x="613" y="208"/>
                  </a:lnTo>
                  <a:lnTo>
                    <a:pt x="604" y="231"/>
                  </a:lnTo>
                  <a:lnTo>
                    <a:pt x="599" y="241"/>
                  </a:lnTo>
                  <a:lnTo>
                    <a:pt x="595" y="251"/>
                  </a:lnTo>
                  <a:lnTo>
                    <a:pt x="584" y="267"/>
                  </a:lnTo>
                  <a:lnTo>
                    <a:pt x="573" y="279"/>
                  </a:lnTo>
                  <a:lnTo>
                    <a:pt x="567" y="285"/>
                  </a:lnTo>
                  <a:lnTo>
                    <a:pt x="561" y="289"/>
                  </a:lnTo>
                  <a:lnTo>
                    <a:pt x="550" y="293"/>
                  </a:lnTo>
                  <a:lnTo>
                    <a:pt x="537" y="294"/>
                  </a:lnTo>
                  <a:lnTo>
                    <a:pt x="520" y="292"/>
                  </a:lnTo>
                  <a:lnTo>
                    <a:pt x="508" y="287"/>
                  </a:lnTo>
                  <a:lnTo>
                    <a:pt x="495" y="284"/>
                  </a:lnTo>
                  <a:lnTo>
                    <a:pt x="478" y="278"/>
                  </a:lnTo>
                  <a:lnTo>
                    <a:pt x="461" y="272"/>
                  </a:lnTo>
                  <a:lnTo>
                    <a:pt x="443" y="267"/>
                  </a:lnTo>
                  <a:lnTo>
                    <a:pt x="424" y="260"/>
                  </a:lnTo>
                  <a:lnTo>
                    <a:pt x="405" y="254"/>
                  </a:lnTo>
                  <a:lnTo>
                    <a:pt x="384" y="247"/>
                  </a:lnTo>
                  <a:lnTo>
                    <a:pt x="364" y="241"/>
                  </a:lnTo>
                  <a:lnTo>
                    <a:pt x="346" y="236"/>
                  </a:lnTo>
                  <a:lnTo>
                    <a:pt x="325" y="231"/>
                  </a:lnTo>
                  <a:lnTo>
                    <a:pt x="308" y="228"/>
                  </a:lnTo>
                  <a:lnTo>
                    <a:pt x="274" y="224"/>
                  </a:lnTo>
                  <a:lnTo>
                    <a:pt x="197" y="221"/>
                  </a:lnTo>
                  <a:lnTo>
                    <a:pt x="106" y="215"/>
                  </a:lnTo>
                  <a:lnTo>
                    <a:pt x="32" y="21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4" name="Freeform 94"/>
            <p:cNvSpPr>
              <a:spLocks/>
            </p:cNvSpPr>
            <p:nvPr/>
          </p:nvSpPr>
          <p:spPr bwMode="auto">
            <a:xfrm rot="21071185" flipH="1">
              <a:off x="444" y="1835"/>
              <a:ext cx="395" cy="105"/>
            </a:xfrm>
            <a:custGeom>
              <a:avLst/>
              <a:gdLst>
                <a:gd name="T0" fmla="*/ 1 w 1496"/>
                <a:gd name="T1" fmla="*/ 2 h 526"/>
                <a:gd name="T2" fmla="*/ 1 w 1496"/>
                <a:gd name="T3" fmla="*/ 2 h 526"/>
                <a:gd name="T4" fmla="*/ 1 w 1496"/>
                <a:gd name="T5" fmla="*/ 2 h 526"/>
                <a:gd name="T6" fmla="*/ 2 w 1496"/>
                <a:gd name="T7" fmla="*/ 2 h 526"/>
                <a:gd name="T8" fmla="*/ 2 w 1496"/>
                <a:gd name="T9" fmla="*/ 1 h 526"/>
                <a:gd name="T10" fmla="*/ 2 w 1496"/>
                <a:gd name="T11" fmla="*/ 1 h 526"/>
                <a:gd name="T12" fmla="*/ 3 w 1496"/>
                <a:gd name="T13" fmla="*/ 1 h 526"/>
                <a:gd name="T14" fmla="*/ 3 w 1496"/>
                <a:gd name="T15" fmla="*/ 1 h 526"/>
                <a:gd name="T16" fmla="*/ 5 w 1496"/>
                <a:gd name="T17" fmla="*/ 0 h 526"/>
                <a:gd name="T18" fmla="*/ 23 w 1496"/>
                <a:gd name="T19" fmla="*/ 1 h 526"/>
                <a:gd name="T20" fmla="*/ 24 w 1496"/>
                <a:gd name="T21" fmla="*/ 1 h 526"/>
                <a:gd name="T22" fmla="*/ 25 w 1496"/>
                <a:gd name="T23" fmla="*/ 1 h 526"/>
                <a:gd name="T24" fmla="*/ 26 w 1496"/>
                <a:gd name="T25" fmla="*/ 1 h 526"/>
                <a:gd name="T26" fmla="*/ 26 w 1496"/>
                <a:gd name="T27" fmla="*/ 2 h 526"/>
                <a:gd name="T28" fmla="*/ 26 w 1496"/>
                <a:gd name="T29" fmla="*/ 2 h 526"/>
                <a:gd name="T30" fmla="*/ 26 w 1496"/>
                <a:gd name="T31" fmla="*/ 3 h 526"/>
                <a:gd name="T32" fmla="*/ 26 w 1496"/>
                <a:gd name="T33" fmla="*/ 2 h 526"/>
                <a:gd name="T34" fmla="*/ 26 w 1496"/>
                <a:gd name="T35" fmla="*/ 2 h 526"/>
                <a:gd name="T36" fmla="*/ 25 w 1496"/>
                <a:gd name="T37" fmla="*/ 2 h 526"/>
                <a:gd name="T38" fmla="*/ 24 w 1496"/>
                <a:gd name="T39" fmla="*/ 1 h 526"/>
                <a:gd name="T40" fmla="*/ 24 w 1496"/>
                <a:gd name="T41" fmla="*/ 1 h 526"/>
                <a:gd name="T42" fmla="*/ 23 w 1496"/>
                <a:gd name="T43" fmla="*/ 1 h 526"/>
                <a:gd name="T44" fmla="*/ 22 w 1496"/>
                <a:gd name="T45" fmla="*/ 1 h 526"/>
                <a:gd name="T46" fmla="*/ 20 w 1496"/>
                <a:gd name="T47" fmla="*/ 1 h 526"/>
                <a:gd name="T48" fmla="*/ 16 w 1496"/>
                <a:gd name="T49" fmla="*/ 1 h 526"/>
                <a:gd name="T50" fmla="*/ 15 w 1496"/>
                <a:gd name="T51" fmla="*/ 1 h 526"/>
                <a:gd name="T52" fmla="*/ 14 w 1496"/>
                <a:gd name="T53" fmla="*/ 1 h 526"/>
                <a:gd name="T54" fmla="*/ 15 w 1496"/>
                <a:gd name="T55" fmla="*/ 2 h 526"/>
                <a:gd name="T56" fmla="*/ 17 w 1496"/>
                <a:gd name="T57" fmla="*/ 2 h 526"/>
                <a:gd name="T58" fmla="*/ 21 w 1496"/>
                <a:gd name="T59" fmla="*/ 2 h 526"/>
                <a:gd name="T60" fmla="*/ 23 w 1496"/>
                <a:gd name="T61" fmla="*/ 2 h 526"/>
                <a:gd name="T62" fmla="*/ 23 w 1496"/>
                <a:gd name="T63" fmla="*/ 2 h 526"/>
                <a:gd name="T64" fmla="*/ 24 w 1496"/>
                <a:gd name="T65" fmla="*/ 2 h 526"/>
                <a:gd name="T66" fmla="*/ 25 w 1496"/>
                <a:gd name="T67" fmla="*/ 3 h 526"/>
                <a:gd name="T68" fmla="*/ 25 w 1496"/>
                <a:gd name="T69" fmla="*/ 4 h 526"/>
                <a:gd name="T70" fmla="*/ 27 w 1496"/>
                <a:gd name="T71" fmla="*/ 3 h 526"/>
                <a:gd name="T72" fmla="*/ 27 w 1496"/>
                <a:gd name="T73" fmla="*/ 2 h 526"/>
                <a:gd name="T74" fmla="*/ 27 w 1496"/>
                <a:gd name="T75" fmla="*/ 1 h 526"/>
                <a:gd name="T76" fmla="*/ 26 w 1496"/>
                <a:gd name="T77" fmla="*/ 1 h 526"/>
                <a:gd name="T78" fmla="*/ 25 w 1496"/>
                <a:gd name="T79" fmla="*/ 1 h 526"/>
                <a:gd name="T80" fmla="*/ 25 w 1496"/>
                <a:gd name="T81" fmla="*/ 1 h 526"/>
                <a:gd name="T82" fmla="*/ 25 w 1496"/>
                <a:gd name="T83" fmla="*/ 1 h 526"/>
                <a:gd name="T84" fmla="*/ 24 w 1496"/>
                <a:gd name="T85" fmla="*/ 1 h 526"/>
                <a:gd name="T86" fmla="*/ 23 w 1496"/>
                <a:gd name="T87" fmla="*/ 0 h 526"/>
                <a:gd name="T88" fmla="*/ 22 w 1496"/>
                <a:gd name="T89" fmla="*/ 0 h 526"/>
                <a:gd name="T90" fmla="*/ 19 w 1496"/>
                <a:gd name="T91" fmla="*/ 0 h 526"/>
                <a:gd name="T92" fmla="*/ 17 w 1496"/>
                <a:gd name="T93" fmla="*/ 0 h 526"/>
                <a:gd name="T94" fmla="*/ 13 w 1496"/>
                <a:gd name="T95" fmla="*/ 0 h 526"/>
                <a:gd name="T96" fmla="*/ 7 w 1496"/>
                <a:gd name="T97" fmla="*/ 0 h 526"/>
                <a:gd name="T98" fmla="*/ 4 w 1496"/>
                <a:gd name="T99" fmla="*/ 0 h 526"/>
                <a:gd name="T100" fmla="*/ 3 w 1496"/>
                <a:gd name="T101" fmla="*/ 0 h 526"/>
                <a:gd name="T102" fmla="*/ 2 w 1496"/>
                <a:gd name="T103" fmla="*/ 1 h 526"/>
                <a:gd name="T104" fmla="*/ 1 w 1496"/>
                <a:gd name="T105" fmla="*/ 1 h 526"/>
                <a:gd name="T106" fmla="*/ 1 w 1496"/>
                <a:gd name="T107" fmla="*/ 3 h 5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6"/>
                <a:gd name="T163" fmla="*/ 0 h 526"/>
                <a:gd name="T164" fmla="*/ 1496 w 1496"/>
                <a:gd name="T165" fmla="*/ 526 h 5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6" h="526">
                  <a:moveTo>
                    <a:pt x="26" y="341"/>
                  </a:moveTo>
                  <a:lnTo>
                    <a:pt x="30" y="332"/>
                  </a:lnTo>
                  <a:lnTo>
                    <a:pt x="40" y="306"/>
                  </a:lnTo>
                  <a:lnTo>
                    <a:pt x="48" y="289"/>
                  </a:lnTo>
                  <a:lnTo>
                    <a:pt x="56" y="269"/>
                  </a:lnTo>
                  <a:lnTo>
                    <a:pt x="61" y="258"/>
                  </a:lnTo>
                  <a:lnTo>
                    <a:pt x="66" y="248"/>
                  </a:lnTo>
                  <a:lnTo>
                    <a:pt x="70" y="237"/>
                  </a:lnTo>
                  <a:lnTo>
                    <a:pt x="75" y="226"/>
                  </a:lnTo>
                  <a:lnTo>
                    <a:pt x="81" y="214"/>
                  </a:lnTo>
                  <a:lnTo>
                    <a:pt x="85" y="203"/>
                  </a:lnTo>
                  <a:lnTo>
                    <a:pt x="90" y="192"/>
                  </a:lnTo>
                  <a:lnTo>
                    <a:pt x="94" y="182"/>
                  </a:lnTo>
                  <a:lnTo>
                    <a:pt x="100" y="170"/>
                  </a:lnTo>
                  <a:lnTo>
                    <a:pt x="106" y="160"/>
                  </a:lnTo>
                  <a:lnTo>
                    <a:pt x="115" y="142"/>
                  </a:lnTo>
                  <a:lnTo>
                    <a:pt x="123" y="124"/>
                  </a:lnTo>
                  <a:lnTo>
                    <a:pt x="131" y="109"/>
                  </a:lnTo>
                  <a:lnTo>
                    <a:pt x="139" y="99"/>
                  </a:lnTo>
                  <a:lnTo>
                    <a:pt x="145" y="92"/>
                  </a:lnTo>
                  <a:lnTo>
                    <a:pt x="151" y="88"/>
                  </a:lnTo>
                  <a:lnTo>
                    <a:pt x="161" y="84"/>
                  </a:lnTo>
                  <a:lnTo>
                    <a:pt x="173" y="79"/>
                  </a:lnTo>
                  <a:lnTo>
                    <a:pt x="187" y="77"/>
                  </a:lnTo>
                  <a:lnTo>
                    <a:pt x="219" y="71"/>
                  </a:lnTo>
                  <a:lnTo>
                    <a:pt x="252" y="67"/>
                  </a:lnTo>
                  <a:lnTo>
                    <a:pt x="287" y="62"/>
                  </a:lnTo>
                  <a:lnTo>
                    <a:pt x="315" y="60"/>
                  </a:lnTo>
                  <a:lnTo>
                    <a:pt x="342" y="58"/>
                  </a:lnTo>
                  <a:lnTo>
                    <a:pt x="1277" y="85"/>
                  </a:lnTo>
                  <a:lnTo>
                    <a:pt x="1294" y="91"/>
                  </a:lnTo>
                  <a:lnTo>
                    <a:pt x="1310" y="99"/>
                  </a:lnTo>
                  <a:lnTo>
                    <a:pt x="1319" y="102"/>
                  </a:lnTo>
                  <a:lnTo>
                    <a:pt x="1327" y="107"/>
                  </a:lnTo>
                  <a:lnTo>
                    <a:pt x="1334" y="112"/>
                  </a:lnTo>
                  <a:lnTo>
                    <a:pt x="1341" y="117"/>
                  </a:lnTo>
                  <a:lnTo>
                    <a:pt x="1370" y="140"/>
                  </a:lnTo>
                  <a:lnTo>
                    <a:pt x="1383" y="153"/>
                  </a:lnTo>
                  <a:lnTo>
                    <a:pt x="1394" y="166"/>
                  </a:lnTo>
                  <a:lnTo>
                    <a:pt x="1405" y="178"/>
                  </a:lnTo>
                  <a:lnTo>
                    <a:pt x="1414" y="191"/>
                  </a:lnTo>
                  <a:lnTo>
                    <a:pt x="1423" y="204"/>
                  </a:lnTo>
                  <a:lnTo>
                    <a:pt x="1429" y="216"/>
                  </a:lnTo>
                  <a:lnTo>
                    <a:pt x="1443" y="254"/>
                  </a:lnTo>
                  <a:lnTo>
                    <a:pt x="1440" y="280"/>
                  </a:lnTo>
                  <a:lnTo>
                    <a:pt x="1435" y="301"/>
                  </a:lnTo>
                  <a:lnTo>
                    <a:pt x="1428" y="313"/>
                  </a:lnTo>
                  <a:lnTo>
                    <a:pt x="1424" y="318"/>
                  </a:lnTo>
                  <a:lnTo>
                    <a:pt x="1423" y="312"/>
                  </a:lnTo>
                  <a:lnTo>
                    <a:pt x="1416" y="298"/>
                  </a:lnTo>
                  <a:lnTo>
                    <a:pt x="1412" y="289"/>
                  </a:lnTo>
                  <a:lnTo>
                    <a:pt x="1405" y="278"/>
                  </a:lnTo>
                  <a:lnTo>
                    <a:pt x="1397" y="266"/>
                  </a:lnTo>
                  <a:lnTo>
                    <a:pt x="1388" y="253"/>
                  </a:lnTo>
                  <a:lnTo>
                    <a:pt x="1378" y="241"/>
                  </a:lnTo>
                  <a:lnTo>
                    <a:pt x="1367" y="228"/>
                  </a:lnTo>
                  <a:lnTo>
                    <a:pt x="1355" y="215"/>
                  </a:lnTo>
                  <a:lnTo>
                    <a:pt x="1340" y="203"/>
                  </a:lnTo>
                  <a:lnTo>
                    <a:pt x="1326" y="191"/>
                  </a:lnTo>
                  <a:lnTo>
                    <a:pt x="1317" y="187"/>
                  </a:lnTo>
                  <a:lnTo>
                    <a:pt x="1309" y="181"/>
                  </a:lnTo>
                  <a:lnTo>
                    <a:pt x="1300" y="175"/>
                  </a:lnTo>
                  <a:lnTo>
                    <a:pt x="1292" y="172"/>
                  </a:lnTo>
                  <a:lnTo>
                    <a:pt x="1282" y="168"/>
                  </a:lnTo>
                  <a:lnTo>
                    <a:pt x="1272" y="164"/>
                  </a:lnTo>
                  <a:lnTo>
                    <a:pt x="1251" y="157"/>
                  </a:lnTo>
                  <a:lnTo>
                    <a:pt x="1228" y="152"/>
                  </a:lnTo>
                  <a:lnTo>
                    <a:pt x="1203" y="146"/>
                  </a:lnTo>
                  <a:lnTo>
                    <a:pt x="1178" y="143"/>
                  </a:lnTo>
                  <a:lnTo>
                    <a:pt x="1152" y="138"/>
                  </a:lnTo>
                  <a:lnTo>
                    <a:pt x="1125" y="135"/>
                  </a:lnTo>
                  <a:lnTo>
                    <a:pt x="1068" y="130"/>
                  </a:lnTo>
                  <a:lnTo>
                    <a:pt x="1015" y="127"/>
                  </a:lnTo>
                  <a:lnTo>
                    <a:pt x="967" y="126"/>
                  </a:lnTo>
                  <a:lnTo>
                    <a:pt x="890" y="130"/>
                  </a:lnTo>
                  <a:lnTo>
                    <a:pt x="863" y="136"/>
                  </a:lnTo>
                  <a:lnTo>
                    <a:pt x="838" y="140"/>
                  </a:lnTo>
                  <a:lnTo>
                    <a:pt x="815" y="145"/>
                  </a:lnTo>
                  <a:lnTo>
                    <a:pt x="794" y="150"/>
                  </a:lnTo>
                  <a:lnTo>
                    <a:pt x="765" y="157"/>
                  </a:lnTo>
                  <a:lnTo>
                    <a:pt x="754" y="159"/>
                  </a:lnTo>
                  <a:lnTo>
                    <a:pt x="740" y="494"/>
                  </a:lnTo>
                  <a:lnTo>
                    <a:pt x="811" y="484"/>
                  </a:lnTo>
                  <a:lnTo>
                    <a:pt x="816" y="206"/>
                  </a:lnTo>
                  <a:lnTo>
                    <a:pt x="831" y="204"/>
                  </a:lnTo>
                  <a:lnTo>
                    <a:pt x="870" y="199"/>
                  </a:lnTo>
                  <a:lnTo>
                    <a:pt x="929" y="195"/>
                  </a:lnTo>
                  <a:lnTo>
                    <a:pt x="998" y="190"/>
                  </a:lnTo>
                  <a:lnTo>
                    <a:pt x="1070" y="189"/>
                  </a:lnTo>
                  <a:lnTo>
                    <a:pt x="1141" y="192"/>
                  </a:lnTo>
                  <a:lnTo>
                    <a:pt x="1202" y="202"/>
                  </a:lnTo>
                  <a:lnTo>
                    <a:pt x="1226" y="208"/>
                  </a:lnTo>
                  <a:lnTo>
                    <a:pt x="1238" y="213"/>
                  </a:lnTo>
                  <a:lnTo>
                    <a:pt x="1247" y="220"/>
                  </a:lnTo>
                  <a:lnTo>
                    <a:pt x="1254" y="225"/>
                  </a:lnTo>
                  <a:lnTo>
                    <a:pt x="1262" y="229"/>
                  </a:lnTo>
                  <a:lnTo>
                    <a:pt x="1270" y="235"/>
                  </a:lnTo>
                  <a:lnTo>
                    <a:pt x="1277" y="240"/>
                  </a:lnTo>
                  <a:lnTo>
                    <a:pt x="1300" y="258"/>
                  </a:lnTo>
                  <a:lnTo>
                    <a:pt x="1317" y="276"/>
                  </a:lnTo>
                  <a:lnTo>
                    <a:pt x="1329" y="292"/>
                  </a:lnTo>
                  <a:lnTo>
                    <a:pt x="1341" y="327"/>
                  </a:lnTo>
                  <a:lnTo>
                    <a:pt x="1344" y="367"/>
                  </a:lnTo>
                  <a:lnTo>
                    <a:pt x="1338" y="447"/>
                  </a:lnTo>
                  <a:lnTo>
                    <a:pt x="1333" y="483"/>
                  </a:lnTo>
                  <a:lnTo>
                    <a:pt x="1489" y="526"/>
                  </a:lnTo>
                  <a:lnTo>
                    <a:pt x="1496" y="411"/>
                  </a:lnTo>
                  <a:lnTo>
                    <a:pt x="1495" y="316"/>
                  </a:lnTo>
                  <a:lnTo>
                    <a:pt x="1490" y="272"/>
                  </a:lnTo>
                  <a:lnTo>
                    <a:pt x="1482" y="237"/>
                  </a:lnTo>
                  <a:lnTo>
                    <a:pt x="1476" y="222"/>
                  </a:lnTo>
                  <a:lnTo>
                    <a:pt x="1469" y="207"/>
                  </a:lnTo>
                  <a:lnTo>
                    <a:pt x="1460" y="193"/>
                  </a:lnTo>
                  <a:lnTo>
                    <a:pt x="1450" y="178"/>
                  </a:lnTo>
                  <a:lnTo>
                    <a:pt x="1438" y="165"/>
                  </a:lnTo>
                  <a:lnTo>
                    <a:pt x="1425" y="152"/>
                  </a:lnTo>
                  <a:lnTo>
                    <a:pt x="1413" y="139"/>
                  </a:lnTo>
                  <a:lnTo>
                    <a:pt x="1398" y="128"/>
                  </a:lnTo>
                  <a:lnTo>
                    <a:pt x="1384" y="116"/>
                  </a:lnTo>
                  <a:lnTo>
                    <a:pt x="1377" y="112"/>
                  </a:lnTo>
                  <a:lnTo>
                    <a:pt x="1369" y="105"/>
                  </a:lnTo>
                  <a:lnTo>
                    <a:pt x="1362" y="100"/>
                  </a:lnTo>
                  <a:lnTo>
                    <a:pt x="1355" y="96"/>
                  </a:lnTo>
                  <a:lnTo>
                    <a:pt x="1347" y="92"/>
                  </a:lnTo>
                  <a:lnTo>
                    <a:pt x="1339" y="86"/>
                  </a:lnTo>
                  <a:lnTo>
                    <a:pt x="1333" y="83"/>
                  </a:lnTo>
                  <a:lnTo>
                    <a:pt x="1325" y="79"/>
                  </a:lnTo>
                  <a:lnTo>
                    <a:pt x="1318" y="75"/>
                  </a:lnTo>
                  <a:lnTo>
                    <a:pt x="1311" y="73"/>
                  </a:lnTo>
                  <a:lnTo>
                    <a:pt x="1299" y="67"/>
                  </a:lnTo>
                  <a:lnTo>
                    <a:pt x="1285" y="61"/>
                  </a:lnTo>
                  <a:lnTo>
                    <a:pt x="1269" y="56"/>
                  </a:lnTo>
                  <a:lnTo>
                    <a:pt x="1246" y="52"/>
                  </a:lnTo>
                  <a:lnTo>
                    <a:pt x="1215" y="47"/>
                  </a:lnTo>
                  <a:lnTo>
                    <a:pt x="1180" y="41"/>
                  </a:lnTo>
                  <a:lnTo>
                    <a:pt x="1140" y="36"/>
                  </a:lnTo>
                  <a:lnTo>
                    <a:pt x="1096" y="31"/>
                  </a:lnTo>
                  <a:lnTo>
                    <a:pt x="1050" y="26"/>
                  </a:lnTo>
                  <a:lnTo>
                    <a:pt x="1000" y="21"/>
                  </a:lnTo>
                  <a:lnTo>
                    <a:pt x="951" y="16"/>
                  </a:lnTo>
                  <a:lnTo>
                    <a:pt x="901" y="12"/>
                  </a:lnTo>
                  <a:lnTo>
                    <a:pt x="853" y="8"/>
                  </a:lnTo>
                  <a:lnTo>
                    <a:pt x="804" y="5"/>
                  </a:lnTo>
                  <a:lnTo>
                    <a:pt x="718" y="1"/>
                  </a:lnTo>
                  <a:lnTo>
                    <a:pt x="649" y="0"/>
                  </a:lnTo>
                  <a:lnTo>
                    <a:pt x="520" y="5"/>
                  </a:lnTo>
                  <a:lnTo>
                    <a:pt x="381" y="14"/>
                  </a:lnTo>
                  <a:lnTo>
                    <a:pt x="316" y="18"/>
                  </a:lnTo>
                  <a:lnTo>
                    <a:pt x="258" y="24"/>
                  </a:lnTo>
                  <a:lnTo>
                    <a:pt x="210" y="31"/>
                  </a:lnTo>
                  <a:lnTo>
                    <a:pt x="174" y="39"/>
                  </a:lnTo>
                  <a:lnTo>
                    <a:pt x="161" y="43"/>
                  </a:lnTo>
                  <a:lnTo>
                    <a:pt x="149" y="48"/>
                  </a:lnTo>
                  <a:lnTo>
                    <a:pt x="137" y="54"/>
                  </a:lnTo>
                  <a:lnTo>
                    <a:pt x="126" y="61"/>
                  </a:lnTo>
                  <a:lnTo>
                    <a:pt x="106" y="76"/>
                  </a:lnTo>
                  <a:lnTo>
                    <a:pt x="91" y="92"/>
                  </a:lnTo>
                  <a:lnTo>
                    <a:pt x="78" y="105"/>
                  </a:lnTo>
                  <a:lnTo>
                    <a:pt x="70" y="117"/>
                  </a:lnTo>
                  <a:lnTo>
                    <a:pt x="63" y="129"/>
                  </a:lnTo>
                  <a:lnTo>
                    <a:pt x="0" y="348"/>
                  </a:lnTo>
                  <a:lnTo>
                    <a:pt x="26" y="341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5" name="Freeform 95"/>
            <p:cNvSpPr>
              <a:spLocks/>
            </p:cNvSpPr>
            <p:nvPr/>
          </p:nvSpPr>
          <p:spPr bwMode="auto">
            <a:xfrm rot="21071185" flipH="1">
              <a:off x="554" y="1874"/>
              <a:ext cx="22" cy="69"/>
            </a:xfrm>
            <a:custGeom>
              <a:avLst/>
              <a:gdLst>
                <a:gd name="T0" fmla="*/ 0 w 83"/>
                <a:gd name="T1" fmla="*/ 0 h 343"/>
                <a:gd name="T2" fmla="*/ 1 w 83"/>
                <a:gd name="T3" fmla="*/ 3 h 343"/>
                <a:gd name="T4" fmla="*/ 2 w 83"/>
                <a:gd name="T5" fmla="*/ 3 h 343"/>
                <a:gd name="T6" fmla="*/ 1 w 83"/>
                <a:gd name="T7" fmla="*/ 0 h 343"/>
                <a:gd name="T8" fmla="*/ 0 w 83"/>
                <a:gd name="T9" fmla="*/ 0 h 343"/>
                <a:gd name="T10" fmla="*/ 0 w 8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343"/>
                <a:gd name="T20" fmla="*/ 83 w 8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343">
                  <a:moveTo>
                    <a:pt x="0" y="6"/>
                  </a:moveTo>
                  <a:lnTo>
                    <a:pt x="29" y="340"/>
                  </a:lnTo>
                  <a:lnTo>
                    <a:pt x="83" y="343"/>
                  </a:lnTo>
                  <a:lnTo>
                    <a:pt x="6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6" name="Freeform 96"/>
            <p:cNvSpPr>
              <a:spLocks/>
            </p:cNvSpPr>
            <p:nvPr/>
          </p:nvSpPr>
          <p:spPr bwMode="auto">
            <a:xfrm rot="21071185" flipH="1">
              <a:off x="378" y="1987"/>
              <a:ext cx="155" cy="79"/>
            </a:xfrm>
            <a:custGeom>
              <a:avLst/>
              <a:gdLst>
                <a:gd name="T0" fmla="*/ 1 w 591"/>
                <a:gd name="T1" fmla="*/ 2 h 395"/>
                <a:gd name="T2" fmla="*/ 1 w 591"/>
                <a:gd name="T3" fmla="*/ 2 h 395"/>
                <a:gd name="T4" fmla="*/ 1 w 591"/>
                <a:gd name="T5" fmla="*/ 1 h 395"/>
                <a:gd name="T6" fmla="*/ 1 w 591"/>
                <a:gd name="T7" fmla="*/ 1 h 395"/>
                <a:gd name="T8" fmla="*/ 1 w 591"/>
                <a:gd name="T9" fmla="*/ 1 h 395"/>
                <a:gd name="T10" fmla="*/ 2 w 591"/>
                <a:gd name="T11" fmla="*/ 1 h 395"/>
                <a:gd name="T12" fmla="*/ 2 w 591"/>
                <a:gd name="T13" fmla="*/ 0 h 395"/>
                <a:gd name="T14" fmla="*/ 2 w 591"/>
                <a:gd name="T15" fmla="*/ 0 h 395"/>
                <a:gd name="T16" fmla="*/ 3 w 591"/>
                <a:gd name="T17" fmla="*/ 0 h 395"/>
                <a:gd name="T18" fmla="*/ 3 w 591"/>
                <a:gd name="T19" fmla="*/ 0 h 395"/>
                <a:gd name="T20" fmla="*/ 4 w 591"/>
                <a:gd name="T21" fmla="*/ 0 h 395"/>
                <a:gd name="T22" fmla="*/ 5 w 591"/>
                <a:gd name="T23" fmla="*/ 0 h 395"/>
                <a:gd name="T24" fmla="*/ 6 w 591"/>
                <a:gd name="T25" fmla="*/ 0 h 395"/>
                <a:gd name="T26" fmla="*/ 7 w 591"/>
                <a:gd name="T27" fmla="*/ 0 h 395"/>
                <a:gd name="T28" fmla="*/ 7 w 591"/>
                <a:gd name="T29" fmla="*/ 0 h 395"/>
                <a:gd name="T30" fmla="*/ 8 w 591"/>
                <a:gd name="T31" fmla="*/ 1 h 395"/>
                <a:gd name="T32" fmla="*/ 8 w 591"/>
                <a:gd name="T33" fmla="*/ 1 h 395"/>
                <a:gd name="T34" fmla="*/ 8 w 591"/>
                <a:gd name="T35" fmla="*/ 1 h 395"/>
                <a:gd name="T36" fmla="*/ 9 w 591"/>
                <a:gd name="T37" fmla="*/ 1 h 395"/>
                <a:gd name="T38" fmla="*/ 9 w 591"/>
                <a:gd name="T39" fmla="*/ 2 h 395"/>
                <a:gd name="T40" fmla="*/ 10 w 591"/>
                <a:gd name="T41" fmla="*/ 2 h 395"/>
                <a:gd name="T42" fmla="*/ 11 w 591"/>
                <a:gd name="T43" fmla="*/ 3 h 395"/>
                <a:gd name="T44" fmla="*/ 7 w 591"/>
                <a:gd name="T45" fmla="*/ 3 h 395"/>
                <a:gd name="T46" fmla="*/ 7 w 591"/>
                <a:gd name="T47" fmla="*/ 2 h 395"/>
                <a:gd name="T48" fmla="*/ 7 w 591"/>
                <a:gd name="T49" fmla="*/ 2 h 395"/>
                <a:gd name="T50" fmla="*/ 6 w 591"/>
                <a:gd name="T51" fmla="*/ 2 h 395"/>
                <a:gd name="T52" fmla="*/ 6 w 591"/>
                <a:gd name="T53" fmla="*/ 1 h 395"/>
                <a:gd name="T54" fmla="*/ 6 w 591"/>
                <a:gd name="T55" fmla="*/ 1 h 395"/>
                <a:gd name="T56" fmla="*/ 5 w 591"/>
                <a:gd name="T57" fmla="*/ 1 h 395"/>
                <a:gd name="T58" fmla="*/ 5 w 591"/>
                <a:gd name="T59" fmla="*/ 1 h 395"/>
                <a:gd name="T60" fmla="*/ 4 w 591"/>
                <a:gd name="T61" fmla="*/ 1 h 395"/>
                <a:gd name="T62" fmla="*/ 4 w 591"/>
                <a:gd name="T63" fmla="*/ 1 h 395"/>
                <a:gd name="T64" fmla="*/ 3 w 591"/>
                <a:gd name="T65" fmla="*/ 1 h 395"/>
                <a:gd name="T66" fmla="*/ 3 w 591"/>
                <a:gd name="T67" fmla="*/ 2 h 395"/>
                <a:gd name="T68" fmla="*/ 2 w 591"/>
                <a:gd name="T69" fmla="*/ 2 h 395"/>
                <a:gd name="T70" fmla="*/ 2 w 591"/>
                <a:gd name="T71" fmla="*/ 2 h 395"/>
                <a:gd name="T72" fmla="*/ 2 w 591"/>
                <a:gd name="T73" fmla="*/ 3 h 395"/>
                <a:gd name="T74" fmla="*/ 0 w 591"/>
                <a:gd name="T75" fmla="*/ 3 h 395"/>
                <a:gd name="T76" fmla="*/ 1 w 591"/>
                <a:gd name="T77" fmla="*/ 3 h 3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91"/>
                <a:gd name="T118" fmla="*/ 0 h 395"/>
                <a:gd name="T119" fmla="*/ 591 w 591"/>
                <a:gd name="T120" fmla="*/ 395 h 3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91" h="395">
                  <a:moveTo>
                    <a:pt x="25" y="355"/>
                  </a:moveTo>
                  <a:lnTo>
                    <a:pt x="27" y="312"/>
                  </a:lnTo>
                  <a:lnTo>
                    <a:pt x="29" y="268"/>
                  </a:lnTo>
                  <a:lnTo>
                    <a:pt x="35" y="218"/>
                  </a:lnTo>
                  <a:lnTo>
                    <a:pt x="39" y="190"/>
                  </a:lnTo>
                  <a:lnTo>
                    <a:pt x="45" y="161"/>
                  </a:lnTo>
                  <a:lnTo>
                    <a:pt x="51" y="135"/>
                  </a:lnTo>
                  <a:lnTo>
                    <a:pt x="60" y="110"/>
                  </a:lnTo>
                  <a:lnTo>
                    <a:pt x="65" y="99"/>
                  </a:lnTo>
                  <a:lnTo>
                    <a:pt x="70" y="88"/>
                  </a:lnTo>
                  <a:lnTo>
                    <a:pt x="76" y="77"/>
                  </a:lnTo>
                  <a:lnTo>
                    <a:pt x="82" y="67"/>
                  </a:lnTo>
                  <a:lnTo>
                    <a:pt x="96" y="51"/>
                  </a:lnTo>
                  <a:lnTo>
                    <a:pt x="112" y="39"/>
                  </a:lnTo>
                  <a:lnTo>
                    <a:pt x="120" y="34"/>
                  </a:lnTo>
                  <a:lnTo>
                    <a:pt x="129" y="29"/>
                  </a:lnTo>
                  <a:lnTo>
                    <a:pt x="138" y="26"/>
                  </a:lnTo>
                  <a:lnTo>
                    <a:pt x="146" y="21"/>
                  </a:lnTo>
                  <a:lnTo>
                    <a:pt x="157" y="19"/>
                  </a:lnTo>
                  <a:lnTo>
                    <a:pt x="165" y="14"/>
                  </a:lnTo>
                  <a:lnTo>
                    <a:pt x="184" y="9"/>
                  </a:lnTo>
                  <a:lnTo>
                    <a:pt x="203" y="6"/>
                  </a:lnTo>
                  <a:lnTo>
                    <a:pt x="222" y="2"/>
                  </a:lnTo>
                  <a:lnTo>
                    <a:pt x="260" y="0"/>
                  </a:lnTo>
                  <a:lnTo>
                    <a:pt x="298" y="6"/>
                  </a:lnTo>
                  <a:lnTo>
                    <a:pt x="333" y="15"/>
                  </a:lnTo>
                  <a:lnTo>
                    <a:pt x="350" y="22"/>
                  </a:lnTo>
                  <a:lnTo>
                    <a:pt x="357" y="27"/>
                  </a:lnTo>
                  <a:lnTo>
                    <a:pt x="365" y="31"/>
                  </a:lnTo>
                  <a:lnTo>
                    <a:pt x="393" y="53"/>
                  </a:lnTo>
                  <a:lnTo>
                    <a:pt x="406" y="66"/>
                  </a:lnTo>
                  <a:lnTo>
                    <a:pt x="418" y="80"/>
                  </a:lnTo>
                  <a:lnTo>
                    <a:pt x="431" y="96"/>
                  </a:lnTo>
                  <a:lnTo>
                    <a:pt x="444" y="110"/>
                  </a:lnTo>
                  <a:lnTo>
                    <a:pt x="456" y="126"/>
                  </a:lnTo>
                  <a:lnTo>
                    <a:pt x="469" y="141"/>
                  </a:lnTo>
                  <a:lnTo>
                    <a:pt x="479" y="156"/>
                  </a:lnTo>
                  <a:lnTo>
                    <a:pt x="490" y="171"/>
                  </a:lnTo>
                  <a:lnTo>
                    <a:pt x="499" y="184"/>
                  </a:lnTo>
                  <a:lnTo>
                    <a:pt x="508" y="197"/>
                  </a:lnTo>
                  <a:lnTo>
                    <a:pt x="523" y="218"/>
                  </a:lnTo>
                  <a:lnTo>
                    <a:pt x="536" y="237"/>
                  </a:lnTo>
                  <a:lnTo>
                    <a:pt x="589" y="256"/>
                  </a:lnTo>
                  <a:lnTo>
                    <a:pt x="591" y="316"/>
                  </a:lnTo>
                  <a:lnTo>
                    <a:pt x="401" y="368"/>
                  </a:lnTo>
                  <a:lnTo>
                    <a:pt x="398" y="335"/>
                  </a:lnTo>
                  <a:lnTo>
                    <a:pt x="393" y="304"/>
                  </a:lnTo>
                  <a:lnTo>
                    <a:pt x="384" y="265"/>
                  </a:lnTo>
                  <a:lnTo>
                    <a:pt x="378" y="245"/>
                  </a:lnTo>
                  <a:lnTo>
                    <a:pt x="371" y="226"/>
                  </a:lnTo>
                  <a:lnTo>
                    <a:pt x="363" y="207"/>
                  </a:lnTo>
                  <a:lnTo>
                    <a:pt x="354" y="190"/>
                  </a:lnTo>
                  <a:lnTo>
                    <a:pt x="342" y="174"/>
                  </a:lnTo>
                  <a:lnTo>
                    <a:pt x="328" y="161"/>
                  </a:lnTo>
                  <a:lnTo>
                    <a:pt x="322" y="157"/>
                  </a:lnTo>
                  <a:lnTo>
                    <a:pt x="315" y="152"/>
                  </a:lnTo>
                  <a:lnTo>
                    <a:pt x="307" y="148"/>
                  </a:lnTo>
                  <a:lnTo>
                    <a:pt x="298" y="145"/>
                  </a:lnTo>
                  <a:lnTo>
                    <a:pt x="282" y="143"/>
                  </a:lnTo>
                  <a:lnTo>
                    <a:pt x="265" y="142"/>
                  </a:lnTo>
                  <a:lnTo>
                    <a:pt x="233" y="149"/>
                  </a:lnTo>
                  <a:lnTo>
                    <a:pt x="218" y="156"/>
                  </a:lnTo>
                  <a:lnTo>
                    <a:pt x="211" y="160"/>
                  </a:lnTo>
                  <a:lnTo>
                    <a:pt x="203" y="165"/>
                  </a:lnTo>
                  <a:lnTo>
                    <a:pt x="197" y="168"/>
                  </a:lnTo>
                  <a:lnTo>
                    <a:pt x="190" y="173"/>
                  </a:lnTo>
                  <a:lnTo>
                    <a:pt x="177" y="184"/>
                  </a:lnTo>
                  <a:lnTo>
                    <a:pt x="154" y="207"/>
                  </a:lnTo>
                  <a:lnTo>
                    <a:pt x="144" y="220"/>
                  </a:lnTo>
                  <a:lnTo>
                    <a:pt x="136" y="232"/>
                  </a:lnTo>
                  <a:lnTo>
                    <a:pt x="122" y="255"/>
                  </a:lnTo>
                  <a:lnTo>
                    <a:pt x="114" y="274"/>
                  </a:lnTo>
                  <a:lnTo>
                    <a:pt x="108" y="310"/>
                  </a:lnTo>
                  <a:lnTo>
                    <a:pt x="107" y="350"/>
                  </a:lnTo>
                  <a:lnTo>
                    <a:pt x="107" y="395"/>
                  </a:lnTo>
                  <a:lnTo>
                    <a:pt x="0" y="388"/>
                  </a:lnTo>
                  <a:lnTo>
                    <a:pt x="25" y="355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7" name="Freeform 97"/>
            <p:cNvSpPr>
              <a:spLocks/>
            </p:cNvSpPr>
            <p:nvPr/>
          </p:nvSpPr>
          <p:spPr bwMode="auto">
            <a:xfrm rot="21071185" flipH="1">
              <a:off x="344" y="1975"/>
              <a:ext cx="136" cy="81"/>
            </a:xfrm>
            <a:custGeom>
              <a:avLst/>
              <a:gdLst>
                <a:gd name="T0" fmla="*/ 2 w 516"/>
                <a:gd name="T1" fmla="*/ 0 h 401"/>
                <a:gd name="T2" fmla="*/ 2 w 516"/>
                <a:gd name="T3" fmla="*/ 0 h 401"/>
                <a:gd name="T4" fmla="*/ 2 w 516"/>
                <a:gd name="T5" fmla="*/ 0 h 401"/>
                <a:gd name="T6" fmla="*/ 3 w 516"/>
                <a:gd name="T7" fmla="*/ 0 h 401"/>
                <a:gd name="T8" fmla="*/ 3 w 516"/>
                <a:gd name="T9" fmla="*/ 0 h 401"/>
                <a:gd name="T10" fmla="*/ 3 w 516"/>
                <a:gd name="T11" fmla="*/ 0 h 401"/>
                <a:gd name="T12" fmla="*/ 4 w 516"/>
                <a:gd name="T13" fmla="*/ 1 h 401"/>
                <a:gd name="T14" fmla="*/ 4 w 516"/>
                <a:gd name="T15" fmla="*/ 1 h 401"/>
                <a:gd name="T16" fmla="*/ 4 w 516"/>
                <a:gd name="T17" fmla="*/ 1 h 401"/>
                <a:gd name="T18" fmla="*/ 5 w 516"/>
                <a:gd name="T19" fmla="*/ 1 h 401"/>
                <a:gd name="T20" fmla="*/ 6 w 516"/>
                <a:gd name="T21" fmla="*/ 1 h 401"/>
                <a:gd name="T22" fmla="*/ 6 w 516"/>
                <a:gd name="T23" fmla="*/ 2 h 401"/>
                <a:gd name="T24" fmla="*/ 6 w 516"/>
                <a:gd name="T25" fmla="*/ 2 h 401"/>
                <a:gd name="T26" fmla="*/ 7 w 516"/>
                <a:gd name="T27" fmla="*/ 2 h 401"/>
                <a:gd name="T28" fmla="*/ 7 w 516"/>
                <a:gd name="T29" fmla="*/ 2 h 401"/>
                <a:gd name="T30" fmla="*/ 8 w 516"/>
                <a:gd name="T31" fmla="*/ 2 h 401"/>
                <a:gd name="T32" fmla="*/ 9 w 516"/>
                <a:gd name="T33" fmla="*/ 2 h 401"/>
                <a:gd name="T34" fmla="*/ 9 w 516"/>
                <a:gd name="T35" fmla="*/ 3 h 401"/>
                <a:gd name="T36" fmla="*/ 9 w 516"/>
                <a:gd name="T37" fmla="*/ 3 h 401"/>
                <a:gd name="T38" fmla="*/ 9 w 516"/>
                <a:gd name="T39" fmla="*/ 3 h 401"/>
                <a:gd name="T40" fmla="*/ 9 w 516"/>
                <a:gd name="T41" fmla="*/ 3 h 401"/>
                <a:gd name="T42" fmla="*/ 8 w 516"/>
                <a:gd name="T43" fmla="*/ 3 h 401"/>
                <a:gd name="T44" fmla="*/ 7 w 516"/>
                <a:gd name="T45" fmla="*/ 3 h 401"/>
                <a:gd name="T46" fmla="*/ 8 w 516"/>
                <a:gd name="T47" fmla="*/ 3 h 401"/>
                <a:gd name="T48" fmla="*/ 9 w 516"/>
                <a:gd name="T49" fmla="*/ 3 h 401"/>
                <a:gd name="T50" fmla="*/ 9 w 516"/>
                <a:gd name="T51" fmla="*/ 3 h 401"/>
                <a:gd name="T52" fmla="*/ 8 w 516"/>
                <a:gd name="T53" fmla="*/ 2 h 401"/>
                <a:gd name="T54" fmla="*/ 8 w 516"/>
                <a:gd name="T55" fmla="*/ 2 h 401"/>
                <a:gd name="T56" fmla="*/ 8 w 516"/>
                <a:gd name="T57" fmla="*/ 2 h 401"/>
                <a:gd name="T58" fmla="*/ 7 w 516"/>
                <a:gd name="T59" fmla="*/ 2 h 401"/>
                <a:gd name="T60" fmla="*/ 6 w 516"/>
                <a:gd name="T61" fmla="*/ 3 h 401"/>
                <a:gd name="T62" fmla="*/ 6 w 516"/>
                <a:gd name="T63" fmla="*/ 2 h 401"/>
                <a:gd name="T64" fmla="*/ 6 w 516"/>
                <a:gd name="T65" fmla="*/ 2 h 401"/>
                <a:gd name="T66" fmla="*/ 6 w 516"/>
                <a:gd name="T67" fmla="*/ 2 h 401"/>
                <a:gd name="T68" fmla="*/ 5 w 516"/>
                <a:gd name="T69" fmla="*/ 2 h 401"/>
                <a:gd name="T70" fmla="*/ 5 w 516"/>
                <a:gd name="T71" fmla="*/ 1 h 401"/>
                <a:gd name="T72" fmla="*/ 4 w 516"/>
                <a:gd name="T73" fmla="*/ 1 h 401"/>
                <a:gd name="T74" fmla="*/ 4 w 516"/>
                <a:gd name="T75" fmla="*/ 1 h 401"/>
                <a:gd name="T76" fmla="*/ 4 w 516"/>
                <a:gd name="T77" fmla="*/ 1 h 401"/>
                <a:gd name="T78" fmla="*/ 3 w 516"/>
                <a:gd name="T79" fmla="*/ 1 h 401"/>
                <a:gd name="T80" fmla="*/ 3 w 516"/>
                <a:gd name="T81" fmla="*/ 0 h 401"/>
                <a:gd name="T82" fmla="*/ 2 w 516"/>
                <a:gd name="T83" fmla="*/ 0 h 401"/>
                <a:gd name="T84" fmla="*/ 2 w 516"/>
                <a:gd name="T85" fmla="*/ 0 h 401"/>
                <a:gd name="T86" fmla="*/ 2 w 516"/>
                <a:gd name="T87" fmla="*/ 0 h 401"/>
                <a:gd name="T88" fmla="*/ 1 w 516"/>
                <a:gd name="T89" fmla="*/ 0 h 401"/>
                <a:gd name="T90" fmla="*/ 1 w 516"/>
                <a:gd name="T91" fmla="*/ 0 h 401"/>
                <a:gd name="T92" fmla="*/ 0 w 516"/>
                <a:gd name="T93" fmla="*/ 0 h 401"/>
                <a:gd name="T94" fmla="*/ 1 w 516"/>
                <a:gd name="T95" fmla="*/ 0 h 4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401"/>
                <a:gd name="T146" fmla="*/ 516 w 516"/>
                <a:gd name="T147" fmla="*/ 401 h 4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401">
                  <a:moveTo>
                    <a:pt x="72" y="0"/>
                  </a:moveTo>
                  <a:lnTo>
                    <a:pt x="92" y="7"/>
                  </a:lnTo>
                  <a:lnTo>
                    <a:pt x="101" y="12"/>
                  </a:lnTo>
                  <a:lnTo>
                    <a:pt x="113" y="17"/>
                  </a:lnTo>
                  <a:lnTo>
                    <a:pt x="125" y="23"/>
                  </a:lnTo>
                  <a:lnTo>
                    <a:pt x="138" y="30"/>
                  </a:lnTo>
                  <a:lnTo>
                    <a:pt x="145" y="33"/>
                  </a:lnTo>
                  <a:lnTo>
                    <a:pt x="153" y="38"/>
                  </a:lnTo>
                  <a:lnTo>
                    <a:pt x="161" y="41"/>
                  </a:lnTo>
                  <a:lnTo>
                    <a:pt x="168" y="46"/>
                  </a:lnTo>
                  <a:lnTo>
                    <a:pt x="176" y="50"/>
                  </a:lnTo>
                  <a:lnTo>
                    <a:pt x="183" y="56"/>
                  </a:lnTo>
                  <a:lnTo>
                    <a:pt x="191" y="61"/>
                  </a:lnTo>
                  <a:lnTo>
                    <a:pt x="199" y="66"/>
                  </a:lnTo>
                  <a:lnTo>
                    <a:pt x="207" y="72"/>
                  </a:lnTo>
                  <a:lnTo>
                    <a:pt x="214" y="78"/>
                  </a:lnTo>
                  <a:lnTo>
                    <a:pt x="230" y="92"/>
                  </a:lnTo>
                  <a:lnTo>
                    <a:pt x="245" y="106"/>
                  </a:lnTo>
                  <a:lnTo>
                    <a:pt x="259" y="121"/>
                  </a:lnTo>
                  <a:lnTo>
                    <a:pt x="273" y="134"/>
                  </a:lnTo>
                  <a:lnTo>
                    <a:pt x="284" y="149"/>
                  </a:lnTo>
                  <a:lnTo>
                    <a:pt x="296" y="162"/>
                  </a:lnTo>
                  <a:lnTo>
                    <a:pt x="307" y="175"/>
                  </a:lnTo>
                  <a:lnTo>
                    <a:pt x="315" y="186"/>
                  </a:lnTo>
                  <a:lnTo>
                    <a:pt x="325" y="197"/>
                  </a:lnTo>
                  <a:lnTo>
                    <a:pt x="339" y="215"/>
                  </a:lnTo>
                  <a:lnTo>
                    <a:pt x="349" y="230"/>
                  </a:lnTo>
                  <a:lnTo>
                    <a:pt x="356" y="239"/>
                  </a:lnTo>
                  <a:lnTo>
                    <a:pt x="362" y="248"/>
                  </a:lnTo>
                  <a:lnTo>
                    <a:pt x="377" y="245"/>
                  </a:lnTo>
                  <a:lnTo>
                    <a:pt x="415" y="243"/>
                  </a:lnTo>
                  <a:lnTo>
                    <a:pt x="457" y="252"/>
                  </a:lnTo>
                  <a:lnTo>
                    <a:pt x="494" y="281"/>
                  </a:lnTo>
                  <a:lnTo>
                    <a:pt x="506" y="300"/>
                  </a:lnTo>
                  <a:lnTo>
                    <a:pt x="513" y="317"/>
                  </a:lnTo>
                  <a:lnTo>
                    <a:pt x="516" y="349"/>
                  </a:lnTo>
                  <a:lnTo>
                    <a:pt x="514" y="361"/>
                  </a:lnTo>
                  <a:lnTo>
                    <a:pt x="508" y="372"/>
                  </a:lnTo>
                  <a:lnTo>
                    <a:pt x="499" y="381"/>
                  </a:lnTo>
                  <a:lnTo>
                    <a:pt x="494" y="384"/>
                  </a:lnTo>
                  <a:lnTo>
                    <a:pt x="487" y="388"/>
                  </a:lnTo>
                  <a:lnTo>
                    <a:pt x="472" y="391"/>
                  </a:lnTo>
                  <a:lnTo>
                    <a:pt x="456" y="396"/>
                  </a:lnTo>
                  <a:lnTo>
                    <a:pt x="423" y="399"/>
                  </a:lnTo>
                  <a:lnTo>
                    <a:pt x="386" y="401"/>
                  </a:lnTo>
                  <a:lnTo>
                    <a:pt x="386" y="381"/>
                  </a:lnTo>
                  <a:lnTo>
                    <a:pt x="397" y="383"/>
                  </a:lnTo>
                  <a:lnTo>
                    <a:pt x="424" y="385"/>
                  </a:lnTo>
                  <a:lnTo>
                    <a:pt x="453" y="382"/>
                  </a:lnTo>
                  <a:lnTo>
                    <a:pt x="471" y="363"/>
                  </a:lnTo>
                  <a:lnTo>
                    <a:pt x="472" y="337"/>
                  </a:lnTo>
                  <a:lnTo>
                    <a:pt x="469" y="323"/>
                  </a:lnTo>
                  <a:lnTo>
                    <a:pt x="461" y="311"/>
                  </a:lnTo>
                  <a:lnTo>
                    <a:pt x="453" y="300"/>
                  </a:lnTo>
                  <a:lnTo>
                    <a:pt x="447" y="294"/>
                  </a:lnTo>
                  <a:lnTo>
                    <a:pt x="441" y="292"/>
                  </a:lnTo>
                  <a:lnTo>
                    <a:pt x="427" y="287"/>
                  </a:lnTo>
                  <a:lnTo>
                    <a:pt x="413" y="287"/>
                  </a:lnTo>
                  <a:lnTo>
                    <a:pt x="387" y="296"/>
                  </a:lnTo>
                  <a:lnTo>
                    <a:pt x="375" y="302"/>
                  </a:lnTo>
                  <a:lnTo>
                    <a:pt x="364" y="309"/>
                  </a:lnTo>
                  <a:lnTo>
                    <a:pt x="345" y="325"/>
                  </a:lnTo>
                  <a:lnTo>
                    <a:pt x="343" y="316"/>
                  </a:lnTo>
                  <a:lnTo>
                    <a:pt x="334" y="289"/>
                  </a:lnTo>
                  <a:lnTo>
                    <a:pt x="326" y="270"/>
                  </a:lnTo>
                  <a:lnTo>
                    <a:pt x="321" y="260"/>
                  </a:lnTo>
                  <a:lnTo>
                    <a:pt x="314" y="248"/>
                  </a:lnTo>
                  <a:lnTo>
                    <a:pt x="307" y="237"/>
                  </a:lnTo>
                  <a:lnTo>
                    <a:pt x="301" y="224"/>
                  </a:lnTo>
                  <a:lnTo>
                    <a:pt x="291" y="210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2"/>
                  </a:lnTo>
                  <a:lnTo>
                    <a:pt x="251" y="160"/>
                  </a:lnTo>
                  <a:lnTo>
                    <a:pt x="242" y="147"/>
                  </a:lnTo>
                  <a:lnTo>
                    <a:pt x="231" y="135"/>
                  </a:lnTo>
                  <a:lnTo>
                    <a:pt x="222" y="124"/>
                  </a:lnTo>
                  <a:lnTo>
                    <a:pt x="203" y="104"/>
                  </a:lnTo>
                  <a:lnTo>
                    <a:pt x="184" y="86"/>
                  </a:lnTo>
                  <a:lnTo>
                    <a:pt x="166" y="71"/>
                  </a:lnTo>
                  <a:lnTo>
                    <a:pt x="156" y="64"/>
                  </a:lnTo>
                  <a:lnTo>
                    <a:pt x="147" y="58"/>
                  </a:lnTo>
                  <a:lnTo>
                    <a:pt x="138" y="53"/>
                  </a:lnTo>
                  <a:lnTo>
                    <a:pt x="129" y="49"/>
                  </a:lnTo>
                  <a:lnTo>
                    <a:pt x="120" y="45"/>
                  </a:lnTo>
                  <a:lnTo>
                    <a:pt x="110" y="41"/>
                  </a:lnTo>
                  <a:lnTo>
                    <a:pt x="99" y="38"/>
                  </a:lnTo>
                  <a:lnTo>
                    <a:pt x="88" y="33"/>
                  </a:lnTo>
                  <a:lnTo>
                    <a:pt x="77" y="30"/>
                  </a:lnTo>
                  <a:lnTo>
                    <a:pt x="67" y="26"/>
                  </a:lnTo>
                  <a:lnTo>
                    <a:pt x="46" y="19"/>
                  </a:lnTo>
                  <a:lnTo>
                    <a:pt x="27" y="15"/>
                  </a:lnTo>
                  <a:lnTo>
                    <a:pt x="14" y="11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8" name="Freeform 98"/>
            <p:cNvSpPr>
              <a:spLocks/>
            </p:cNvSpPr>
            <p:nvPr/>
          </p:nvSpPr>
          <p:spPr bwMode="auto">
            <a:xfrm rot="21071185" flipH="1">
              <a:off x="378" y="2037"/>
              <a:ext cx="153" cy="66"/>
            </a:xfrm>
            <a:custGeom>
              <a:avLst/>
              <a:gdLst>
                <a:gd name="T0" fmla="*/ 0 w 582"/>
                <a:gd name="T1" fmla="*/ 1 h 331"/>
                <a:gd name="T2" fmla="*/ 0 w 582"/>
                <a:gd name="T3" fmla="*/ 2 h 331"/>
                <a:gd name="T4" fmla="*/ 1 w 582"/>
                <a:gd name="T5" fmla="*/ 2 h 331"/>
                <a:gd name="T6" fmla="*/ 1 w 582"/>
                <a:gd name="T7" fmla="*/ 2 h 331"/>
                <a:gd name="T8" fmla="*/ 1 w 582"/>
                <a:gd name="T9" fmla="*/ 2 h 331"/>
                <a:gd name="T10" fmla="*/ 2 w 582"/>
                <a:gd name="T11" fmla="*/ 2 h 331"/>
                <a:gd name="T12" fmla="*/ 2 w 582"/>
                <a:gd name="T13" fmla="*/ 2 h 331"/>
                <a:gd name="T14" fmla="*/ 2 w 582"/>
                <a:gd name="T15" fmla="*/ 3 h 331"/>
                <a:gd name="T16" fmla="*/ 3 w 582"/>
                <a:gd name="T17" fmla="*/ 3 h 331"/>
                <a:gd name="T18" fmla="*/ 4 w 582"/>
                <a:gd name="T19" fmla="*/ 3 h 331"/>
                <a:gd name="T20" fmla="*/ 5 w 582"/>
                <a:gd name="T21" fmla="*/ 3 h 331"/>
                <a:gd name="T22" fmla="*/ 6 w 582"/>
                <a:gd name="T23" fmla="*/ 2 h 331"/>
                <a:gd name="T24" fmla="*/ 6 w 582"/>
                <a:gd name="T25" fmla="*/ 2 h 331"/>
                <a:gd name="T26" fmla="*/ 6 w 582"/>
                <a:gd name="T27" fmla="*/ 2 h 331"/>
                <a:gd name="T28" fmla="*/ 7 w 582"/>
                <a:gd name="T29" fmla="*/ 2 h 331"/>
                <a:gd name="T30" fmla="*/ 7 w 582"/>
                <a:gd name="T31" fmla="*/ 2 h 331"/>
                <a:gd name="T32" fmla="*/ 7 w 582"/>
                <a:gd name="T33" fmla="*/ 2 h 331"/>
                <a:gd name="T34" fmla="*/ 9 w 582"/>
                <a:gd name="T35" fmla="*/ 2 h 331"/>
                <a:gd name="T36" fmla="*/ 10 w 582"/>
                <a:gd name="T37" fmla="*/ 2 h 331"/>
                <a:gd name="T38" fmla="*/ 10 w 582"/>
                <a:gd name="T39" fmla="*/ 2 h 331"/>
                <a:gd name="T40" fmla="*/ 11 w 582"/>
                <a:gd name="T41" fmla="*/ 1 h 331"/>
                <a:gd name="T42" fmla="*/ 7 w 582"/>
                <a:gd name="T43" fmla="*/ 1 h 331"/>
                <a:gd name="T44" fmla="*/ 6 w 582"/>
                <a:gd name="T45" fmla="*/ 0 h 331"/>
                <a:gd name="T46" fmla="*/ 6 w 582"/>
                <a:gd name="T47" fmla="*/ 1 h 331"/>
                <a:gd name="T48" fmla="*/ 6 w 582"/>
                <a:gd name="T49" fmla="*/ 1 h 331"/>
                <a:gd name="T50" fmla="*/ 6 w 582"/>
                <a:gd name="T51" fmla="*/ 2 h 331"/>
                <a:gd name="T52" fmla="*/ 6 w 582"/>
                <a:gd name="T53" fmla="*/ 2 h 331"/>
                <a:gd name="T54" fmla="*/ 5 w 582"/>
                <a:gd name="T55" fmla="*/ 2 h 331"/>
                <a:gd name="T56" fmla="*/ 5 w 582"/>
                <a:gd name="T57" fmla="*/ 2 h 331"/>
                <a:gd name="T58" fmla="*/ 5 w 582"/>
                <a:gd name="T59" fmla="*/ 2 h 331"/>
                <a:gd name="T60" fmla="*/ 4 w 582"/>
                <a:gd name="T61" fmla="*/ 2 h 331"/>
                <a:gd name="T62" fmla="*/ 4 w 582"/>
                <a:gd name="T63" fmla="*/ 2 h 331"/>
                <a:gd name="T64" fmla="*/ 3 w 582"/>
                <a:gd name="T65" fmla="*/ 2 h 331"/>
                <a:gd name="T66" fmla="*/ 2 w 582"/>
                <a:gd name="T67" fmla="*/ 2 h 331"/>
                <a:gd name="T68" fmla="*/ 2 w 582"/>
                <a:gd name="T69" fmla="*/ 2 h 331"/>
                <a:gd name="T70" fmla="*/ 2 w 582"/>
                <a:gd name="T71" fmla="*/ 2 h 331"/>
                <a:gd name="T72" fmla="*/ 2 w 582"/>
                <a:gd name="T73" fmla="*/ 1 h 331"/>
                <a:gd name="T74" fmla="*/ 1 w 582"/>
                <a:gd name="T75" fmla="*/ 1 h 331"/>
                <a:gd name="T76" fmla="*/ 1 w 582"/>
                <a:gd name="T77" fmla="*/ 1 h 331"/>
                <a:gd name="T78" fmla="*/ 0 w 582"/>
                <a:gd name="T79" fmla="*/ 1 h 3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331"/>
                <a:gd name="T122" fmla="*/ 582 w 582"/>
                <a:gd name="T123" fmla="*/ 331 h 3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331">
                  <a:moveTo>
                    <a:pt x="1" y="104"/>
                  </a:moveTo>
                  <a:lnTo>
                    <a:pt x="0" y="171"/>
                  </a:lnTo>
                  <a:lnTo>
                    <a:pt x="5" y="201"/>
                  </a:lnTo>
                  <a:lnTo>
                    <a:pt x="11" y="215"/>
                  </a:lnTo>
                  <a:lnTo>
                    <a:pt x="18" y="232"/>
                  </a:lnTo>
                  <a:lnTo>
                    <a:pt x="27" y="245"/>
                  </a:lnTo>
                  <a:lnTo>
                    <a:pt x="36" y="262"/>
                  </a:lnTo>
                  <a:lnTo>
                    <a:pt x="49" y="275"/>
                  </a:lnTo>
                  <a:lnTo>
                    <a:pt x="65" y="289"/>
                  </a:lnTo>
                  <a:lnTo>
                    <a:pt x="72" y="295"/>
                  </a:lnTo>
                  <a:lnTo>
                    <a:pt x="81" y="301"/>
                  </a:lnTo>
                  <a:lnTo>
                    <a:pt x="89" y="305"/>
                  </a:lnTo>
                  <a:lnTo>
                    <a:pt x="99" y="310"/>
                  </a:lnTo>
                  <a:lnTo>
                    <a:pt x="107" y="313"/>
                  </a:lnTo>
                  <a:lnTo>
                    <a:pt x="116" y="317"/>
                  </a:lnTo>
                  <a:lnTo>
                    <a:pt x="133" y="323"/>
                  </a:lnTo>
                  <a:lnTo>
                    <a:pt x="152" y="327"/>
                  </a:lnTo>
                  <a:lnTo>
                    <a:pt x="168" y="330"/>
                  </a:lnTo>
                  <a:lnTo>
                    <a:pt x="202" y="331"/>
                  </a:lnTo>
                  <a:lnTo>
                    <a:pt x="235" y="328"/>
                  </a:lnTo>
                  <a:lnTo>
                    <a:pt x="263" y="321"/>
                  </a:lnTo>
                  <a:lnTo>
                    <a:pt x="275" y="317"/>
                  </a:lnTo>
                  <a:lnTo>
                    <a:pt x="287" y="312"/>
                  </a:lnTo>
                  <a:lnTo>
                    <a:pt x="297" y="306"/>
                  </a:lnTo>
                  <a:lnTo>
                    <a:pt x="305" y="302"/>
                  </a:lnTo>
                  <a:lnTo>
                    <a:pt x="313" y="296"/>
                  </a:lnTo>
                  <a:lnTo>
                    <a:pt x="320" y="290"/>
                  </a:lnTo>
                  <a:lnTo>
                    <a:pt x="334" y="279"/>
                  </a:lnTo>
                  <a:lnTo>
                    <a:pt x="348" y="267"/>
                  </a:lnTo>
                  <a:lnTo>
                    <a:pt x="360" y="257"/>
                  </a:lnTo>
                  <a:lnTo>
                    <a:pt x="378" y="241"/>
                  </a:lnTo>
                  <a:lnTo>
                    <a:pt x="386" y="234"/>
                  </a:lnTo>
                  <a:lnTo>
                    <a:pt x="398" y="239"/>
                  </a:lnTo>
                  <a:lnTo>
                    <a:pt x="412" y="241"/>
                  </a:lnTo>
                  <a:lnTo>
                    <a:pt x="431" y="244"/>
                  </a:lnTo>
                  <a:lnTo>
                    <a:pt x="472" y="247"/>
                  </a:lnTo>
                  <a:lnTo>
                    <a:pt x="512" y="240"/>
                  </a:lnTo>
                  <a:lnTo>
                    <a:pt x="529" y="233"/>
                  </a:lnTo>
                  <a:lnTo>
                    <a:pt x="535" y="226"/>
                  </a:lnTo>
                  <a:lnTo>
                    <a:pt x="543" y="220"/>
                  </a:lnTo>
                  <a:lnTo>
                    <a:pt x="564" y="195"/>
                  </a:lnTo>
                  <a:lnTo>
                    <a:pt x="578" y="174"/>
                  </a:lnTo>
                  <a:lnTo>
                    <a:pt x="582" y="164"/>
                  </a:lnTo>
                  <a:lnTo>
                    <a:pt x="393" y="158"/>
                  </a:lnTo>
                  <a:lnTo>
                    <a:pt x="406" y="77"/>
                  </a:lnTo>
                  <a:lnTo>
                    <a:pt x="350" y="0"/>
                  </a:lnTo>
                  <a:lnTo>
                    <a:pt x="348" y="95"/>
                  </a:lnTo>
                  <a:lnTo>
                    <a:pt x="343" y="134"/>
                  </a:lnTo>
                  <a:lnTo>
                    <a:pt x="335" y="171"/>
                  </a:lnTo>
                  <a:lnTo>
                    <a:pt x="329" y="188"/>
                  </a:lnTo>
                  <a:lnTo>
                    <a:pt x="322" y="204"/>
                  </a:lnTo>
                  <a:lnTo>
                    <a:pt x="315" y="218"/>
                  </a:lnTo>
                  <a:lnTo>
                    <a:pt x="306" y="228"/>
                  </a:lnTo>
                  <a:lnTo>
                    <a:pt x="296" y="239"/>
                  </a:lnTo>
                  <a:lnTo>
                    <a:pt x="284" y="248"/>
                  </a:lnTo>
                  <a:lnTo>
                    <a:pt x="278" y="252"/>
                  </a:lnTo>
                  <a:lnTo>
                    <a:pt x="273" y="256"/>
                  </a:lnTo>
                  <a:lnTo>
                    <a:pt x="266" y="260"/>
                  </a:lnTo>
                  <a:lnTo>
                    <a:pt x="260" y="264"/>
                  </a:lnTo>
                  <a:lnTo>
                    <a:pt x="253" y="267"/>
                  </a:lnTo>
                  <a:lnTo>
                    <a:pt x="247" y="271"/>
                  </a:lnTo>
                  <a:lnTo>
                    <a:pt x="234" y="277"/>
                  </a:lnTo>
                  <a:lnTo>
                    <a:pt x="220" y="280"/>
                  </a:lnTo>
                  <a:lnTo>
                    <a:pt x="207" y="283"/>
                  </a:lnTo>
                  <a:lnTo>
                    <a:pt x="181" y="286"/>
                  </a:lnTo>
                  <a:lnTo>
                    <a:pt x="156" y="281"/>
                  </a:lnTo>
                  <a:lnTo>
                    <a:pt x="146" y="275"/>
                  </a:lnTo>
                  <a:lnTo>
                    <a:pt x="134" y="268"/>
                  </a:lnTo>
                  <a:lnTo>
                    <a:pt x="117" y="247"/>
                  </a:lnTo>
                  <a:lnTo>
                    <a:pt x="111" y="234"/>
                  </a:lnTo>
                  <a:lnTo>
                    <a:pt x="104" y="221"/>
                  </a:lnTo>
                  <a:lnTo>
                    <a:pt x="99" y="209"/>
                  </a:lnTo>
                  <a:lnTo>
                    <a:pt x="93" y="197"/>
                  </a:lnTo>
                  <a:lnTo>
                    <a:pt x="87" y="186"/>
                  </a:lnTo>
                  <a:lnTo>
                    <a:pt x="83" y="175"/>
                  </a:lnTo>
                  <a:lnTo>
                    <a:pt x="74" y="156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09" name="Freeform 99"/>
            <p:cNvSpPr>
              <a:spLocks/>
            </p:cNvSpPr>
            <p:nvPr/>
          </p:nvSpPr>
          <p:spPr bwMode="auto">
            <a:xfrm rot="21071185" flipH="1">
              <a:off x="453" y="2035"/>
              <a:ext cx="33" cy="37"/>
            </a:xfrm>
            <a:custGeom>
              <a:avLst/>
              <a:gdLst>
                <a:gd name="T0" fmla="*/ 1 w 121"/>
                <a:gd name="T1" fmla="*/ 0 h 182"/>
                <a:gd name="T2" fmla="*/ 0 w 121"/>
                <a:gd name="T3" fmla="*/ 0 h 182"/>
                <a:gd name="T4" fmla="*/ 0 w 121"/>
                <a:gd name="T5" fmla="*/ 1 h 182"/>
                <a:gd name="T6" fmla="*/ 1 w 121"/>
                <a:gd name="T7" fmla="*/ 2 h 182"/>
                <a:gd name="T8" fmla="*/ 2 w 121"/>
                <a:gd name="T9" fmla="*/ 1 h 182"/>
                <a:gd name="T10" fmla="*/ 2 w 121"/>
                <a:gd name="T11" fmla="*/ 1 h 182"/>
                <a:gd name="T12" fmla="*/ 2 w 121"/>
                <a:gd name="T13" fmla="*/ 1 h 182"/>
                <a:gd name="T14" fmla="*/ 2 w 121"/>
                <a:gd name="T15" fmla="*/ 0 h 182"/>
                <a:gd name="T16" fmla="*/ 1 w 121"/>
                <a:gd name="T17" fmla="*/ 0 h 182"/>
                <a:gd name="T18" fmla="*/ 1 w 121"/>
                <a:gd name="T19" fmla="*/ 0 h 182"/>
                <a:gd name="T20" fmla="*/ 1 w 121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82"/>
                <a:gd name="T35" fmla="*/ 121 w 121"/>
                <a:gd name="T36" fmla="*/ 182 h 1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82">
                  <a:moveTo>
                    <a:pt x="34" y="7"/>
                  </a:moveTo>
                  <a:lnTo>
                    <a:pt x="0" y="51"/>
                  </a:lnTo>
                  <a:lnTo>
                    <a:pt x="1" y="123"/>
                  </a:lnTo>
                  <a:lnTo>
                    <a:pt x="33" y="182"/>
                  </a:lnTo>
                  <a:lnTo>
                    <a:pt x="80" y="176"/>
                  </a:lnTo>
                  <a:lnTo>
                    <a:pt x="109" y="137"/>
                  </a:lnTo>
                  <a:lnTo>
                    <a:pt x="121" y="77"/>
                  </a:lnTo>
                  <a:lnTo>
                    <a:pt x="102" y="29"/>
                  </a:lnTo>
                  <a:lnTo>
                    <a:pt x="73" y="0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10" name="Freeform 100"/>
            <p:cNvSpPr>
              <a:spLocks/>
            </p:cNvSpPr>
            <p:nvPr/>
          </p:nvSpPr>
          <p:spPr bwMode="auto">
            <a:xfrm rot="21071185" flipH="1">
              <a:off x="519" y="2003"/>
              <a:ext cx="354" cy="97"/>
            </a:xfrm>
            <a:custGeom>
              <a:avLst/>
              <a:gdLst>
                <a:gd name="T0" fmla="*/ 0 w 1339"/>
                <a:gd name="T1" fmla="*/ 2 h 486"/>
                <a:gd name="T2" fmla="*/ 0 w 1339"/>
                <a:gd name="T3" fmla="*/ 2 h 486"/>
                <a:gd name="T4" fmla="*/ 1 w 1339"/>
                <a:gd name="T5" fmla="*/ 3 h 486"/>
                <a:gd name="T6" fmla="*/ 1 w 1339"/>
                <a:gd name="T7" fmla="*/ 3 h 486"/>
                <a:gd name="T8" fmla="*/ 1 w 1339"/>
                <a:gd name="T9" fmla="*/ 3 h 486"/>
                <a:gd name="T10" fmla="*/ 2 w 1339"/>
                <a:gd name="T11" fmla="*/ 3 h 486"/>
                <a:gd name="T12" fmla="*/ 2 w 1339"/>
                <a:gd name="T13" fmla="*/ 3 h 486"/>
                <a:gd name="T14" fmla="*/ 2 w 1339"/>
                <a:gd name="T15" fmla="*/ 4 h 486"/>
                <a:gd name="T16" fmla="*/ 3 w 1339"/>
                <a:gd name="T17" fmla="*/ 4 h 486"/>
                <a:gd name="T18" fmla="*/ 3 w 1339"/>
                <a:gd name="T19" fmla="*/ 4 h 486"/>
                <a:gd name="T20" fmla="*/ 3 w 1339"/>
                <a:gd name="T21" fmla="*/ 4 h 486"/>
                <a:gd name="T22" fmla="*/ 4 w 1339"/>
                <a:gd name="T23" fmla="*/ 4 h 486"/>
                <a:gd name="T24" fmla="*/ 6 w 1339"/>
                <a:gd name="T25" fmla="*/ 4 h 486"/>
                <a:gd name="T26" fmla="*/ 7 w 1339"/>
                <a:gd name="T27" fmla="*/ 4 h 486"/>
                <a:gd name="T28" fmla="*/ 7 w 1339"/>
                <a:gd name="T29" fmla="*/ 4 h 486"/>
                <a:gd name="T30" fmla="*/ 7 w 1339"/>
                <a:gd name="T31" fmla="*/ 4 h 486"/>
                <a:gd name="T32" fmla="*/ 8 w 1339"/>
                <a:gd name="T33" fmla="*/ 4 h 486"/>
                <a:gd name="T34" fmla="*/ 8 w 1339"/>
                <a:gd name="T35" fmla="*/ 3 h 486"/>
                <a:gd name="T36" fmla="*/ 9 w 1339"/>
                <a:gd name="T37" fmla="*/ 3 h 486"/>
                <a:gd name="T38" fmla="*/ 9 w 1339"/>
                <a:gd name="T39" fmla="*/ 3 h 486"/>
                <a:gd name="T40" fmla="*/ 25 w 1339"/>
                <a:gd name="T41" fmla="*/ 2 h 486"/>
                <a:gd name="T42" fmla="*/ 10 w 1339"/>
                <a:gd name="T43" fmla="*/ 2 h 486"/>
                <a:gd name="T44" fmla="*/ 9 w 1339"/>
                <a:gd name="T45" fmla="*/ 1 h 486"/>
                <a:gd name="T46" fmla="*/ 9 w 1339"/>
                <a:gd name="T47" fmla="*/ 2 h 486"/>
                <a:gd name="T48" fmla="*/ 9 w 1339"/>
                <a:gd name="T49" fmla="*/ 2 h 486"/>
                <a:gd name="T50" fmla="*/ 8 w 1339"/>
                <a:gd name="T51" fmla="*/ 3 h 486"/>
                <a:gd name="T52" fmla="*/ 8 w 1339"/>
                <a:gd name="T53" fmla="*/ 3 h 486"/>
                <a:gd name="T54" fmla="*/ 8 w 1339"/>
                <a:gd name="T55" fmla="*/ 3 h 486"/>
                <a:gd name="T56" fmla="*/ 7 w 1339"/>
                <a:gd name="T57" fmla="*/ 3 h 486"/>
                <a:gd name="T58" fmla="*/ 7 w 1339"/>
                <a:gd name="T59" fmla="*/ 3 h 486"/>
                <a:gd name="T60" fmla="*/ 7 w 1339"/>
                <a:gd name="T61" fmla="*/ 3 h 486"/>
                <a:gd name="T62" fmla="*/ 6 w 1339"/>
                <a:gd name="T63" fmla="*/ 3 h 486"/>
                <a:gd name="T64" fmla="*/ 6 w 1339"/>
                <a:gd name="T65" fmla="*/ 3 h 486"/>
                <a:gd name="T66" fmla="*/ 4 w 1339"/>
                <a:gd name="T67" fmla="*/ 3 h 486"/>
                <a:gd name="T68" fmla="*/ 4 w 1339"/>
                <a:gd name="T69" fmla="*/ 3 h 486"/>
                <a:gd name="T70" fmla="*/ 4 w 1339"/>
                <a:gd name="T71" fmla="*/ 3 h 486"/>
                <a:gd name="T72" fmla="*/ 3 w 1339"/>
                <a:gd name="T73" fmla="*/ 3 h 486"/>
                <a:gd name="T74" fmla="*/ 2 w 1339"/>
                <a:gd name="T75" fmla="*/ 3 h 486"/>
                <a:gd name="T76" fmla="*/ 2 w 1339"/>
                <a:gd name="T77" fmla="*/ 2 h 486"/>
                <a:gd name="T78" fmla="*/ 2 w 1339"/>
                <a:gd name="T79" fmla="*/ 1 h 486"/>
                <a:gd name="T80" fmla="*/ 2 w 1339"/>
                <a:gd name="T81" fmla="*/ 1 h 486"/>
                <a:gd name="T82" fmla="*/ 3 w 1339"/>
                <a:gd name="T83" fmla="*/ 0 h 486"/>
                <a:gd name="T84" fmla="*/ 0 w 1339"/>
                <a:gd name="T85" fmla="*/ 2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9"/>
                <a:gd name="T130" fmla="*/ 0 h 486"/>
                <a:gd name="T131" fmla="*/ 1339 w 1339"/>
                <a:gd name="T132" fmla="*/ 486 h 4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9" h="486">
                  <a:moveTo>
                    <a:pt x="0" y="230"/>
                  </a:moveTo>
                  <a:lnTo>
                    <a:pt x="1" y="253"/>
                  </a:lnTo>
                  <a:lnTo>
                    <a:pt x="3" y="279"/>
                  </a:lnTo>
                  <a:lnTo>
                    <a:pt x="10" y="309"/>
                  </a:lnTo>
                  <a:lnTo>
                    <a:pt x="16" y="326"/>
                  </a:lnTo>
                  <a:lnTo>
                    <a:pt x="23" y="343"/>
                  </a:lnTo>
                  <a:lnTo>
                    <a:pt x="31" y="360"/>
                  </a:lnTo>
                  <a:lnTo>
                    <a:pt x="42" y="378"/>
                  </a:lnTo>
                  <a:lnTo>
                    <a:pt x="55" y="394"/>
                  </a:lnTo>
                  <a:lnTo>
                    <a:pt x="70" y="410"/>
                  </a:lnTo>
                  <a:lnTo>
                    <a:pt x="89" y="424"/>
                  </a:lnTo>
                  <a:lnTo>
                    <a:pt x="93" y="427"/>
                  </a:lnTo>
                  <a:lnTo>
                    <a:pt x="98" y="431"/>
                  </a:lnTo>
                  <a:lnTo>
                    <a:pt x="108" y="436"/>
                  </a:lnTo>
                  <a:lnTo>
                    <a:pt x="120" y="442"/>
                  </a:lnTo>
                  <a:lnTo>
                    <a:pt x="131" y="449"/>
                  </a:lnTo>
                  <a:lnTo>
                    <a:pt x="142" y="454"/>
                  </a:lnTo>
                  <a:lnTo>
                    <a:pt x="152" y="457"/>
                  </a:lnTo>
                  <a:lnTo>
                    <a:pt x="162" y="462"/>
                  </a:lnTo>
                  <a:lnTo>
                    <a:pt x="172" y="466"/>
                  </a:lnTo>
                  <a:lnTo>
                    <a:pt x="182" y="469"/>
                  </a:lnTo>
                  <a:lnTo>
                    <a:pt x="192" y="473"/>
                  </a:lnTo>
                  <a:lnTo>
                    <a:pt x="211" y="478"/>
                  </a:lnTo>
                  <a:lnTo>
                    <a:pt x="229" y="481"/>
                  </a:lnTo>
                  <a:lnTo>
                    <a:pt x="265" y="486"/>
                  </a:lnTo>
                  <a:lnTo>
                    <a:pt x="296" y="486"/>
                  </a:lnTo>
                  <a:lnTo>
                    <a:pt x="327" y="481"/>
                  </a:lnTo>
                  <a:lnTo>
                    <a:pt x="354" y="474"/>
                  </a:lnTo>
                  <a:lnTo>
                    <a:pt x="367" y="470"/>
                  </a:lnTo>
                  <a:lnTo>
                    <a:pt x="379" y="464"/>
                  </a:lnTo>
                  <a:lnTo>
                    <a:pt x="390" y="458"/>
                  </a:lnTo>
                  <a:lnTo>
                    <a:pt x="402" y="451"/>
                  </a:lnTo>
                  <a:lnTo>
                    <a:pt x="414" y="443"/>
                  </a:lnTo>
                  <a:lnTo>
                    <a:pt x="419" y="440"/>
                  </a:lnTo>
                  <a:lnTo>
                    <a:pt x="424" y="436"/>
                  </a:lnTo>
                  <a:lnTo>
                    <a:pt x="443" y="420"/>
                  </a:lnTo>
                  <a:lnTo>
                    <a:pt x="461" y="404"/>
                  </a:lnTo>
                  <a:lnTo>
                    <a:pt x="475" y="389"/>
                  </a:lnTo>
                  <a:lnTo>
                    <a:pt x="485" y="378"/>
                  </a:lnTo>
                  <a:lnTo>
                    <a:pt x="494" y="366"/>
                  </a:lnTo>
                  <a:lnTo>
                    <a:pt x="986" y="257"/>
                  </a:lnTo>
                  <a:lnTo>
                    <a:pt x="1339" y="234"/>
                  </a:lnTo>
                  <a:lnTo>
                    <a:pt x="1333" y="161"/>
                  </a:lnTo>
                  <a:lnTo>
                    <a:pt x="511" y="246"/>
                  </a:lnTo>
                  <a:lnTo>
                    <a:pt x="517" y="138"/>
                  </a:lnTo>
                  <a:lnTo>
                    <a:pt x="484" y="76"/>
                  </a:lnTo>
                  <a:lnTo>
                    <a:pt x="484" y="188"/>
                  </a:lnTo>
                  <a:lnTo>
                    <a:pt x="480" y="235"/>
                  </a:lnTo>
                  <a:lnTo>
                    <a:pt x="473" y="281"/>
                  </a:lnTo>
                  <a:lnTo>
                    <a:pt x="469" y="302"/>
                  </a:lnTo>
                  <a:lnTo>
                    <a:pt x="463" y="322"/>
                  </a:lnTo>
                  <a:lnTo>
                    <a:pt x="455" y="340"/>
                  </a:lnTo>
                  <a:lnTo>
                    <a:pt x="446" y="355"/>
                  </a:lnTo>
                  <a:lnTo>
                    <a:pt x="435" y="368"/>
                  </a:lnTo>
                  <a:lnTo>
                    <a:pt x="425" y="380"/>
                  </a:lnTo>
                  <a:lnTo>
                    <a:pt x="414" y="392"/>
                  </a:lnTo>
                  <a:lnTo>
                    <a:pt x="402" y="401"/>
                  </a:lnTo>
                  <a:lnTo>
                    <a:pt x="395" y="404"/>
                  </a:lnTo>
                  <a:lnTo>
                    <a:pt x="389" y="409"/>
                  </a:lnTo>
                  <a:lnTo>
                    <a:pt x="382" y="412"/>
                  </a:lnTo>
                  <a:lnTo>
                    <a:pt x="376" y="416"/>
                  </a:lnTo>
                  <a:lnTo>
                    <a:pt x="363" y="423"/>
                  </a:lnTo>
                  <a:lnTo>
                    <a:pt x="349" y="427"/>
                  </a:lnTo>
                  <a:lnTo>
                    <a:pt x="335" y="430"/>
                  </a:lnTo>
                  <a:lnTo>
                    <a:pt x="322" y="432"/>
                  </a:lnTo>
                  <a:lnTo>
                    <a:pt x="295" y="433"/>
                  </a:lnTo>
                  <a:lnTo>
                    <a:pt x="268" y="428"/>
                  </a:lnTo>
                  <a:lnTo>
                    <a:pt x="244" y="418"/>
                  </a:lnTo>
                  <a:lnTo>
                    <a:pt x="231" y="413"/>
                  </a:lnTo>
                  <a:lnTo>
                    <a:pt x="221" y="408"/>
                  </a:lnTo>
                  <a:lnTo>
                    <a:pt x="210" y="404"/>
                  </a:lnTo>
                  <a:lnTo>
                    <a:pt x="202" y="400"/>
                  </a:lnTo>
                  <a:lnTo>
                    <a:pt x="184" y="392"/>
                  </a:lnTo>
                  <a:lnTo>
                    <a:pt x="170" y="385"/>
                  </a:lnTo>
                  <a:lnTo>
                    <a:pt x="148" y="359"/>
                  </a:lnTo>
                  <a:lnTo>
                    <a:pt x="131" y="314"/>
                  </a:lnTo>
                  <a:lnTo>
                    <a:pt x="124" y="284"/>
                  </a:lnTo>
                  <a:lnTo>
                    <a:pt x="119" y="253"/>
                  </a:lnTo>
                  <a:lnTo>
                    <a:pt x="110" y="193"/>
                  </a:lnTo>
                  <a:lnTo>
                    <a:pt x="108" y="142"/>
                  </a:lnTo>
                  <a:lnTo>
                    <a:pt x="114" y="101"/>
                  </a:lnTo>
                  <a:lnTo>
                    <a:pt x="124" y="67"/>
                  </a:lnTo>
                  <a:lnTo>
                    <a:pt x="134" y="35"/>
                  </a:lnTo>
                  <a:lnTo>
                    <a:pt x="143" y="0"/>
                  </a:lnTo>
                  <a:lnTo>
                    <a:pt x="57" y="98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11" name="Freeform 101"/>
            <p:cNvSpPr>
              <a:spLocks/>
            </p:cNvSpPr>
            <p:nvPr/>
          </p:nvSpPr>
          <p:spPr bwMode="auto">
            <a:xfrm rot="21071185" flipH="1">
              <a:off x="761" y="2003"/>
              <a:ext cx="56" cy="56"/>
            </a:xfrm>
            <a:custGeom>
              <a:avLst/>
              <a:gdLst>
                <a:gd name="T0" fmla="*/ 0 w 209"/>
                <a:gd name="T1" fmla="*/ 1 h 282"/>
                <a:gd name="T2" fmla="*/ 1 w 209"/>
                <a:gd name="T3" fmla="*/ 0 h 282"/>
                <a:gd name="T4" fmla="*/ 2 w 209"/>
                <a:gd name="T5" fmla="*/ 0 h 282"/>
                <a:gd name="T6" fmla="*/ 3 w 209"/>
                <a:gd name="T7" fmla="*/ 0 h 282"/>
                <a:gd name="T8" fmla="*/ 4 w 209"/>
                <a:gd name="T9" fmla="*/ 0 h 282"/>
                <a:gd name="T10" fmla="*/ 4 w 209"/>
                <a:gd name="T11" fmla="*/ 1 h 282"/>
                <a:gd name="T12" fmla="*/ 4 w 209"/>
                <a:gd name="T13" fmla="*/ 2 h 282"/>
                <a:gd name="T14" fmla="*/ 3 w 209"/>
                <a:gd name="T15" fmla="*/ 2 h 282"/>
                <a:gd name="T16" fmla="*/ 2 w 209"/>
                <a:gd name="T17" fmla="*/ 2 h 282"/>
                <a:gd name="T18" fmla="*/ 1 w 209"/>
                <a:gd name="T19" fmla="*/ 2 h 282"/>
                <a:gd name="T20" fmla="*/ 0 w 209"/>
                <a:gd name="T21" fmla="*/ 2 h 282"/>
                <a:gd name="T22" fmla="*/ 0 w 209"/>
                <a:gd name="T23" fmla="*/ 1 h 282"/>
                <a:gd name="T24" fmla="*/ 0 w 209"/>
                <a:gd name="T25" fmla="*/ 1 h 282"/>
                <a:gd name="T26" fmla="*/ 0 w 209"/>
                <a:gd name="T27" fmla="*/ 1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9"/>
                <a:gd name="T43" fmla="*/ 0 h 282"/>
                <a:gd name="T44" fmla="*/ 209 w 209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9" h="282">
                  <a:moveTo>
                    <a:pt x="3" y="103"/>
                  </a:moveTo>
                  <a:lnTo>
                    <a:pt x="30" y="33"/>
                  </a:lnTo>
                  <a:lnTo>
                    <a:pt x="84" y="0"/>
                  </a:lnTo>
                  <a:lnTo>
                    <a:pt x="153" y="1"/>
                  </a:lnTo>
                  <a:lnTo>
                    <a:pt x="195" y="49"/>
                  </a:lnTo>
                  <a:lnTo>
                    <a:pt x="209" y="113"/>
                  </a:lnTo>
                  <a:lnTo>
                    <a:pt x="199" y="195"/>
                  </a:lnTo>
                  <a:lnTo>
                    <a:pt x="158" y="255"/>
                  </a:lnTo>
                  <a:lnTo>
                    <a:pt x="106" y="282"/>
                  </a:lnTo>
                  <a:lnTo>
                    <a:pt x="52" y="266"/>
                  </a:lnTo>
                  <a:lnTo>
                    <a:pt x="16" y="221"/>
                  </a:lnTo>
                  <a:lnTo>
                    <a:pt x="0" y="151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712" name="Freeform 102"/>
            <p:cNvSpPr>
              <a:spLocks/>
            </p:cNvSpPr>
            <p:nvPr/>
          </p:nvSpPr>
          <p:spPr bwMode="auto">
            <a:xfrm rot="21071185" flipH="1">
              <a:off x="825" y="2024"/>
              <a:ext cx="294" cy="50"/>
            </a:xfrm>
            <a:custGeom>
              <a:avLst/>
              <a:gdLst>
                <a:gd name="T0" fmla="*/ 18 w 1112"/>
                <a:gd name="T1" fmla="*/ 0 h 250"/>
                <a:gd name="T2" fmla="*/ 9 w 1112"/>
                <a:gd name="T3" fmla="*/ 0 h 250"/>
                <a:gd name="T4" fmla="*/ 0 w 1112"/>
                <a:gd name="T5" fmla="*/ 1 h 250"/>
                <a:gd name="T6" fmla="*/ 7 w 1112"/>
                <a:gd name="T7" fmla="*/ 1 h 250"/>
                <a:gd name="T8" fmla="*/ 2 w 1112"/>
                <a:gd name="T9" fmla="*/ 2 h 250"/>
                <a:gd name="T10" fmla="*/ 11 w 1112"/>
                <a:gd name="T11" fmla="*/ 1 h 250"/>
                <a:gd name="T12" fmla="*/ 7 w 1112"/>
                <a:gd name="T13" fmla="*/ 2 h 250"/>
                <a:gd name="T14" fmla="*/ 15 w 1112"/>
                <a:gd name="T15" fmla="*/ 1 h 250"/>
                <a:gd name="T16" fmla="*/ 12 w 1112"/>
                <a:gd name="T17" fmla="*/ 2 h 250"/>
                <a:gd name="T18" fmla="*/ 21 w 1112"/>
                <a:gd name="T19" fmla="*/ 1 h 250"/>
                <a:gd name="T20" fmla="*/ 18 w 1112"/>
                <a:gd name="T21" fmla="*/ 0 h 250"/>
                <a:gd name="T22" fmla="*/ 18 w 1112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2"/>
                <a:gd name="T37" fmla="*/ 0 h 250"/>
                <a:gd name="T38" fmla="*/ 1112 w 1112"/>
                <a:gd name="T39" fmla="*/ 250 h 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2" h="250">
                  <a:moveTo>
                    <a:pt x="954" y="0"/>
                  </a:moveTo>
                  <a:lnTo>
                    <a:pt x="507" y="40"/>
                  </a:lnTo>
                  <a:lnTo>
                    <a:pt x="0" y="161"/>
                  </a:lnTo>
                  <a:lnTo>
                    <a:pt x="362" y="129"/>
                  </a:lnTo>
                  <a:lnTo>
                    <a:pt x="112" y="226"/>
                  </a:lnTo>
                  <a:lnTo>
                    <a:pt x="600" y="146"/>
                  </a:lnTo>
                  <a:lnTo>
                    <a:pt x="371" y="250"/>
                  </a:lnTo>
                  <a:lnTo>
                    <a:pt x="790" y="166"/>
                  </a:lnTo>
                  <a:lnTo>
                    <a:pt x="678" y="233"/>
                  </a:lnTo>
                  <a:lnTo>
                    <a:pt x="1112" y="134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327685" name="Group 103"/>
          <p:cNvGrpSpPr>
            <a:grpSpLocks/>
          </p:cNvGrpSpPr>
          <p:nvPr/>
        </p:nvGrpSpPr>
        <p:grpSpPr bwMode="auto">
          <a:xfrm>
            <a:off x="2819400" y="3840163"/>
            <a:ext cx="485775" cy="1036637"/>
            <a:chOff x="3408" y="2064"/>
            <a:chExt cx="306" cy="653"/>
          </a:xfrm>
        </p:grpSpPr>
        <p:grpSp>
          <p:nvGrpSpPr>
            <p:cNvPr id="327690" name="Group 104"/>
            <p:cNvGrpSpPr>
              <a:grpSpLocks/>
            </p:cNvGrpSpPr>
            <p:nvPr/>
          </p:nvGrpSpPr>
          <p:grpSpPr bwMode="auto">
            <a:xfrm>
              <a:off x="3408" y="2064"/>
              <a:ext cx="306" cy="230"/>
              <a:chOff x="1776" y="2304"/>
              <a:chExt cx="480" cy="336"/>
            </a:xfrm>
          </p:grpSpPr>
          <p:sp>
            <p:nvSpPr>
              <p:cNvPr id="327694" name="Freeform 105"/>
              <p:cNvSpPr>
                <a:spLocks/>
              </p:cNvSpPr>
              <p:nvPr/>
            </p:nvSpPr>
            <p:spPr bwMode="auto">
              <a:xfrm>
                <a:off x="1776" y="2304"/>
                <a:ext cx="480" cy="336"/>
              </a:xfrm>
              <a:custGeom>
                <a:avLst/>
                <a:gdLst>
                  <a:gd name="T0" fmla="*/ 75 w 960"/>
                  <a:gd name="T1" fmla="*/ 0 h 1008"/>
                  <a:gd name="T2" fmla="*/ 51 w 960"/>
                  <a:gd name="T3" fmla="*/ 0 h 1008"/>
                  <a:gd name="T4" fmla="*/ 33 w 960"/>
                  <a:gd name="T5" fmla="*/ 2 h 1008"/>
                  <a:gd name="T6" fmla="*/ 15 w 960"/>
                  <a:gd name="T7" fmla="*/ 6 h 1008"/>
                  <a:gd name="T8" fmla="*/ 6 w 960"/>
                  <a:gd name="T9" fmla="*/ 11 h 1008"/>
                  <a:gd name="T10" fmla="*/ 2 w 960"/>
                  <a:gd name="T11" fmla="*/ 17 h 1008"/>
                  <a:gd name="T12" fmla="*/ 0 w 960"/>
                  <a:gd name="T13" fmla="*/ 23 h 1008"/>
                  <a:gd name="T14" fmla="*/ 9 w 960"/>
                  <a:gd name="T15" fmla="*/ 27 h 1008"/>
                  <a:gd name="T16" fmla="*/ 19 w 960"/>
                  <a:gd name="T17" fmla="*/ 32 h 1008"/>
                  <a:gd name="T18" fmla="*/ 44 w 960"/>
                  <a:gd name="T19" fmla="*/ 37 h 1008"/>
                  <a:gd name="T20" fmla="*/ 67 w 960"/>
                  <a:gd name="T21" fmla="*/ 37 h 1008"/>
                  <a:gd name="T22" fmla="*/ 83 w 960"/>
                  <a:gd name="T23" fmla="*/ 36 h 1008"/>
                  <a:gd name="T24" fmla="*/ 93 w 960"/>
                  <a:gd name="T25" fmla="*/ 34 h 1008"/>
                  <a:gd name="T26" fmla="*/ 104 w 960"/>
                  <a:gd name="T27" fmla="*/ 33 h 1008"/>
                  <a:gd name="T28" fmla="*/ 108 w 960"/>
                  <a:gd name="T29" fmla="*/ 30 h 1008"/>
                  <a:gd name="T30" fmla="*/ 117 w 960"/>
                  <a:gd name="T31" fmla="*/ 25 h 1008"/>
                  <a:gd name="T32" fmla="*/ 120 w 960"/>
                  <a:gd name="T33" fmla="*/ 19 h 1008"/>
                  <a:gd name="T34" fmla="*/ 118 w 960"/>
                  <a:gd name="T35" fmla="*/ 13 h 1008"/>
                  <a:gd name="T36" fmla="*/ 110 w 960"/>
                  <a:gd name="T37" fmla="*/ 6 h 1008"/>
                  <a:gd name="T38" fmla="*/ 100 w 960"/>
                  <a:gd name="T39" fmla="*/ 4 h 1008"/>
                  <a:gd name="T40" fmla="*/ 88 w 960"/>
                  <a:gd name="T41" fmla="*/ 1 h 1008"/>
                  <a:gd name="T42" fmla="*/ 81 w 960"/>
                  <a:gd name="T43" fmla="*/ 6 h 1008"/>
                  <a:gd name="T44" fmla="*/ 97 w 960"/>
                  <a:gd name="T45" fmla="*/ 9 h 1008"/>
                  <a:gd name="T46" fmla="*/ 103 w 960"/>
                  <a:gd name="T47" fmla="*/ 12 h 1008"/>
                  <a:gd name="T48" fmla="*/ 107 w 960"/>
                  <a:gd name="T49" fmla="*/ 17 h 1008"/>
                  <a:gd name="T50" fmla="*/ 103 w 960"/>
                  <a:gd name="T51" fmla="*/ 24 h 1008"/>
                  <a:gd name="T52" fmla="*/ 93 w 960"/>
                  <a:gd name="T53" fmla="*/ 29 h 1008"/>
                  <a:gd name="T54" fmla="*/ 84 w 960"/>
                  <a:gd name="T55" fmla="*/ 30 h 1008"/>
                  <a:gd name="T56" fmla="*/ 74 w 960"/>
                  <a:gd name="T57" fmla="*/ 32 h 1008"/>
                  <a:gd name="T58" fmla="*/ 57 w 960"/>
                  <a:gd name="T59" fmla="*/ 32 h 1008"/>
                  <a:gd name="T60" fmla="*/ 38 w 960"/>
                  <a:gd name="T61" fmla="*/ 31 h 1008"/>
                  <a:gd name="T62" fmla="*/ 24 w 960"/>
                  <a:gd name="T63" fmla="*/ 26 h 1008"/>
                  <a:gd name="T64" fmla="*/ 17 w 960"/>
                  <a:gd name="T65" fmla="*/ 23 h 1008"/>
                  <a:gd name="T66" fmla="*/ 17 w 960"/>
                  <a:gd name="T67" fmla="*/ 17 h 1008"/>
                  <a:gd name="T68" fmla="*/ 20 w 960"/>
                  <a:gd name="T69" fmla="*/ 13 h 1008"/>
                  <a:gd name="T70" fmla="*/ 30 w 960"/>
                  <a:gd name="T71" fmla="*/ 9 h 1008"/>
                  <a:gd name="T72" fmla="*/ 35 w 960"/>
                  <a:gd name="T73" fmla="*/ 7 h 1008"/>
                  <a:gd name="T74" fmla="*/ 48 w 960"/>
                  <a:gd name="T75" fmla="*/ 5 h 1008"/>
                  <a:gd name="T76" fmla="*/ 61 w 960"/>
                  <a:gd name="T77" fmla="*/ 4 h 1008"/>
                  <a:gd name="T78" fmla="*/ 81 w 960"/>
                  <a:gd name="T79" fmla="*/ 6 h 1008"/>
                  <a:gd name="T80" fmla="*/ 88 w 960"/>
                  <a:gd name="T81" fmla="*/ 1 h 1008"/>
                  <a:gd name="T82" fmla="*/ 75 w 960"/>
                  <a:gd name="T83" fmla="*/ 0 h 10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0"/>
                  <a:gd name="T127" fmla="*/ 0 h 1008"/>
                  <a:gd name="T128" fmla="*/ 960 w 960"/>
                  <a:gd name="T129" fmla="*/ 1008 h 10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0" h="1008">
                    <a:moveTo>
                      <a:pt x="598" y="0"/>
                    </a:moveTo>
                    <a:lnTo>
                      <a:pt x="408" y="3"/>
                    </a:lnTo>
                    <a:lnTo>
                      <a:pt x="263" y="53"/>
                    </a:lnTo>
                    <a:lnTo>
                      <a:pt x="114" y="156"/>
                    </a:lnTo>
                    <a:lnTo>
                      <a:pt x="46" y="304"/>
                    </a:lnTo>
                    <a:lnTo>
                      <a:pt x="15" y="456"/>
                    </a:lnTo>
                    <a:lnTo>
                      <a:pt x="0" y="609"/>
                    </a:lnTo>
                    <a:lnTo>
                      <a:pt x="68" y="720"/>
                    </a:lnTo>
                    <a:lnTo>
                      <a:pt x="152" y="868"/>
                    </a:lnTo>
                    <a:lnTo>
                      <a:pt x="346" y="987"/>
                    </a:lnTo>
                    <a:lnTo>
                      <a:pt x="533" y="1008"/>
                    </a:lnTo>
                    <a:lnTo>
                      <a:pt x="663" y="968"/>
                    </a:lnTo>
                    <a:lnTo>
                      <a:pt x="744" y="919"/>
                    </a:lnTo>
                    <a:lnTo>
                      <a:pt x="830" y="885"/>
                    </a:lnTo>
                    <a:lnTo>
                      <a:pt x="861" y="803"/>
                    </a:lnTo>
                    <a:lnTo>
                      <a:pt x="936" y="673"/>
                    </a:lnTo>
                    <a:lnTo>
                      <a:pt x="960" y="519"/>
                    </a:lnTo>
                    <a:lnTo>
                      <a:pt x="939" y="344"/>
                    </a:lnTo>
                    <a:lnTo>
                      <a:pt x="879" y="169"/>
                    </a:lnTo>
                    <a:lnTo>
                      <a:pt x="799" y="103"/>
                    </a:lnTo>
                    <a:lnTo>
                      <a:pt x="700" y="16"/>
                    </a:lnTo>
                    <a:lnTo>
                      <a:pt x="648" y="156"/>
                    </a:lnTo>
                    <a:lnTo>
                      <a:pt x="774" y="254"/>
                    </a:lnTo>
                    <a:lnTo>
                      <a:pt x="822" y="337"/>
                    </a:lnTo>
                    <a:lnTo>
                      <a:pt x="852" y="452"/>
                    </a:lnTo>
                    <a:lnTo>
                      <a:pt x="817" y="637"/>
                    </a:lnTo>
                    <a:lnTo>
                      <a:pt x="744" y="772"/>
                    </a:lnTo>
                    <a:lnTo>
                      <a:pt x="670" y="816"/>
                    </a:lnTo>
                    <a:lnTo>
                      <a:pt x="586" y="859"/>
                    </a:lnTo>
                    <a:lnTo>
                      <a:pt x="451" y="875"/>
                    </a:lnTo>
                    <a:lnTo>
                      <a:pt x="303" y="842"/>
                    </a:lnTo>
                    <a:lnTo>
                      <a:pt x="185" y="704"/>
                    </a:lnTo>
                    <a:lnTo>
                      <a:pt x="132" y="611"/>
                    </a:lnTo>
                    <a:lnTo>
                      <a:pt x="129" y="466"/>
                    </a:lnTo>
                    <a:lnTo>
                      <a:pt x="158" y="344"/>
                    </a:lnTo>
                    <a:lnTo>
                      <a:pt x="234" y="241"/>
                    </a:lnTo>
                    <a:lnTo>
                      <a:pt x="277" y="176"/>
                    </a:lnTo>
                    <a:lnTo>
                      <a:pt x="380" y="148"/>
                    </a:lnTo>
                    <a:lnTo>
                      <a:pt x="490" y="106"/>
                    </a:lnTo>
                    <a:lnTo>
                      <a:pt x="648" y="156"/>
                    </a:lnTo>
                    <a:lnTo>
                      <a:pt x="700" y="16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327695" name="Freeform 106"/>
              <p:cNvSpPr>
                <a:spLocks/>
              </p:cNvSpPr>
              <p:nvPr/>
            </p:nvSpPr>
            <p:spPr bwMode="auto">
              <a:xfrm>
                <a:off x="1790" y="2309"/>
                <a:ext cx="454" cy="323"/>
              </a:xfrm>
              <a:custGeom>
                <a:avLst/>
                <a:gdLst>
                  <a:gd name="T0" fmla="*/ 61 w 909"/>
                  <a:gd name="T1" fmla="*/ 3 h 968"/>
                  <a:gd name="T2" fmla="*/ 48 w 909"/>
                  <a:gd name="T3" fmla="*/ 3 h 968"/>
                  <a:gd name="T4" fmla="*/ 29 w 909"/>
                  <a:gd name="T5" fmla="*/ 5 h 968"/>
                  <a:gd name="T6" fmla="*/ 17 w 909"/>
                  <a:gd name="T7" fmla="*/ 9 h 968"/>
                  <a:gd name="T8" fmla="*/ 11 w 909"/>
                  <a:gd name="T9" fmla="*/ 15 h 968"/>
                  <a:gd name="T10" fmla="*/ 7 w 909"/>
                  <a:gd name="T11" fmla="*/ 19 h 968"/>
                  <a:gd name="T12" fmla="*/ 15 w 909"/>
                  <a:gd name="T13" fmla="*/ 26 h 968"/>
                  <a:gd name="T14" fmla="*/ 24 w 909"/>
                  <a:gd name="T15" fmla="*/ 28 h 968"/>
                  <a:gd name="T16" fmla="*/ 30 w 909"/>
                  <a:gd name="T17" fmla="*/ 31 h 968"/>
                  <a:gd name="T18" fmla="*/ 45 w 909"/>
                  <a:gd name="T19" fmla="*/ 32 h 968"/>
                  <a:gd name="T20" fmla="*/ 58 w 909"/>
                  <a:gd name="T21" fmla="*/ 33 h 968"/>
                  <a:gd name="T22" fmla="*/ 84 w 909"/>
                  <a:gd name="T23" fmla="*/ 31 h 968"/>
                  <a:gd name="T24" fmla="*/ 100 w 909"/>
                  <a:gd name="T25" fmla="*/ 26 h 968"/>
                  <a:gd name="T26" fmla="*/ 106 w 909"/>
                  <a:gd name="T27" fmla="*/ 19 h 968"/>
                  <a:gd name="T28" fmla="*/ 106 w 909"/>
                  <a:gd name="T29" fmla="*/ 13 h 968"/>
                  <a:gd name="T30" fmla="*/ 98 w 909"/>
                  <a:gd name="T31" fmla="*/ 9 h 968"/>
                  <a:gd name="T32" fmla="*/ 88 w 909"/>
                  <a:gd name="T33" fmla="*/ 5 h 968"/>
                  <a:gd name="T34" fmla="*/ 61 w 909"/>
                  <a:gd name="T35" fmla="*/ 3 h 968"/>
                  <a:gd name="T36" fmla="*/ 60 w 909"/>
                  <a:gd name="T37" fmla="*/ 0 h 968"/>
                  <a:gd name="T38" fmla="*/ 72 w 909"/>
                  <a:gd name="T39" fmla="*/ 1 h 968"/>
                  <a:gd name="T40" fmla="*/ 88 w 909"/>
                  <a:gd name="T41" fmla="*/ 2 h 968"/>
                  <a:gd name="T42" fmla="*/ 97 w 909"/>
                  <a:gd name="T43" fmla="*/ 5 h 968"/>
                  <a:gd name="T44" fmla="*/ 108 w 909"/>
                  <a:gd name="T45" fmla="*/ 9 h 968"/>
                  <a:gd name="T46" fmla="*/ 113 w 909"/>
                  <a:gd name="T47" fmla="*/ 16 h 968"/>
                  <a:gd name="T48" fmla="*/ 112 w 909"/>
                  <a:gd name="T49" fmla="*/ 22 h 968"/>
                  <a:gd name="T50" fmla="*/ 105 w 909"/>
                  <a:gd name="T51" fmla="*/ 27 h 968"/>
                  <a:gd name="T52" fmla="*/ 94 w 909"/>
                  <a:gd name="T53" fmla="*/ 31 h 968"/>
                  <a:gd name="T54" fmla="*/ 72 w 909"/>
                  <a:gd name="T55" fmla="*/ 35 h 968"/>
                  <a:gd name="T56" fmla="*/ 54 w 909"/>
                  <a:gd name="T57" fmla="*/ 36 h 968"/>
                  <a:gd name="T58" fmla="*/ 34 w 909"/>
                  <a:gd name="T59" fmla="*/ 34 h 968"/>
                  <a:gd name="T60" fmla="*/ 13 w 909"/>
                  <a:gd name="T61" fmla="*/ 29 h 968"/>
                  <a:gd name="T62" fmla="*/ 0 w 909"/>
                  <a:gd name="T63" fmla="*/ 19 h 968"/>
                  <a:gd name="T64" fmla="*/ 5 w 909"/>
                  <a:gd name="T65" fmla="*/ 13 h 968"/>
                  <a:gd name="T66" fmla="*/ 8 w 909"/>
                  <a:gd name="T67" fmla="*/ 8 h 968"/>
                  <a:gd name="T68" fmla="*/ 21 w 909"/>
                  <a:gd name="T69" fmla="*/ 4 h 968"/>
                  <a:gd name="T70" fmla="*/ 36 w 909"/>
                  <a:gd name="T71" fmla="*/ 1 h 968"/>
                  <a:gd name="T72" fmla="*/ 60 w 909"/>
                  <a:gd name="T73" fmla="*/ 0 h 968"/>
                  <a:gd name="T74" fmla="*/ 61 w 909"/>
                  <a:gd name="T75" fmla="*/ 3 h 9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9"/>
                  <a:gd name="T115" fmla="*/ 0 h 968"/>
                  <a:gd name="T116" fmla="*/ 909 w 909"/>
                  <a:gd name="T117" fmla="*/ 968 h 9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9" h="968">
                    <a:moveTo>
                      <a:pt x="491" y="70"/>
                    </a:moveTo>
                    <a:lnTo>
                      <a:pt x="386" y="70"/>
                    </a:lnTo>
                    <a:lnTo>
                      <a:pt x="232" y="136"/>
                    </a:lnTo>
                    <a:lnTo>
                      <a:pt x="136" y="249"/>
                    </a:lnTo>
                    <a:lnTo>
                      <a:pt x="89" y="394"/>
                    </a:lnTo>
                    <a:lnTo>
                      <a:pt x="62" y="513"/>
                    </a:lnTo>
                    <a:lnTo>
                      <a:pt x="124" y="697"/>
                    </a:lnTo>
                    <a:lnTo>
                      <a:pt x="197" y="763"/>
                    </a:lnTo>
                    <a:lnTo>
                      <a:pt x="247" y="833"/>
                    </a:lnTo>
                    <a:lnTo>
                      <a:pt x="361" y="873"/>
                    </a:lnTo>
                    <a:lnTo>
                      <a:pt x="469" y="899"/>
                    </a:lnTo>
                    <a:lnTo>
                      <a:pt x="678" y="823"/>
                    </a:lnTo>
                    <a:lnTo>
                      <a:pt x="802" y="691"/>
                    </a:lnTo>
                    <a:lnTo>
                      <a:pt x="848" y="510"/>
                    </a:lnTo>
                    <a:lnTo>
                      <a:pt x="848" y="358"/>
                    </a:lnTo>
                    <a:lnTo>
                      <a:pt x="789" y="256"/>
                    </a:lnTo>
                    <a:lnTo>
                      <a:pt x="707" y="143"/>
                    </a:lnTo>
                    <a:lnTo>
                      <a:pt x="491" y="70"/>
                    </a:lnTo>
                    <a:lnTo>
                      <a:pt x="481" y="0"/>
                    </a:lnTo>
                    <a:lnTo>
                      <a:pt x="578" y="17"/>
                    </a:lnTo>
                    <a:lnTo>
                      <a:pt x="710" y="57"/>
                    </a:lnTo>
                    <a:lnTo>
                      <a:pt x="777" y="141"/>
                    </a:lnTo>
                    <a:lnTo>
                      <a:pt x="864" y="235"/>
                    </a:lnTo>
                    <a:lnTo>
                      <a:pt x="909" y="440"/>
                    </a:lnTo>
                    <a:lnTo>
                      <a:pt x="900" y="588"/>
                    </a:lnTo>
                    <a:lnTo>
                      <a:pt x="842" y="720"/>
                    </a:lnTo>
                    <a:lnTo>
                      <a:pt x="759" y="836"/>
                    </a:lnTo>
                    <a:lnTo>
                      <a:pt x="576" y="939"/>
                    </a:lnTo>
                    <a:lnTo>
                      <a:pt x="432" y="968"/>
                    </a:lnTo>
                    <a:lnTo>
                      <a:pt x="275" y="928"/>
                    </a:lnTo>
                    <a:lnTo>
                      <a:pt x="104" y="774"/>
                    </a:lnTo>
                    <a:lnTo>
                      <a:pt x="0" y="516"/>
                    </a:lnTo>
                    <a:lnTo>
                      <a:pt x="40" y="355"/>
                    </a:lnTo>
                    <a:lnTo>
                      <a:pt x="68" y="209"/>
                    </a:lnTo>
                    <a:lnTo>
                      <a:pt x="175" y="106"/>
                    </a:lnTo>
                    <a:lnTo>
                      <a:pt x="294" y="33"/>
                    </a:lnTo>
                    <a:lnTo>
                      <a:pt x="481" y="0"/>
                    </a:lnTo>
                    <a:lnTo>
                      <a:pt x="491" y="70"/>
                    </a:lnTo>
                    <a:close/>
                  </a:path>
                </a:pathLst>
              </a:custGeom>
              <a:solidFill>
                <a:srgbClr val="00B2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327691" name="Text Box 107"/>
            <p:cNvSpPr txBox="1">
              <a:spLocks noChangeArrowheads="1"/>
            </p:cNvSpPr>
            <p:nvPr/>
          </p:nvSpPr>
          <p:spPr bwMode="auto">
            <a:xfrm>
              <a:off x="3455" y="2064"/>
              <a:ext cx="24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b="1">
                  <a:solidFill>
                    <a:srgbClr val="FFCCFF"/>
                  </a:solidFill>
                </a:rPr>
                <a:t>50</a:t>
              </a:r>
            </a:p>
          </p:txBody>
        </p:sp>
        <p:sp>
          <p:nvSpPr>
            <p:cNvPr id="327692" name="Freeform 108"/>
            <p:cNvSpPr>
              <a:spLocks/>
            </p:cNvSpPr>
            <p:nvPr/>
          </p:nvSpPr>
          <p:spPr bwMode="auto">
            <a:xfrm>
              <a:off x="3561" y="2333"/>
              <a:ext cx="29" cy="384"/>
            </a:xfrm>
            <a:custGeom>
              <a:avLst/>
              <a:gdLst>
                <a:gd name="T0" fmla="*/ 0 w 71"/>
                <a:gd name="T1" fmla="*/ 0 h 961"/>
                <a:gd name="T2" fmla="*/ 0 w 71"/>
                <a:gd name="T3" fmla="*/ 41 h 961"/>
                <a:gd name="T4" fmla="*/ 0 w 71"/>
                <a:gd name="T5" fmla="*/ 61 h 961"/>
                <a:gd name="T6" fmla="*/ 5 w 71"/>
                <a:gd name="T7" fmla="*/ 61 h 961"/>
                <a:gd name="T8" fmla="*/ 4 w 71"/>
                <a:gd name="T9" fmla="*/ 24 h 961"/>
                <a:gd name="T10" fmla="*/ 4 w 71"/>
                <a:gd name="T11" fmla="*/ 23 h 961"/>
                <a:gd name="T12" fmla="*/ 4 w 71"/>
                <a:gd name="T13" fmla="*/ 20 h 961"/>
                <a:gd name="T14" fmla="*/ 4 w 71"/>
                <a:gd name="T15" fmla="*/ 16 h 961"/>
                <a:gd name="T16" fmla="*/ 3 w 71"/>
                <a:gd name="T17" fmla="*/ 12 h 961"/>
                <a:gd name="T18" fmla="*/ 3 w 71"/>
                <a:gd name="T19" fmla="*/ 8 h 961"/>
                <a:gd name="T20" fmla="*/ 2 w 71"/>
                <a:gd name="T21" fmla="*/ 4 h 961"/>
                <a:gd name="T22" fmla="*/ 2 w 71"/>
                <a:gd name="T23" fmla="*/ 1 h 961"/>
                <a:gd name="T24" fmla="*/ 0 w 71"/>
                <a:gd name="T25" fmla="*/ 0 h 9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961"/>
                <a:gd name="T41" fmla="*/ 71 w 71"/>
                <a:gd name="T42" fmla="*/ 961 h 9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961">
                  <a:moveTo>
                    <a:pt x="3" y="0"/>
                  </a:moveTo>
                  <a:lnTo>
                    <a:pt x="0" y="637"/>
                  </a:lnTo>
                  <a:lnTo>
                    <a:pt x="0" y="961"/>
                  </a:lnTo>
                  <a:lnTo>
                    <a:pt x="71" y="961"/>
                  </a:lnTo>
                  <a:lnTo>
                    <a:pt x="54" y="375"/>
                  </a:lnTo>
                  <a:lnTo>
                    <a:pt x="54" y="359"/>
                  </a:lnTo>
                  <a:lnTo>
                    <a:pt x="53" y="316"/>
                  </a:lnTo>
                  <a:lnTo>
                    <a:pt x="52" y="256"/>
                  </a:lnTo>
                  <a:lnTo>
                    <a:pt x="48" y="187"/>
                  </a:lnTo>
                  <a:lnTo>
                    <a:pt x="41" y="119"/>
                  </a:lnTo>
                  <a:lnTo>
                    <a:pt x="32" y="59"/>
                  </a:lnTo>
                  <a:lnTo>
                    <a:pt x="21" y="1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  <p:sp>
          <p:nvSpPr>
            <p:cNvPr id="327693" name="Freeform 109"/>
            <p:cNvSpPr>
              <a:spLocks/>
            </p:cNvSpPr>
            <p:nvPr/>
          </p:nvSpPr>
          <p:spPr bwMode="auto">
            <a:xfrm>
              <a:off x="3553" y="2256"/>
              <a:ext cx="46" cy="457"/>
            </a:xfrm>
            <a:custGeom>
              <a:avLst/>
              <a:gdLst>
                <a:gd name="T0" fmla="*/ 1 w 116"/>
                <a:gd name="T1" fmla="*/ 73 h 1141"/>
                <a:gd name="T2" fmla="*/ 0 w 116"/>
                <a:gd name="T3" fmla="*/ 0 h 1141"/>
                <a:gd name="T4" fmla="*/ 5 w 116"/>
                <a:gd name="T5" fmla="*/ 6 h 1141"/>
                <a:gd name="T6" fmla="*/ 7 w 116"/>
                <a:gd name="T7" fmla="*/ 73 h 1141"/>
                <a:gd name="T8" fmla="*/ 6 w 116"/>
                <a:gd name="T9" fmla="*/ 73 h 1141"/>
                <a:gd name="T10" fmla="*/ 6 w 116"/>
                <a:gd name="T11" fmla="*/ 71 h 1141"/>
                <a:gd name="T12" fmla="*/ 6 w 116"/>
                <a:gd name="T13" fmla="*/ 64 h 1141"/>
                <a:gd name="T14" fmla="*/ 5 w 116"/>
                <a:gd name="T15" fmla="*/ 54 h 1141"/>
                <a:gd name="T16" fmla="*/ 5 w 116"/>
                <a:gd name="T17" fmla="*/ 42 h 1141"/>
                <a:gd name="T18" fmla="*/ 4 w 116"/>
                <a:gd name="T19" fmla="*/ 31 h 1141"/>
                <a:gd name="T20" fmla="*/ 4 w 116"/>
                <a:gd name="T21" fmla="*/ 21 h 1141"/>
                <a:gd name="T22" fmla="*/ 3 w 116"/>
                <a:gd name="T23" fmla="*/ 14 h 1141"/>
                <a:gd name="T24" fmla="*/ 3 w 116"/>
                <a:gd name="T25" fmla="*/ 12 h 1141"/>
                <a:gd name="T26" fmla="*/ 2 w 116"/>
                <a:gd name="T27" fmla="*/ 21 h 1141"/>
                <a:gd name="T28" fmla="*/ 2 w 116"/>
                <a:gd name="T29" fmla="*/ 42 h 1141"/>
                <a:gd name="T30" fmla="*/ 3 w 116"/>
                <a:gd name="T31" fmla="*/ 64 h 1141"/>
                <a:gd name="T32" fmla="*/ 3 w 116"/>
                <a:gd name="T33" fmla="*/ 73 h 1141"/>
                <a:gd name="T34" fmla="*/ 1 w 116"/>
                <a:gd name="T35" fmla="*/ 73 h 1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"/>
                <a:gd name="T55" fmla="*/ 0 h 1141"/>
                <a:gd name="T56" fmla="*/ 116 w 116"/>
                <a:gd name="T57" fmla="*/ 1141 h 11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" h="1141">
                  <a:moveTo>
                    <a:pt x="19" y="1138"/>
                  </a:moveTo>
                  <a:lnTo>
                    <a:pt x="0" y="0"/>
                  </a:lnTo>
                  <a:lnTo>
                    <a:pt x="75" y="96"/>
                  </a:lnTo>
                  <a:lnTo>
                    <a:pt x="116" y="1141"/>
                  </a:lnTo>
                  <a:lnTo>
                    <a:pt x="90" y="1141"/>
                  </a:lnTo>
                  <a:lnTo>
                    <a:pt x="89" y="1100"/>
                  </a:lnTo>
                  <a:lnTo>
                    <a:pt x="87" y="990"/>
                  </a:lnTo>
                  <a:lnTo>
                    <a:pt x="82" y="836"/>
                  </a:lnTo>
                  <a:lnTo>
                    <a:pt x="77" y="659"/>
                  </a:lnTo>
                  <a:lnTo>
                    <a:pt x="71" y="482"/>
                  </a:lnTo>
                  <a:lnTo>
                    <a:pt x="63" y="329"/>
                  </a:lnTo>
                  <a:lnTo>
                    <a:pt x="54" y="221"/>
                  </a:lnTo>
                  <a:lnTo>
                    <a:pt x="45" y="181"/>
                  </a:lnTo>
                  <a:lnTo>
                    <a:pt x="35" y="333"/>
                  </a:lnTo>
                  <a:lnTo>
                    <a:pt x="36" y="661"/>
                  </a:lnTo>
                  <a:lnTo>
                    <a:pt x="42" y="988"/>
                  </a:lnTo>
                  <a:lnTo>
                    <a:pt x="45" y="1137"/>
                  </a:lnTo>
                  <a:lnTo>
                    <a:pt x="19" y="1138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CN" altLang="en-US" b="1"/>
            </a:p>
          </p:txBody>
        </p:sp>
      </p:grpSp>
      <p:sp>
        <p:nvSpPr>
          <p:cNvPr id="839790" name="Rectangle 110"/>
          <p:cNvSpPr>
            <a:spLocks noChangeArrowheads="1"/>
          </p:cNvSpPr>
          <p:nvPr/>
        </p:nvSpPr>
        <p:spPr bwMode="auto">
          <a:xfrm>
            <a:off x="533400" y="2895600"/>
            <a:ext cx="78486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i="1">
                <a:solidFill>
                  <a:srgbClr val="0000FF"/>
                </a:solidFill>
              </a:rPr>
              <a:t>解决问题步骤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给出提示并输入里程和时间数据；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计算消耗时间；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计算旅行距离；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tx1"/>
                </a:solidFill>
              </a:rPr>
              <a:t>  计算平均速度；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输出数据。</a:t>
            </a:r>
          </a:p>
        </p:txBody>
      </p:sp>
      <p:sp>
        <p:nvSpPr>
          <p:cNvPr id="839791" name="AutoShape 111"/>
          <p:cNvSpPr>
            <a:spLocks/>
          </p:cNvSpPr>
          <p:nvPr/>
        </p:nvSpPr>
        <p:spPr bwMode="auto">
          <a:xfrm>
            <a:off x="4267200" y="3403600"/>
            <a:ext cx="3041650" cy="457200"/>
          </a:xfrm>
          <a:prstGeom prst="borderCallout2">
            <a:avLst>
              <a:gd name="adj1" fmla="val 25000"/>
              <a:gd name="adj2" fmla="val -2505"/>
              <a:gd name="adj3" fmla="val 25000"/>
              <a:gd name="adj4" fmla="val -39250"/>
              <a:gd name="adj5" fmla="val 406250"/>
              <a:gd name="adj6" fmla="val -7604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以清晰的格式输出数据</a:t>
            </a:r>
            <a:endParaRPr lang="zh-CN" altLang="en-US" sz="2000" b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27688" name="Rectangle 11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sp>
        <p:nvSpPr>
          <p:cNvPr id="327689" name="Rectangle 115"/>
          <p:cNvSpPr>
            <a:spLocks noChangeArrowheads="1"/>
          </p:cNvSpPr>
          <p:nvPr/>
        </p:nvSpPr>
        <p:spPr bwMode="auto">
          <a:xfrm>
            <a:off x="533400" y="1000125"/>
            <a:ext cx="83597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计算汽车的平均速度</a:t>
            </a: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     汽车在沿途都有里程标志的公路上行进。程序输入开始和结束的里程以及时间。时间以时、分、秒输入。程序计算并以“公里数</a:t>
            </a:r>
            <a:r>
              <a:rPr lang="en-US" altLang="zh-CN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每小时”的形式输出平均速度。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1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ChangeArrowheads="1"/>
          </p:cNvSpPr>
          <p:nvPr/>
        </p:nvSpPr>
        <p:spPr bwMode="auto">
          <a:xfrm>
            <a:off x="533400" y="188913"/>
            <a:ext cx="7848600" cy="629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{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所有输入数据为整数</a:t>
            </a:r>
            <a:r>
              <a:rPr lang="en-US" altLang="zh-CN" sz="2000" b="1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开始里程？ </a:t>
            </a:r>
            <a:r>
              <a:rPr lang="en-US" altLang="zh-CN" sz="2000" b="1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int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cin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开始时间（时，分，秒）？</a:t>
            </a:r>
            <a:r>
              <a:rPr lang="en-US" altLang="zh-CN" sz="2000" b="1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int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1" dirty="0">
                <a:solidFill>
                  <a:schemeClr val="tx1"/>
                </a:solidFill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1" dirty="0">
                <a:solidFill>
                  <a:schemeClr val="tx1"/>
                </a:solidFill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cin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结束里程？ </a:t>
            </a:r>
            <a:r>
              <a:rPr lang="en-US" altLang="zh-CN" sz="2000" b="1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int </a:t>
            </a:r>
            <a:r>
              <a:rPr lang="en-US" altLang="zh-CN" sz="2000" b="1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cin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结束时间（时，分，秒）？</a:t>
            </a:r>
            <a:r>
              <a:rPr lang="en-US" altLang="zh-CN" sz="2000" b="1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int </a:t>
            </a:r>
            <a:r>
              <a:rPr lang="en-US" altLang="zh-CN" sz="2000" b="1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1" dirty="0">
                <a:solidFill>
                  <a:schemeClr val="tx1"/>
                </a:solidFill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1" dirty="0">
                <a:solidFill>
                  <a:schemeClr val="tx1"/>
                </a:solidFill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dirty="0" err="1">
                <a:solidFill>
                  <a:schemeClr val="tx1"/>
                </a:solidFill>
              </a:rPr>
              <a:t>cin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1" dirty="0">
                <a:solidFill>
                  <a:schemeClr val="tx1"/>
                </a:solidFill>
              </a:rPr>
              <a:t> &gt;&gt; </a:t>
            </a:r>
            <a:r>
              <a:rPr lang="en-US" altLang="zh-CN" sz="2000" b="1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</p:txBody>
      </p:sp>
      <p:sp>
        <p:nvSpPr>
          <p:cNvPr id="32870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533400" y="188913"/>
            <a:ext cx="7848600" cy="629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{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cout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所有输入数据为整数</a:t>
            </a:r>
            <a:r>
              <a:rPr lang="en-US" altLang="zh-CN" sz="2000" b="1" i="1" dirty="0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cout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开始里程？</a:t>
            </a:r>
            <a:r>
              <a:rPr lang="en-US" altLang="zh-CN" sz="2000" b="1" i="1" dirty="0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int </a:t>
            </a:r>
            <a:r>
              <a:rPr lang="en-US" altLang="zh-CN" sz="200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</a:rPr>
              <a:t>cin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cout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开始时间（时，分，秒）？</a:t>
            </a:r>
            <a:r>
              <a:rPr lang="en-US" altLang="zh-CN" sz="2000" b="1" i="1" dirty="0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int </a:t>
            </a:r>
            <a:r>
              <a:rPr lang="en-US" altLang="zh-CN" sz="200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dirty="0">
                <a:solidFill>
                  <a:schemeClr val="tx1"/>
                </a:solidFill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dirty="0">
                <a:solidFill>
                  <a:schemeClr val="tx1"/>
                </a:solidFill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</a:rPr>
              <a:t>cin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cout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结束里程？</a:t>
            </a:r>
            <a:r>
              <a:rPr lang="en-US" altLang="zh-CN" sz="2000" b="1" i="1" dirty="0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int </a:t>
            </a:r>
            <a:r>
              <a:rPr lang="en-US" altLang="zh-CN" sz="2000" dirty="0" err="1">
                <a:solidFill>
                  <a:schemeClr val="tx1"/>
                </a:solidFill>
              </a:rPr>
              <a:t>EndPost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</a:rPr>
              <a:t>cin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EndPost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cout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结束时间（时，分，秒）？</a:t>
            </a:r>
            <a:r>
              <a:rPr lang="en-US" altLang="zh-CN" sz="2000" b="1" i="1" dirty="0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dirty="0">
                <a:solidFill>
                  <a:schemeClr val="tx1"/>
                </a:solidFill>
              </a:rPr>
              <a:t>int </a:t>
            </a:r>
            <a:r>
              <a:rPr lang="en-US" altLang="zh-CN" sz="2000" dirty="0" err="1">
                <a:solidFill>
                  <a:schemeClr val="tx1"/>
                </a:solidFill>
              </a:rPr>
              <a:t>EndHour</a:t>
            </a:r>
            <a:r>
              <a:rPr lang="en-US" altLang="zh-CN" sz="2000" dirty="0">
                <a:solidFill>
                  <a:schemeClr val="tx1"/>
                </a:solidFill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dirty="0">
                <a:solidFill>
                  <a:schemeClr val="tx1"/>
                </a:solidFill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</a:rPr>
              <a:t>cin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EndHour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dirty="0">
                <a:solidFill>
                  <a:schemeClr val="tx1"/>
                </a:solidFill>
              </a:rPr>
              <a:t> &gt;&gt; </a:t>
            </a:r>
            <a:r>
              <a:rPr lang="en-US" altLang="zh-CN" sz="200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dirty="0">
                <a:solidFill>
                  <a:schemeClr val="tx1"/>
                </a:solidFill>
              </a:rPr>
              <a:t> ;</a:t>
            </a:r>
          </a:p>
        </p:txBody>
      </p:sp>
      <p:sp>
        <p:nvSpPr>
          <p:cNvPr id="841731" name="Rectangle 3"/>
          <p:cNvSpPr>
            <a:spLocks noChangeArrowheads="1"/>
          </p:cNvSpPr>
          <p:nvPr/>
        </p:nvSpPr>
        <p:spPr bwMode="auto">
          <a:xfrm>
            <a:off x="5791200" y="2008188"/>
            <a:ext cx="2438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显示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提示信息</a:t>
            </a:r>
          </a:p>
        </p:txBody>
      </p:sp>
      <p:sp>
        <p:nvSpPr>
          <p:cNvPr id="32973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533400" y="188913"/>
            <a:ext cx="7848600" cy="629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{ 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所有输入数据为整数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开始里程？ 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StartPost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cin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StartPost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i="1" dirty="0">
                <a:solidFill>
                  <a:srgbClr val="0000FF"/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开始时间（时，分，秒）？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StartHour</a:t>
            </a:r>
            <a:r>
              <a:rPr lang="en-US" altLang="zh-CN" sz="2000" b="1" i="1" dirty="0">
                <a:solidFill>
                  <a:srgbClr val="0000FF"/>
                </a:solidFill>
              </a:rPr>
              <a:t>,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,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cin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StartHour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结束里程？ 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EndPost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cin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EndPost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</a:t>
            </a: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结束时间（时，分，秒）？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EndHour</a:t>
            </a:r>
            <a:r>
              <a:rPr lang="en-US" altLang="zh-CN" sz="2000" b="1" i="1" dirty="0">
                <a:solidFill>
                  <a:srgbClr val="0000FF"/>
                </a:solidFill>
              </a:rPr>
              <a:t>,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,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cin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EndHour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&gt;&gt;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</p:txBody>
      </p: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5791200" y="2008188"/>
            <a:ext cx="2438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说明变量</a:t>
            </a:r>
          </a:p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输入数据</a:t>
            </a:r>
          </a:p>
        </p:txBody>
      </p:sp>
      <p:sp>
        <p:nvSpPr>
          <p:cNvPr id="33075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dirty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ChangeArrowheads="1"/>
          </p:cNvSpPr>
          <p:nvPr/>
        </p:nvSpPr>
        <p:spPr bwMode="auto">
          <a:xfrm>
            <a:off x="430560" y="188913"/>
            <a:ext cx="8317904" cy="604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     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3177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04800" y="188913"/>
            <a:ext cx="853440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ElapsedTS</a:t>
            </a:r>
            <a:r>
              <a:rPr lang="en-US" altLang="zh-CN" sz="2000" b="1" i="1" dirty="0">
                <a:solidFill>
                  <a:srgbClr val="0000FF"/>
                </a:solidFill>
              </a:rPr>
              <a:t> = (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EndHour</a:t>
            </a:r>
            <a:r>
              <a:rPr lang="en-US" altLang="zh-CN" sz="2000" b="1" i="1" dirty="0">
                <a:solidFill>
                  <a:srgbClr val="0000FF"/>
                </a:solidFill>
              </a:rPr>
              <a:t> * 3600 +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* 60 +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		 - (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StartHour</a:t>
            </a:r>
            <a:r>
              <a:rPr lang="en-US" altLang="zh-CN" sz="2000" b="1" i="1" dirty="0">
                <a:solidFill>
                  <a:srgbClr val="0000FF"/>
                </a:solidFill>
              </a:rPr>
              <a:t> * 3600 +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* 60 +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     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4803" name="AutoShape 3"/>
          <p:cNvSpPr>
            <a:spLocks/>
          </p:cNvSpPr>
          <p:nvPr/>
        </p:nvSpPr>
        <p:spPr bwMode="auto">
          <a:xfrm>
            <a:off x="3962400" y="2093913"/>
            <a:ext cx="2841625" cy="457200"/>
          </a:xfrm>
          <a:prstGeom prst="borderCallout2">
            <a:avLst>
              <a:gd name="adj1" fmla="val 25000"/>
              <a:gd name="adj2" fmla="val -2681"/>
              <a:gd name="adj3" fmla="val 25000"/>
              <a:gd name="adj4" fmla="val -26593"/>
              <a:gd name="adj5" fmla="val -203472"/>
              <a:gd name="adj6" fmla="val -69106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消耗时间（总秒数）</a:t>
            </a:r>
            <a:endParaRPr lang="zh-CN" altLang="en-US" sz="2000" b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3280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609600" y="188913"/>
            <a:ext cx="828288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ElapsedHour</a:t>
            </a:r>
            <a:r>
              <a:rPr lang="en-US" altLang="zh-CN" sz="2000" b="1" i="1" dirty="0">
                <a:solidFill>
                  <a:srgbClr val="0000FF"/>
                </a:solidFill>
              </a:rPr>
              <a:t> =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ElapsedTS</a:t>
            </a:r>
            <a:r>
              <a:rPr lang="en-US" altLang="zh-CN" sz="2000" b="1" i="1" dirty="0">
                <a:solidFill>
                  <a:srgbClr val="0000FF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=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ElapsedTS</a:t>
            </a:r>
            <a:r>
              <a:rPr lang="en-US" altLang="zh-CN" sz="2000" b="1" i="1" dirty="0">
                <a:solidFill>
                  <a:srgbClr val="0000FF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int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=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ElapsedTS</a:t>
            </a:r>
            <a:r>
              <a:rPr lang="en-US" altLang="zh-CN" sz="2000" b="1" i="1" dirty="0">
                <a:solidFill>
                  <a:srgbClr val="0000FF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     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5827" name="AutoShape 3"/>
          <p:cNvSpPr>
            <a:spLocks/>
          </p:cNvSpPr>
          <p:nvPr/>
        </p:nvSpPr>
        <p:spPr bwMode="auto">
          <a:xfrm>
            <a:off x="5152727" y="3644900"/>
            <a:ext cx="2587625" cy="762000"/>
          </a:xfrm>
          <a:prstGeom prst="borderCallout2">
            <a:avLst>
              <a:gd name="adj1" fmla="val 15000"/>
              <a:gd name="adj2" fmla="val -2944"/>
              <a:gd name="adj3" fmla="val 15000"/>
              <a:gd name="adj4" fmla="val -29630"/>
              <a:gd name="adj5" fmla="val -132500"/>
              <a:gd name="adj6" fmla="val -7766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把消耗时间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转换成时，分，秒</a:t>
            </a:r>
            <a:endParaRPr lang="zh-CN" altLang="en-US" sz="2000" b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33382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430560" y="188913"/>
            <a:ext cx="828288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double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ElapsedTime</a:t>
            </a:r>
            <a:r>
              <a:rPr lang="en-US" altLang="zh-CN" sz="2000" b="1" i="1" dirty="0">
                <a:solidFill>
                  <a:srgbClr val="0000FF"/>
                </a:solidFill>
              </a:rPr>
              <a:t> =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ElapsedHour</a:t>
            </a:r>
            <a:r>
              <a:rPr lang="en-US" altLang="zh-CN" sz="2000" b="1" i="1" dirty="0">
                <a:solidFill>
                  <a:srgbClr val="0000FF"/>
                </a:solidFill>
              </a:rPr>
              <a:t> +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		       +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6851" name="AutoShape 3"/>
          <p:cNvSpPr>
            <a:spLocks/>
          </p:cNvSpPr>
          <p:nvPr/>
        </p:nvSpPr>
        <p:spPr bwMode="auto">
          <a:xfrm>
            <a:off x="6232276" y="4437112"/>
            <a:ext cx="2516188" cy="933450"/>
          </a:xfrm>
          <a:prstGeom prst="borderCallout2">
            <a:avLst>
              <a:gd name="adj1" fmla="val 12245"/>
              <a:gd name="adj2" fmla="val -3028"/>
              <a:gd name="adj3" fmla="val 12245"/>
              <a:gd name="adj4" fmla="val -35394"/>
              <a:gd name="adj5" fmla="val -109523"/>
              <a:gd name="adj6" fmla="val -9350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把消耗时间</a:t>
            </a:r>
          </a:p>
          <a:p>
            <a:pPr algn="ctr">
              <a:lnSpc>
                <a:spcPct val="11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转换成小时数</a:t>
            </a:r>
          </a:p>
        </p:txBody>
      </p:sp>
      <p:sp>
        <p:nvSpPr>
          <p:cNvPr id="33485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381000" y="188913"/>
            <a:ext cx="838200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i="1" dirty="0">
                <a:solidFill>
                  <a:srgbClr val="0000FF"/>
                </a:solidFill>
              </a:rPr>
              <a:t>double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ElapsedTime</a:t>
            </a:r>
            <a:r>
              <a:rPr lang="en-US" altLang="zh-CN" sz="2000" i="1" dirty="0">
                <a:solidFill>
                  <a:srgbClr val="0000FF"/>
                </a:solidFill>
              </a:rPr>
              <a:t> =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ElapsedHour</a:t>
            </a:r>
            <a:r>
              <a:rPr lang="en-US" altLang="zh-CN" sz="2000" i="1" dirty="0">
                <a:solidFill>
                  <a:srgbClr val="0000FF"/>
                </a:solidFill>
              </a:rPr>
              <a:t> +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ElapsedMinute</a:t>
            </a:r>
            <a:r>
              <a:rPr lang="en-US" altLang="zh-CN" sz="2000" i="1" dirty="0">
                <a:solidFill>
                  <a:srgbClr val="0000FF"/>
                </a:solidFill>
              </a:rPr>
              <a:t> / </a:t>
            </a:r>
            <a:r>
              <a:rPr lang="en-US" altLang="zh-CN" sz="2000" b="1" i="1" dirty="0">
                <a:solidFill>
                  <a:srgbClr val="C00000"/>
                </a:solidFill>
              </a:rPr>
              <a:t>60.0</a:t>
            </a:r>
            <a:r>
              <a:rPr lang="en-US" altLang="zh-CN" sz="2000" i="1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000" i="1" dirty="0">
                <a:solidFill>
                  <a:srgbClr val="0000FF"/>
                </a:solidFill>
              </a:rPr>
              <a:t>		       +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ElapsedSecond</a:t>
            </a:r>
            <a:r>
              <a:rPr lang="en-US" altLang="zh-CN" sz="2000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>
                <a:solidFill>
                  <a:srgbClr val="003399"/>
                </a:solidFill>
              </a:rPr>
              <a:t>/ </a:t>
            </a:r>
            <a:r>
              <a:rPr lang="en-US" altLang="zh-CN" sz="2000" b="1" i="1" dirty="0">
                <a:solidFill>
                  <a:srgbClr val="C00000"/>
                </a:solidFill>
              </a:rPr>
              <a:t>3600.0</a:t>
            </a:r>
            <a:r>
              <a:rPr lang="en-US" altLang="zh-CN" sz="2000" b="1" i="1" dirty="0">
                <a:solidFill>
                  <a:srgbClr val="003399"/>
                </a:solidFill>
              </a:rPr>
              <a:t> </a:t>
            </a:r>
            <a:r>
              <a:rPr lang="en-US" altLang="zh-CN" sz="2000" i="1" dirty="0">
                <a:solidFill>
                  <a:srgbClr val="0000FF"/>
                </a:solidFill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7875" name="AutoShape 3"/>
          <p:cNvSpPr>
            <a:spLocks/>
          </p:cNvSpPr>
          <p:nvPr/>
        </p:nvSpPr>
        <p:spPr bwMode="auto">
          <a:xfrm>
            <a:off x="2411760" y="4077072"/>
            <a:ext cx="3019425" cy="914400"/>
          </a:xfrm>
          <a:prstGeom prst="borderCallout2">
            <a:avLst>
              <a:gd name="adj1" fmla="val 12500"/>
              <a:gd name="adj2" fmla="val 102523"/>
              <a:gd name="adj3" fmla="val 12500"/>
              <a:gd name="adj4" fmla="val 115773"/>
              <a:gd name="adj5" fmla="val -92044"/>
              <a:gd name="adj6" fmla="val 135967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为获得浮点类型运算结果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除数为浮点常量</a:t>
            </a:r>
          </a:p>
        </p:txBody>
      </p:sp>
      <p:sp>
        <p:nvSpPr>
          <p:cNvPr id="3358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0531" name="Group 3"/>
          <p:cNvGraphicFramePr>
            <a:graphicFrameLocks noGrp="1"/>
          </p:cNvGraphicFramePr>
          <p:nvPr/>
        </p:nvGraphicFramePr>
        <p:xfrm>
          <a:off x="914400" y="1066800"/>
          <a:ext cx="7391400" cy="525393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优先级</a:t>
                      </a:r>
                      <a:endParaRPr kumimoji="1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运算符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结合性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( )    [ ]    -&gt;    : :</a:t>
                      </a:r>
                      <a:endParaRPr kumimoji="1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  <a:endParaRPr kumimoji="1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!   ~   +   -   ++   --   &amp;   *    </a:t>
                      </a:r>
                      <a:r>
                        <a:rPr kumimoji="1" lang="zh-CN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类型  </a:t>
                      </a:r>
                      <a:r>
                        <a:rPr kumimoji="1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  </a:t>
                      </a: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sizeof  new   delete   .    -&gt;   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*    /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+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&lt;&lt;    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&lt;    &lt;=    &gt;=    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==    !=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^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&amp;&amp;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||</a:t>
                      </a:r>
                      <a:endParaRPr kumimoji="1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?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=    *=    /=    +=    -=    |=    &lt;&lt;=    &gt;&gt;=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R 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77580" name="Rectangle 8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536104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2.1.1  </a:t>
            </a:r>
            <a:r>
              <a:rPr lang="zh-CN" altLang="en-US" sz="2400" b="1" dirty="0">
                <a:solidFill>
                  <a:schemeClr val="accent2"/>
                </a:solidFill>
              </a:rPr>
              <a:t>运算符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430560" y="188913"/>
            <a:ext cx="828288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i="1" dirty="0">
                <a:solidFill>
                  <a:srgbClr val="0000FF"/>
                </a:solidFill>
              </a:rPr>
              <a:t>double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ElapsedTime</a:t>
            </a:r>
            <a:r>
              <a:rPr lang="en-US" altLang="zh-CN" sz="2000" i="1" dirty="0">
                <a:solidFill>
                  <a:srgbClr val="0000FF"/>
                </a:solidFill>
              </a:rPr>
              <a:t> =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ElapsedHour</a:t>
            </a:r>
            <a:r>
              <a:rPr lang="en-US" altLang="zh-CN" sz="2000" i="1" dirty="0">
                <a:solidFill>
                  <a:srgbClr val="0000FF"/>
                </a:solidFill>
              </a:rPr>
              <a:t> + </a:t>
            </a:r>
            <a:r>
              <a:rPr lang="en-US" altLang="zh-CN" sz="2000" b="1" i="1" dirty="0">
                <a:solidFill>
                  <a:srgbClr val="C00000"/>
                </a:solidFill>
              </a:rPr>
              <a:t>( double )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ElapsedMinute</a:t>
            </a:r>
            <a:r>
              <a:rPr lang="en-US" altLang="zh-CN" sz="2000" i="1" dirty="0">
                <a:solidFill>
                  <a:srgbClr val="0000FF"/>
                </a:solidFill>
              </a:rPr>
              <a:t> / 60 </a:t>
            </a:r>
          </a:p>
          <a:p>
            <a:pPr>
              <a:lnSpc>
                <a:spcPct val="130000"/>
              </a:lnSpc>
            </a:pPr>
            <a:r>
              <a:rPr lang="en-US" altLang="zh-CN" sz="2000" i="1" dirty="0">
                <a:solidFill>
                  <a:srgbClr val="0000FF"/>
                </a:solidFill>
              </a:rPr>
              <a:t>		       + </a:t>
            </a:r>
            <a:r>
              <a:rPr lang="en-US" altLang="zh-CN" sz="2000" b="1" i="1" dirty="0">
                <a:solidFill>
                  <a:srgbClr val="C00000"/>
                </a:solidFill>
              </a:rPr>
              <a:t>( double ) </a:t>
            </a:r>
            <a:r>
              <a:rPr lang="en-US" altLang="zh-CN" sz="2000" i="1" dirty="0" err="1">
                <a:solidFill>
                  <a:srgbClr val="0000FF"/>
                </a:solidFill>
              </a:rPr>
              <a:t>ElapsedSecond</a:t>
            </a:r>
            <a:r>
              <a:rPr lang="en-US" altLang="zh-CN" sz="2000" i="1" dirty="0">
                <a:solidFill>
                  <a:srgbClr val="0000FF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8899" name="AutoShape 3"/>
          <p:cNvSpPr>
            <a:spLocks/>
          </p:cNvSpPr>
          <p:nvPr/>
        </p:nvSpPr>
        <p:spPr bwMode="auto">
          <a:xfrm>
            <a:off x="5868144" y="4509120"/>
            <a:ext cx="2819400" cy="533400"/>
          </a:xfrm>
          <a:prstGeom prst="borderCallout2">
            <a:avLst>
              <a:gd name="adj1" fmla="val 21431"/>
              <a:gd name="adj2" fmla="val -2704"/>
              <a:gd name="adj3" fmla="val 21431"/>
              <a:gd name="adj4" fmla="val -16218"/>
              <a:gd name="adj5" fmla="val -211725"/>
              <a:gd name="adj6" fmla="val -5670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或者用强制类型转换</a:t>
            </a:r>
          </a:p>
        </p:txBody>
      </p:sp>
      <p:sp>
        <p:nvSpPr>
          <p:cNvPr id="3369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430560" y="188913"/>
            <a:ext cx="828288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     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int Distant =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EndPost</a:t>
            </a:r>
            <a:r>
              <a:rPr lang="en-US" altLang="zh-CN" sz="2000" b="1" i="1" dirty="0">
                <a:solidFill>
                  <a:srgbClr val="0000FF"/>
                </a:solidFill>
              </a:rPr>
              <a:t> -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StartPost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49923" name="AutoShape 3"/>
          <p:cNvSpPr>
            <a:spLocks/>
          </p:cNvSpPr>
          <p:nvPr/>
        </p:nvSpPr>
        <p:spPr bwMode="auto">
          <a:xfrm>
            <a:off x="4751040" y="450912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31722"/>
              <a:gd name="adj5" fmla="val -108037"/>
              <a:gd name="adj6" fmla="val -80588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计算距离</a:t>
            </a:r>
          </a:p>
        </p:txBody>
      </p:sp>
      <p:sp>
        <p:nvSpPr>
          <p:cNvPr id="33792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430560" y="188913"/>
            <a:ext cx="828288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     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double Velocity = Distant /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ElapsedTime</a:t>
            </a:r>
            <a:r>
              <a:rPr lang="en-US" altLang="zh-CN" sz="2000" b="1" i="1" dirty="0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 err="1">
                <a:solidFill>
                  <a:schemeClr val="tx1"/>
                </a:solidFill>
              </a:rPr>
              <a:t>cout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0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</a:t>
            </a:r>
            <a:r>
              <a:rPr lang="en-US" altLang="zh-CN" sz="2000" b="0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消耗时间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分</a:t>
            </a:r>
            <a:r>
              <a:rPr lang="en-US" altLang="zh-CN" sz="2000" b="0" dirty="0">
                <a:solidFill>
                  <a:schemeClr val="tx1"/>
                </a:solidFill>
              </a:rPr>
              <a:t>" &lt;&lt;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&lt;&lt; "</a:t>
            </a:r>
            <a:r>
              <a:rPr lang="zh-CN" altLang="en-US" sz="2000" b="0" dirty="0">
                <a:solidFill>
                  <a:schemeClr val="tx1"/>
                </a:solidFill>
              </a:rPr>
              <a:t>秒</a:t>
            </a:r>
            <a:r>
              <a:rPr lang="en-US" altLang="zh-CN" sz="2000" b="0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0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0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0" dirty="0">
                <a:solidFill>
                  <a:schemeClr val="tx1"/>
                </a:solidFill>
              </a:rPr>
              <a:t>公里 </a:t>
            </a:r>
            <a:r>
              <a:rPr lang="en-US" altLang="zh-CN" sz="2000" b="0" dirty="0">
                <a:solidFill>
                  <a:schemeClr val="tx1"/>
                </a:solidFill>
              </a:rPr>
              <a:t>/ </a:t>
            </a:r>
            <a:r>
              <a:rPr lang="zh-CN" altLang="en-US" sz="2000" b="0" dirty="0">
                <a:solidFill>
                  <a:schemeClr val="tx1"/>
                </a:solidFill>
              </a:rPr>
              <a:t>小时</a:t>
            </a:r>
            <a:r>
              <a:rPr lang="en-US" altLang="zh-CN" sz="2000" b="0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50947" name="AutoShape 3"/>
          <p:cNvSpPr>
            <a:spLocks/>
          </p:cNvSpPr>
          <p:nvPr/>
        </p:nvSpPr>
        <p:spPr bwMode="auto">
          <a:xfrm>
            <a:off x="5198808" y="5157192"/>
            <a:ext cx="2155825" cy="533400"/>
          </a:xfrm>
          <a:prstGeom prst="borderCallout2">
            <a:avLst>
              <a:gd name="adj1" fmla="val 21431"/>
              <a:gd name="adj2" fmla="val -3532"/>
              <a:gd name="adj3" fmla="val 21431"/>
              <a:gd name="adj4" fmla="val -23713"/>
              <a:gd name="adj5" fmla="val -162500"/>
              <a:gd name="adj6" fmla="val -59940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计算平均速度</a:t>
            </a:r>
          </a:p>
        </p:txBody>
      </p:sp>
      <p:sp>
        <p:nvSpPr>
          <p:cNvPr id="33894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5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7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430560" y="188913"/>
            <a:ext cx="828288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6600"/>
                </a:solidFill>
              </a:rPr>
              <a:t>// </a:t>
            </a:r>
            <a:r>
              <a:rPr lang="zh-CN" altLang="en-US" sz="2000" b="1" i="1" dirty="0">
                <a:solidFill>
                  <a:srgbClr val="006600"/>
                </a:solidFill>
              </a:rPr>
              <a:t>例 </a:t>
            </a:r>
            <a:r>
              <a:rPr lang="en-US" altLang="zh-CN" sz="2000" b="1" i="1" dirty="0">
                <a:solidFill>
                  <a:srgbClr val="006600"/>
                </a:solidFill>
              </a:rPr>
              <a:t>2-2   </a:t>
            </a:r>
            <a:r>
              <a:rPr lang="zh-CN" altLang="en-US" sz="2000" b="1" i="1" dirty="0">
                <a:solidFill>
                  <a:srgbClr val="0066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= ( </a:t>
            </a:r>
            <a:r>
              <a:rPr lang="en-US" altLang="zh-CN" sz="2000" b="0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0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- (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0" dirty="0">
                <a:solidFill>
                  <a:schemeClr val="tx1"/>
                </a:solidFill>
              </a:rPr>
              <a:t> * 3600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0" dirty="0">
                <a:solidFill>
                  <a:schemeClr val="tx1"/>
                </a:solidFill>
              </a:rPr>
              <a:t> * 60 +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0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0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=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0" dirty="0">
                <a:solidFill>
                  <a:schemeClr val="tx1"/>
                </a:solidFill>
              </a:rPr>
              <a:t>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0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		       +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0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0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0" dirty="0">
                <a:solidFill>
                  <a:schemeClr val="tx1"/>
                </a:solidFill>
              </a:rPr>
              <a:t> - </a:t>
            </a:r>
            <a:r>
              <a:rPr lang="en-US" altLang="zh-CN" sz="2000" b="0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0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0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 err="1">
                <a:solidFill>
                  <a:srgbClr val="0000FF"/>
                </a:solidFill>
              </a:rPr>
              <a:t>cout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汽车行驶了</a:t>
            </a:r>
            <a:r>
              <a:rPr lang="en-US" altLang="zh-CN" sz="2000" b="1" i="1" dirty="0">
                <a:solidFill>
                  <a:srgbClr val="0000FF"/>
                </a:solidFill>
              </a:rPr>
              <a:t>" &lt;&lt; Distant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公里</a:t>
            </a:r>
            <a:r>
              <a:rPr lang="en-US" altLang="zh-CN" sz="2000" b="1" i="1" dirty="0">
                <a:solidFill>
                  <a:srgbClr val="0000FF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      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消耗时间</a:t>
            </a:r>
            <a:r>
              <a:rPr lang="en-US" altLang="zh-CN" sz="2000" b="1" i="1" dirty="0">
                <a:solidFill>
                  <a:srgbClr val="0000FF"/>
                </a:solidFill>
              </a:rPr>
              <a:t>" &lt;&lt;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ElapsedHour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小时</a:t>
            </a:r>
            <a:r>
              <a:rPr lang="en-US" altLang="zh-CN" sz="2000" b="1" i="1" dirty="0">
                <a:solidFill>
                  <a:srgbClr val="0000FF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       &lt;&lt;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ElapsedMinute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分</a:t>
            </a:r>
            <a:r>
              <a:rPr lang="en-US" altLang="zh-CN" sz="2000" b="1" i="1" dirty="0">
                <a:solidFill>
                  <a:srgbClr val="0000FF"/>
                </a:solidFill>
              </a:rPr>
              <a:t>" &lt;&lt; </a:t>
            </a:r>
            <a:r>
              <a:rPr lang="en-US" altLang="zh-CN" sz="2000" b="1" i="1" dirty="0" err="1">
                <a:solidFill>
                  <a:srgbClr val="0000FF"/>
                </a:solidFill>
              </a:rPr>
              <a:t>ElapsedSecond</a:t>
            </a:r>
            <a:r>
              <a:rPr lang="en-US" altLang="zh-CN" sz="2000" b="1" i="1" dirty="0">
                <a:solidFill>
                  <a:srgbClr val="0000FF"/>
                </a:solidFill>
              </a:rPr>
              <a:t>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秒</a:t>
            </a:r>
            <a:r>
              <a:rPr lang="en-US" altLang="zh-CN" sz="2000" b="1" i="1" dirty="0">
                <a:solidFill>
                  <a:srgbClr val="0000FF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00FF"/>
                </a:solidFill>
              </a:rPr>
              <a:t>        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平均速度： </a:t>
            </a:r>
            <a:r>
              <a:rPr lang="en-US" altLang="zh-CN" sz="2000" b="1" i="1" dirty="0">
                <a:solidFill>
                  <a:srgbClr val="0000FF"/>
                </a:solidFill>
              </a:rPr>
              <a:t>" &lt;&lt; Velocity &lt;&lt; "</a:t>
            </a:r>
            <a:r>
              <a:rPr lang="zh-CN" altLang="en-US" sz="2000" b="1" i="1" dirty="0">
                <a:solidFill>
                  <a:srgbClr val="0000FF"/>
                </a:solidFill>
              </a:rPr>
              <a:t>公里 </a:t>
            </a:r>
            <a:r>
              <a:rPr lang="en-US" altLang="zh-CN" sz="2000" b="1" i="1" dirty="0">
                <a:solidFill>
                  <a:srgbClr val="0000FF"/>
                </a:solidFill>
              </a:rPr>
              <a:t>/ </a:t>
            </a:r>
            <a:r>
              <a:rPr lang="zh-CN" altLang="en-US" sz="2000" b="1" i="1" dirty="0">
                <a:solidFill>
                  <a:srgbClr val="0000FF"/>
                </a:solidFill>
              </a:rPr>
              <a:t>小时</a:t>
            </a:r>
            <a:r>
              <a:rPr lang="en-US" altLang="zh-CN" sz="2000" b="1" i="1" dirty="0">
                <a:solidFill>
                  <a:srgbClr val="0000FF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51971" name="AutoShape 3"/>
          <p:cNvSpPr>
            <a:spLocks/>
          </p:cNvSpPr>
          <p:nvPr/>
        </p:nvSpPr>
        <p:spPr bwMode="auto">
          <a:xfrm>
            <a:off x="6172200" y="3236913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9829"/>
              <a:gd name="adj5" fmla="val 241901"/>
              <a:gd name="adj6" fmla="val -81022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输出数据</a:t>
            </a:r>
          </a:p>
        </p:txBody>
      </p:sp>
      <p:sp>
        <p:nvSpPr>
          <p:cNvPr id="33997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 dirty="0">
                <a:solidFill>
                  <a:schemeClr val="accent2"/>
                </a:solidFill>
              </a:rPr>
              <a:t>应用例子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304800" y="188913"/>
            <a:ext cx="8534400" cy="6052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rgbClr val="009900"/>
                </a:solidFill>
              </a:rPr>
              <a:t>// </a:t>
            </a:r>
            <a:r>
              <a:rPr lang="zh-CN" altLang="en-US" sz="2000" b="1" i="1" dirty="0">
                <a:solidFill>
                  <a:srgbClr val="009900"/>
                </a:solidFill>
              </a:rPr>
              <a:t>例 </a:t>
            </a:r>
            <a:r>
              <a:rPr lang="en-US" altLang="zh-CN" sz="2000" b="1" i="1" dirty="0">
                <a:solidFill>
                  <a:srgbClr val="009900"/>
                </a:solidFill>
              </a:rPr>
              <a:t>2-2   </a:t>
            </a:r>
            <a:r>
              <a:rPr lang="zh-CN" altLang="en-US" sz="2000" b="1" i="1" dirty="0">
                <a:solidFill>
                  <a:srgbClr val="009900"/>
                </a:solidFill>
              </a:rPr>
              <a:t>计算汽车的平均速度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1" dirty="0">
                <a:solidFill>
                  <a:schemeClr val="tx1"/>
                </a:solidFill>
              </a:rPr>
              <a:t> = ( </a:t>
            </a:r>
            <a:r>
              <a:rPr lang="en-US" altLang="zh-CN" sz="2000" b="1" dirty="0" err="1">
                <a:solidFill>
                  <a:schemeClr val="tx1"/>
                </a:solidFill>
              </a:rPr>
              <a:t>EndHour</a:t>
            </a:r>
            <a:r>
              <a:rPr lang="en-US" altLang="zh-CN" sz="2000" b="1" dirty="0">
                <a:solidFill>
                  <a:schemeClr val="tx1"/>
                </a:solidFill>
              </a:rPr>
              <a:t> * 3600 + </a:t>
            </a:r>
            <a:r>
              <a:rPr lang="en-US" altLang="zh-CN" sz="2000" b="1" dirty="0" err="1">
                <a:solidFill>
                  <a:schemeClr val="tx1"/>
                </a:solidFill>
              </a:rPr>
              <a:t>EndMinute</a:t>
            </a:r>
            <a:r>
              <a:rPr lang="en-US" altLang="zh-CN" sz="2000" b="1" dirty="0">
                <a:solidFill>
                  <a:schemeClr val="tx1"/>
                </a:solidFill>
              </a:rPr>
              <a:t> * 60 + </a:t>
            </a:r>
            <a:r>
              <a:rPr lang="en-US" altLang="zh-CN" sz="2000" b="1" dirty="0" err="1">
                <a:solidFill>
                  <a:schemeClr val="tx1"/>
                </a:solidFill>
              </a:rPr>
              <a:t>EndSecond</a:t>
            </a:r>
            <a:r>
              <a:rPr lang="en-US" altLang="zh-CN" sz="2000" b="1" dirty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	 - (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StartHour</a:t>
            </a:r>
            <a:r>
              <a:rPr lang="en-US" altLang="zh-CN" sz="2000" b="1" dirty="0">
                <a:solidFill>
                  <a:schemeClr val="tx1"/>
                </a:solidFill>
              </a:rPr>
              <a:t> * 3600 +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StarMinute</a:t>
            </a:r>
            <a:r>
              <a:rPr lang="en-US" altLang="zh-CN" sz="2000" b="1" dirty="0">
                <a:solidFill>
                  <a:schemeClr val="tx1"/>
                </a:solidFill>
              </a:rPr>
              <a:t> * 60 +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StarSecond</a:t>
            </a:r>
            <a:r>
              <a:rPr lang="en-US" altLang="zh-CN" sz="2000" b="1" dirty="0">
                <a:solidFill>
                  <a:schemeClr val="tx1"/>
                </a:solidFill>
              </a:rPr>
              <a:t> )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1" dirty="0">
                <a:solidFill>
                  <a:schemeClr val="tx1"/>
                </a:solidFill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1" dirty="0">
                <a:solidFill>
                  <a:schemeClr val="tx1"/>
                </a:solidFill>
              </a:rPr>
              <a:t> / 3600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1" dirty="0">
                <a:solidFill>
                  <a:schemeClr val="tx1"/>
                </a:solidFill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1" dirty="0">
                <a:solidFill>
                  <a:schemeClr val="tx1"/>
                </a:solidFill>
              </a:rPr>
              <a:t> % 3600 / 60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1" dirty="0">
                <a:solidFill>
                  <a:schemeClr val="tx1"/>
                </a:solidFill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ElapsedTS</a:t>
            </a:r>
            <a:r>
              <a:rPr lang="en-US" altLang="zh-CN" sz="2000" b="1" dirty="0">
                <a:solidFill>
                  <a:schemeClr val="tx1"/>
                </a:solidFill>
              </a:rPr>
              <a:t> % 60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double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1" dirty="0">
                <a:solidFill>
                  <a:schemeClr val="tx1"/>
                </a:solidFill>
              </a:rPr>
              <a:t> =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1" dirty="0">
                <a:solidFill>
                  <a:schemeClr val="tx1"/>
                </a:solidFill>
              </a:rPr>
              <a:t> +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1" dirty="0">
                <a:solidFill>
                  <a:schemeClr val="tx1"/>
                </a:solidFill>
              </a:rPr>
              <a:t> / 60.0 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	       +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1" dirty="0">
                <a:solidFill>
                  <a:schemeClr val="tx1"/>
                </a:solidFill>
              </a:rPr>
              <a:t> / 3600.0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int Distant = </a:t>
            </a:r>
            <a:r>
              <a:rPr lang="en-US" altLang="zh-CN" sz="2000" b="1" dirty="0" err="1">
                <a:solidFill>
                  <a:schemeClr val="tx1"/>
                </a:solidFill>
              </a:rPr>
              <a:t>EndPost</a:t>
            </a:r>
            <a:r>
              <a:rPr lang="en-US" altLang="zh-CN" sz="2000" b="1" dirty="0">
                <a:solidFill>
                  <a:schemeClr val="tx1"/>
                </a:solidFill>
              </a:rPr>
              <a:t> - </a:t>
            </a:r>
            <a:r>
              <a:rPr lang="en-US" altLang="zh-CN" sz="2000" b="1" dirty="0" err="1">
                <a:solidFill>
                  <a:schemeClr val="tx1"/>
                </a:solidFill>
              </a:rPr>
              <a:t>StartPost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double Velocity = Distant /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ElapsedTime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汽车行驶了</a:t>
            </a:r>
            <a:r>
              <a:rPr lang="en-US" altLang="zh-CN" sz="2000" b="1" dirty="0">
                <a:solidFill>
                  <a:schemeClr val="tx1"/>
                </a:solidFill>
              </a:rPr>
              <a:t>" &lt;&lt; Distant &lt;&lt; "</a:t>
            </a:r>
            <a:r>
              <a:rPr lang="zh-CN" altLang="en-US" sz="2000" b="1" dirty="0">
                <a:solidFill>
                  <a:schemeClr val="tx1"/>
                </a:solidFill>
              </a:rPr>
              <a:t>公里</a:t>
            </a:r>
            <a:r>
              <a:rPr lang="en-US" altLang="zh-CN" sz="2000" b="1" dirty="0">
                <a:solidFill>
                  <a:schemeClr val="tx1"/>
                </a:solidFill>
              </a:rPr>
              <a:t>\n" 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1" dirty="0">
                <a:solidFill>
                  <a:schemeClr val="tx1"/>
                </a:solidFill>
              </a:rPr>
              <a:t>消耗时间</a:t>
            </a:r>
            <a:r>
              <a:rPr lang="en-US" altLang="zh-CN" sz="2000" b="1" dirty="0">
                <a:solidFill>
                  <a:schemeClr val="tx1"/>
                </a:solidFill>
              </a:rPr>
              <a:t>"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ElapsedHour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小时</a:t>
            </a:r>
            <a:r>
              <a:rPr lang="en-US" altLang="zh-CN" sz="2000" b="1" dirty="0">
                <a:solidFill>
                  <a:schemeClr val="tx1"/>
                </a:solidFill>
              </a:rPr>
              <a:t>"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     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ElapsedMinute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分</a:t>
            </a:r>
            <a:r>
              <a:rPr lang="en-US" altLang="zh-CN" sz="2000" b="1" dirty="0">
                <a:solidFill>
                  <a:schemeClr val="tx1"/>
                </a:solidFill>
              </a:rPr>
              <a:t>" &lt;&lt; </a:t>
            </a:r>
            <a:r>
              <a:rPr lang="en-US" altLang="zh-CN" sz="2000" b="1" dirty="0" err="1">
                <a:solidFill>
                  <a:schemeClr val="tx1"/>
                </a:solidFill>
              </a:rPr>
              <a:t>ElapsedSecond</a:t>
            </a:r>
            <a:r>
              <a:rPr lang="en-US" altLang="zh-CN" sz="2000" b="1" dirty="0">
                <a:solidFill>
                  <a:schemeClr val="tx1"/>
                </a:solidFill>
              </a:rPr>
              <a:t> &lt;&lt; "</a:t>
            </a:r>
            <a:r>
              <a:rPr lang="zh-CN" altLang="en-US" sz="2000" b="1" dirty="0">
                <a:solidFill>
                  <a:schemeClr val="tx1"/>
                </a:solidFill>
              </a:rPr>
              <a:t>秒</a:t>
            </a:r>
            <a:r>
              <a:rPr lang="en-US" altLang="zh-CN" sz="2000" b="1" dirty="0">
                <a:solidFill>
                  <a:schemeClr val="tx1"/>
                </a:solidFill>
              </a:rPr>
              <a:t>\n"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      &lt;&lt; "</a:t>
            </a:r>
            <a:r>
              <a:rPr lang="zh-CN" altLang="en-US" sz="2000" b="1" dirty="0">
                <a:solidFill>
                  <a:schemeClr val="tx1"/>
                </a:solidFill>
              </a:rPr>
              <a:t>平均速度： </a:t>
            </a:r>
            <a:r>
              <a:rPr lang="en-US" altLang="zh-CN" sz="2000" b="1" dirty="0">
                <a:solidFill>
                  <a:schemeClr val="tx1"/>
                </a:solidFill>
              </a:rPr>
              <a:t>" &lt;&lt; Velocity &lt;&lt; "</a:t>
            </a:r>
            <a:r>
              <a:rPr lang="zh-CN" altLang="en-US" sz="2000" b="1" dirty="0">
                <a:solidFill>
                  <a:schemeClr val="tx1"/>
                </a:solidFill>
              </a:rPr>
              <a:t>公里 </a:t>
            </a:r>
            <a:r>
              <a:rPr lang="en-US" altLang="zh-CN" sz="2000" b="1" dirty="0">
                <a:solidFill>
                  <a:schemeClr val="tx1"/>
                </a:solidFill>
              </a:rPr>
              <a:t>/ </a:t>
            </a:r>
            <a:r>
              <a:rPr lang="zh-CN" altLang="en-US" sz="2000" b="1" dirty="0">
                <a:solidFill>
                  <a:schemeClr val="tx1"/>
                </a:solidFill>
              </a:rPr>
              <a:t>小时</a:t>
            </a:r>
            <a:r>
              <a:rPr lang="en-US" altLang="zh-CN" sz="2000" b="1" dirty="0">
                <a:solidFill>
                  <a:schemeClr val="tx1"/>
                </a:solidFill>
              </a:rPr>
              <a:t>\n"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409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7543800" cy="6096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zh-CN" altLang="en-US" sz="2800" b="1" i="1">
                <a:solidFill>
                  <a:schemeClr val="accent2"/>
                </a:solidFill>
              </a:rPr>
              <a:t>应用例子</a:t>
            </a:r>
          </a:p>
        </p:txBody>
      </p:sp>
      <p:pic>
        <p:nvPicPr>
          <p:cNvPr id="8530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288" y="2492375"/>
            <a:ext cx="36163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2.1.3  </a:t>
            </a:r>
            <a:r>
              <a:rPr lang="zh-CN" altLang="en-US" sz="2400" b="1" dirty="0">
                <a:solidFill>
                  <a:schemeClr val="accent2"/>
                </a:solidFill>
                <a:latin typeface="宋体" charset="-122"/>
              </a:rPr>
              <a:t>逻辑表达式</a:t>
            </a:r>
            <a:r>
              <a:rPr lang="zh-CN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54019" name="Text Box 3"/>
          <p:cNvSpPr txBox="1">
            <a:spLocks noChangeArrowheads="1"/>
          </p:cNvSpPr>
          <p:nvPr/>
        </p:nvSpPr>
        <p:spPr bwMode="auto">
          <a:xfrm>
            <a:off x="1143000" y="1679575"/>
            <a:ext cx="71310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逻辑表达式用于判断运算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逻辑表达式的值只有两个：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表达式    成立      为 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true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 dirty="0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lnSpc>
                <a:spcPct val="17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	表达式  不成立    为 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false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b="1" dirty="0">
                <a:solidFill>
                  <a:srgbClr val="C00000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表达式求值过程中，非</a:t>
            </a: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值都作为逻辑真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构成逻辑表达式的运算符有关系运算符和逻辑运算符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75"/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75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8" grpId="0" autoUpdateAnimBg="0"/>
      <p:bldP spid="85401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1.  </a:t>
            </a:r>
            <a:r>
              <a:rPr lang="zh-CN" altLang="en-US" sz="2400" b="1" dirty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532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关系运算是指对两个运算量的大小进行比较</a:t>
            </a: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043608" y="2667000"/>
            <a:ext cx="7113661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关系运算符：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 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大于		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&gt;=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大于等于		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小于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&lt;=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小于等于		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==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等于		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!=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不等于</a:t>
            </a:r>
          </a:p>
          <a:p>
            <a:pPr>
              <a:lnSpc>
                <a:spcPct val="210000"/>
              </a:lnSpc>
            </a:pPr>
            <a:r>
              <a:rPr lang="zh-CN" altLang="en-US" sz="2000" b="1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优先级：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低于算术运算类，高于赋值类</a:t>
            </a:r>
          </a:p>
          <a:p>
            <a:pPr>
              <a:lnSpc>
                <a:spcPct val="140000"/>
              </a:lnSpc>
            </a:pPr>
            <a:r>
              <a:rPr lang="zh-CN" altLang="en-US" sz="2000" b="1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结合性：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从左向右结合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5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utoUpdateAnimBg="0"/>
      <p:bldP spid="965635" grpId="0" build="p" autoUpdateAnimBg="0"/>
      <p:bldP spid="965636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ext Box 2"/>
          <p:cNvSpPr txBox="1">
            <a:spLocks noChangeArrowheads="1"/>
          </p:cNvSpPr>
          <p:nvPr/>
        </p:nvSpPr>
        <p:spPr bwMode="auto">
          <a:xfrm>
            <a:off x="1066800" y="1297877"/>
            <a:ext cx="3416618" cy="18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>
                <a:solidFill>
                  <a:srgbClr val="009900"/>
                </a:solidFill>
                <a:sym typeface="Symbol" pitchFamily="18" charset="2"/>
              </a:rPr>
              <a:t>例：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若有	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int  x = 2 , y = 3 , z ;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zh-CN" altLang="en-US" sz="2000" b="1">
                <a:solidFill>
                  <a:schemeClr val="tx1"/>
                </a:solidFill>
                <a:sym typeface="Symbol" pitchFamily="18" charset="2"/>
              </a:rPr>
              <a:t>则    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x = = y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          x != y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855043" name="Text Box 3"/>
          <p:cNvSpPr txBox="1">
            <a:spLocks noChangeArrowheads="1"/>
          </p:cNvSpPr>
          <p:nvPr/>
        </p:nvSpPr>
        <p:spPr bwMode="auto">
          <a:xfrm>
            <a:off x="3810000" y="2345205"/>
            <a:ext cx="90791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值为</a:t>
            </a:r>
            <a:r>
              <a:rPr lang="zh-CN" altLang="en-US" sz="2000" b="1">
                <a:solidFill>
                  <a:srgbClr val="CC0000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0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3810000" y="2802405"/>
            <a:ext cx="90791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值为</a:t>
            </a:r>
            <a:r>
              <a:rPr lang="zh-CN" altLang="en-US" sz="2000" b="1">
                <a:solidFill>
                  <a:schemeClr val="hlink"/>
                </a:solidFill>
              </a:rPr>
              <a:t> </a:t>
            </a:r>
            <a:r>
              <a:rPr lang="en-US" altLang="zh-CN" sz="20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6342063" y="3273892"/>
            <a:ext cx="1363171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</a:rPr>
              <a:t>z </a:t>
            </a:r>
            <a:r>
              <a:rPr lang="zh-CN" altLang="en-US" sz="2000" b="1">
                <a:solidFill>
                  <a:schemeClr val="tx1"/>
                </a:solidFill>
              </a:rPr>
              <a:t>的值为</a:t>
            </a:r>
            <a:r>
              <a:rPr lang="zh-CN" altLang="en-US" sz="2000" b="1">
                <a:solidFill>
                  <a:schemeClr val="hlink"/>
                </a:solidFill>
              </a:rPr>
              <a:t> </a:t>
            </a:r>
            <a:r>
              <a:rPr lang="en-US" altLang="zh-CN" sz="20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855046" name="Text Box 6"/>
          <p:cNvSpPr txBox="1">
            <a:spLocks noChangeArrowheads="1"/>
          </p:cNvSpPr>
          <p:nvPr/>
        </p:nvSpPr>
        <p:spPr bwMode="auto">
          <a:xfrm>
            <a:off x="2105025" y="3959692"/>
            <a:ext cx="2964571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z =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2 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   &gt;=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3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   &lt; =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5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14625" y="3579816"/>
            <a:ext cx="2190750" cy="461963"/>
            <a:chOff x="1710" y="2255"/>
            <a:chExt cx="1380" cy="291"/>
          </a:xfrm>
        </p:grpSpPr>
        <p:sp>
          <p:nvSpPr>
            <p:cNvPr id="344078" name="AutoShape 8"/>
            <p:cNvSpPr>
              <a:spLocks noChangeArrowheads="1"/>
            </p:cNvSpPr>
            <p:nvPr/>
          </p:nvSpPr>
          <p:spPr bwMode="auto">
            <a:xfrm>
              <a:off x="2286" y="2255"/>
              <a:ext cx="228" cy="2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344079" name="AutoShape 9"/>
            <p:cNvSpPr>
              <a:spLocks noChangeArrowheads="1"/>
            </p:cNvSpPr>
            <p:nvPr/>
          </p:nvSpPr>
          <p:spPr bwMode="auto">
            <a:xfrm>
              <a:off x="2862" y="2255"/>
              <a:ext cx="228" cy="2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344080" name="AutoShape 10"/>
            <p:cNvSpPr>
              <a:spLocks noChangeArrowheads="1"/>
            </p:cNvSpPr>
            <p:nvPr/>
          </p:nvSpPr>
          <p:spPr bwMode="auto">
            <a:xfrm>
              <a:off x="1710" y="2255"/>
              <a:ext cx="228" cy="29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 b="1"/>
            </a:p>
          </p:txBody>
        </p:sp>
      </p:grpSp>
      <p:sp>
        <p:nvSpPr>
          <p:cNvPr id="855051" name="AutoShape 11"/>
          <p:cNvSpPr>
            <a:spLocks noChangeArrowheads="1"/>
          </p:cNvSpPr>
          <p:nvPr/>
        </p:nvSpPr>
        <p:spPr bwMode="auto">
          <a:xfrm>
            <a:off x="3345954" y="4292079"/>
            <a:ext cx="361950" cy="4074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zh-CN" altLang="en-US" b="1"/>
          </a:p>
        </p:txBody>
      </p:sp>
      <p:sp>
        <p:nvSpPr>
          <p:cNvPr id="855052" name="AutoShape 12"/>
          <p:cNvSpPr>
            <a:spLocks noChangeArrowheads="1"/>
          </p:cNvSpPr>
          <p:nvPr/>
        </p:nvSpPr>
        <p:spPr bwMode="auto">
          <a:xfrm>
            <a:off x="4190999" y="4977879"/>
            <a:ext cx="352425" cy="4074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zh-CN" altLang="en-US" b="1"/>
          </a:p>
        </p:txBody>
      </p:sp>
      <p:sp>
        <p:nvSpPr>
          <p:cNvPr id="855053" name="Text Box 13"/>
          <p:cNvSpPr txBox="1">
            <a:spLocks noChangeArrowheads="1"/>
          </p:cNvSpPr>
          <p:nvPr/>
        </p:nvSpPr>
        <p:spPr bwMode="auto">
          <a:xfrm>
            <a:off x="2105025" y="4645492"/>
            <a:ext cx="294693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z =             </a:t>
            </a:r>
            <a:r>
              <a:rPr lang="en-US" altLang="zh-CN" sz="2000" b="1">
                <a:solidFill>
                  <a:srgbClr val="CC0000"/>
                </a:solidFill>
                <a:sym typeface="Symbol" pitchFamily="18" charset="2"/>
              </a:rPr>
              <a:t>0</a:t>
            </a:r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         &lt;=    5</a:t>
            </a:r>
          </a:p>
        </p:txBody>
      </p:sp>
      <p:sp>
        <p:nvSpPr>
          <p:cNvPr id="855054" name="Text Box 14"/>
          <p:cNvSpPr txBox="1">
            <a:spLocks noChangeArrowheads="1"/>
          </p:cNvSpPr>
          <p:nvPr/>
        </p:nvSpPr>
        <p:spPr bwMode="auto">
          <a:xfrm>
            <a:off x="2079625" y="5315417"/>
            <a:ext cx="257664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  <a:sym typeface="Symbol" pitchFamily="18" charset="2"/>
              </a:rPr>
              <a:t>z =                           </a:t>
            </a:r>
            <a:r>
              <a:rPr lang="en-US" altLang="zh-CN" sz="2000" b="1">
                <a:solidFill>
                  <a:srgbClr val="008000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855055" name="Rectangle 15"/>
          <p:cNvSpPr>
            <a:spLocks noChangeArrowheads="1"/>
          </p:cNvSpPr>
          <p:nvPr/>
        </p:nvSpPr>
        <p:spPr bwMode="auto">
          <a:xfrm>
            <a:off x="2097608" y="3273892"/>
            <a:ext cx="311204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sym typeface="Symbol" pitchFamily="18" charset="2"/>
              </a:rPr>
              <a:t>z = 3 - 1 &gt;= x + 1 &lt;= y + 2</a:t>
            </a:r>
          </a:p>
        </p:txBody>
      </p:sp>
      <p:sp>
        <p:nvSpPr>
          <p:cNvPr id="344077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1.  </a:t>
            </a:r>
            <a:r>
              <a:rPr lang="zh-CN" altLang="en-US" sz="2400" b="1" dirty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5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5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55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2" grpId="0" build="p" autoUpdateAnimBg="0" advAuto="1000"/>
      <p:bldP spid="855043" grpId="0" autoUpdateAnimBg="0"/>
      <p:bldP spid="855044" grpId="0" autoUpdateAnimBg="0"/>
      <p:bldP spid="855045" grpId="0" autoUpdateAnimBg="0"/>
      <p:bldP spid="855046" grpId="0" autoUpdateAnimBg="0"/>
      <p:bldP spid="855051" grpId="0" animBg="1"/>
      <p:bldP spid="855052" grpId="0" animBg="1"/>
      <p:bldP spid="855053" grpId="0" autoUpdateAnimBg="0"/>
      <p:bldP spid="855054" grpId="0" autoUpdateAnimBg="0"/>
      <p:bldP spid="855055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762000" y="1565943"/>
            <a:ext cx="5257800" cy="1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）设  </a:t>
            </a:r>
            <a:r>
              <a:rPr lang="en-US" altLang="zh-CN" sz="2000" b="1" dirty="0">
                <a:solidFill>
                  <a:schemeClr val="tx1"/>
                </a:solidFill>
              </a:rPr>
              <a:t>a = 0, b = 0.5, x = 0.3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       </a:t>
            </a:r>
            <a:r>
              <a:rPr lang="zh-CN" altLang="en-US" sz="2000" b="1" dirty="0">
                <a:solidFill>
                  <a:schemeClr val="tx1"/>
                </a:solidFill>
              </a:rPr>
              <a:t>表达式  </a:t>
            </a:r>
            <a:r>
              <a:rPr lang="en-US" altLang="zh-CN" sz="2000" b="1" dirty="0">
                <a:solidFill>
                  <a:schemeClr val="tx1"/>
                </a:solidFill>
              </a:rPr>
              <a:t>a &lt;= x &lt;= b </a:t>
            </a:r>
            <a:r>
              <a:rPr lang="zh-CN" altLang="zh-CN" sz="2000" b="1" dirty="0">
                <a:solidFill>
                  <a:schemeClr val="tx1"/>
                </a:solidFill>
              </a:rPr>
              <a:t>的结果为：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56067" name="Text Box 3"/>
          <p:cNvSpPr txBox="1">
            <a:spLocks noChangeArrowheads="1"/>
          </p:cNvSpPr>
          <p:nvPr/>
        </p:nvSpPr>
        <p:spPr bwMode="auto">
          <a:xfrm>
            <a:off x="2971800" y="3921583"/>
            <a:ext cx="30999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b="1" dirty="0">
                <a:solidFill>
                  <a:srgbClr val="CC0000"/>
                </a:solidFill>
              </a:rPr>
              <a:t>0</a:t>
            </a:r>
            <a:endParaRPr lang="en-US" altLang="zh-CN" b="1" dirty="0">
              <a:solidFill>
                <a:schemeClr val="hlink"/>
              </a:solidFill>
            </a:endParaRPr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2514600" y="3033713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>
                <a:solidFill>
                  <a:schemeClr val="hlink"/>
                </a:solidFill>
              </a:rPr>
              <a:t> </a:t>
            </a:r>
            <a:r>
              <a:rPr lang="en-US" altLang="zh-CN" sz="2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2627784" y="2663178"/>
            <a:ext cx="304797" cy="450558"/>
          </a:xfrm>
          <a:prstGeom prst="downArrow">
            <a:avLst>
              <a:gd name="adj1" fmla="val 50000"/>
              <a:gd name="adj2" fmla="val 5312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6070" name="Text Box 6"/>
          <p:cNvSpPr txBox="1">
            <a:spLocks noChangeArrowheads="1"/>
          </p:cNvSpPr>
          <p:nvPr/>
        </p:nvSpPr>
        <p:spPr bwMode="auto">
          <a:xfrm>
            <a:off x="762000" y="4038600"/>
            <a:ext cx="6600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chemeClr val="accent2"/>
                </a:solidFill>
              </a:rPr>
              <a:t>注意：</a:t>
            </a:r>
            <a:r>
              <a:rPr lang="zh-CN" altLang="en-US" sz="2000" b="1" dirty="0">
                <a:solidFill>
                  <a:schemeClr val="tx1"/>
                </a:solidFill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        说明数学含义 </a:t>
            </a:r>
            <a:r>
              <a:rPr lang="en-US" altLang="zh-CN" sz="2000" b="1" dirty="0">
                <a:solidFill>
                  <a:schemeClr val="tx1"/>
                </a:solidFill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</a:rPr>
              <a:t>在区间</a:t>
            </a:r>
            <a:r>
              <a:rPr lang="en-US" altLang="zh-CN" sz="2000" b="1" dirty="0">
                <a:solidFill>
                  <a:schemeClr val="tx1"/>
                </a:solidFill>
              </a:rPr>
              <a:t>[a, b] </a:t>
            </a:r>
            <a:r>
              <a:rPr lang="zh-CN" altLang="en-US" sz="2000" b="1" dirty="0">
                <a:solidFill>
                  <a:schemeClr val="tx1"/>
                </a:solidFill>
              </a:rPr>
              <a:t>的数学表达式 </a:t>
            </a:r>
            <a:r>
              <a:rPr lang="zh-CN" altLang="en-US" sz="2000" b="1" dirty="0">
                <a:solidFill>
                  <a:schemeClr val="hlink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a </a:t>
            </a:r>
            <a:r>
              <a:rPr lang="en-US" altLang="zh-CN" sz="2000" b="1" dirty="0">
                <a:solidFill>
                  <a:schemeClr val="tx1"/>
                </a:solidFill>
                <a:sym typeface="MT Extra" pitchFamily="18" charset="2"/>
              </a:rPr>
              <a:t>≤ x ≤ b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</a:rPr>
              <a:t>不能使用</a:t>
            </a:r>
            <a:r>
              <a:rPr lang="zh-CN" altLang="en-US" sz="2000" b="1" dirty="0">
                <a:solidFill>
                  <a:srgbClr val="CC0000"/>
                </a:solidFill>
              </a:rPr>
              <a:t>    </a:t>
            </a:r>
            <a:r>
              <a:rPr lang="en-US" altLang="zh-CN" sz="2000" b="1" i="1" dirty="0">
                <a:solidFill>
                  <a:srgbClr val="CC0000"/>
                </a:solidFill>
              </a:rPr>
              <a:t>a &lt;= x &lt;= b</a:t>
            </a:r>
            <a:r>
              <a:rPr lang="en-US" altLang="zh-CN" sz="2000" b="1" dirty="0">
                <a:solidFill>
                  <a:srgbClr val="CC0000"/>
                </a:solidFill>
              </a:rPr>
              <a:t>	      </a:t>
            </a:r>
            <a:r>
              <a:rPr lang="zh-CN" altLang="en-US" sz="2000" b="1" dirty="0">
                <a:solidFill>
                  <a:schemeClr val="tx1"/>
                </a:solidFill>
              </a:rPr>
              <a:t>表示</a:t>
            </a:r>
            <a:endParaRPr lang="zh-CN" altLang="en-US" sz="2000" b="1" dirty="0">
              <a:solidFill>
                <a:srgbClr val="CC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        应该使用</a:t>
            </a:r>
            <a:r>
              <a:rPr lang="zh-CN" altLang="en-US" sz="2000" b="1" dirty="0">
                <a:solidFill>
                  <a:schemeClr val="folHlink"/>
                </a:solidFill>
              </a:rPr>
              <a:t>  </a:t>
            </a:r>
            <a:r>
              <a:rPr lang="en-US" altLang="zh-CN" sz="2000" b="1" dirty="0">
                <a:solidFill>
                  <a:srgbClr val="006600"/>
                </a:solidFill>
              </a:rPr>
              <a:t>a &lt;= x &amp;&amp; x &lt;= b      </a:t>
            </a:r>
            <a:r>
              <a:rPr lang="zh-CN" altLang="en-US" sz="2000" b="1" dirty="0">
                <a:solidFill>
                  <a:schemeClr val="tx1"/>
                </a:solidFill>
              </a:rPr>
              <a:t>表示</a:t>
            </a:r>
            <a:endParaRPr lang="zh-CN" altLang="en-US" sz="2000" b="1" dirty="0">
              <a:solidFill>
                <a:schemeClr val="hlink"/>
              </a:solidFill>
            </a:endParaRPr>
          </a:p>
        </p:txBody>
      </p:sp>
      <p:sp>
        <p:nvSpPr>
          <p:cNvPr id="856071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43216" y="2895600"/>
            <a:ext cx="749303" cy="1048385"/>
            <a:chOff x="2688" y="1776"/>
            <a:chExt cx="472" cy="508"/>
          </a:xfrm>
        </p:grpSpPr>
        <p:sp>
          <p:nvSpPr>
            <p:cNvPr id="345098" name="AutoShape 9"/>
            <p:cNvSpPr>
              <a:spLocks noChangeArrowheads="1"/>
            </p:cNvSpPr>
            <p:nvPr/>
          </p:nvSpPr>
          <p:spPr bwMode="auto">
            <a:xfrm>
              <a:off x="2829" y="2104"/>
              <a:ext cx="195" cy="18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5099" name="Line 10"/>
            <p:cNvSpPr>
              <a:spLocks noChangeShapeType="1"/>
            </p:cNvSpPr>
            <p:nvPr/>
          </p:nvSpPr>
          <p:spPr bwMode="auto">
            <a:xfrm>
              <a:off x="3160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5100" name="Line 11"/>
            <p:cNvSpPr>
              <a:spLocks noChangeShapeType="1"/>
            </p:cNvSpPr>
            <p:nvPr/>
          </p:nvSpPr>
          <p:spPr bwMode="auto">
            <a:xfrm flipH="1">
              <a:off x="2688" y="2109"/>
              <a:ext cx="457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5101" name="Line 12"/>
            <p:cNvSpPr>
              <a:spLocks noChangeShapeType="1"/>
            </p:cNvSpPr>
            <p:nvPr/>
          </p:nvSpPr>
          <p:spPr bwMode="auto">
            <a:xfrm>
              <a:off x="2688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5097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1.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5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6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75"/>
                                        <p:tgtEl>
                                          <p:spTgt spid="85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6" grpId="0" build="p" autoUpdateAnimBg="0" advAuto="1000"/>
      <p:bldP spid="856067" grpId="0" autoUpdateAnimBg="0"/>
      <p:bldP spid="856068" grpId="0" autoUpdateAnimBg="0"/>
      <p:bldP spid="856069" grpId="0" animBg="1"/>
      <p:bldP spid="856070" grpId="0" autoUpdateAnimBg="0"/>
      <p:bldP spid="856071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 dirty="0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 dirty="0">
              <a:solidFill>
                <a:srgbClr val="008000"/>
              </a:solidFill>
            </a:endParaRPr>
          </a:p>
        </p:txBody>
      </p:sp>
      <p:sp>
        <p:nvSpPr>
          <p:cNvPr id="857091" name="Text Box 3"/>
          <p:cNvSpPr txBox="1">
            <a:spLocks noChangeArrowheads="1"/>
          </p:cNvSpPr>
          <p:nvPr/>
        </p:nvSpPr>
        <p:spPr bwMode="auto">
          <a:xfrm>
            <a:off x="609600" y="1826092"/>
            <a:ext cx="525780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（</a:t>
            </a:r>
            <a:r>
              <a:rPr lang="en-US" altLang="zh-CN" sz="2000" b="1">
                <a:solidFill>
                  <a:schemeClr val="tx1"/>
                </a:solidFill>
              </a:rPr>
              <a:t>2</a:t>
            </a:r>
            <a:r>
              <a:rPr lang="zh-CN" altLang="en-US" sz="2000" b="1">
                <a:solidFill>
                  <a:schemeClr val="tx1"/>
                </a:solidFill>
              </a:rPr>
              <a:t>）表达式  </a:t>
            </a:r>
            <a:r>
              <a:rPr lang="en-US" altLang="zh-CN" sz="2000" b="1">
                <a:solidFill>
                  <a:schemeClr val="tx1"/>
                </a:solidFill>
              </a:rPr>
              <a:t>5 &gt; 2 &gt; 7 &gt; 6 </a:t>
            </a:r>
            <a:r>
              <a:rPr lang="zh-CN" altLang="zh-CN" sz="2000" b="1">
                <a:solidFill>
                  <a:schemeClr val="tx1"/>
                </a:solidFill>
              </a:rPr>
              <a:t>的结果为：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857092" name="Text Box 4"/>
          <p:cNvSpPr txBox="1">
            <a:spLocks noChangeArrowheads="1"/>
          </p:cNvSpPr>
          <p:nvPr/>
        </p:nvSpPr>
        <p:spPr bwMode="auto">
          <a:xfrm>
            <a:off x="2514600" y="3212976"/>
            <a:ext cx="32442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dirty="0">
                <a:solidFill>
                  <a:srgbClr val="CC0000"/>
                </a:solidFill>
              </a:rPr>
              <a:t>0</a:t>
            </a:r>
            <a:endParaRPr lang="en-US" altLang="zh-CN" sz="2000" b="1" dirty="0">
              <a:solidFill>
                <a:schemeClr val="hlink"/>
              </a:solidFill>
            </a:endParaRP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2209800" y="2480142"/>
            <a:ext cx="39495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>
                <a:solidFill>
                  <a:schemeClr val="hlink"/>
                </a:solidFill>
              </a:rPr>
              <a:t> </a:t>
            </a:r>
            <a:r>
              <a:rPr lang="en-US" altLang="zh-CN" sz="20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2347057" y="2155174"/>
            <a:ext cx="257701" cy="402290"/>
          </a:xfrm>
          <a:prstGeom prst="downArrow">
            <a:avLst>
              <a:gd name="adj1" fmla="val 50000"/>
              <a:gd name="adj2" fmla="val 471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7095" name="Text Box 7"/>
          <p:cNvSpPr txBox="1">
            <a:spLocks noChangeArrowheads="1"/>
          </p:cNvSpPr>
          <p:nvPr/>
        </p:nvSpPr>
        <p:spPr bwMode="auto">
          <a:xfrm>
            <a:off x="547688" y="4021962"/>
            <a:ext cx="7879378" cy="15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2000" b="1" i="1" dirty="0">
                <a:solidFill>
                  <a:srgbClr val="009900"/>
                </a:solidFill>
              </a:rPr>
              <a:t>讨论：</a:t>
            </a:r>
            <a:r>
              <a:rPr lang="zh-CN" altLang="en-US" sz="2000" b="1" i="1" dirty="0">
                <a:solidFill>
                  <a:schemeClr val="tx1"/>
                </a:solidFill>
              </a:rPr>
              <a:t>		</a:t>
            </a:r>
            <a:endParaRPr lang="zh-CN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    </a:t>
            </a:r>
            <a:r>
              <a:rPr lang="en-US" altLang="zh-CN" sz="2000" b="1" i="1" dirty="0">
                <a:solidFill>
                  <a:srgbClr val="C00000"/>
                </a:solidFill>
              </a:rPr>
              <a:t>5 &gt; 2 &gt; 7 &gt; 8 </a:t>
            </a:r>
            <a:r>
              <a:rPr lang="zh-CN" altLang="en-US" sz="2000" b="1" dirty="0">
                <a:solidFill>
                  <a:schemeClr val="tx1"/>
                </a:solidFill>
              </a:rPr>
              <a:t>是一个无意义的数学式子，但在</a:t>
            </a:r>
            <a:r>
              <a:rPr lang="en-US" altLang="zh-CN" sz="2000" b="1" dirty="0">
                <a:solidFill>
                  <a:schemeClr val="tx1"/>
                </a:solidFill>
              </a:rPr>
              <a:t>C++</a:t>
            </a:r>
            <a:r>
              <a:rPr lang="zh-CN" altLang="en-US" sz="2000" b="1" dirty="0">
                <a:solidFill>
                  <a:schemeClr val="tx1"/>
                </a:solidFill>
              </a:rPr>
              <a:t>中是合法表达式</a:t>
            </a:r>
            <a:endParaRPr lang="zh-CN" altLang="en-US" sz="2000" b="1" dirty="0">
              <a:solidFill>
                <a:schemeClr val="hlink"/>
              </a:solidFill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应尽量避免使用这种意义不清的表达式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38400" y="2277239"/>
            <a:ext cx="457200" cy="1007745"/>
            <a:chOff x="2208" y="1548"/>
            <a:chExt cx="288" cy="529"/>
          </a:xfrm>
        </p:grpSpPr>
        <p:sp>
          <p:nvSpPr>
            <p:cNvPr id="346128" name="AutoShape 9"/>
            <p:cNvSpPr>
              <a:spLocks noChangeArrowheads="1"/>
            </p:cNvSpPr>
            <p:nvPr/>
          </p:nvSpPr>
          <p:spPr bwMode="auto">
            <a:xfrm>
              <a:off x="2282" y="1909"/>
              <a:ext cx="156" cy="16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6129" name="Line 10"/>
            <p:cNvSpPr>
              <a:spLocks noChangeShapeType="1"/>
            </p:cNvSpPr>
            <p:nvPr/>
          </p:nvSpPr>
          <p:spPr bwMode="auto">
            <a:xfrm>
              <a:off x="2496" y="15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30" name="Line 11"/>
            <p:cNvSpPr>
              <a:spLocks noChangeShapeType="1"/>
            </p:cNvSpPr>
            <p:nvPr/>
          </p:nvSpPr>
          <p:spPr bwMode="auto">
            <a:xfrm flipH="1" flipV="1">
              <a:off x="2208" y="18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31" name="Line 12"/>
            <p:cNvSpPr>
              <a:spLocks noChangeShapeType="1"/>
            </p:cNvSpPr>
            <p:nvPr/>
          </p:nvSpPr>
          <p:spPr bwMode="auto">
            <a:xfrm flipH="1">
              <a:off x="2208" y="1812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09863" y="2498725"/>
            <a:ext cx="566737" cy="1371600"/>
            <a:chOff x="2352" y="1584"/>
            <a:chExt cx="432" cy="864"/>
          </a:xfrm>
        </p:grpSpPr>
        <p:sp>
          <p:nvSpPr>
            <p:cNvPr id="346124" name="Line 14"/>
            <p:cNvSpPr>
              <a:spLocks noChangeShapeType="1"/>
            </p:cNvSpPr>
            <p:nvPr/>
          </p:nvSpPr>
          <p:spPr bwMode="auto">
            <a:xfrm>
              <a:off x="2352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25" name="Line 15"/>
            <p:cNvSpPr>
              <a:spLocks noChangeShapeType="1"/>
            </p:cNvSpPr>
            <p:nvPr/>
          </p:nvSpPr>
          <p:spPr bwMode="auto">
            <a:xfrm>
              <a:off x="2784" y="15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26" name="Line 16"/>
            <p:cNvSpPr>
              <a:spLocks noChangeShapeType="1"/>
            </p:cNvSpPr>
            <p:nvPr/>
          </p:nvSpPr>
          <p:spPr bwMode="auto">
            <a:xfrm>
              <a:off x="2352" y="23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6127" name="AutoShape 17"/>
            <p:cNvSpPr>
              <a:spLocks noChangeArrowheads="1"/>
            </p:cNvSpPr>
            <p:nvPr/>
          </p:nvSpPr>
          <p:spPr bwMode="auto">
            <a:xfrm>
              <a:off x="2486" y="2301"/>
              <a:ext cx="188" cy="147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7106" name="Text Box 18"/>
          <p:cNvSpPr txBox="1">
            <a:spLocks noChangeArrowheads="1"/>
          </p:cNvSpPr>
          <p:nvPr/>
        </p:nvSpPr>
        <p:spPr bwMode="auto">
          <a:xfrm>
            <a:off x="2843808" y="3818797"/>
            <a:ext cx="32442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dirty="0">
                <a:solidFill>
                  <a:srgbClr val="CC0000"/>
                </a:solidFill>
              </a:rPr>
              <a:t>0</a:t>
            </a:r>
            <a:endParaRPr lang="en-US" altLang="zh-CN" sz="2000" b="1" dirty="0">
              <a:solidFill>
                <a:schemeClr val="hlink"/>
              </a:solidFill>
            </a:endParaRPr>
          </a:p>
        </p:txBody>
      </p:sp>
      <p:sp>
        <p:nvSpPr>
          <p:cNvPr id="346123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1.  </a:t>
            </a:r>
            <a:r>
              <a:rPr lang="zh-CN" altLang="en-US" sz="2400" b="1" dirty="0">
                <a:solidFill>
                  <a:schemeClr val="accent2"/>
                </a:solidFill>
                <a:latin typeface="宋体" charset="-122"/>
              </a:rPr>
              <a:t>关系运算</a:t>
            </a:r>
            <a:r>
              <a:rPr lang="zh-CN" altLang="en-US" sz="2400" b="1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75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1" grpId="0" build="p" autoUpdateAnimBg="0" advAuto="1000"/>
      <p:bldP spid="857092" grpId="0" autoUpdateAnimBg="0"/>
      <p:bldP spid="857093" grpId="0" autoUpdateAnimBg="0"/>
      <p:bldP spid="857094" grpId="0" animBg="1"/>
      <p:bldP spid="857095" grpId="0" autoUpdateAnimBg="0"/>
      <p:bldP spid="8571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6" name="Text Box 4"/>
          <p:cNvSpPr txBox="1">
            <a:spLocks noChangeArrowheads="1"/>
          </p:cNvSpPr>
          <p:nvPr/>
        </p:nvSpPr>
        <p:spPr bwMode="auto">
          <a:xfrm>
            <a:off x="1219200" y="1995488"/>
            <a:ext cx="1705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zh-CN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单目运算符 </a:t>
            </a:r>
          </a:p>
        </p:txBody>
      </p:sp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3108325" y="2019300"/>
            <a:ext cx="268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运算符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右操作数</a:t>
            </a:r>
          </a:p>
        </p:txBody>
      </p:sp>
      <p:sp>
        <p:nvSpPr>
          <p:cNvPr id="791558" name="Rectangle 6"/>
          <p:cNvSpPr>
            <a:spLocks noChangeArrowheads="1"/>
          </p:cNvSpPr>
          <p:nvPr/>
        </p:nvSpPr>
        <p:spPr bwMode="auto">
          <a:xfrm>
            <a:off x="1219200" y="2566988"/>
            <a:ext cx="4455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 dirty="0">
                <a:solidFill>
                  <a:srgbClr val="008000"/>
                </a:solidFill>
              </a:rPr>
              <a:t>例如：</a:t>
            </a: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	-123		+500</a:t>
            </a: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1219200" y="3328988"/>
            <a:ext cx="1705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zh-CN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双目运算符 </a:t>
            </a:r>
          </a:p>
        </p:txBody>
      </p:sp>
      <p:sp>
        <p:nvSpPr>
          <p:cNvPr id="791560" name="Text Box 8"/>
          <p:cNvSpPr txBox="1">
            <a:spLocks noChangeArrowheads="1"/>
          </p:cNvSpPr>
          <p:nvPr/>
        </p:nvSpPr>
        <p:spPr bwMode="auto">
          <a:xfrm>
            <a:off x="3124200" y="3352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左操作数   </a:t>
            </a:r>
            <a:r>
              <a:rPr lang="zh-CN" altLang="en-US" sz="2000" b="1" i="1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运算符</a:t>
            </a:r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  右操作数</a:t>
            </a:r>
          </a:p>
        </p:txBody>
      </p:sp>
      <p:sp>
        <p:nvSpPr>
          <p:cNvPr id="791561" name="Rectangle 9"/>
          <p:cNvSpPr>
            <a:spLocks noChangeArrowheads="1"/>
          </p:cNvSpPr>
          <p:nvPr/>
        </p:nvSpPr>
        <p:spPr bwMode="auto">
          <a:xfrm>
            <a:off x="1219200" y="3876675"/>
            <a:ext cx="4382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 dirty="0">
                <a:solidFill>
                  <a:srgbClr val="008000"/>
                </a:solidFill>
              </a:rPr>
              <a:t>例如：</a:t>
            </a: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	a*3		x&gt;y </a:t>
            </a:r>
          </a:p>
        </p:txBody>
      </p:sp>
      <p:sp>
        <p:nvSpPr>
          <p:cNvPr id="791562" name="Text Box 10"/>
          <p:cNvSpPr txBox="1">
            <a:spLocks noChangeArrowheads="1"/>
          </p:cNvSpPr>
          <p:nvPr/>
        </p:nvSpPr>
        <p:spPr bwMode="auto">
          <a:xfrm>
            <a:off x="1219200" y="4638675"/>
            <a:ext cx="1705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zh-CN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zh-CN" alt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三目运算符 </a:t>
            </a:r>
          </a:p>
        </p:txBody>
      </p:sp>
      <p:sp>
        <p:nvSpPr>
          <p:cNvPr id="791563" name="Text Box 11"/>
          <p:cNvSpPr txBox="1">
            <a:spLocks noChangeArrowheads="1"/>
          </p:cNvSpPr>
          <p:nvPr/>
        </p:nvSpPr>
        <p:spPr bwMode="auto">
          <a:xfrm>
            <a:off x="2895600" y="466248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条件运算：    操作数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1  </a:t>
            </a:r>
            <a:r>
              <a:rPr lang="en-US" altLang="zh-CN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? 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操作数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2  </a:t>
            </a:r>
            <a:r>
              <a:rPr lang="en-US" altLang="zh-CN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: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操作数</a:t>
            </a:r>
            <a:r>
              <a:rPr lang="en-US" altLang="zh-CN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3</a:t>
            </a:r>
          </a:p>
        </p:txBody>
      </p:sp>
      <p:sp>
        <p:nvSpPr>
          <p:cNvPr id="791564" name="Rectangle 12"/>
          <p:cNvSpPr>
            <a:spLocks noChangeArrowheads="1"/>
          </p:cNvSpPr>
          <p:nvPr/>
        </p:nvSpPr>
        <p:spPr bwMode="auto">
          <a:xfrm>
            <a:off x="1219200" y="5172075"/>
            <a:ext cx="30684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i="1" dirty="0">
                <a:solidFill>
                  <a:srgbClr val="008000"/>
                </a:solidFill>
              </a:rPr>
              <a:t>例如：</a:t>
            </a: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	a ? b : c </a:t>
            </a:r>
          </a:p>
        </p:txBody>
      </p:sp>
      <p:sp>
        <p:nvSpPr>
          <p:cNvPr id="278539" name="Rectangle 30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5175"/>
            <a:ext cx="7315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运算符是以简洁的方式表达对数据操作的符号</a:t>
            </a:r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5B8B87B9-9DD9-4E2B-87B3-6F4E79756DEE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8600"/>
            <a:ext cx="7543800" cy="5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400" b="1" kern="0">
                <a:solidFill>
                  <a:schemeClr val="accent2"/>
                </a:solidFill>
              </a:rPr>
              <a:t>2.1.1  </a:t>
            </a:r>
            <a:r>
              <a:rPr lang="zh-CN" altLang="en-US" sz="2400" b="1" kern="0">
                <a:solidFill>
                  <a:schemeClr val="accent2"/>
                </a:solidFill>
              </a:rPr>
              <a:t>运算符</a:t>
            </a:r>
            <a:r>
              <a:rPr lang="zh-CN" altLang="en-US" sz="100" b="1" kern="0">
                <a:solidFill>
                  <a:schemeClr val="bg1"/>
                </a:solidFill>
              </a:rPr>
              <a:t> </a:t>
            </a:r>
            <a:endParaRPr lang="zh-CN" altLang="en-US" sz="1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9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9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autoUpdateAnimBg="0"/>
      <p:bldP spid="791557" grpId="0" autoUpdateAnimBg="0"/>
      <p:bldP spid="791558" grpId="0" autoUpdateAnimBg="0"/>
      <p:bldP spid="791559" grpId="0" autoUpdateAnimBg="0"/>
      <p:bldP spid="791560" grpId="0" autoUpdateAnimBg="0"/>
      <p:bldP spid="791561" grpId="0" autoUpdateAnimBg="0"/>
      <p:bldP spid="791562" grpId="0" autoUpdateAnimBg="0"/>
      <p:bldP spid="791563" grpId="0" autoUpdateAnimBg="0"/>
      <p:bldP spid="791564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609600" y="1139677"/>
            <a:ext cx="38862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b="1" i="1" dirty="0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b="1" i="1" dirty="0">
              <a:solidFill>
                <a:srgbClr val="008000"/>
              </a:solidFill>
            </a:endParaRPr>
          </a:p>
        </p:txBody>
      </p:sp>
      <p:sp>
        <p:nvSpPr>
          <p:cNvPr id="1008643" name="Text Box 3"/>
          <p:cNvSpPr txBox="1">
            <a:spLocks noChangeArrowheads="1"/>
          </p:cNvSpPr>
          <p:nvPr/>
        </p:nvSpPr>
        <p:spPr bwMode="auto">
          <a:xfrm>
            <a:off x="533400" y="1626628"/>
            <a:ext cx="7854950" cy="4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</a:rPr>
              <a:t>） 关系表达式</a:t>
            </a:r>
            <a:r>
              <a:rPr lang="zh-CN" altLang="zh-CN" sz="2000" b="1" dirty="0">
                <a:solidFill>
                  <a:schemeClr val="tx1"/>
                </a:solidFill>
              </a:rPr>
              <a:t>的结果为整数，所以也可以看作整型表达式。	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4714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1.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  <p:sp>
        <p:nvSpPr>
          <p:cNvPr id="1008660" name="Rectangle 20"/>
          <p:cNvSpPr>
            <a:spLocks noChangeArrowheads="1"/>
          </p:cNvSpPr>
          <p:nvPr/>
        </p:nvSpPr>
        <p:spPr bwMode="auto">
          <a:xfrm>
            <a:off x="611560" y="2276475"/>
            <a:ext cx="8424415" cy="326698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例</a:t>
            </a:r>
            <a:r>
              <a:rPr lang="en-US" altLang="zh-CN" sz="2000" b="1" dirty="0">
                <a:solidFill>
                  <a:schemeClr val="tx1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int score1, score2, score3, score4, sore5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int  excellent=0;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//……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excellent=int(score1&gt;=85)+int(score2&gt;=85)+int(score3&gt;=85)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	+int(score4&gt;=85)+int(score5&gt;=85)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</a:rPr>
              <a:t>cout</a:t>
            </a:r>
            <a:r>
              <a:rPr lang="en-US" altLang="zh-CN" sz="2000" b="1" dirty="0">
                <a:solidFill>
                  <a:schemeClr val="tx1"/>
                </a:solidFill>
              </a:rPr>
              <a:t>&lt;&lt;“</a:t>
            </a:r>
            <a:r>
              <a:rPr lang="en-US" altLang="zh-CN" b="1" dirty="0">
                <a:solidFill>
                  <a:schemeClr val="tx1"/>
                </a:solidFill>
              </a:rPr>
              <a:t>excellent= </a:t>
            </a:r>
            <a:r>
              <a:rPr lang="en-US" altLang="zh-CN" sz="2000" b="1" dirty="0">
                <a:solidFill>
                  <a:schemeClr val="tx1"/>
                </a:solidFill>
              </a:rPr>
              <a:t>”&lt;&lt;</a:t>
            </a:r>
            <a:r>
              <a:rPr lang="en-US" altLang="zh-CN" b="1" dirty="0">
                <a:solidFill>
                  <a:schemeClr val="tx1"/>
                </a:solidFill>
              </a:rPr>
              <a:t>excellent&lt;&lt;</a:t>
            </a:r>
            <a:r>
              <a:rPr lang="en-US" altLang="zh-CN" b="1" dirty="0" err="1">
                <a:solidFill>
                  <a:schemeClr val="tx1"/>
                </a:solidFill>
              </a:rPr>
              <a:t>endl</a:t>
            </a:r>
            <a:r>
              <a:rPr lang="en-US" altLang="zh-CN" b="1" dirty="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3" grpId="0"/>
      <p:bldP spid="100866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854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en-US" altLang="zh-CN" sz="2000">
                <a:solidFill>
                  <a:schemeClr val="tx1"/>
                </a:solidFill>
              </a:rPr>
              <a:t>3</a:t>
            </a:r>
            <a:r>
              <a:rPr lang="zh-CN" altLang="en-US" sz="2000">
                <a:solidFill>
                  <a:schemeClr val="tx1"/>
                </a:solidFill>
              </a:rPr>
              <a:t>） 关系表达式</a:t>
            </a:r>
            <a:r>
              <a:rPr lang="zh-CN" altLang="zh-CN" sz="2000">
                <a:solidFill>
                  <a:schemeClr val="tx1"/>
                </a:solidFill>
              </a:rPr>
              <a:t>的结果为整数，所以也可以看作整型表达式。	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1.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  <p:sp>
        <p:nvSpPr>
          <p:cNvPr id="1009669" name="Rectangle 5"/>
          <p:cNvSpPr>
            <a:spLocks noChangeArrowheads="1"/>
          </p:cNvSpPr>
          <p:nvPr/>
        </p:nvSpPr>
        <p:spPr bwMode="auto">
          <a:xfrm>
            <a:off x="611560" y="2276475"/>
            <a:ext cx="8243887" cy="3292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000" b="1" dirty="0">
                <a:solidFill>
                  <a:schemeClr val="tx1"/>
                </a:solidFill>
              </a:rPr>
              <a:t>例</a:t>
            </a:r>
            <a:r>
              <a:rPr lang="en-US" altLang="zh-CN" sz="2000" b="1" dirty="0">
                <a:solidFill>
                  <a:schemeClr val="tx1"/>
                </a:solidFill>
              </a:rPr>
              <a:t>(1)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	int score1, score2, score3, score4, sore5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	int  excellent=0;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	//……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	excellent=</a:t>
            </a: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int(score1&gt;=85)+int(score2&gt;=85)+int(score3&gt;=85)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+int(score4&gt;=85)+int(score5&gt;=85)</a:t>
            </a:r>
            <a:r>
              <a:rPr lang="en-US" altLang="zh-CN" sz="2000" b="1" dirty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</a:rPr>
              <a:t>	</a:t>
            </a:r>
            <a:r>
              <a:rPr lang="en-US" altLang="zh-CN" sz="2000" dirty="0" err="1">
                <a:solidFill>
                  <a:schemeClr val="tx1"/>
                </a:solidFill>
              </a:rPr>
              <a:t>cout</a:t>
            </a:r>
            <a:r>
              <a:rPr lang="en-US" altLang="zh-CN" sz="2000" dirty="0">
                <a:solidFill>
                  <a:schemeClr val="tx1"/>
                </a:solidFill>
              </a:rPr>
              <a:t>&lt;&lt;“</a:t>
            </a:r>
            <a:r>
              <a:rPr lang="en-US" altLang="zh-CN" dirty="0">
                <a:solidFill>
                  <a:schemeClr val="tx1"/>
                </a:solidFill>
              </a:rPr>
              <a:t>excellent= </a:t>
            </a:r>
            <a:r>
              <a:rPr lang="en-US" altLang="zh-CN" sz="2000" dirty="0">
                <a:solidFill>
                  <a:schemeClr val="tx1"/>
                </a:solidFill>
              </a:rPr>
              <a:t>”&lt;&lt;</a:t>
            </a:r>
            <a:r>
              <a:rPr lang="en-US" altLang="zh-CN" dirty="0">
                <a:solidFill>
                  <a:schemeClr val="tx1"/>
                </a:solidFill>
              </a:rPr>
              <a:t>excellent&lt;&lt;</a:t>
            </a:r>
            <a:r>
              <a:rPr lang="en-US" altLang="zh-CN" dirty="0" err="1">
                <a:solidFill>
                  <a:schemeClr val="tx1"/>
                </a:solidFill>
              </a:rPr>
              <a:t>endl</a:t>
            </a:r>
            <a:r>
              <a:rPr lang="en-US" altLang="zh-CN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09672" name="AutoShape 8"/>
          <p:cNvSpPr>
            <a:spLocks/>
          </p:cNvSpPr>
          <p:nvPr/>
        </p:nvSpPr>
        <p:spPr bwMode="auto">
          <a:xfrm>
            <a:off x="6011863" y="1887538"/>
            <a:ext cx="2881312" cy="533400"/>
          </a:xfrm>
          <a:prstGeom prst="borderCallout2">
            <a:avLst>
              <a:gd name="adj1" fmla="val 21431"/>
              <a:gd name="adj2" fmla="val -2644"/>
              <a:gd name="adj3" fmla="val 21431"/>
              <a:gd name="adj4" fmla="val -18125"/>
              <a:gd name="adj5" fmla="val 432144"/>
              <a:gd name="adj6" fmla="val -46005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统计符合条件的事件数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72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604838" y="2264367"/>
            <a:ext cx="7854950" cy="9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	例</a:t>
            </a:r>
            <a:r>
              <a:rPr lang="en-US" altLang="zh-CN" sz="2000" b="1" dirty="0">
                <a:solidFill>
                  <a:schemeClr val="tx1"/>
                </a:solidFill>
              </a:rPr>
              <a:t>(2)</a:t>
            </a:r>
            <a:r>
              <a:rPr lang="zh-CN" altLang="zh-CN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int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= 1 , j = 7 , a ;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	a = </a:t>
            </a:r>
            <a:r>
              <a:rPr lang="en-US" altLang="zh-CN" sz="2000" b="1" dirty="0" err="1">
                <a:solidFill>
                  <a:schemeClr val="tx1"/>
                </a:solidFill>
              </a:rPr>
              <a:t>i</a:t>
            </a:r>
            <a:r>
              <a:rPr lang="en-US" altLang="zh-CN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/>
              <a:t>+</a:t>
            </a:r>
            <a:r>
              <a:rPr lang="en-US" altLang="zh-CN" sz="2000" b="1" dirty="0">
                <a:solidFill>
                  <a:schemeClr val="tx1"/>
                </a:solidFill>
              </a:rPr>
              <a:t> ( j % 4 != 0 ) ;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762000" y="4859808"/>
            <a:ext cx="5492507" cy="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000" b="1" i="1" dirty="0">
                <a:solidFill>
                  <a:srgbClr val="009900"/>
                </a:solidFill>
              </a:rPr>
              <a:t>讨论：</a:t>
            </a:r>
            <a:r>
              <a:rPr lang="zh-CN" altLang="en-US" sz="2000" b="1" i="1" dirty="0">
                <a:solidFill>
                  <a:schemeClr val="tx1"/>
                </a:solidFill>
              </a:rPr>
              <a:t>	</a:t>
            </a: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应尽量避免使用这种意义不清的表达式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571875" y="3390900"/>
            <a:ext cx="161925" cy="360363"/>
          </a:xfrm>
          <a:prstGeom prst="downArrow">
            <a:avLst>
              <a:gd name="adj1" fmla="val 50000"/>
              <a:gd name="adj2" fmla="val 5563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3497839" y="3655686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3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57600" y="3408363"/>
            <a:ext cx="533400" cy="990600"/>
            <a:chOff x="3168" y="2016"/>
            <a:chExt cx="336" cy="528"/>
          </a:xfrm>
        </p:grpSpPr>
        <p:sp>
          <p:nvSpPr>
            <p:cNvPr id="349201" name="Line 8"/>
            <p:cNvSpPr>
              <a:spLocks noChangeShapeType="1"/>
            </p:cNvSpPr>
            <p:nvPr/>
          </p:nvSpPr>
          <p:spPr bwMode="auto">
            <a:xfrm>
              <a:off x="316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2" name="Line 9"/>
            <p:cNvSpPr>
              <a:spLocks noChangeShapeType="1"/>
            </p:cNvSpPr>
            <p:nvPr/>
          </p:nvSpPr>
          <p:spPr bwMode="auto">
            <a:xfrm>
              <a:off x="3504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3" name="Line 10"/>
            <p:cNvSpPr>
              <a:spLocks noChangeShapeType="1"/>
            </p:cNvSpPr>
            <p:nvPr/>
          </p:nvSpPr>
          <p:spPr bwMode="auto">
            <a:xfrm>
              <a:off x="3168" y="24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4" name="AutoShape 11"/>
            <p:cNvSpPr>
              <a:spLocks noChangeArrowheads="1"/>
            </p:cNvSpPr>
            <p:nvPr/>
          </p:nvSpPr>
          <p:spPr bwMode="auto">
            <a:xfrm>
              <a:off x="3264" y="2400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8124" name="Text Box 12"/>
          <p:cNvSpPr txBox="1">
            <a:spLocks noChangeArrowheads="1"/>
          </p:cNvSpPr>
          <p:nvPr/>
        </p:nvSpPr>
        <p:spPr bwMode="auto">
          <a:xfrm>
            <a:off x="3735964" y="4303386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1</a:t>
            </a:r>
            <a:endParaRPr lang="en-US" altLang="zh-CN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3390900"/>
            <a:ext cx="1057275" cy="1143000"/>
            <a:chOff x="2592" y="2016"/>
            <a:chExt cx="672" cy="624"/>
          </a:xfrm>
        </p:grpSpPr>
        <p:sp>
          <p:nvSpPr>
            <p:cNvPr id="349198" name="Line 14"/>
            <p:cNvSpPr>
              <a:spLocks noChangeShapeType="1"/>
            </p:cNvSpPr>
            <p:nvPr/>
          </p:nvSpPr>
          <p:spPr bwMode="auto">
            <a:xfrm>
              <a:off x="2736" y="20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199" name="Line 15"/>
            <p:cNvSpPr>
              <a:spLocks noChangeShapeType="1"/>
            </p:cNvSpPr>
            <p:nvPr/>
          </p:nvSpPr>
          <p:spPr bwMode="auto">
            <a:xfrm>
              <a:off x="2736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9200" name="AutoShape 16"/>
            <p:cNvSpPr>
              <a:spLocks noChangeArrowheads="1"/>
            </p:cNvSpPr>
            <p:nvPr/>
          </p:nvSpPr>
          <p:spPr bwMode="auto">
            <a:xfrm rot="5400000">
              <a:off x="2616" y="2232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8129" name="Text Box 17"/>
          <p:cNvSpPr txBox="1">
            <a:spLocks noChangeArrowheads="1"/>
          </p:cNvSpPr>
          <p:nvPr/>
        </p:nvSpPr>
        <p:spPr bwMode="auto">
          <a:xfrm>
            <a:off x="2440564" y="3693786"/>
            <a:ext cx="30999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2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34919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1.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  <p:sp>
        <p:nvSpPr>
          <p:cNvPr id="858134" name="AutoShape 22"/>
          <p:cNvSpPr>
            <a:spLocks noChangeArrowheads="1"/>
          </p:cNvSpPr>
          <p:nvPr/>
        </p:nvSpPr>
        <p:spPr bwMode="auto">
          <a:xfrm>
            <a:off x="5148263" y="3822700"/>
            <a:ext cx="3163887" cy="1066800"/>
          </a:xfrm>
          <a:prstGeom prst="cloudCallout">
            <a:avLst>
              <a:gd name="adj1" fmla="val -113773"/>
              <a:gd name="adj2" fmla="val -114435"/>
            </a:avLst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编译产生 </a:t>
            </a:r>
            <a:r>
              <a:rPr lang="en-US" altLang="zh-CN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warning</a:t>
            </a:r>
          </a:p>
        </p:txBody>
      </p:sp>
      <p:sp>
        <p:nvSpPr>
          <p:cNvPr id="349197" name="Text Box 23"/>
          <p:cNvSpPr txBox="1">
            <a:spLocks noChangeArrowheads="1"/>
          </p:cNvSpPr>
          <p:nvPr/>
        </p:nvSpPr>
        <p:spPr bwMode="auto">
          <a:xfrm>
            <a:off x="533400" y="1626628"/>
            <a:ext cx="7854950" cy="4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</a:rPr>
              <a:t>） 关系表达式</a:t>
            </a:r>
            <a:r>
              <a:rPr lang="zh-CN" altLang="zh-CN" sz="2000" b="1" dirty="0">
                <a:solidFill>
                  <a:schemeClr val="tx1"/>
                </a:solidFill>
              </a:rPr>
              <a:t>的结果为整数，所以也可以看作整型表达式。	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85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7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85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15" grpId="0" build="p" autoUpdateAnimBg="0" advAuto="1000"/>
      <p:bldP spid="858116" grpId="0" autoUpdateAnimBg="0"/>
      <p:bldP spid="858117" grpId="0" animBg="1"/>
      <p:bldP spid="858118" grpId="0" autoUpdateAnimBg="0"/>
      <p:bldP spid="858124" grpId="0" autoUpdateAnimBg="0"/>
      <p:bldP spid="858129" grpId="0" autoUpdateAnimBg="0"/>
      <p:bldP spid="858134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59139" name="Text Box 3"/>
          <p:cNvSpPr txBox="1">
            <a:spLocks noChangeArrowheads="1"/>
          </p:cNvSpPr>
          <p:nvPr/>
        </p:nvSpPr>
        <p:spPr bwMode="auto">
          <a:xfrm>
            <a:off x="609600" y="1873250"/>
            <a:ext cx="61944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</a:rPr>
              <a:t>） 字符数据按</a:t>
            </a:r>
            <a:r>
              <a:rPr lang="en-US" altLang="zh-CN" sz="2000" b="1" dirty="0" err="1">
                <a:solidFill>
                  <a:schemeClr val="tx1"/>
                </a:solidFill>
              </a:rPr>
              <a:t>ASC</a:t>
            </a:r>
            <a:r>
              <a:rPr lang="en-US" altLang="zh-CN" sz="2000" b="1" dirty="0" err="1">
                <a:solidFill>
                  <a:schemeClr val="tx1"/>
                </a:solidFill>
                <a:ea typeface="仿宋_GB2312" pitchFamily="49" charset="-122"/>
              </a:rPr>
              <a:t>Ⅱ</a:t>
            </a:r>
            <a:r>
              <a:rPr lang="zh-CN" altLang="en-US" sz="2000" b="1" dirty="0">
                <a:solidFill>
                  <a:schemeClr val="tx1"/>
                </a:solidFill>
              </a:rPr>
              <a:t>码值进行比较</a:t>
            </a:r>
            <a:endParaRPr lang="zh-CN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	</a:t>
            </a:r>
            <a:r>
              <a:rPr lang="zh-CN" altLang="zh-CN" sz="2000" b="1" i="1" dirty="0">
                <a:solidFill>
                  <a:srgbClr val="009900"/>
                </a:solidFill>
              </a:rPr>
              <a:t>例：</a:t>
            </a:r>
            <a:r>
              <a:rPr lang="zh-CN" altLang="zh-CN" sz="2000" b="1" dirty="0">
                <a:solidFill>
                  <a:schemeClr val="tx1"/>
                </a:solidFill>
              </a:rPr>
              <a:t>	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8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dirty="0">
                <a:solidFill>
                  <a:schemeClr val="tx1"/>
                </a:solidFill>
              </a:rPr>
              <a:t>'a' &gt; 0		</a:t>
            </a:r>
            <a:r>
              <a:rPr lang="zh-CN" altLang="en-US" sz="2000" b="1" dirty="0">
                <a:solidFill>
                  <a:schemeClr val="tx1"/>
                </a:solidFill>
              </a:rPr>
              <a:t>值为 </a:t>
            </a:r>
            <a:r>
              <a:rPr lang="en-US" altLang="zh-CN" sz="2000" b="1" dirty="0">
                <a:solidFill>
                  <a:srgbClr val="008000"/>
                </a:solidFill>
              </a:rPr>
              <a:t>1 </a:t>
            </a: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true</a:t>
            </a:r>
            <a:r>
              <a:rPr lang="zh-CN" altLang="en-US" sz="2000" b="1" dirty="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18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dirty="0">
                <a:solidFill>
                  <a:schemeClr val="tx1"/>
                </a:solidFill>
              </a:rPr>
              <a:t>'A' &gt; 100	</a:t>
            </a:r>
            <a:r>
              <a:rPr lang="zh-CN" altLang="zh-CN" sz="2000" b="1" dirty="0">
                <a:solidFill>
                  <a:schemeClr val="tx1"/>
                </a:solidFill>
              </a:rPr>
              <a:t>值为 </a:t>
            </a:r>
            <a:r>
              <a:rPr lang="zh-CN" altLang="zh-CN" sz="2000" b="1" dirty="0">
                <a:solidFill>
                  <a:srgbClr val="C00000"/>
                </a:solidFill>
              </a:rPr>
              <a:t>0</a:t>
            </a:r>
            <a:r>
              <a:rPr lang="zh-CN" altLang="zh-CN" sz="2000" b="1" dirty="0">
                <a:solidFill>
                  <a:schemeClr val="tx1"/>
                </a:solidFill>
              </a:rPr>
              <a:t> （</a:t>
            </a:r>
            <a:r>
              <a:rPr lang="en-US" altLang="zh-CN" sz="2000" b="1" dirty="0">
                <a:solidFill>
                  <a:schemeClr val="tx1"/>
                </a:solidFill>
              </a:rPr>
              <a:t>false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5021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1.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 autoUpdateAnimBg="0" advAuto="100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  <a:latin typeface="隶书" pitchFamily="49" charset="-122"/>
                <a:ea typeface="隶书" pitchFamily="49" charset="-122"/>
              </a:rPr>
              <a:t>注意关系运算的正确使用：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323528" y="1761503"/>
            <a:ext cx="8778552" cy="215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</a:rPr>
              <a:t>） 实数比较的误差</a:t>
            </a:r>
            <a:endParaRPr lang="zh-CN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b="1" i="1" dirty="0">
                <a:solidFill>
                  <a:srgbClr val="009900"/>
                </a:solidFill>
              </a:rPr>
              <a:t> 例：</a:t>
            </a:r>
            <a:r>
              <a:rPr lang="zh-CN" altLang="en-US" sz="2000" b="1" dirty="0">
                <a:solidFill>
                  <a:schemeClr val="tx1"/>
                </a:solidFill>
              </a:rPr>
              <a:t>	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     </a:t>
            </a:r>
            <a:r>
              <a:rPr lang="en-US" altLang="zh-CN" sz="2000" b="1" dirty="0">
                <a:solidFill>
                  <a:schemeClr val="tx1"/>
                </a:solidFill>
              </a:rPr>
              <a:t>1.234567890123456789</a:t>
            </a:r>
            <a:r>
              <a:rPr lang="en-US" altLang="zh-CN" sz="2000" b="1" dirty="0"/>
              <a:t>7</a:t>
            </a:r>
            <a:r>
              <a:rPr lang="en-US" altLang="zh-CN" sz="2000" b="1" dirty="0">
                <a:solidFill>
                  <a:schemeClr val="tx1"/>
                </a:solidFill>
              </a:rPr>
              <a:t> == 1.234567890123456789</a:t>
            </a:r>
            <a:r>
              <a:rPr lang="en-US" altLang="zh-CN" sz="2000" b="1" dirty="0"/>
              <a:t>8</a:t>
            </a:r>
            <a:r>
              <a:rPr lang="en-US" altLang="zh-CN" sz="2000" b="1" dirty="0">
                <a:solidFill>
                  <a:schemeClr val="tx1"/>
                </a:solidFill>
              </a:rPr>
              <a:t>    </a:t>
            </a:r>
            <a:r>
              <a:rPr lang="zh-CN" altLang="en-US" sz="2000" b="1" dirty="0">
                <a:solidFill>
                  <a:schemeClr val="tx1"/>
                </a:solidFill>
              </a:rPr>
              <a:t>值为 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zh-CN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true</a:t>
            </a:r>
            <a:r>
              <a:rPr lang="zh-CN" altLang="zh-CN" sz="2000" b="1" dirty="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zh-CN" sz="2000" b="1" dirty="0">
                <a:solidFill>
                  <a:schemeClr val="tx1"/>
                </a:solidFill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</a:rPr>
              <a:t>   </a:t>
            </a:r>
            <a:r>
              <a:rPr lang="zh-CN" altLang="zh-CN" sz="2000" b="1" dirty="0">
                <a:solidFill>
                  <a:schemeClr val="tx1"/>
                </a:solidFill>
              </a:rPr>
              <a:t>这是数据有效位数引起的误差。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60164" name="Text Box 4"/>
          <p:cNvSpPr txBox="1">
            <a:spLocks noChangeArrowheads="1"/>
          </p:cNvSpPr>
          <p:nvPr/>
        </p:nvSpPr>
        <p:spPr bwMode="auto">
          <a:xfrm>
            <a:off x="762000" y="4139480"/>
            <a:ext cx="6251575" cy="18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i="1" dirty="0">
                <a:solidFill>
                  <a:srgbClr val="009900"/>
                </a:solidFill>
              </a:rPr>
              <a:t>讨论：</a:t>
            </a:r>
            <a:r>
              <a:rPr lang="zh-CN" altLang="en-US" sz="2000" b="1" i="1" dirty="0">
                <a:solidFill>
                  <a:schemeClr val="tx1"/>
                </a:solidFill>
              </a:rPr>
              <a:t>	</a:t>
            </a:r>
            <a:r>
              <a:rPr lang="zh-CN" altLang="en-US" sz="2000" b="1" dirty="0">
                <a:solidFill>
                  <a:schemeClr val="tx1"/>
                </a:solidFill>
              </a:rPr>
              <a:t>实数比较宜采用求误差值形式：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       	</a:t>
            </a:r>
            <a:r>
              <a:rPr lang="en-US" altLang="zh-CN" sz="2000" b="1" dirty="0">
                <a:solidFill>
                  <a:srgbClr val="0000FF"/>
                </a:solidFill>
              </a:rPr>
              <a:t>fabs ( x - y ) &lt; </a:t>
            </a:r>
            <a:r>
              <a:rPr lang="en-US" altLang="zh-CN" sz="2000" b="1" dirty="0">
                <a:solidFill>
                  <a:srgbClr val="0000FF"/>
                </a:solidFill>
                <a:sym typeface="Symbol" pitchFamily="18" charset="2"/>
              </a:rPr>
              <a:t></a:t>
            </a:r>
          </a:p>
          <a:p>
            <a:pPr>
              <a:lnSpc>
                <a:spcPct val="200000"/>
              </a:lnSpc>
            </a:pPr>
            <a:r>
              <a:rPr lang="zh-CN" altLang="zh-CN" sz="2000" b="1" i="1" dirty="0">
                <a:solidFill>
                  <a:srgbClr val="009900"/>
                </a:solidFill>
              </a:rPr>
              <a:t>例如：</a:t>
            </a:r>
            <a:r>
              <a:rPr lang="zh-CN" altLang="zh-CN" sz="2000" b="1" dirty="0">
                <a:solidFill>
                  <a:schemeClr val="tx1"/>
                </a:solidFill>
              </a:rPr>
              <a:t>		</a:t>
            </a:r>
            <a:r>
              <a:rPr lang="en-US" altLang="zh-CN" sz="2000" b="1" dirty="0">
                <a:solidFill>
                  <a:schemeClr val="tx1"/>
                </a:solidFill>
              </a:rPr>
              <a:t>fabs( x - y ) &lt; 1e-5</a:t>
            </a:r>
            <a:endParaRPr lang="en-US" altLang="zh-CN" sz="2000" b="1" dirty="0">
              <a:solidFill>
                <a:schemeClr val="hlink"/>
              </a:solidFill>
            </a:endParaRPr>
          </a:p>
        </p:txBody>
      </p:sp>
      <p:sp>
        <p:nvSpPr>
          <p:cNvPr id="35123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3276600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1.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关系运算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 advAuto="1000"/>
      <p:bldP spid="860164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  <p:sp>
        <p:nvSpPr>
          <p:cNvPr id="861187" name="Text Box 3"/>
          <p:cNvSpPr txBox="1">
            <a:spLocks noChangeArrowheads="1"/>
          </p:cNvSpPr>
          <p:nvPr/>
        </p:nvSpPr>
        <p:spPr bwMode="auto">
          <a:xfrm>
            <a:off x="2133600" y="2520950"/>
            <a:ext cx="4876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&amp;&amp;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逻辑与		左结合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||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逻辑或		左结合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逻辑非		右结合</a:t>
            </a:r>
            <a:endParaRPr lang="zh-CN" altLang="zh-CN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1188" name="Text Box 4"/>
          <p:cNvSpPr txBox="1">
            <a:spLocks noChangeArrowheads="1"/>
          </p:cNvSpPr>
          <p:nvPr/>
        </p:nvSpPr>
        <p:spPr bwMode="auto">
          <a:xfrm>
            <a:off x="609600" y="1596877"/>
            <a:ext cx="3657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逻辑运算符：</a:t>
            </a:r>
            <a:endParaRPr lang="zh-CN" altLang="en-US" sz="2000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"/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"/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75"/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6" grpId="0" autoUpdateAnimBg="0"/>
      <p:bldP spid="861187" grpId="0" build="p" autoUpdateAnimBg="0"/>
      <p:bldP spid="86118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672" y="1440"/>
            <a:chExt cx="3360" cy="288"/>
          </a:xfrm>
        </p:grpSpPr>
        <p:grpSp>
          <p:nvGrpSpPr>
            <p:cNvPr id="353285" name="Group 3"/>
            <p:cNvGrpSpPr>
              <a:grpSpLocks/>
            </p:cNvGrpSpPr>
            <p:nvPr/>
          </p:nvGrpSpPr>
          <p:grpSpPr bwMode="auto">
            <a:xfrm>
              <a:off x="1440" y="1440"/>
              <a:ext cx="288" cy="288"/>
              <a:chOff x="1440" y="1440"/>
              <a:chExt cx="288" cy="288"/>
            </a:xfrm>
          </p:grpSpPr>
          <p:sp>
            <p:nvSpPr>
              <p:cNvPr id="353302" name="Oval 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3303" name="Group 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3304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305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3286" name="Group 8"/>
            <p:cNvGrpSpPr>
              <a:grpSpLocks/>
            </p:cNvGrpSpPr>
            <p:nvPr/>
          </p:nvGrpSpPr>
          <p:grpSpPr bwMode="auto">
            <a:xfrm>
              <a:off x="1728" y="1440"/>
              <a:ext cx="768" cy="144"/>
              <a:chOff x="1728" y="1440"/>
              <a:chExt cx="768" cy="144"/>
            </a:xfrm>
          </p:grpSpPr>
          <p:sp>
            <p:nvSpPr>
              <p:cNvPr id="353299" name="Line 9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300" name="Line 10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301" name="Line 11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3287" name="Group 12"/>
            <p:cNvGrpSpPr>
              <a:grpSpLocks/>
            </p:cNvGrpSpPr>
            <p:nvPr/>
          </p:nvGrpSpPr>
          <p:grpSpPr bwMode="auto">
            <a:xfrm>
              <a:off x="2496" y="1440"/>
              <a:ext cx="768" cy="144"/>
              <a:chOff x="1728" y="1440"/>
              <a:chExt cx="768" cy="144"/>
            </a:xfrm>
          </p:grpSpPr>
          <p:sp>
            <p:nvSpPr>
              <p:cNvPr id="353296" name="Line 13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297" name="Line 14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3298" name="Line 15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3288" name="Line 16"/>
            <p:cNvSpPr>
              <a:spLocks noChangeShapeType="1"/>
            </p:cNvSpPr>
            <p:nvPr/>
          </p:nvSpPr>
          <p:spPr bwMode="auto">
            <a:xfrm>
              <a:off x="3264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3289" name="Line 17"/>
            <p:cNvSpPr>
              <a:spLocks noChangeShapeType="1"/>
            </p:cNvSpPr>
            <p:nvPr/>
          </p:nvSpPr>
          <p:spPr bwMode="auto">
            <a:xfrm>
              <a:off x="768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3290" name="Group 18"/>
            <p:cNvGrpSpPr>
              <a:grpSpLocks/>
            </p:cNvGrpSpPr>
            <p:nvPr/>
          </p:nvGrpSpPr>
          <p:grpSpPr bwMode="auto">
            <a:xfrm>
              <a:off x="672" y="1488"/>
              <a:ext cx="96" cy="192"/>
              <a:chOff x="1968" y="2784"/>
              <a:chExt cx="96" cy="192"/>
            </a:xfrm>
          </p:grpSpPr>
          <p:sp>
            <p:nvSpPr>
              <p:cNvPr id="353294" name="Oval 1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295" name="Line 2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3291" name="Group 21"/>
            <p:cNvGrpSpPr>
              <a:grpSpLocks/>
            </p:cNvGrpSpPr>
            <p:nvPr/>
          </p:nvGrpSpPr>
          <p:grpSpPr bwMode="auto">
            <a:xfrm>
              <a:off x="3936" y="1488"/>
              <a:ext cx="96" cy="192"/>
              <a:chOff x="1968" y="2784"/>
              <a:chExt cx="96" cy="192"/>
            </a:xfrm>
          </p:grpSpPr>
          <p:sp>
            <p:nvSpPr>
              <p:cNvPr id="353292" name="Oval 2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293" name="Line 2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1" dirty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5328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  </a:t>
            </a:r>
            <a:r>
              <a:rPr lang="zh-CN" altLang="en-US" sz="2400" b="1" dirty="0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32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1872"/>
            <a:chExt cx="3360" cy="288"/>
          </a:xfrm>
        </p:grpSpPr>
        <p:sp>
          <p:nvSpPr>
            <p:cNvPr id="354309" name="Line 3"/>
            <p:cNvSpPr>
              <a:spLocks noChangeShapeType="1"/>
            </p:cNvSpPr>
            <p:nvPr/>
          </p:nvSpPr>
          <p:spPr bwMode="auto">
            <a:xfrm>
              <a:off x="2400" y="1920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4310" name="Group 4"/>
            <p:cNvGrpSpPr>
              <a:grpSpLocks/>
            </p:cNvGrpSpPr>
            <p:nvPr/>
          </p:nvGrpSpPr>
          <p:grpSpPr bwMode="auto">
            <a:xfrm>
              <a:off x="864" y="1872"/>
              <a:ext cx="3360" cy="288"/>
              <a:chOff x="864" y="1872"/>
              <a:chExt cx="3360" cy="288"/>
            </a:xfrm>
          </p:grpSpPr>
          <p:grpSp>
            <p:nvGrpSpPr>
              <p:cNvPr id="354311" name="Group 5"/>
              <p:cNvGrpSpPr>
                <a:grpSpLocks/>
              </p:cNvGrpSpPr>
              <p:nvPr/>
            </p:nvGrpSpPr>
            <p:grpSpPr bwMode="auto">
              <a:xfrm>
                <a:off x="1632" y="1872"/>
                <a:ext cx="288" cy="288"/>
                <a:chOff x="1440" y="1440"/>
                <a:chExt cx="288" cy="288"/>
              </a:xfrm>
            </p:grpSpPr>
            <p:sp>
              <p:nvSpPr>
                <p:cNvPr id="354326" name="Oval 6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288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4327" name="Group 7"/>
                <p:cNvGrpSpPr>
                  <a:grpSpLocks/>
                </p:cNvGrpSpPr>
                <p:nvPr/>
              </p:nvGrpSpPr>
              <p:grpSpPr bwMode="auto">
                <a:xfrm rot="2615344">
                  <a:off x="1440" y="1440"/>
                  <a:ext cx="288" cy="288"/>
                  <a:chOff x="1440" y="1440"/>
                  <a:chExt cx="288" cy="288"/>
                </a:xfrm>
              </p:grpSpPr>
              <p:sp>
                <p:nvSpPr>
                  <p:cNvPr id="35432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4329" name="Line 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54312" name="Line 10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4313" name="Line 11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4314" name="Group 12"/>
              <p:cNvGrpSpPr>
                <a:grpSpLocks/>
              </p:cNvGrpSpPr>
              <p:nvPr/>
            </p:nvGrpSpPr>
            <p:grpSpPr bwMode="auto">
              <a:xfrm>
                <a:off x="2688" y="1872"/>
                <a:ext cx="768" cy="144"/>
                <a:chOff x="1728" y="1440"/>
                <a:chExt cx="768" cy="144"/>
              </a:xfrm>
            </p:grpSpPr>
            <p:sp>
              <p:nvSpPr>
                <p:cNvPr id="354323" name="Line 13"/>
                <p:cNvSpPr>
                  <a:spLocks noChangeShapeType="1"/>
                </p:cNvSpPr>
                <p:nvPr/>
              </p:nvSpPr>
              <p:spPr bwMode="auto">
                <a:xfrm>
                  <a:off x="1728" y="158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324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48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325" name="Line 15"/>
                <p:cNvSpPr>
                  <a:spLocks noChangeShapeType="1"/>
                </p:cNvSpPr>
                <p:nvPr/>
              </p:nvSpPr>
              <p:spPr bwMode="auto">
                <a:xfrm>
                  <a:off x="2208" y="144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4315" name="Line 16"/>
              <p:cNvSpPr>
                <a:spLocks noChangeShapeType="1"/>
              </p:cNvSpPr>
              <p:nvPr/>
            </p:nvSpPr>
            <p:spPr bwMode="auto">
              <a:xfrm>
                <a:off x="3456" y="201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4316" name="Line 17"/>
              <p:cNvSpPr>
                <a:spLocks noChangeShapeType="1"/>
              </p:cNvSpPr>
              <p:nvPr/>
            </p:nvSpPr>
            <p:spPr bwMode="auto">
              <a:xfrm>
                <a:off x="960" y="201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4317" name="Group 18"/>
              <p:cNvGrpSpPr>
                <a:grpSpLocks/>
              </p:cNvGrpSpPr>
              <p:nvPr/>
            </p:nvGrpSpPr>
            <p:grpSpPr bwMode="auto">
              <a:xfrm>
                <a:off x="864" y="1920"/>
                <a:ext cx="96" cy="192"/>
                <a:chOff x="1968" y="2784"/>
                <a:chExt cx="96" cy="192"/>
              </a:xfrm>
            </p:grpSpPr>
            <p:sp>
              <p:nvSpPr>
                <p:cNvPr id="354321" name="Oval 19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32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4318" name="Group 21"/>
              <p:cNvGrpSpPr>
                <a:grpSpLocks/>
              </p:cNvGrpSpPr>
              <p:nvPr/>
            </p:nvGrpSpPr>
            <p:grpSpPr bwMode="auto">
              <a:xfrm>
                <a:off x="4128" y="1920"/>
                <a:ext cx="96" cy="192"/>
                <a:chOff x="1968" y="2784"/>
                <a:chExt cx="96" cy="192"/>
              </a:xfrm>
            </p:grpSpPr>
            <p:sp>
              <p:nvSpPr>
                <p:cNvPr id="354319" name="Oval 22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32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63256" name="Text Box 24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430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5333" name="Group 3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5348" name="Oval 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5349" name="Group 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5350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35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5334" name="Line 8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5" name="Line 9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7" name="Line 11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8" name="Line 12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39" name="Line 13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5340" name="Line 14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5341" name="Group 15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5346" name="Oval 16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347" name="Line 1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5342" name="Group 18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5344" name="Oval 1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345" name="Line 2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5343" name="Line 21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b="1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5332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/>
        </p:nvSpPr>
        <p:spPr bwMode="auto">
          <a:xfrm>
            <a:off x="914400" y="3121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6355" name="Group 3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6358" name="Group 4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6373" name="Oval 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6374" name="Group 6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6375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376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6359" name="Line 9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0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1" name="Line 11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2" name="Line 12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3" name="Line 13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4" name="Line 14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6365" name="Line 15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6366" name="Group 16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6371" name="Oval 17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372" name="Line 18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6367" name="Group 19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6369" name="Oval 20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6370" name="Line 21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6368" name="Line 22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5303" name="Text Box 23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635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861868" y="1679575"/>
            <a:ext cx="73837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表达式是由数据和运算符，按求值规则，表达一个值的式子。</a:t>
            </a:r>
          </a:p>
        </p:txBody>
      </p:sp>
      <p:sp>
        <p:nvSpPr>
          <p:cNvPr id="279555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765175"/>
            <a:ext cx="7315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buClr>
                <a:srgbClr val="CC3300"/>
              </a:buClr>
              <a:buFont typeface="Wingdings" pitchFamily="2" charset="2"/>
              <a:buChar char="Ø"/>
            </a:pP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运算符是以简洁的方式表达对数据操作的符号</a:t>
            </a:r>
          </a:p>
        </p:txBody>
      </p:sp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2057399" y="2060848"/>
            <a:ext cx="5494337" cy="100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算术表达式	逻辑表达式</a:t>
            </a: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赋值表达式	条件表达式	逗号表达式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1066800" y="3051175"/>
            <a:ext cx="6172200" cy="52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用二元组表示表达式的类型和值： </a:t>
            </a:r>
            <a:r>
              <a:rPr lang="en-US" altLang="zh-CN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&lt; </a:t>
            </a:r>
            <a:r>
              <a:rPr lang="zh-CN" altLang="en-US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值 </a:t>
            </a:r>
            <a:r>
              <a:rPr lang="en-US" altLang="zh-CN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类型 </a:t>
            </a:r>
            <a:r>
              <a:rPr lang="en-US" altLang="zh-CN" sz="2000" b="1" i="1" dirty="0">
                <a:solidFill>
                  <a:srgbClr val="3333FF"/>
                </a:solidFill>
                <a:ea typeface="Arial Unicode MS" pitchFamily="34" charset="-122"/>
                <a:cs typeface="Arial Unicode MS" pitchFamily="34" charset="-122"/>
              </a:rPr>
              <a:t>&gt;</a:t>
            </a:r>
            <a:endParaRPr lang="en-US" altLang="zh-CN" b="1" dirty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1058863" y="3660775"/>
            <a:ext cx="6180137" cy="247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i="1" dirty="0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30 ;		</a:t>
            </a:r>
            <a:r>
              <a:rPr lang="en-US" altLang="zh-CN" sz="2000" b="1" i="1" dirty="0">
                <a:solidFill>
                  <a:schemeClr val="tx1"/>
                </a:solidFill>
              </a:rPr>
              <a:t>&lt; 30 , int &gt;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20.06 ;  	</a:t>
            </a:r>
            <a:r>
              <a:rPr lang="en-US" altLang="zh-CN" sz="2000" b="1" i="1" dirty="0">
                <a:solidFill>
                  <a:schemeClr val="tx1"/>
                </a:solidFill>
              </a:rPr>
              <a:t>&lt; 20.06 , double&gt;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 'a' ;		</a:t>
            </a:r>
            <a:r>
              <a:rPr lang="en-US" altLang="zh-CN" sz="2000" b="1" i="1" dirty="0">
                <a:solidFill>
                  <a:schemeClr val="tx1"/>
                </a:solidFill>
              </a:rPr>
              <a:t>&lt; 97 , int &gt;</a:t>
            </a: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>
                <a:solidFill>
                  <a:schemeClr val="tx1"/>
                </a:solidFill>
              </a:rPr>
              <a:t>int  </a:t>
            </a:r>
            <a:r>
              <a:rPr lang="en-US" altLang="zh-CN" sz="2000" b="1" dirty="0" err="1">
                <a:solidFill>
                  <a:schemeClr val="tx1"/>
                </a:solidFill>
              </a:rPr>
              <a:t>Xcoord</a:t>
            </a:r>
            <a:r>
              <a:rPr lang="en-US" altLang="zh-CN" sz="2000" b="1" dirty="0">
                <a:solidFill>
                  <a:schemeClr val="tx1"/>
                </a:solidFill>
              </a:rPr>
              <a:t> = 23 ;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	</a:t>
            </a:r>
            <a:r>
              <a:rPr lang="en-US" altLang="zh-CN" sz="2000" b="1" dirty="0" err="1">
                <a:solidFill>
                  <a:schemeClr val="tx1"/>
                </a:solidFill>
              </a:rPr>
              <a:t>Xcoord</a:t>
            </a:r>
            <a:r>
              <a:rPr lang="en-US" altLang="zh-CN" sz="2000" b="1" dirty="0">
                <a:solidFill>
                  <a:schemeClr val="tx1"/>
                </a:solidFill>
              </a:rPr>
              <a:t> ;	 </a:t>
            </a:r>
            <a:r>
              <a:rPr lang="en-US" altLang="zh-CN" sz="2000" b="1" i="1" dirty="0">
                <a:solidFill>
                  <a:schemeClr val="tx1"/>
                </a:solidFill>
              </a:rPr>
              <a:t>&lt; 23 , int &gt;</a:t>
            </a:r>
          </a:p>
        </p:txBody>
      </p:sp>
      <p:sp>
        <p:nvSpPr>
          <p:cNvPr id="27955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543800" cy="762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 dirty="0">
                <a:solidFill>
                  <a:schemeClr val="accent2"/>
                </a:solidFill>
              </a:rPr>
              <a:t>2.1.1  </a:t>
            </a:r>
            <a:r>
              <a:rPr lang="zh-CN" altLang="en-US" sz="2400" b="1" dirty="0">
                <a:solidFill>
                  <a:schemeClr val="accent2"/>
                </a:solidFill>
              </a:rPr>
              <a:t>运算符</a:t>
            </a:r>
            <a:r>
              <a:rPr lang="zh-CN" altLang="en-US" sz="1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9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9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9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8" grpId="0" autoUpdateAnimBg="0"/>
      <p:bldP spid="792581" grpId="0" autoUpdateAnimBg="0"/>
      <p:bldP spid="792582" grpId="0" autoUpdateAnimBg="0"/>
      <p:bldP spid="792583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378" name="Group 2"/>
          <p:cNvGrpSpPr>
            <a:grpSpLocks/>
          </p:cNvGrpSpPr>
          <p:nvPr/>
        </p:nvGrpSpPr>
        <p:grpSpPr bwMode="auto">
          <a:xfrm>
            <a:off x="2590800" y="2819400"/>
            <a:ext cx="5334000" cy="685800"/>
            <a:chOff x="1632" y="1776"/>
            <a:chExt cx="3360" cy="432"/>
          </a:xfrm>
        </p:grpSpPr>
        <p:grpSp>
          <p:nvGrpSpPr>
            <p:cNvPr id="357402" name="Group 3"/>
            <p:cNvGrpSpPr>
              <a:grpSpLocks/>
            </p:cNvGrpSpPr>
            <p:nvPr/>
          </p:nvGrpSpPr>
          <p:grpSpPr bwMode="auto">
            <a:xfrm>
              <a:off x="2400" y="1920"/>
              <a:ext cx="288" cy="288"/>
              <a:chOff x="1440" y="1440"/>
              <a:chExt cx="288" cy="288"/>
            </a:xfrm>
          </p:grpSpPr>
          <p:sp>
            <p:nvSpPr>
              <p:cNvPr id="357426" name="Oval 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7427" name="Group 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7428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29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7403" name="Line 8"/>
            <p:cNvSpPr>
              <a:spLocks noChangeShapeType="1"/>
            </p:cNvSpPr>
            <p:nvPr/>
          </p:nvSpPr>
          <p:spPr bwMode="auto">
            <a:xfrm>
              <a:off x="2688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404" name="Line 9"/>
            <p:cNvSpPr>
              <a:spLocks noChangeShapeType="1"/>
            </p:cNvSpPr>
            <p:nvPr/>
          </p:nvSpPr>
          <p:spPr bwMode="auto">
            <a:xfrm>
              <a:off x="436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405" name="Line 10"/>
            <p:cNvSpPr>
              <a:spLocks noChangeShapeType="1"/>
            </p:cNvSpPr>
            <p:nvPr/>
          </p:nvSpPr>
          <p:spPr bwMode="auto">
            <a:xfrm>
              <a:off x="1728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7406" name="Group 11"/>
            <p:cNvGrpSpPr>
              <a:grpSpLocks/>
            </p:cNvGrpSpPr>
            <p:nvPr/>
          </p:nvGrpSpPr>
          <p:grpSpPr bwMode="auto">
            <a:xfrm>
              <a:off x="1632" y="1968"/>
              <a:ext cx="96" cy="192"/>
              <a:chOff x="1968" y="2784"/>
              <a:chExt cx="96" cy="192"/>
            </a:xfrm>
          </p:grpSpPr>
          <p:sp>
            <p:nvSpPr>
              <p:cNvPr id="357424" name="Oval 1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425" name="Line 1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407" name="Group 14"/>
            <p:cNvGrpSpPr>
              <a:grpSpLocks/>
            </p:cNvGrpSpPr>
            <p:nvPr/>
          </p:nvGrpSpPr>
          <p:grpSpPr bwMode="auto">
            <a:xfrm>
              <a:off x="4896" y="1968"/>
              <a:ext cx="96" cy="192"/>
              <a:chOff x="1968" y="2784"/>
              <a:chExt cx="96" cy="192"/>
            </a:xfrm>
          </p:grpSpPr>
          <p:sp>
            <p:nvSpPr>
              <p:cNvPr id="357422" name="Oval 1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423" name="Line 16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408" name="Group 17"/>
            <p:cNvGrpSpPr>
              <a:grpSpLocks/>
            </p:cNvGrpSpPr>
            <p:nvPr/>
          </p:nvGrpSpPr>
          <p:grpSpPr bwMode="auto">
            <a:xfrm>
              <a:off x="3120" y="1776"/>
              <a:ext cx="1248" cy="144"/>
              <a:chOff x="3120" y="1824"/>
              <a:chExt cx="1248" cy="144"/>
            </a:xfrm>
          </p:grpSpPr>
          <p:grpSp>
            <p:nvGrpSpPr>
              <p:cNvPr id="357417" name="Group 18"/>
              <p:cNvGrpSpPr>
                <a:grpSpLocks/>
              </p:cNvGrpSpPr>
              <p:nvPr/>
            </p:nvGrpSpPr>
            <p:grpSpPr bwMode="auto">
              <a:xfrm>
                <a:off x="3600" y="1824"/>
                <a:ext cx="288" cy="144"/>
                <a:chOff x="3168" y="1920"/>
                <a:chExt cx="288" cy="144"/>
              </a:xfrm>
            </p:grpSpPr>
            <p:sp>
              <p:nvSpPr>
                <p:cNvPr id="357420" name="Line 19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21" name="Line 20"/>
                <p:cNvSpPr>
                  <a:spLocks noChangeShapeType="1"/>
                </p:cNvSpPr>
                <p:nvPr/>
              </p:nvSpPr>
              <p:spPr bwMode="auto">
                <a:xfrm>
                  <a:off x="3168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7418" name="Line 21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7419" name="Line 22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409" name="Group 23"/>
            <p:cNvGrpSpPr>
              <a:grpSpLocks/>
            </p:cNvGrpSpPr>
            <p:nvPr/>
          </p:nvGrpSpPr>
          <p:grpSpPr bwMode="auto">
            <a:xfrm>
              <a:off x="3120" y="2064"/>
              <a:ext cx="1248" cy="144"/>
              <a:chOff x="3120" y="2112"/>
              <a:chExt cx="1248" cy="144"/>
            </a:xfrm>
          </p:grpSpPr>
          <p:grpSp>
            <p:nvGrpSpPr>
              <p:cNvPr id="357412" name="Group 24"/>
              <p:cNvGrpSpPr>
                <a:grpSpLocks/>
              </p:cNvGrpSpPr>
              <p:nvPr/>
            </p:nvGrpSpPr>
            <p:grpSpPr bwMode="auto">
              <a:xfrm>
                <a:off x="3600" y="2112"/>
                <a:ext cx="288" cy="144"/>
                <a:chOff x="3936" y="1920"/>
                <a:chExt cx="288" cy="144"/>
              </a:xfrm>
            </p:grpSpPr>
            <p:sp>
              <p:nvSpPr>
                <p:cNvPr id="357415" name="Line 25"/>
                <p:cNvSpPr>
                  <a:spLocks noChangeShapeType="1"/>
                </p:cNvSpPr>
                <p:nvPr/>
              </p:nvSpPr>
              <p:spPr bwMode="auto">
                <a:xfrm>
                  <a:off x="3936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16" name="Line 26"/>
                <p:cNvSpPr>
                  <a:spLocks noChangeShapeType="1"/>
                </p:cNvSpPr>
                <p:nvPr/>
              </p:nvSpPr>
              <p:spPr bwMode="auto">
                <a:xfrm>
                  <a:off x="3936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7413" name="Line 27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7414" name="Line 28"/>
              <p:cNvSpPr>
                <a:spLocks noChangeShapeType="1"/>
              </p:cNvSpPr>
              <p:nvPr/>
            </p:nvSpPr>
            <p:spPr bwMode="auto">
              <a:xfrm>
                <a:off x="3888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7410" name="Line 29"/>
            <p:cNvSpPr>
              <a:spLocks noChangeShapeType="1"/>
            </p:cNvSpPr>
            <p:nvPr/>
          </p:nvSpPr>
          <p:spPr bwMode="auto">
            <a:xfrm>
              <a:off x="3120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411" name="Line 30"/>
            <p:cNvSpPr>
              <a:spLocks noChangeShapeType="1"/>
            </p:cNvSpPr>
            <p:nvPr/>
          </p:nvSpPr>
          <p:spPr bwMode="auto">
            <a:xfrm>
              <a:off x="4368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57379" name="Text Box 31"/>
          <p:cNvSpPr txBox="1">
            <a:spLocks noChangeArrowheads="1"/>
          </p:cNvSpPr>
          <p:nvPr/>
        </p:nvSpPr>
        <p:spPr bwMode="auto">
          <a:xfrm>
            <a:off x="914400" y="3121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7380" name="Group 32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7383" name="Group 33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7398" name="Oval 34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7399" name="Group 35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7400" name="Line 36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401" name="Line 37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7384" name="Line 38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5" name="Line 39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6" name="Line 40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7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8" name="Line 42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89" name="Line 43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7390" name="Line 44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7391" name="Group 45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7396" name="Oval 46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397" name="Line 4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7392" name="Group 48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7394" name="Oval 4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7395" name="Line 5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7393" name="Line 51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6356" name="Text Box 52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7382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2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3312"/>
            <a:chExt cx="3360" cy="384"/>
          </a:xfrm>
        </p:grpSpPr>
        <p:sp>
          <p:nvSpPr>
            <p:cNvPr id="358426" name="Line 3"/>
            <p:cNvSpPr>
              <a:spLocks noChangeShapeType="1"/>
            </p:cNvSpPr>
            <p:nvPr/>
          </p:nvSpPr>
          <p:spPr bwMode="auto">
            <a:xfrm>
              <a:off x="436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8427" name="Group 4"/>
            <p:cNvGrpSpPr>
              <a:grpSpLocks/>
            </p:cNvGrpSpPr>
            <p:nvPr/>
          </p:nvGrpSpPr>
          <p:grpSpPr bwMode="auto">
            <a:xfrm>
              <a:off x="1632" y="3312"/>
              <a:ext cx="3360" cy="384"/>
              <a:chOff x="1632" y="3312"/>
              <a:chExt cx="3360" cy="384"/>
            </a:xfrm>
          </p:grpSpPr>
          <p:grpSp>
            <p:nvGrpSpPr>
              <p:cNvPr id="358428" name="Group 5"/>
              <p:cNvGrpSpPr>
                <a:grpSpLocks/>
              </p:cNvGrpSpPr>
              <p:nvPr/>
            </p:nvGrpSpPr>
            <p:grpSpPr bwMode="auto">
              <a:xfrm>
                <a:off x="2400" y="3408"/>
                <a:ext cx="288" cy="288"/>
                <a:chOff x="1440" y="1440"/>
                <a:chExt cx="288" cy="288"/>
              </a:xfrm>
            </p:grpSpPr>
            <p:sp>
              <p:nvSpPr>
                <p:cNvPr id="358449" name="Oval 6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288" cy="28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8450" name="Group 7"/>
                <p:cNvGrpSpPr>
                  <a:grpSpLocks/>
                </p:cNvGrpSpPr>
                <p:nvPr/>
              </p:nvGrpSpPr>
              <p:grpSpPr bwMode="auto">
                <a:xfrm rot="2615344">
                  <a:off x="1440" y="1440"/>
                  <a:ext cx="288" cy="288"/>
                  <a:chOff x="1440" y="1440"/>
                  <a:chExt cx="288" cy="288"/>
                </a:xfrm>
              </p:grpSpPr>
              <p:sp>
                <p:nvSpPr>
                  <p:cNvPr id="35845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452" name="Line 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358429" name="Line 10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0" name="Line 11"/>
              <p:cNvSpPr>
                <a:spLocks noChangeShapeType="1"/>
              </p:cNvSpPr>
              <p:nvPr/>
            </p:nvSpPr>
            <p:spPr bwMode="auto">
              <a:xfrm>
                <a:off x="4368" y="355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1" name="Line 12"/>
              <p:cNvSpPr>
                <a:spLocks noChangeShapeType="1"/>
              </p:cNvSpPr>
              <p:nvPr/>
            </p:nvSpPr>
            <p:spPr bwMode="auto">
              <a:xfrm>
                <a:off x="1728" y="355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8432" name="Group 13"/>
              <p:cNvGrpSpPr>
                <a:grpSpLocks/>
              </p:cNvGrpSpPr>
              <p:nvPr/>
            </p:nvGrpSpPr>
            <p:grpSpPr bwMode="auto">
              <a:xfrm>
                <a:off x="1632" y="3456"/>
                <a:ext cx="96" cy="192"/>
                <a:chOff x="1968" y="2784"/>
                <a:chExt cx="96" cy="192"/>
              </a:xfrm>
            </p:grpSpPr>
            <p:sp>
              <p:nvSpPr>
                <p:cNvPr id="358447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4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8433" name="Group 16"/>
              <p:cNvGrpSpPr>
                <a:grpSpLocks/>
              </p:cNvGrpSpPr>
              <p:nvPr/>
            </p:nvGrpSpPr>
            <p:grpSpPr bwMode="auto">
              <a:xfrm>
                <a:off x="4896" y="3456"/>
                <a:ext cx="96" cy="192"/>
                <a:chOff x="1968" y="2784"/>
                <a:chExt cx="96" cy="192"/>
              </a:xfrm>
            </p:grpSpPr>
            <p:sp>
              <p:nvSpPr>
                <p:cNvPr id="358445" name="Oval 17"/>
                <p:cNvSpPr>
                  <a:spLocks noChangeArrowheads="1"/>
                </p:cNvSpPr>
                <p:nvPr/>
              </p:nvSpPr>
              <p:spPr bwMode="auto">
                <a:xfrm>
                  <a:off x="1968" y="2832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44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68" y="278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8434" name="Line 19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5" name="Line 20"/>
              <p:cNvSpPr>
                <a:spLocks noChangeShapeType="1"/>
              </p:cNvSpPr>
              <p:nvPr/>
            </p:nvSpPr>
            <p:spPr bwMode="auto">
              <a:xfrm>
                <a:off x="3120" y="340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6" name="Line 21"/>
              <p:cNvSpPr>
                <a:spLocks noChangeShapeType="1"/>
              </p:cNvSpPr>
              <p:nvPr/>
            </p:nvSpPr>
            <p:spPr bwMode="auto">
              <a:xfrm>
                <a:off x="3888" y="340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8437" name="Group 22"/>
              <p:cNvGrpSpPr>
                <a:grpSpLocks/>
              </p:cNvGrpSpPr>
              <p:nvPr/>
            </p:nvGrpSpPr>
            <p:grpSpPr bwMode="auto">
              <a:xfrm>
                <a:off x="3120" y="3552"/>
                <a:ext cx="1248" cy="144"/>
                <a:chOff x="3120" y="2112"/>
                <a:chExt cx="1248" cy="144"/>
              </a:xfrm>
            </p:grpSpPr>
            <p:grpSp>
              <p:nvGrpSpPr>
                <p:cNvPr id="358440" name="Group 23"/>
                <p:cNvGrpSpPr>
                  <a:grpSpLocks/>
                </p:cNvGrpSpPr>
                <p:nvPr/>
              </p:nvGrpSpPr>
              <p:grpSpPr bwMode="auto">
                <a:xfrm>
                  <a:off x="3600" y="2112"/>
                  <a:ext cx="288" cy="144"/>
                  <a:chOff x="3936" y="1920"/>
                  <a:chExt cx="288" cy="144"/>
                </a:xfrm>
              </p:grpSpPr>
              <p:sp>
                <p:nvSpPr>
                  <p:cNvPr id="35844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68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44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20"/>
                    <a:ext cx="288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58441" name="Line 26"/>
                <p:cNvSpPr>
                  <a:spLocks noChangeShapeType="1"/>
                </p:cNvSpPr>
                <p:nvPr/>
              </p:nvSpPr>
              <p:spPr bwMode="auto">
                <a:xfrm>
                  <a:off x="3120" y="2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442" name="Line 27"/>
                <p:cNvSpPr>
                  <a:spLocks noChangeShapeType="1"/>
                </p:cNvSpPr>
                <p:nvPr/>
              </p:nvSpPr>
              <p:spPr bwMode="auto">
                <a:xfrm>
                  <a:off x="3888" y="2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8438" name="Line 28"/>
              <p:cNvSpPr>
                <a:spLocks noChangeShapeType="1"/>
              </p:cNvSpPr>
              <p:nvPr/>
            </p:nvSpPr>
            <p:spPr bwMode="auto">
              <a:xfrm>
                <a:off x="3120" y="34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8439" name="Line 29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28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8403" name="Text Box 30"/>
          <p:cNvSpPr txBox="1">
            <a:spLocks noChangeArrowheads="1"/>
          </p:cNvSpPr>
          <p:nvPr/>
        </p:nvSpPr>
        <p:spPr bwMode="auto">
          <a:xfrm>
            <a:off x="914400" y="3121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8404" name="Group 31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8407" name="Group 32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8422" name="Oval 33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8423" name="Group 34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8424" name="Line 35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425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8408" name="Line 37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09" name="Line 38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0" name="Line 39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1" name="Line 40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2" name="Line 41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3" name="Line 42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8414" name="Line 43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8415" name="Group 44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8420" name="Oval 4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421" name="Line 46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8416" name="Group 47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8418" name="Oval 48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8419" name="Line 49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8417" name="Line 50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867379" name="Text Box 51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000" i="1" dirty="0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406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2"/>
          <p:cNvGrpSpPr>
            <a:grpSpLocks/>
          </p:cNvGrpSpPr>
          <p:nvPr/>
        </p:nvGrpSpPr>
        <p:grpSpPr bwMode="auto">
          <a:xfrm>
            <a:off x="2590800" y="2819400"/>
            <a:ext cx="5334000" cy="685800"/>
            <a:chOff x="1632" y="1488"/>
            <a:chExt cx="3360" cy="432"/>
          </a:xfrm>
        </p:grpSpPr>
        <p:sp>
          <p:nvSpPr>
            <p:cNvPr id="359450" name="Oval 3"/>
            <p:cNvSpPr>
              <a:spLocks noChangeArrowheads="1"/>
            </p:cNvSpPr>
            <p:nvPr/>
          </p:nvSpPr>
          <p:spPr bwMode="auto">
            <a:xfrm>
              <a:off x="2400" y="1632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59451" name="Group 4"/>
            <p:cNvGrpSpPr>
              <a:grpSpLocks/>
            </p:cNvGrpSpPr>
            <p:nvPr/>
          </p:nvGrpSpPr>
          <p:grpSpPr bwMode="auto">
            <a:xfrm>
              <a:off x="1632" y="1488"/>
              <a:ext cx="3360" cy="432"/>
              <a:chOff x="1632" y="1488"/>
              <a:chExt cx="3360" cy="432"/>
            </a:xfrm>
          </p:grpSpPr>
          <p:sp>
            <p:nvSpPr>
              <p:cNvPr id="359452" name="Line 5"/>
              <p:cNvSpPr>
                <a:spLocks noChangeShapeType="1"/>
              </p:cNvSpPr>
              <p:nvPr/>
            </p:nvSpPr>
            <p:spPr bwMode="auto">
              <a:xfrm>
                <a:off x="4368" y="16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9453" name="Group 6"/>
              <p:cNvGrpSpPr>
                <a:grpSpLocks/>
              </p:cNvGrpSpPr>
              <p:nvPr/>
            </p:nvGrpSpPr>
            <p:grpSpPr bwMode="auto">
              <a:xfrm>
                <a:off x="2400" y="1632"/>
                <a:ext cx="288" cy="288"/>
                <a:chOff x="2400" y="1632"/>
                <a:chExt cx="288" cy="288"/>
              </a:xfrm>
            </p:grpSpPr>
            <p:sp>
              <p:nvSpPr>
                <p:cNvPr id="359472" name="Line 7"/>
                <p:cNvSpPr>
                  <a:spLocks noChangeShapeType="1"/>
                </p:cNvSpPr>
                <p:nvPr/>
              </p:nvSpPr>
              <p:spPr bwMode="auto">
                <a:xfrm rot="2615344">
                  <a:off x="2400" y="177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473" name="Line 8"/>
                <p:cNvSpPr>
                  <a:spLocks noChangeShapeType="1"/>
                </p:cNvSpPr>
                <p:nvPr/>
              </p:nvSpPr>
              <p:spPr bwMode="auto">
                <a:xfrm rot="-2784656">
                  <a:off x="2400" y="177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9454" name="Line 9"/>
              <p:cNvSpPr>
                <a:spLocks noChangeShapeType="1"/>
              </p:cNvSpPr>
              <p:nvPr/>
            </p:nvSpPr>
            <p:spPr bwMode="auto">
              <a:xfrm>
                <a:off x="2688" y="177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55" name="Line 10"/>
              <p:cNvSpPr>
                <a:spLocks noChangeShapeType="1"/>
              </p:cNvSpPr>
              <p:nvPr/>
            </p:nvSpPr>
            <p:spPr bwMode="auto">
              <a:xfrm>
                <a:off x="4368" y="177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56" name="Line 11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9457" name="Group 12"/>
              <p:cNvGrpSpPr>
                <a:grpSpLocks/>
              </p:cNvGrpSpPr>
              <p:nvPr/>
            </p:nvGrpSpPr>
            <p:grpSpPr bwMode="auto">
              <a:xfrm>
                <a:off x="1632" y="1680"/>
                <a:ext cx="96" cy="192"/>
                <a:chOff x="1632" y="3072"/>
                <a:chExt cx="96" cy="192"/>
              </a:xfrm>
            </p:grpSpPr>
            <p:sp>
              <p:nvSpPr>
                <p:cNvPr id="359470" name="Oval 13"/>
                <p:cNvSpPr>
                  <a:spLocks noChangeArrowheads="1"/>
                </p:cNvSpPr>
                <p:nvPr/>
              </p:nvSpPr>
              <p:spPr bwMode="auto">
                <a:xfrm>
                  <a:off x="1632" y="3120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947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632" y="3072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9458" name="Group 15"/>
              <p:cNvGrpSpPr>
                <a:grpSpLocks/>
              </p:cNvGrpSpPr>
              <p:nvPr/>
            </p:nvGrpSpPr>
            <p:grpSpPr bwMode="auto">
              <a:xfrm>
                <a:off x="4896" y="1680"/>
                <a:ext cx="96" cy="192"/>
                <a:chOff x="4896" y="3072"/>
                <a:chExt cx="96" cy="192"/>
              </a:xfrm>
            </p:grpSpPr>
            <p:sp>
              <p:nvSpPr>
                <p:cNvPr id="359468" name="Oval 16"/>
                <p:cNvSpPr>
                  <a:spLocks noChangeArrowheads="1"/>
                </p:cNvSpPr>
                <p:nvPr/>
              </p:nvSpPr>
              <p:spPr bwMode="auto">
                <a:xfrm>
                  <a:off x="4896" y="3120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946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896" y="3072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9459" name="Line 1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0" name="Line 19"/>
              <p:cNvSpPr>
                <a:spLocks noChangeShapeType="1"/>
              </p:cNvSpPr>
              <p:nvPr/>
            </p:nvSpPr>
            <p:spPr bwMode="auto">
              <a:xfrm>
                <a:off x="3120" y="163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1" name="Line 20"/>
              <p:cNvSpPr>
                <a:spLocks noChangeShapeType="1"/>
              </p:cNvSpPr>
              <p:nvPr/>
            </p:nvSpPr>
            <p:spPr bwMode="auto">
              <a:xfrm>
                <a:off x="3888" y="163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2" name="Line 21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3" name="Line 22"/>
              <p:cNvSpPr>
                <a:spLocks noChangeShapeType="1"/>
              </p:cNvSpPr>
              <p:nvPr/>
            </p:nvSpPr>
            <p:spPr bwMode="auto">
              <a:xfrm>
                <a:off x="3120" y="19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4" name="Line 23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5" name="Line 24"/>
              <p:cNvSpPr>
                <a:spLocks noChangeShapeType="1"/>
              </p:cNvSpPr>
              <p:nvPr/>
            </p:nvSpPr>
            <p:spPr bwMode="auto">
              <a:xfrm>
                <a:off x="3120" y="16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6" name="Line 25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288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9467" name="Line 26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9427" name="Text Box 27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59428" name="Text Box 28"/>
          <p:cNvSpPr txBox="1">
            <a:spLocks noChangeArrowheads="1"/>
          </p:cNvSpPr>
          <p:nvPr/>
        </p:nvSpPr>
        <p:spPr bwMode="auto">
          <a:xfrm>
            <a:off x="914400" y="3121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59429" name="Group 29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59431" name="Group 30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59446" name="Oval 31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9447" name="Group 32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59448" name="Line 33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449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9432" name="Line 35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3" name="Line 36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4" name="Line 37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5" name="Line 38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6" name="Line 39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7" name="Line 40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9438" name="Line 41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59439" name="Group 42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59444" name="Oval 43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445" name="Line 44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59440" name="Group 45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59442" name="Oval 46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9443" name="Line 4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59441" name="Line 48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59430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2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0474" name="Oval 3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0475" name="Group 4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0476" name="Group 5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0478" name="Line 6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0479" name="Group 7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049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0498" name="Line 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0480" name="Line 10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1" name="Line 11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2" name="Line 12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0483" name="Group 13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049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049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0484" name="Group 16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04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0494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0485" name="Line 19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6" name="Line 2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7" name="Line 21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8" name="Line 22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89" name="Line 23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90" name="Line 24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91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92" name="Line 26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0477" name="Line 27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0451" name="Text Box 28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0452" name="Text Box 29"/>
          <p:cNvSpPr txBox="1">
            <a:spLocks noChangeArrowheads="1"/>
          </p:cNvSpPr>
          <p:nvPr/>
        </p:nvSpPr>
        <p:spPr bwMode="auto">
          <a:xfrm>
            <a:off x="914400" y="3121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0453" name="Group 30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0455" name="Group 31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0470" name="Oval 3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0471" name="Group 33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0472" name="Line 34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473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0456" name="Line 36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57" name="Line 37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58" name="Line 38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59" name="Line 39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60" name="Line 40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61" name="Line 41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0462" name="Line 42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0463" name="Group 43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0468" name="Oval 44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469" name="Line 45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0464" name="Group 46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0466" name="Oval 47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467" name="Line 48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0465" name="Line 49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60454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914400" y="4264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1477" name="Group 5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1505" name="Group 6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1520" name="Oval 7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1521" name="Group 8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1522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523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1506" name="Line 11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07" name="Line 12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08" name="Line 13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09" name="Line 14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10" name="Line 15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11" name="Line 16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1512" name="Line 17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1513" name="Group 18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1518" name="Oval 19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519" name="Line 20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1514" name="Group 21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1516" name="Oval 2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517" name="Line 2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1515" name="Line 24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1478" name="Group 25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1480" name="Oval 26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1481" name="Group 27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1482" name="Group 28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1484" name="Line 29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1485" name="Group 30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15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1504" name="Line 3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1486" name="Line 33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87" name="Line 34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88" name="Line 35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1489" name="Group 36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150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1502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1490" name="Group 39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149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1500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1491" name="Line 42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2" name="Line 43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3" name="Line 44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4" name="Line 45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5" name="Line 46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6" name="Line 47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7" name="Line 48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498" name="Line 49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1483" name="Line 50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1479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4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98" name="Group 2"/>
          <p:cNvGrpSpPr>
            <a:grpSpLocks/>
          </p:cNvGrpSpPr>
          <p:nvPr/>
        </p:nvGrpSpPr>
        <p:grpSpPr bwMode="auto">
          <a:xfrm>
            <a:off x="2590800" y="4267200"/>
            <a:ext cx="5334000" cy="838200"/>
            <a:chOff x="1632" y="2688"/>
            <a:chExt cx="3360" cy="528"/>
          </a:xfrm>
        </p:grpSpPr>
        <p:sp>
          <p:nvSpPr>
            <p:cNvPr id="362549" name="Line 3"/>
            <p:cNvSpPr>
              <a:spLocks noChangeShapeType="1"/>
            </p:cNvSpPr>
            <p:nvPr/>
          </p:nvSpPr>
          <p:spPr bwMode="auto">
            <a:xfrm>
              <a:off x="2448" y="3072"/>
              <a:ext cx="28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2550" name="Group 4"/>
            <p:cNvGrpSpPr>
              <a:grpSpLocks/>
            </p:cNvGrpSpPr>
            <p:nvPr/>
          </p:nvGrpSpPr>
          <p:grpSpPr bwMode="auto">
            <a:xfrm>
              <a:off x="2400" y="2688"/>
              <a:ext cx="288" cy="288"/>
              <a:chOff x="2400" y="2736"/>
              <a:chExt cx="288" cy="288"/>
            </a:xfrm>
          </p:grpSpPr>
          <p:sp>
            <p:nvSpPr>
              <p:cNvPr id="362566" name="Oval 5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2567" name="Group 6"/>
              <p:cNvGrpSpPr>
                <a:grpSpLocks/>
              </p:cNvGrpSpPr>
              <p:nvPr/>
            </p:nvGrpSpPr>
            <p:grpSpPr bwMode="auto">
              <a:xfrm rot="2615344">
                <a:off x="2400" y="2736"/>
                <a:ext cx="288" cy="288"/>
                <a:chOff x="1440" y="1440"/>
                <a:chExt cx="288" cy="288"/>
              </a:xfrm>
            </p:grpSpPr>
            <p:sp>
              <p:nvSpPr>
                <p:cNvPr id="362568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69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2551" name="Line 9"/>
            <p:cNvSpPr>
              <a:spLocks noChangeShapeType="1"/>
            </p:cNvSpPr>
            <p:nvPr/>
          </p:nvSpPr>
          <p:spPr bwMode="auto">
            <a:xfrm>
              <a:off x="2688" y="28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2" name="Line 10"/>
            <p:cNvSpPr>
              <a:spLocks noChangeShapeType="1"/>
            </p:cNvSpPr>
            <p:nvPr/>
          </p:nvSpPr>
          <p:spPr bwMode="auto">
            <a:xfrm>
              <a:off x="4176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3" name="Line 11"/>
            <p:cNvSpPr>
              <a:spLocks noChangeShapeType="1"/>
            </p:cNvSpPr>
            <p:nvPr/>
          </p:nvSpPr>
          <p:spPr bwMode="auto">
            <a:xfrm>
              <a:off x="17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2554" name="Group 12"/>
            <p:cNvGrpSpPr>
              <a:grpSpLocks/>
            </p:cNvGrpSpPr>
            <p:nvPr/>
          </p:nvGrpSpPr>
          <p:grpSpPr bwMode="auto">
            <a:xfrm>
              <a:off x="1632" y="2736"/>
              <a:ext cx="96" cy="192"/>
              <a:chOff x="1632" y="3072"/>
              <a:chExt cx="96" cy="192"/>
            </a:xfrm>
          </p:grpSpPr>
          <p:sp>
            <p:nvSpPr>
              <p:cNvPr id="362564" name="Oval 13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65" name="Line 14"/>
              <p:cNvSpPr>
                <a:spLocks noChangeShapeType="1"/>
              </p:cNvSpPr>
              <p:nvPr/>
            </p:nvSpPr>
            <p:spPr bwMode="auto">
              <a:xfrm flipH="1">
                <a:off x="1632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2555" name="Group 15"/>
            <p:cNvGrpSpPr>
              <a:grpSpLocks/>
            </p:cNvGrpSpPr>
            <p:nvPr/>
          </p:nvGrpSpPr>
          <p:grpSpPr bwMode="auto">
            <a:xfrm>
              <a:off x="4896" y="2736"/>
              <a:ext cx="96" cy="192"/>
              <a:chOff x="4896" y="3072"/>
              <a:chExt cx="96" cy="192"/>
            </a:xfrm>
          </p:grpSpPr>
          <p:sp>
            <p:nvSpPr>
              <p:cNvPr id="362562" name="Oval 16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63" name="Line 17"/>
              <p:cNvSpPr>
                <a:spLocks noChangeShapeType="1"/>
              </p:cNvSpPr>
              <p:nvPr/>
            </p:nvSpPr>
            <p:spPr bwMode="auto">
              <a:xfrm flipH="1">
                <a:off x="4896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2556" name="Line 18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7" name="Line 19"/>
            <p:cNvSpPr>
              <a:spLocks noChangeShapeType="1"/>
            </p:cNvSpPr>
            <p:nvPr/>
          </p:nvSpPr>
          <p:spPr bwMode="auto">
            <a:xfrm>
              <a:off x="2064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8" name="Line 20"/>
            <p:cNvSpPr>
              <a:spLocks noChangeShapeType="1"/>
            </p:cNvSpPr>
            <p:nvPr/>
          </p:nvSpPr>
          <p:spPr bwMode="auto">
            <a:xfrm>
              <a:off x="2736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59" name="Line 21"/>
            <p:cNvSpPr>
              <a:spLocks noChangeShapeType="1"/>
            </p:cNvSpPr>
            <p:nvPr/>
          </p:nvSpPr>
          <p:spPr bwMode="auto">
            <a:xfrm>
              <a:off x="206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60" name="Line 22"/>
            <p:cNvSpPr>
              <a:spLocks noChangeShapeType="1"/>
            </p:cNvSpPr>
            <p:nvPr/>
          </p:nvSpPr>
          <p:spPr bwMode="auto">
            <a:xfrm>
              <a:off x="3120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61" name="Rectangle 23"/>
            <p:cNvSpPr>
              <a:spLocks noChangeArrowheads="1"/>
            </p:cNvSpPr>
            <p:nvPr/>
          </p:nvSpPr>
          <p:spPr bwMode="auto">
            <a:xfrm>
              <a:off x="3648" y="2736"/>
              <a:ext cx="528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62499" name="Text Box 24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2500" name="Text Box 25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2501" name="Text Box 26"/>
          <p:cNvSpPr txBox="1">
            <a:spLocks noChangeArrowheads="1"/>
          </p:cNvSpPr>
          <p:nvPr/>
        </p:nvSpPr>
        <p:spPr bwMode="auto">
          <a:xfrm>
            <a:off x="914400" y="4264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2502" name="Group 27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2530" name="Group 28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2545" name="Oval 2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2546" name="Group 30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2547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48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2531" name="Line 33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2" name="Line 34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3" name="Line 35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4" name="Line 36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5" name="Line 37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6" name="Line 38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2537" name="Line 39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2538" name="Group 40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2543" name="Oval 41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44" name="Line 42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2539" name="Group 43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2541" name="Oval 44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542" name="Line 45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2540" name="Line 46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2503" name="Group 47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2505" name="Oval 48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2506" name="Group 49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2507" name="Group 50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2509" name="Line 51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2510" name="Group 52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252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2529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2511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2" name="Line 56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3" name="Line 57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2514" name="Group 58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252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2527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2515" name="Group 61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2524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2525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2516" name="Line 64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7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8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19" name="Line 67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0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1" name="Line 69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2" name="Line 7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523" name="Line 71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2508" name="Line 72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2504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522" name="Group 2"/>
          <p:cNvGrpSpPr>
            <a:grpSpLocks/>
          </p:cNvGrpSpPr>
          <p:nvPr/>
        </p:nvGrpSpPr>
        <p:grpSpPr bwMode="auto">
          <a:xfrm>
            <a:off x="2590800" y="4267200"/>
            <a:ext cx="5334000" cy="838200"/>
            <a:chOff x="1632" y="3216"/>
            <a:chExt cx="3360" cy="528"/>
          </a:xfrm>
        </p:grpSpPr>
        <p:sp>
          <p:nvSpPr>
            <p:cNvPr id="363573" name="Line 3"/>
            <p:cNvSpPr>
              <a:spLocks noChangeShapeType="1"/>
            </p:cNvSpPr>
            <p:nvPr/>
          </p:nvSpPr>
          <p:spPr bwMode="auto">
            <a:xfrm>
              <a:off x="2448" y="3648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3574" name="Group 4"/>
            <p:cNvGrpSpPr>
              <a:grpSpLocks/>
            </p:cNvGrpSpPr>
            <p:nvPr/>
          </p:nvGrpSpPr>
          <p:grpSpPr bwMode="auto">
            <a:xfrm>
              <a:off x="2400" y="3216"/>
              <a:ext cx="288" cy="288"/>
              <a:chOff x="2400" y="2736"/>
              <a:chExt cx="288" cy="288"/>
            </a:xfrm>
          </p:grpSpPr>
          <p:sp>
            <p:nvSpPr>
              <p:cNvPr id="363590" name="Oval 5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3591" name="Group 6"/>
              <p:cNvGrpSpPr>
                <a:grpSpLocks/>
              </p:cNvGrpSpPr>
              <p:nvPr/>
            </p:nvGrpSpPr>
            <p:grpSpPr bwMode="auto">
              <a:xfrm rot="2615344">
                <a:off x="2400" y="2736"/>
                <a:ext cx="288" cy="288"/>
                <a:chOff x="1440" y="1440"/>
                <a:chExt cx="288" cy="288"/>
              </a:xfrm>
            </p:grpSpPr>
            <p:sp>
              <p:nvSpPr>
                <p:cNvPr id="363592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93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3575" name="Line 9"/>
            <p:cNvSpPr>
              <a:spLocks noChangeShapeType="1"/>
            </p:cNvSpPr>
            <p:nvPr/>
          </p:nvSpPr>
          <p:spPr bwMode="auto">
            <a:xfrm>
              <a:off x="2688" y="3360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76" name="Line 10"/>
            <p:cNvSpPr>
              <a:spLocks noChangeShapeType="1"/>
            </p:cNvSpPr>
            <p:nvPr/>
          </p:nvSpPr>
          <p:spPr bwMode="auto">
            <a:xfrm>
              <a:off x="4176" y="336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7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3578" name="Group 12"/>
            <p:cNvGrpSpPr>
              <a:grpSpLocks/>
            </p:cNvGrpSpPr>
            <p:nvPr/>
          </p:nvGrpSpPr>
          <p:grpSpPr bwMode="auto">
            <a:xfrm>
              <a:off x="1632" y="3264"/>
              <a:ext cx="96" cy="192"/>
              <a:chOff x="1632" y="3072"/>
              <a:chExt cx="96" cy="192"/>
            </a:xfrm>
          </p:grpSpPr>
          <p:sp>
            <p:nvSpPr>
              <p:cNvPr id="363588" name="Oval 13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89" name="Line 14"/>
              <p:cNvSpPr>
                <a:spLocks noChangeShapeType="1"/>
              </p:cNvSpPr>
              <p:nvPr/>
            </p:nvSpPr>
            <p:spPr bwMode="auto">
              <a:xfrm flipH="1">
                <a:off x="1632" y="3072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3579" name="Group 15"/>
            <p:cNvGrpSpPr>
              <a:grpSpLocks/>
            </p:cNvGrpSpPr>
            <p:nvPr/>
          </p:nvGrpSpPr>
          <p:grpSpPr bwMode="auto">
            <a:xfrm>
              <a:off x="4896" y="3264"/>
              <a:ext cx="96" cy="192"/>
              <a:chOff x="4896" y="3072"/>
              <a:chExt cx="96" cy="192"/>
            </a:xfrm>
          </p:grpSpPr>
          <p:sp>
            <p:nvSpPr>
              <p:cNvPr id="363586" name="Oval 16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87" name="Line 17"/>
              <p:cNvSpPr>
                <a:spLocks noChangeShapeType="1"/>
              </p:cNvSpPr>
              <p:nvPr/>
            </p:nvSpPr>
            <p:spPr bwMode="auto">
              <a:xfrm flipH="1">
                <a:off x="4896" y="3072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3580" name="Line 18"/>
            <p:cNvSpPr>
              <a:spLocks noChangeShapeType="1"/>
            </p:cNvSpPr>
            <p:nvPr/>
          </p:nvSpPr>
          <p:spPr bwMode="auto">
            <a:xfrm>
              <a:off x="2448" y="36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1" name="Line 19"/>
            <p:cNvSpPr>
              <a:spLocks noChangeShapeType="1"/>
            </p:cNvSpPr>
            <p:nvPr/>
          </p:nvSpPr>
          <p:spPr bwMode="auto">
            <a:xfrm>
              <a:off x="2064" y="374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2" name="Line 20"/>
            <p:cNvSpPr>
              <a:spLocks noChangeShapeType="1"/>
            </p:cNvSpPr>
            <p:nvPr/>
          </p:nvSpPr>
          <p:spPr bwMode="auto">
            <a:xfrm>
              <a:off x="2736" y="374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3" name="Line 21"/>
            <p:cNvSpPr>
              <a:spLocks noChangeShapeType="1"/>
            </p:cNvSpPr>
            <p:nvPr/>
          </p:nvSpPr>
          <p:spPr bwMode="auto">
            <a:xfrm>
              <a:off x="2064" y="336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4" name="Line 22"/>
            <p:cNvSpPr>
              <a:spLocks noChangeShapeType="1"/>
            </p:cNvSpPr>
            <p:nvPr/>
          </p:nvSpPr>
          <p:spPr bwMode="auto">
            <a:xfrm>
              <a:off x="3120" y="336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85" name="Rectangle 23"/>
            <p:cNvSpPr>
              <a:spLocks noChangeArrowheads="1"/>
            </p:cNvSpPr>
            <p:nvPr/>
          </p:nvSpPr>
          <p:spPr bwMode="auto">
            <a:xfrm>
              <a:off x="3648" y="3264"/>
              <a:ext cx="528" cy="192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63523" name="Text Box 24"/>
          <p:cNvSpPr txBox="1">
            <a:spLocks noChangeArrowheads="1"/>
          </p:cNvSpPr>
          <p:nvPr/>
        </p:nvSpPr>
        <p:spPr bwMode="auto">
          <a:xfrm>
            <a:off x="914400" y="19050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3524" name="Text Box 25"/>
          <p:cNvSpPr txBox="1">
            <a:spLocks noChangeArrowheads="1"/>
          </p:cNvSpPr>
          <p:nvPr/>
        </p:nvSpPr>
        <p:spPr bwMode="auto">
          <a:xfrm>
            <a:off x="914400" y="3124200"/>
            <a:ext cx="94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0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3525" name="Text Box 26"/>
          <p:cNvSpPr txBox="1">
            <a:spLocks noChangeArrowheads="1"/>
          </p:cNvSpPr>
          <p:nvPr/>
        </p:nvSpPr>
        <p:spPr bwMode="auto">
          <a:xfrm>
            <a:off x="914400" y="4264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3526" name="Group 27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864" y="2304"/>
            <a:chExt cx="3360" cy="288"/>
          </a:xfrm>
        </p:grpSpPr>
        <p:grpSp>
          <p:nvGrpSpPr>
            <p:cNvPr id="363554" name="Group 28"/>
            <p:cNvGrpSpPr>
              <a:grpSpLocks/>
            </p:cNvGrpSpPr>
            <p:nvPr/>
          </p:nvGrpSpPr>
          <p:grpSpPr bwMode="auto">
            <a:xfrm>
              <a:off x="1632" y="2304"/>
              <a:ext cx="288" cy="288"/>
              <a:chOff x="1440" y="1440"/>
              <a:chExt cx="288" cy="288"/>
            </a:xfrm>
          </p:grpSpPr>
          <p:sp>
            <p:nvSpPr>
              <p:cNvPr id="363569" name="Oval 2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3570" name="Group 30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3571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72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3555" name="Line 33"/>
            <p:cNvSpPr>
              <a:spLocks noChangeShapeType="1"/>
            </p:cNvSpPr>
            <p:nvPr/>
          </p:nvSpPr>
          <p:spPr bwMode="auto">
            <a:xfrm>
              <a:off x="1920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6" name="Line 34"/>
            <p:cNvSpPr>
              <a:spLocks noChangeShapeType="1"/>
            </p:cNvSpPr>
            <p:nvPr/>
          </p:nvSpPr>
          <p:spPr bwMode="auto">
            <a:xfrm>
              <a:off x="2400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7" name="Line 35"/>
            <p:cNvSpPr>
              <a:spLocks noChangeShapeType="1"/>
            </p:cNvSpPr>
            <p:nvPr/>
          </p:nvSpPr>
          <p:spPr bwMode="auto">
            <a:xfrm>
              <a:off x="2400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8" name="Line 36"/>
            <p:cNvSpPr>
              <a:spLocks noChangeShapeType="1"/>
            </p:cNvSpPr>
            <p:nvPr/>
          </p:nvSpPr>
          <p:spPr bwMode="auto">
            <a:xfrm>
              <a:off x="2688" y="24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59" name="Line 37"/>
            <p:cNvSpPr>
              <a:spLocks noChangeShapeType="1"/>
            </p:cNvSpPr>
            <p:nvPr/>
          </p:nvSpPr>
          <p:spPr bwMode="auto">
            <a:xfrm>
              <a:off x="3168" y="23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60" name="Line 38"/>
            <p:cNvSpPr>
              <a:spLocks noChangeShapeType="1"/>
            </p:cNvSpPr>
            <p:nvPr/>
          </p:nvSpPr>
          <p:spPr bwMode="auto">
            <a:xfrm>
              <a:off x="3456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3561" name="Line 39"/>
            <p:cNvSpPr>
              <a:spLocks noChangeShapeType="1"/>
            </p:cNvSpPr>
            <p:nvPr/>
          </p:nvSpPr>
          <p:spPr bwMode="auto">
            <a:xfrm>
              <a:off x="960" y="244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3562" name="Group 40"/>
            <p:cNvGrpSpPr>
              <a:grpSpLocks/>
            </p:cNvGrpSpPr>
            <p:nvPr/>
          </p:nvGrpSpPr>
          <p:grpSpPr bwMode="auto">
            <a:xfrm>
              <a:off x="864" y="2352"/>
              <a:ext cx="96" cy="192"/>
              <a:chOff x="1968" y="2784"/>
              <a:chExt cx="96" cy="192"/>
            </a:xfrm>
          </p:grpSpPr>
          <p:sp>
            <p:nvSpPr>
              <p:cNvPr id="363567" name="Oval 41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68" name="Line 42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3563" name="Group 43"/>
            <p:cNvGrpSpPr>
              <a:grpSpLocks/>
            </p:cNvGrpSpPr>
            <p:nvPr/>
          </p:nvGrpSpPr>
          <p:grpSpPr bwMode="auto">
            <a:xfrm>
              <a:off x="4128" y="2352"/>
              <a:ext cx="96" cy="192"/>
              <a:chOff x="1968" y="2784"/>
              <a:chExt cx="96" cy="192"/>
            </a:xfrm>
          </p:grpSpPr>
          <p:sp>
            <p:nvSpPr>
              <p:cNvPr id="363565" name="Oval 44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566" name="Line 45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3564" name="Line 46"/>
            <p:cNvSpPr>
              <a:spLocks noChangeShapeType="1"/>
            </p:cNvSpPr>
            <p:nvPr/>
          </p:nvSpPr>
          <p:spPr bwMode="auto">
            <a:xfrm>
              <a:off x="3168" y="2352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3527" name="Group 47"/>
          <p:cNvGrpSpPr>
            <a:grpSpLocks/>
          </p:cNvGrpSpPr>
          <p:nvPr/>
        </p:nvGrpSpPr>
        <p:grpSpPr bwMode="auto">
          <a:xfrm>
            <a:off x="2590800" y="2895600"/>
            <a:ext cx="5334000" cy="609600"/>
            <a:chOff x="1632" y="1632"/>
            <a:chExt cx="3360" cy="384"/>
          </a:xfrm>
        </p:grpSpPr>
        <p:sp>
          <p:nvSpPr>
            <p:cNvPr id="363529" name="Oval 48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3530" name="Group 49"/>
            <p:cNvGrpSpPr>
              <a:grpSpLocks/>
            </p:cNvGrpSpPr>
            <p:nvPr/>
          </p:nvGrpSpPr>
          <p:grpSpPr bwMode="auto">
            <a:xfrm>
              <a:off x="1632" y="1632"/>
              <a:ext cx="3360" cy="384"/>
              <a:chOff x="1632" y="1632"/>
              <a:chExt cx="3360" cy="384"/>
            </a:xfrm>
          </p:grpSpPr>
          <p:grpSp>
            <p:nvGrpSpPr>
              <p:cNvPr id="363531" name="Group 50"/>
              <p:cNvGrpSpPr>
                <a:grpSpLocks/>
              </p:cNvGrpSpPr>
              <p:nvPr/>
            </p:nvGrpSpPr>
            <p:grpSpPr bwMode="auto">
              <a:xfrm>
                <a:off x="1632" y="1632"/>
                <a:ext cx="3360" cy="384"/>
                <a:chOff x="1632" y="1632"/>
                <a:chExt cx="3360" cy="384"/>
              </a:xfrm>
            </p:grpSpPr>
            <p:sp>
              <p:nvSpPr>
                <p:cNvPr id="363533" name="Line 51"/>
                <p:cNvSpPr>
                  <a:spLocks noChangeShapeType="1"/>
                </p:cNvSpPr>
                <p:nvPr/>
              </p:nvSpPr>
              <p:spPr bwMode="auto">
                <a:xfrm>
                  <a:off x="4368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3534" name="Group 52"/>
                <p:cNvGrpSpPr>
                  <a:grpSpLocks/>
                </p:cNvGrpSpPr>
                <p:nvPr/>
              </p:nvGrpSpPr>
              <p:grpSpPr bwMode="auto">
                <a:xfrm rot="2615344">
                  <a:off x="2400" y="1728"/>
                  <a:ext cx="288" cy="288"/>
                  <a:chOff x="1440" y="1440"/>
                  <a:chExt cx="288" cy="288"/>
                </a:xfrm>
              </p:grpSpPr>
              <p:sp>
                <p:nvSpPr>
                  <p:cNvPr id="36355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3553" name="Line 5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440" y="1584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3535" name="Line 55"/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36" name="Line 56"/>
                <p:cNvSpPr>
                  <a:spLocks noChangeShapeType="1"/>
                </p:cNvSpPr>
                <p:nvPr/>
              </p:nvSpPr>
              <p:spPr bwMode="auto">
                <a:xfrm>
                  <a:off x="4368" y="187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37" name="Line 57"/>
                <p:cNvSpPr>
                  <a:spLocks noChangeShapeType="1"/>
                </p:cNvSpPr>
                <p:nvPr/>
              </p:nvSpPr>
              <p:spPr bwMode="auto">
                <a:xfrm>
                  <a:off x="1728" y="1872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63538" name="Group 58"/>
                <p:cNvGrpSpPr>
                  <a:grpSpLocks/>
                </p:cNvGrpSpPr>
                <p:nvPr/>
              </p:nvGrpSpPr>
              <p:grpSpPr bwMode="auto">
                <a:xfrm>
                  <a:off x="1632" y="1776"/>
                  <a:ext cx="96" cy="192"/>
                  <a:chOff x="1632" y="3072"/>
                  <a:chExt cx="96" cy="192"/>
                </a:xfrm>
              </p:grpSpPr>
              <p:sp>
                <p:nvSpPr>
                  <p:cNvPr id="36355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3551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3539" name="Group 61"/>
                <p:cNvGrpSpPr>
                  <a:grpSpLocks/>
                </p:cNvGrpSpPr>
                <p:nvPr/>
              </p:nvGrpSpPr>
              <p:grpSpPr bwMode="auto">
                <a:xfrm>
                  <a:off x="4896" y="1776"/>
                  <a:ext cx="96" cy="192"/>
                  <a:chOff x="4896" y="3072"/>
                  <a:chExt cx="96" cy="192"/>
                </a:xfrm>
              </p:grpSpPr>
              <p:sp>
                <p:nvSpPr>
                  <p:cNvPr id="36354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120"/>
                    <a:ext cx="96" cy="9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3549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3072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63540" name="Line 64"/>
                <p:cNvSpPr>
                  <a:spLocks noChangeShapeType="1"/>
                </p:cNvSpPr>
                <p:nvPr/>
              </p:nvSpPr>
              <p:spPr bwMode="auto">
                <a:xfrm>
                  <a:off x="3600" y="163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1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2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72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3" name="Line 67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4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5" name="Line 69"/>
                <p:cNvSpPr>
                  <a:spLocks noChangeShapeType="1"/>
                </p:cNvSpPr>
                <p:nvPr/>
              </p:nvSpPr>
              <p:spPr bwMode="auto">
                <a:xfrm>
                  <a:off x="388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6" name="Line 70"/>
                <p:cNvSpPr>
                  <a:spLocks noChangeShapeType="1"/>
                </p:cNvSpPr>
                <p:nvPr/>
              </p:nvSpPr>
              <p:spPr bwMode="auto">
                <a:xfrm>
                  <a:off x="3120" y="17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547" name="Line 71"/>
                <p:cNvSpPr>
                  <a:spLocks noChangeShapeType="1"/>
                </p:cNvSpPr>
                <p:nvPr/>
              </p:nvSpPr>
              <p:spPr bwMode="auto">
                <a:xfrm>
                  <a:off x="3600" y="1920"/>
                  <a:ext cx="288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3532" name="Line 72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28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63528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914400" y="19022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逻辑与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914400" y="3121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逻辑或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914400" y="4264492"/>
            <a:ext cx="9511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b="1" i="1">
                <a:solidFill>
                  <a:schemeClr val="tx1"/>
                </a:solidFill>
                <a:ea typeface="Arial Unicode MS" pitchFamily="34" charset="-122"/>
                <a:cs typeface="Arial Unicode MS" pitchFamily="34" charset="-122"/>
              </a:rPr>
              <a:t>逻辑非</a:t>
            </a:r>
            <a:endParaRPr lang="zh-CN" altLang="en-US" sz="2000" b="1">
              <a:solidFill>
                <a:schemeClr val="tx1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64549" name="Group 5"/>
          <p:cNvGrpSpPr>
            <a:grpSpLocks/>
          </p:cNvGrpSpPr>
          <p:nvPr/>
        </p:nvGrpSpPr>
        <p:grpSpPr bwMode="auto">
          <a:xfrm>
            <a:off x="2590800" y="1828800"/>
            <a:ext cx="5334000" cy="457200"/>
            <a:chOff x="672" y="1440"/>
            <a:chExt cx="3360" cy="288"/>
          </a:xfrm>
        </p:grpSpPr>
        <p:grpSp>
          <p:nvGrpSpPr>
            <p:cNvPr id="364602" name="Group 6"/>
            <p:cNvGrpSpPr>
              <a:grpSpLocks/>
            </p:cNvGrpSpPr>
            <p:nvPr/>
          </p:nvGrpSpPr>
          <p:grpSpPr bwMode="auto">
            <a:xfrm>
              <a:off x="1440" y="1440"/>
              <a:ext cx="288" cy="288"/>
              <a:chOff x="1440" y="1440"/>
              <a:chExt cx="288" cy="288"/>
            </a:xfrm>
          </p:grpSpPr>
          <p:sp>
            <p:nvSpPr>
              <p:cNvPr id="364619" name="Oval 7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4620" name="Group 8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4621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622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4603" name="Group 11"/>
            <p:cNvGrpSpPr>
              <a:grpSpLocks/>
            </p:cNvGrpSpPr>
            <p:nvPr/>
          </p:nvGrpSpPr>
          <p:grpSpPr bwMode="auto">
            <a:xfrm>
              <a:off x="1728" y="1440"/>
              <a:ext cx="768" cy="144"/>
              <a:chOff x="1728" y="1440"/>
              <a:chExt cx="768" cy="144"/>
            </a:xfrm>
          </p:grpSpPr>
          <p:sp>
            <p:nvSpPr>
              <p:cNvPr id="364616" name="Line 12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7" name="Line 13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8" name="Line 14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604" name="Group 15"/>
            <p:cNvGrpSpPr>
              <a:grpSpLocks/>
            </p:cNvGrpSpPr>
            <p:nvPr/>
          </p:nvGrpSpPr>
          <p:grpSpPr bwMode="auto">
            <a:xfrm>
              <a:off x="2496" y="1440"/>
              <a:ext cx="768" cy="144"/>
              <a:chOff x="1728" y="1440"/>
              <a:chExt cx="768" cy="144"/>
            </a:xfrm>
          </p:grpSpPr>
          <p:sp>
            <p:nvSpPr>
              <p:cNvPr id="364613" name="Line 16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4" name="Line 17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615" name="Line 18"/>
              <p:cNvSpPr>
                <a:spLocks noChangeShapeType="1"/>
              </p:cNvSpPr>
              <p:nvPr/>
            </p:nvSpPr>
            <p:spPr bwMode="auto">
              <a:xfrm>
                <a:off x="2208" y="1440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4605" name="Line 19"/>
            <p:cNvSpPr>
              <a:spLocks noChangeShapeType="1"/>
            </p:cNvSpPr>
            <p:nvPr/>
          </p:nvSpPr>
          <p:spPr bwMode="auto">
            <a:xfrm>
              <a:off x="3264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606" name="Line 20"/>
            <p:cNvSpPr>
              <a:spLocks noChangeShapeType="1"/>
            </p:cNvSpPr>
            <p:nvPr/>
          </p:nvSpPr>
          <p:spPr bwMode="auto">
            <a:xfrm>
              <a:off x="768" y="15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607" name="Group 21"/>
            <p:cNvGrpSpPr>
              <a:grpSpLocks/>
            </p:cNvGrpSpPr>
            <p:nvPr/>
          </p:nvGrpSpPr>
          <p:grpSpPr bwMode="auto">
            <a:xfrm>
              <a:off x="672" y="1488"/>
              <a:ext cx="96" cy="192"/>
              <a:chOff x="1968" y="2784"/>
              <a:chExt cx="96" cy="192"/>
            </a:xfrm>
          </p:grpSpPr>
          <p:sp>
            <p:nvSpPr>
              <p:cNvPr id="364611" name="Oval 22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612" name="Line 23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608" name="Group 24"/>
            <p:cNvGrpSpPr>
              <a:grpSpLocks/>
            </p:cNvGrpSpPr>
            <p:nvPr/>
          </p:nvGrpSpPr>
          <p:grpSpPr bwMode="auto">
            <a:xfrm>
              <a:off x="3936" y="1488"/>
              <a:ext cx="96" cy="192"/>
              <a:chOff x="1968" y="2784"/>
              <a:chExt cx="96" cy="192"/>
            </a:xfrm>
          </p:grpSpPr>
          <p:sp>
            <p:nvSpPr>
              <p:cNvPr id="364609" name="Oval 25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610" name="Line 26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64550" name="Group 27"/>
          <p:cNvGrpSpPr>
            <a:grpSpLocks/>
          </p:cNvGrpSpPr>
          <p:nvPr/>
        </p:nvGrpSpPr>
        <p:grpSpPr bwMode="auto">
          <a:xfrm>
            <a:off x="2590800" y="2819400"/>
            <a:ext cx="5334000" cy="685800"/>
            <a:chOff x="1632" y="1776"/>
            <a:chExt cx="3360" cy="432"/>
          </a:xfrm>
        </p:grpSpPr>
        <p:grpSp>
          <p:nvGrpSpPr>
            <p:cNvPr id="364574" name="Group 28"/>
            <p:cNvGrpSpPr>
              <a:grpSpLocks/>
            </p:cNvGrpSpPr>
            <p:nvPr/>
          </p:nvGrpSpPr>
          <p:grpSpPr bwMode="auto">
            <a:xfrm>
              <a:off x="2400" y="1920"/>
              <a:ext cx="288" cy="288"/>
              <a:chOff x="1440" y="1440"/>
              <a:chExt cx="288" cy="288"/>
            </a:xfrm>
          </p:grpSpPr>
          <p:sp>
            <p:nvSpPr>
              <p:cNvPr id="364598" name="Oval 29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4599" name="Group 30"/>
              <p:cNvGrpSpPr>
                <a:grpSpLocks/>
              </p:cNvGrpSpPr>
              <p:nvPr/>
            </p:nvGrpSpPr>
            <p:grpSpPr bwMode="auto">
              <a:xfrm rot="2615344">
                <a:off x="1440" y="1440"/>
                <a:ext cx="288" cy="288"/>
                <a:chOff x="1440" y="1440"/>
                <a:chExt cx="288" cy="288"/>
              </a:xfrm>
            </p:grpSpPr>
            <p:sp>
              <p:nvSpPr>
                <p:cNvPr id="364600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601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4575" name="Line 33"/>
            <p:cNvSpPr>
              <a:spLocks noChangeShapeType="1"/>
            </p:cNvSpPr>
            <p:nvPr/>
          </p:nvSpPr>
          <p:spPr bwMode="auto">
            <a:xfrm>
              <a:off x="2688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76" name="Line 34"/>
            <p:cNvSpPr>
              <a:spLocks noChangeShapeType="1"/>
            </p:cNvSpPr>
            <p:nvPr/>
          </p:nvSpPr>
          <p:spPr bwMode="auto">
            <a:xfrm>
              <a:off x="436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77" name="Line 35"/>
            <p:cNvSpPr>
              <a:spLocks noChangeShapeType="1"/>
            </p:cNvSpPr>
            <p:nvPr/>
          </p:nvSpPr>
          <p:spPr bwMode="auto">
            <a:xfrm>
              <a:off x="1728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578" name="Group 36"/>
            <p:cNvGrpSpPr>
              <a:grpSpLocks/>
            </p:cNvGrpSpPr>
            <p:nvPr/>
          </p:nvGrpSpPr>
          <p:grpSpPr bwMode="auto">
            <a:xfrm>
              <a:off x="1632" y="1968"/>
              <a:ext cx="96" cy="192"/>
              <a:chOff x="1968" y="2784"/>
              <a:chExt cx="96" cy="192"/>
            </a:xfrm>
          </p:grpSpPr>
          <p:sp>
            <p:nvSpPr>
              <p:cNvPr id="364596" name="Oval 37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97" name="Line 38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79" name="Group 39"/>
            <p:cNvGrpSpPr>
              <a:grpSpLocks/>
            </p:cNvGrpSpPr>
            <p:nvPr/>
          </p:nvGrpSpPr>
          <p:grpSpPr bwMode="auto">
            <a:xfrm>
              <a:off x="4896" y="1968"/>
              <a:ext cx="96" cy="192"/>
              <a:chOff x="1968" y="2784"/>
              <a:chExt cx="96" cy="192"/>
            </a:xfrm>
          </p:grpSpPr>
          <p:sp>
            <p:nvSpPr>
              <p:cNvPr id="364594" name="Oval 40"/>
              <p:cNvSpPr>
                <a:spLocks noChangeArrowheads="1"/>
              </p:cNvSpPr>
              <p:nvPr/>
            </p:nvSpPr>
            <p:spPr bwMode="auto">
              <a:xfrm>
                <a:off x="1968" y="2832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95" name="Line 41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80" name="Group 42"/>
            <p:cNvGrpSpPr>
              <a:grpSpLocks/>
            </p:cNvGrpSpPr>
            <p:nvPr/>
          </p:nvGrpSpPr>
          <p:grpSpPr bwMode="auto">
            <a:xfrm>
              <a:off x="3120" y="1776"/>
              <a:ext cx="1248" cy="144"/>
              <a:chOff x="3120" y="1824"/>
              <a:chExt cx="1248" cy="144"/>
            </a:xfrm>
          </p:grpSpPr>
          <p:grpSp>
            <p:nvGrpSpPr>
              <p:cNvPr id="364589" name="Group 43"/>
              <p:cNvGrpSpPr>
                <a:grpSpLocks/>
              </p:cNvGrpSpPr>
              <p:nvPr/>
            </p:nvGrpSpPr>
            <p:grpSpPr bwMode="auto">
              <a:xfrm>
                <a:off x="3600" y="1824"/>
                <a:ext cx="288" cy="144"/>
                <a:chOff x="3168" y="1920"/>
                <a:chExt cx="288" cy="144"/>
              </a:xfrm>
            </p:grpSpPr>
            <p:sp>
              <p:nvSpPr>
                <p:cNvPr id="364592" name="Line 44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593" name="Line 45"/>
                <p:cNvSpPr>
                  <a:spLocks noChangeShapeType="1"/>
                </p:cNvSpPr>
                <p:nvPr/>
              </p:nvSpPr>
              <p:spPr bwMode="auto">
                <a:xfrm>
                  <a:off x="3168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4590" name="Line 46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591" name="Line 47"/>
              <p:cNvSpPr>
                <a:spLocks noChangeShapeType="1"/>
              </p:cNvSpPr>
              <p:nvPr/>
            </p:nvSpPr>
            <p:spPr bwMode="auto">
              <a:xfrm>
                <a:off x="3888" y="19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81" name="Group 48"/>
            <p:cNvGrpSpPr>
              <a:grpSpLocks/>
            </p:cNvGrpSpPr>
            <p:nvPr/>
          </p:nvGrpSpPr>
          <p:grpSpPr bwMode="auto">
            <a:xfrm>
              <a:off x="3120" y="2064"/>
              <a:ext cx="1248" cy="144"/>
              <a:chOff x="3120" y="2112"/>
              <a:chExt cx="1248" cy="144"/>
            </a:xfrm>
          </p:grpSpPr>
          <p:grpSp>
            <p:nvGrpSpPr>
              <p:cNvPr id="364584" name="Group 49"/>
              <p:cNvGrpSpPr>
                <a:grpSpLocks/>
              </p:cNvGrpSpPr>
              <p:nvPr/>
            </p:nvGrpSpPr>
            <p:grpSpPr bwMode="auto">
              <a:xfrm>
                <a:off x="3600" y="2112"/>
                <a:ext cx="288" cy="144"/>
                <a:chOff x="3936" y="1920"/>
                <a:chExt cx="288" cy="144"/>
              </a:xfrm>
            </p:grpSpPr>
            <p:sp>
              <p:nvSpPr>
                <p:cNvPr id="364587" name="Line 50"/>
                <p:cNvSpPr>
                  <a:spLocks noChangeShapeType="1"/>
                </p:cNvSpPr>
                <p:nvPr/>
              </p:nvSpPr>
              <p:spPr bwMode="auto">
                <a:xfrm>
                  <a:off x="3936" y="196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588" name="Line 51"/>
                <p:cNvSpPr>
                  <a:spLocks noChangeShapeType="1"/>
                </p:cNvSpPr>
                <p:nvPr/>
              </p:nvSpPr>
              <p:spPr bwMode="auto">
                <a:xfrm>
                  <a:off x="3936" y="1920"/>
                  <a:ext cx="288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4585" name="Line 52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64586" name="Line 53"/>
              <p:cNvSpPr>
                <a:spLocks noChangeShapeType="1"/>
              </p:cNvSpPr>
              <p:nvPr/>
            </p:nvSpPr>
            <p:spPr bwMode="auto">
              <a:xfrm>
                <a:off x="3888" y="225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4582" name="Line 54"/>
            <p:cNvSpPr>
              <a:spLocks noChangeShapeType="1"/>
            </p:cNvSpPr>
            <p:nvPr/>
          </p:nvSpPr>
          <p:spPr bwMode="auto">
            <a:xfrm>
              <a:off x="3120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83" name="Line 55"/>
            <p:cNvSpPr>
              <a:spLocks noChangeShapeType="1"/>
            </p:cNvSpPr>
            <p:nvPr/>
          </p:nvSpPr>
          <p:spPr bwMode="auto">
            <a:xfrm>
              <a:off x="4368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64551" name="Group 56"/>
          <p:cNvGrpSpPr>
            <a:grpSpLocks/>
          </p:cNvGrpSpPr>
          <p:nvPr/>
        </p:nvGrpSpPr>
        <p:grpSpPr bwMode="auto">
          <a:xfrm>
            <a:off x="2590800" y="4267200"/>
            <a:ext cx="5334000" cy="838200"/>
            <a:chOff x="1632" y="2688"/>
            <a:chExt cx="3360" cy="528"/>
          </a:xfrm>
        </p:grpSpPr>
        <p:sp>
          <p:nvSpPr>
            <p:cNvPr id="364553" name="Line 57"/>
            <p:cNvSpPr>
              <a:spLocks noChangeShapeType="1"/>
            </p:cNvSpPr>
            <p:nvPr/>
          </p:nvSpPr>
          <p:spPr bwMode="auto">
            <a:xfrm>
              <a:off x="2448" y="3072"/>
              <a:ext cx="28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554" name="Group 58"/>
            <p:cNvGrpSpPr>
              <a:grpSpLocks/>
            </p:cNvGrpSpPr>
            <p:nvPr/>
          </p:nvGrpSpPr>
          <p:grpSpPr bwMode="auto">
            <a:xfrm>
              <a:off x="2400" y="2688"/>
              <a:ext cx="288" cy="288"/>
              <a:chOff x="2400" y="2736"/>
              <a:chExt cx="288" cy="288"/>
            </a:xfrm>
          </p:grpSpPr>
          <p:sp>
            <p:nvSpPr>
              <p:cNvPr id="364570" name="Oval 59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288" cy="288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64571" name="Group 60"/>
              <p:cNvGrpSpPr>
                <a:grpSpLocks/>
              </p:cNvGrpSpPr>
              <p:nvPr/>
            </p:nvGrpSpPr>
            <p:grpSpPr bwMode="auto">
              <a:xfrm rot="2615344">
                <a:off x="2400" y="2736"/>
                <a:ext cx="288" cy="288"/>
                <a:chOff x="1440" y="1440"/>
                <a:chExt cx="288" cy="288"/>
              </a:xfrm>
            </p:grpSpPr>
            <p:sp>
              <p:nvSpPr>
                <p:cNvPr id="364572" name="Line 61"/>
                <p:cNvSpPr>
                  <a:spLocks noChangeShapeType="1"/>
                </p:cNvSpPr>
                <p:nvPr/>
              </p:nvSpPr>
              <p:spPr bwMode="auto">
                <a:xfrm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573" name="Line 62"/>
                <p:cNvSpPr>
                  <a:spLocks noChangeShapeType="1"/>
                </p:cNvSpPr>
                <p:nvPr/>
              </p:nvSpPr>
              <p:spPr bwMode="auto">
                <a:xfrm rot="-5400000">
                  <a:off x="1440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4555" name="Line 63"/>
            <p:cNvSpPr>
              <a:spLocks noChangeShapeType="1"/>
            </p:cNvSpPr>
            <p:nvPr/>
          </p:nvSpPr>
          <p:spPr bwMode="auto">
            <a:xfrm>
              <a:off x="2688" y="28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56" name="Line 64"/>
            <p:cNvSpPr>
              <a:spLocks noChangeShapeType="1"/>
            </p:cNvSpPr>
            <p:nvPr/>
          </p:nvSpPr>
          <p:spPr bwMode="auto">
            <a:xfrm>
              <a:off x="4176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57" name="Line 65"/>
            <p:cNvSpPr>
              <a:spLocks noChangeShapeType="1"/>
            </p:cNvSpPr>
            <p:nvPr/>
          </p:nvSpPr>
          <p:spPr bwMode="auto">
            <a:xfrm>
              <a:off x="17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64558" name="Group 66"/>
            <p:cNvGrpSpPr>
              <a:grpSpLocks/>
            </p:cNvGrpSpPr>
            <p:nvPr/>
          </p:nvGrpSpPr>
          <p:grpSpPr bwMode="auto">
            <a:xfrm>
              <a:off x="1632" y="2736"/>
              <a:ext cx="96" cy="192"/>
              <a:chOff x="1632" y="3072"/>
              <a:chExt cx="96" cy="192"/>
            </a:xfrm>
          </p:grpSpPr>
          <p:sp>
            <p:nvSpPr>
              <p:cNvPr id="364568" name="Oval 67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69" name="Line 68"/>
              <p:cNvSpPr>
                <a:spLocks noChangeShapeType="1"/>
              </p:cNvSpPr>
              <p:nvPr/>
            </p:nvSpPr>
            <p:spPr bwMode="auto">
              <a:xfrm flipH="1">
                <a:off x="1632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4559" name="Group 69"/>
            <p:cNvGrpSpPr>
              <a:grpSpLocks/>
            </p:cNvGrpSpPr>
            <p:nvPr/>
          </p:nvGrpSpPr>
          <p:grpSpPr bwMode="auto">
            <a:xfrm>
              <a:off x="4896" y="2736"/>
              <a:ext cx="96" cy="192"/>
              <a:chOff x="4896" y="3072"/>
              <a:chExt cx="96" cy="192"/>
            </a:xfrm>
          </p:grpSpPr>
          <p:sp>
            <p:nvSpPr>
              <p:cNvPr id="364566" name="Oval 70"/>
              <p:cNvSpPr>
                <a:spLocks noChangeArrowheads="1"/>
              </p:cNvSpPr>
              <p:nvPr/>
            </p:nvSpPr>
            <p:spPr bwMode="auto">
              <a:xfrm>
                <a:off x="4896" y="3120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567" name="Line 71"/>
              <p:cNvSpPr>
                <a:spLocks noChangeShapeType="1"/>
              </p:cNvSpPr>
              <p:nvPr/>
            </p:nvSpPr>
            <p:spPr bwMode="auto">
              <a:xfrm flipH="1">
                <a:off x="4896" y="307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4560" name="Line 72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1" name="Line 73"/>
            <p:cNvSpPr>
              <a:spLocks noChangeShapeType="1"/>
            </p:cNvSpPr>
            <p:nvPr/>
          </p:nvSpPr>
          <p:spPr bwMode="auto">
            <a:xfrm>
              <a:off x="2064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2" name="Line 74"/>
            <p:cNvSpPr>
              <a:spLocks noChangeShapeType="1"/>
            </p:cNvSpPr>
            <p:nvPr/>
          </p:nvSpPr>
          <p:spPr bwMode="auto">
            <a:xfrm>
              <a:off x="2736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3" name="Line 75"/>
            <p:cNvSpPr>
              <a:spLocks noChangeShapeType="1"/>
            </p:cNvSpPr>
            <p:nvPr/>
          </p:nvSpPr>
          <p:spPr bwMode="auto">
            <a:xfrm>
              <a:off x="206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4" name="Line 76"/>
            <p:cNvSpPr>
              <a:spLocks noChangeShapeType="1"/>
            </p:cNvSpPr>
            <p:nvPr/>
          </p:nvSpPr>
          <p:spPr bwMode="auto">
            <a:xfrm>
              <a:off x="3120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4565" name="Rectangle 77"/>
            <p:cNvSpPr>
              <a:spLocks noChangeArrowheads="1"/>
            </p:cNvSpPr>
            <p:nvPr/>
          </p:nvSpPr>
          <p:spPr bwMode="auto">
            <a:xfrm>
              <a:off x="3648" y="2736"/>
              <a:ext cx="528" cy="19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64552" name="Rectangle 8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逻辑真值表：</a:t>
            </a:r>
            <a:endParaRPr lang="zh-CN" altLang="en-US" sz="2000" i="1">
              <a:solidFill>
                <a:srgbClr val="008000"/>
              </a:solidFill>
            </a:endParaRPr>
          </a:p>
        </p:txBody>
      </p:sp>
      <p:graphicFrame>
        <p:nvGraphicFramePr>
          <p:cNvPr id="874499" name="Object 3"/>
          <p:cNvGraphicFramePr>
            <a:graphicFrameLocks noChangeAspect="1"/>
          </p:cNvGraphicFramePr>
          <p:nvPr/>
        </p:nvGraphicFramePr>
        <p:xfrm>
          <a:off x="1295400" y="2590800"/>
          <a:ext cx="6553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" imgW="6289200" imgH="2033280" progId="Word.Document.8">
                  <p:embed/>
                </p:oleObj>
              </mc:Choice>
              <mc:Fallback>
                <p:oleObj name="文档" r:id="rId2" imgW="6289200" imgH="2033280" progId="Word.Document.8">
                  <p:embed/>
                  <p:pic>
                    <p:nvPicPr>
                      <p:cNvPr id="874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65532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8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609600" y="1368277"/>
            <a:ext cx="365760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逻辑运算规律：</a:t>
            </a:r>
            <a:endParaRPr lang="zh-CN" altLang="en-US" sz="2000" b="1" i="1" dirty="0">
              <a:solidFill>
                <a:srgbClr val="008000"/>
              </a:solidFill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1662113" y="2752672"/>
            <a:ext cx="5183127" cy="14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1 &amp;&amp; a = = a			0 || a = = a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0 &amp;&amp; a = = 0			1 || a = = 1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0 &amp;&amp; !a = = 0			1 || !a = = 1</a:t>
            </a:r>
          </a:p>
        </p:txBody>
      </p:sp>
      <p:sp>
        <p:nvSpPr>
          <p:cNvPr id="876548" name="Text Box 4"/>
          <p:cNvSpPr txBox="1">
            <a:spLocks noChangeArrowheads="1"/>
          </p:cNvSpPr>
          <p:nvPr/>
        </p:nvSpPr>
        <p:spPr bwMode="auto">
          <a:xfrm>
            <a:off x="1662113" y="4333380"/>
            <a:ext cx="6277978" cy="18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a || a = = a			a &amp;&amp; a = = a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! ( a || b ) = = !a &amp;&amp; !b		!( a &amp;&amp; b) = = !a || !b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! ( !a ) = = a</a:t>
            </a:r>
            <a:endParaRPr lang="en-US" altLang="zh-CN" sz="2400" b="1">
              <a:solidFill>
                <a:schemeClr val="tx1"/>
              </a:solidFill>
            </a:endParaRPr>
          </a:p>
          <a:p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36557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3449638" cy="5334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chemeClr val="accent2"/>
                </a:solidFill>
              </a:rPr>
              <a:t>2.  </a:t>
            </a:r>
            <a:r>
              <a:rPr lang="zh-CN" altLang="en-US" sz="2400" b="1">
                <a:solidFill>
                  <a:schemeClr val="accent2"/>
                </a:solidFill>
                <a:latin typeface="宋体" charset="-122"/>
              </a:rPr>
              <a:t>逻辑运算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/>
        </p:nvSpPr>
        <p:spPr bwMode="auto">
          <a:xfrm>
            <a:off x="1619250" y="2147888"/>
            <a:ext cx="5662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其中：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均为逻辑值 </a:t>
            </a:r>
            <a:r>
              <a:rPr lang="en-US" altLang="zh-CN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）或 </a:t>
            </a:r>
            <a:r>
              <a:rPr lang="en-US" altLang="zh-CN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（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false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utoUpdateAnimBg="0"/>
      <p:bldP spid="876547" grpId="0" build="p" autoUpdateAnimBg="0"/>
      <p:bldP spid="876548" grpId="0" build="p" autoUpdateAnimBg="0"/>
      <p:bldP spid="876553" grpId="0" autoUpdateAnimBg="0"/>
    </p:bldLst>
  </p:timing>
</p:sld>
</file>

<file path=ppt/theme/theme1.xml><?xml version="1.0" encoding="utf-8"?>
<a:theme xmlns:a="http://schemas.openxmlformats.org/drawingml/2006/main" name="Strategic">
  <a:themeElements>
    <a:clrScheme name="Strategic 7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FFFFFF"/>
      </a:hlink>
      <a:folHlink>
        <a:srgbClr val="FFFFCC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F6FD"/>
        </a:solidFill>
        <a:ln w="19050" cap="flat" cmpd="sng" algn="ctr">
          <a:solidFill>
            <a:srgbClr val="FF3300"/>
          </a:solidFill>
          <a:prstDash val="solid"/>
          <a:round/>
          <a:headEnd type="oval" w="lg" len="lg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F6FD"/>
        </a:solidFill>
        <a:ln w="19050" cap="flat" cmpd="sng" algn="ctr">
          <a:solidFill>
            <a:srgbClr val="FF3300"/>
          </a:solidFill>
          <a:prstDash val="solid"/>
          <a:round/>
          <a:headEnd type="oval" w="lg" len="lg"/>
          <a:tailEnd type="none" w="sm" len="sm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7317</TotalTime>
  <Words>42241</Words>
  <Application>Microsoft Office PowerPoint</Application>
  <PresentationFormat>全屏显示(4:3)</PresentationFormat>
  <Paragraphs>6567</Paragraphs>
  <Slides>414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414</vt:i4>
      </vt:variant>
    </vt:vector>
  </HeadingPairs>
  <TitlesOfParts>
    <vt:vector size="432" baseType="lpstr">
      <vt:lpstr>Arial Unicode MS</vt:lpstr>
      <vt:lpstr>Monotype Sorts</vt:lpstr>
      <vt:lpstr>等线</vt:lpstr>
      <vt:lpstr>黑体</vt:lpstr>
      <vt:lpstr>楷体_GB2312</vt:lpstr>
      <vt:lpstr>隶书</vt:lpstr>
      <vt:lpstr>宋体</vt:lpstr>
      <vt:lpstr>Arial</vt:lpstr>
      <vt:lpstr>Times New Roman</vt:lpstr>
      <vt:lpstr>Wingdings</vt:lpstr>
      <vt:lpstr>Strategic</vt:lpstr>
      <vt:lpstr>BMP 图象</vt:lpstr>
      <vt:lpstr>Document</vt:lpstr>
      <vt:lpstr>文档</vt:lpstr>
      <vt:lpstr>Equation</vt:lpstr>
      <vt:lpstr>位图图像</vt:lpstr>
      <vt:lpstr>Equation.3</vt:lpstr>
      <vt:lpstr>公式</vt:lpstr>
      <vt:lpstr>PowerPoint 演示文稿</vt:lpstr>
      <vt:lpstr>第2章  程序控制结构</vt:lpstr>
      <vt:lpstr>第2章  程序控制结构</vt:lpstr>
      <vt:lpstr>PowerPoint 演示文稿</vt:lpstr>
      <vt:lpstr>2.1  表达式 </vt:lpstr>
      <vt:lpstr>2.1.1  运算符 </vt:lpstr>
      <vt:lpstr>2.1.1  运算符 </vt:lpstr>
      <vt:lpstr>PowerPoint 演示文稿</vt:lpstr>
      <vt:lpstr>2.1.1  运算符 </vt:lpstr>
      <vt:lpstr>2.1.2  算术表达式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应用例子</vt:lpstr>
      <vt:lpstr>2.1.3  逻辑表达式 </vt:lpstr>
      <vt:lpstr>1.  关系运算 </vt:lpstr>
      <vt:lpstr>1.  关系运算 </vt:lpstr>
      <vt:lpstr>1.  关系运算 </vt:lpstr>
      <vt:lpstr>1.  关系运算 </vt:lpstr>
      <vt:lpstr>1.  关系运算</vt:lpstr>
      <vt:lpstr>1.  关系运算</vt:lpstr>
      <vt:lpstr>1.  关系运算</vt:lpstr>
      <vt:lpstr>1.  关系运算</vt:lpstr>
      <vt:lpstr>1.  关系运算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  逻辑运算</vt:lpstr>
      <vt:lpstr>2.1.3  逻辑表达式</vt:lpstr>
      <vt:lpstr>2.1.4  赋值表达式</vt:lpstr>
      <vt:lpstr>2.1.4  赋值表达式</vt:lpstr>
      <vt:lpstr>2.1.4  赋值表达式 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2.1.4  赋值表达式</vt:lpstr>
      <vt:lpstr>2.1.5  条件表达式 </vt:lpstr>
      <vt:lpstr>2.1.5  条件表达式 </vt:lpstr>
      <vt:lpstr>2.1.5  条件表达式 </vt:lpstr>
      <vt:lpstr>2.1.6  逗号表达式 </vt:lpstr>
      <vt:lpstr>2.1.6  逗号表达式 </vt:lpstr>
      <vt:lpstr>再论运算符的优先关系</vt:lpstr>
      <vt:lpstr>PowerPoint 演示文稿</vt:lpstr>
      <vt:lpstr>2.2  选择控制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 循环控制</vt:lpstr>
      <vt:lpstr>2.3  循环控制</vt:lpstr>
      <vt:lpstr>2.3  循环控制</vt:lpstr>
      <vt:lpstr>2.3  循环控制</vt:lpstr>
      <vt:lpstr>2.3  循环控制</vt:lpstr>
      <vt:lpstr>2.3  循环控制</vt:lpstr>
      <vt:lpstr>2.3  循环控制</vt:lpstr>
      <vt:lpstr>2.3  循环控制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2.3.1  while语句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2.4  判断表达式的使用 </vt:lpstr>
      <vt:lpstr>PowerPoint 演示文稿</vt:lpstr>
      <vt:lpstr>2.5 转向语句</vt:lpstr>
      <vt:lpstr>2.5  转向语句</vt:lpstr>
      <vt:lpstr>2.5  转向语句</vt:lpstr>
      <vt:lpstr>PowerPoint 演示文稿</vt:lpstr>
      <vt:lpstr>小结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Zhou Airu</cp:lastModifiedBy>
  <cp:revision>258</cp:revision>
  <dcterms:created xsi:type="dcterms:W3CDTF">2002-08-30T17:00:15Z</dcterms:created>
  <dcterms:modified xsi:type="dcterms:W3CDTF">2021-04-11T04:16:32Z</dcterms:modified>
</cp:coreProperties>
</file>