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3"/>
  </p:notesMasterIdLst>
  <p:sldIdLst>
    <p:sldId id="382" r:id="rId2"/>
    <p:sldId id="256" r:id="rId3"/>
    <p:sldId id="257" r:id="rId4"/>
    <p:sldId id="518" r:id="rId5"/>
    <p:sldId id="519" r:id="rId6"/>
    <p:sldId id="520" r:id="rId7"/>
    <p:sldId id="258" r:id="rId8"/>
    <p:sldId id="259" r:id="rId9"/>
    <p:sldId id="378" r:id="rId10"/>
    <p:sldId id="260" r:id="rId11"/>
    <p:sldId id="261"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522" r:id="rId29"/>
    <p:sldId id="523" r:id="rId30"/>
    <p:sldId id="524" r:id="rId31"/>
    <p:sldId id="525" r:id="rId32"/>
    <p:sldId id="526" r:id="rId33"/>
    <p:sldId id="527" r:id="rId34"/>
    <p:sldId id="528" r:id="rId35"/>
    <p:sldId id="529" r:id="rId36"/>
    <p:sldId id="279" r:id="rId37"/>
    <p:sldId id="280" r:id="rId38"/>
    <p:sldId id="281" r:id="rId39"/>
    <p:sldId id="282" r:id="rId40"/>
    <p:sldId id="283" r:id="rId41"/>
    <p:sldId id="292" r:id="rId42"/>
    <p:sldId id="521" r:id="rId43"/>
    <p:sldId id="530" r:id="rId44"/>
    <p:sldId id="293" r:id="rId45"/>
    <p:sldId id="294" r:id="rId46"/>
    <p:sldId id="377" r:id="rId47"/>
    <p:sldId id="295" r:id="rId48"/>
    <p:sldId id="351" r:id="rId49"/>
    <p:sldId id="296" r:id="rId50"/>
    <p:sldId id="352" r:id="rId51"/>
    <p:sldId id="353" r:id="rId52"/>
    <p:sldId id="354" r:id="rId53"/>
    <p:sldId id="356" r:id="rId54"/>
    <p:sldId id="357" r:id="rId55"/>
    <p:sldId id="358" r:id="rId56"/>
    <p:sldId id="361" r:id="rId57"/>
    <p:sldId id="362" r:id="rId58"/>
    <p:sldId id="363" r:id="rId59"/>
    <p:sldId id="359" r:id="rId60"/>
    <p:sldId id="360" r:id="rId61"/>
    <p:sldId id="297" r:id="rId62"/>
    <p:sldId id="298" r:id="rId63"/>
    <p:sldId id="366" r:id="rId64"/>
    <p:sldId id="367" r:id="rId65"/>
    <p:sldId id="368" r:id="rId66"/>
    <p:sldId id="369" r:id="rId67"/>
    <p:sldId id="370" r:id="rId68"/>
    <p:sldId id="371" r:id="rId69"/>
    <p:sldId id="372" r:id="rId70"/>
    <p:sldId id="373" r:id="rId71"/>
    <p:sldId id="374" r:id="rId72"/>
    <p:sldId id="375" r:id="rId73"/>
    <p:sldId id="376" r:id="rId74"/>
    <p:sldId id="393" r:id="rId75"/>
    <p:sldId id="379" r:id="rId76"/>
    <p:sldId id="302" r:id="rId77"/>
    <p:sldId id="303" r:id="rId78"/>
    <p:sldId id="304" r:id="rId79"/>
    <p:sldId id="305" r:id="rId80"/>
    <p:sldId id="306" r:id="rId81"/>
    <p:sldId id="394" r:id="rId82"/>
    <p:sldId id="307" r:id="rId83"/>
    <p:sldId id="364" r:id="rId84"/>
    <p:sldId id="308" r:id="rId85"/>
    <p:sldId id="309" r:id="rId86"/>
    <p:sldId id="310" r:id="rId87"/>
    <p:sldId id="311" r:id="rId88"/>
    <p:sldId id="312" r:id="rId89"/>
    <p:sldId id="313" r:id="rId90"/>
    <p:sldId id="314" r:id="rId91"/>
    <p:sldId id="315" r:id="rId92"/>
    <p:sldId id="316" r:id="rId93"/>
    <p:sldId id="317" r:id="rId94"/>
    <p:sldId id="318" r:id="rId95"/>
    <p:sldId id="319" r:id="rId96"/>
    <p:sldId id="320" r:id="rId97"/>
    <p:sldId id="321" r:id="rId98"/>
    <p:sldId id="322" r:id="rId99"/>
    <p:sldId id="323" r:id="rId100"/>
    <p:sldId id="324" r:id="rId101"/>
    <p:sldId id="325" r:id="rId102"/>
    <p:sldId id="395" r:id="rId103"/>
    <p:sldId id="396" r:id="rId104"/>
    <p:sldId id="380" r:id="rId105"/>
    <p:sldId id="326" r:id="rId106"/>
    <p:sldId id="327" r:id="rId107"/>
    <p:sldId id="328" r:id="rId108"/>
    <p:sldId id="329" r:id="rId109"/>
    <p:sldId id="330" r:id="rId110"/>
    <p:sldId id="331" r:id="rId111"/>
    <p:sldId id="332" r:id="rId112"/>
    <p:sldId id="333" r:id="rId113"/>
    <p:sldId id="334" r:id="rId114"/>
    <p:sldId id="335" r:id="rId115"/>
    <p:sldId id="385" r:id="rId116"/>
    <p:sldId id="386" r:id="rId117"/>
    <p:sldId id="387" r:id="rId118"/>
    <p:sldId id="388" r:id="rId119"/>
    <p:sldId id="381" r:id="rId120"/>
    <p:sldId id="336" r:id="rId121"/>
    <p:sldId id="337" r:id="rId122"/>
    <p:sldId id="338" r:id="rId123"/>
    <p:sldId id="339" r:id="rId124"/>
    <p:sldId id="340" r:id="rId125"/>
    <p:sldId id="341" r:id="rId126"/>
    <p:sldId id="342" r:id="rId127"/>
    <p:sldId id="343" r:id="rId128"/>
    <p:sldId id="344" r:id="rId129"/>
    <p:sldId id="345" r:id="rId130"/>
    <p:sldId id="346" r:id="rId131"/>
    <p:sldId id="347" r:id="rId132"/>
    <p:sldId id="348" r:id="rId133"/>
    <p:sldId id="349" r:id="rId134"/>
    <p:sldId id="389" r:id="rId135"/>
    <p:sldId id="390" r:id="rId136"/>
    <p:sldId id="391" r:id="rId137"/>
    <p:sldId id="392" r:id="rId138"/>
    <p:sldId id="397" r:id="rId139"/>
    <p:sldId id="383" r:id="rId140"/>
    <p:sldId id="350" r:id="rId141"/>
    <p:sldId id="384" r:id="rId142"/>
  </p:sldIdLst>
  <p:sldSz cx="9144000" cy="6858000" type="screen4x3"/>
  <p:notesSz cx="6858000" cy="9144000"/>
  <p:custDataLst>
    <p:tags r:id="rId144"/>
  </p:custDataLst>
  <p:defaultTextStyle>
    <a:defPPr>
      <a:defRPr lang="zh-CN"/>
    </a:defPPr>
    <a:lvl1pPr algn="ctr"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E6C0"/>
    <a:srgbClr val="FF9900"/>
    <a:srgbClr val="FF99FF"/>
    <a:srgbClr val="CCFF99"/>
    <a:srgbClr val="FFFF99"/>
    <a:srgbClr val="A500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7" autoAdjust="0"/>
  </p:normalViewPr>
  <p:slideViewPr>
    <p:cSldViewPr showGuides="1">
      <p:cViewPr varScale="1">
        <p:scale>
          <a:sx n="98" d="100"/>
          <a:sy n="98" d="100"/>
        </p:scale>
        <p:origin x="1542" y="96"/>
      </p:cViewPr>
      <p:guideLst>
        <p:guide orient="horz" pos="2166"/>
        <p:guide pos="2880"/>
      </p:guideLst>
    </p:cSldViewPr>
  </p:slideViewPr>
  <p:outlineViewPr>
    <p:cViewPr>
      <p:scale>
        <a:sx n="33" d="100"/>
        <a:sy n="33" d="100"/>
      </p:scale>
      <p:origin x="0" y="-436"/>
    </p:cViewPr>
  </p:outlineViewPr>
  <p:notesTextViewPr>
    <p:cViewPr>
      <p:scale>
        <a:sx n="100" d="100"/>
        <a:sy n="100" d="100"/>
      </p:scale>
      <p:origin x="0" y="0"/>
    </p:cViewPr>
  </p:notesTextViewPr>
  <p:sorterViewPr>
    <p:cViewPr>
      <p:scale>
        <a:sx n="75" d="100"/>
        <a:sy n="75" d="100"/>
      </p:scale>
      <p:origin x="0" y="68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3B85C-A7DE-470D-8841-45BC9CA82ADB}" type="datetimeFigureOut">
              <a:rPr lang="zh-CN" altLang="en-US" smtClean="0"/>
              <a:t>2024/5/10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E71B6-4286-436D-B0B3-BD6A0437919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0E71B6-4286-436D-B0B3-BD6A04379199}" type="slidenum">
              <a:rPr lang="zh-CN" altLang="en-US" smtClean="0"/>
              <a:t>74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0E71B6-4286-436D-B0B3-BD6A04379199}" type="slidenum">
              <a:rPr lang="zh-CN" altLang="en-US" smtClean="0"/>
              <a:t>135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70E71B6-4286-436D-B0B3-BD6A04379199}" type="slidenum">
              <a:rPr lang="zh-CN" altLang="en-US" smtClean="0"/>
              <a:t>137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103" name="Picture 7" descr="129">
            <a:hlinkClick r:id="rId2" action="ppaction://hlinksldjump"/>
          </p:cNvPr>
          <p:cNvPicPr>
            <a:picLocks noChangeAspect="1" noChangeArrowheads="1"/>
          </p:cNvPicPr>
          <p:nvPr userDrawn="1"/>
        </p:nvPicPr>
        <p:blipFill>
          <a:blip r:embed="rId3"/>
          <a:srcRect/>
          <a:stretch>
            <a:fillRect/>
          </a:stretch>
        </p:blipFill>
        <p:spPr bwMode="auto">
          <a:xfrm>
            <a:off x="8382000" y="6096000"/>
            <a:ext cx="684213" cy="755650"/>
          </a:xfrm>
          <a:prstGeom prst="rect">
            <a:avLst/>
          </a:prstGeom>
          <a:noFill/>
        </p:spPr>
      </p:pic>
      <p:sp>
        <p:nvSpPr>
          <p:cNvPr id="4105" name="Rectangle 9"/>
          <p:cNvSpPr>
            <a:spLocks noChangeArrowheads="1"/>
          </p:cNvSpPr>
          <p:nvPr userDrawn="1"/>
        </p:nvSpPr>
        <p:spPr bwMode="auto">
          <a:xfrm>
            <a:off x="0" y="6477000"/>
            <a:ext cx="2428870" cy="307777"/>
          </a:xfrm>
          <a:prstGeom prst="rect">
            <a:avLst/>
          </a:prstGeom>
          <a:noFill/>
          <a:ln w="9525">
            <a:noFill/>
            <a:miter lim="800000"/>
          </a:ln>
          <a:effectLst/>
        </p:spPr>
        <p:txBody>
          <a:bodyPr wrap="none">
            <a:spAutoFit/>
          </a:bodyPr>
          <a:lstStyle/>
          <a:p>
            <a:pPr algn="l" fontAlgn="t">
              <a:lnSpc>
                <a:spcPct val="140000"/>
              </a:lnSpc>
              <a:buClr>
                <a:schemeClr val="bg1"/>
              </a:buClr>
            </a:pPr>
            <a:r>
              <a:rPr lang="zh-CN" altLang="en-US" sz="1000" b="1" dirty="0">
                <a:solidFill>
                  <a:schemeClr val="bg2"/>
                </a:solidFill>
                <a:latin typeface="宋体" panose="02010600030101010101" pitchFamily="2" charset="-122"/>
              </a:rPr>
              <a:t>华南理工大学计算机学院 周霭如 </a:t>
            </a:r>
            <a:r>
              <a:rPr lang="en-US" altLang="zh-CN" sz="1000" b="1" dirty="0">
                <a:solidFill>
                  <a:schemeClr val="bg2"/>
                </a:solidFill>
                <a:latin typeface="宋体" panose="02010600030101010101" pitchFamily="2" charset="-122"/>
              </a:rPr>
              <a:t>2021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s/slide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C0"/>
        </a:solidFill>
        <a:effectLst/>
      </p:bgPr>
    </p:bg>
    <p:spTree>
      <p:nvGrpSpPr>
        <p:cNvPr id="1" name=""/>
        <p:cNvGrpSpPr/>
        <p:nvPr/>
      </p:nvGrpSpPr>
      <p:grpSpPr>
        <a:xfrm>
          <a:off x="0" y="0"/>
          <a:ext cx="0" cy="0"/>
          <a:chOff x="0" y="0"/>
          <a:chExt cx="0" cy="0"/>
        </a:xfrm>
      </p:grpSpPr>
      <p:pic>
        <p:nvPicPr>
          <p:cNvPr id="3080" name="Picture 1032" descr="129">
            <a:hlinkClick r:id="rId5" action="ppaction://hlinksldjump"/>
          </p:cNvPr>
          <p:cNvPicPr>
            <a:picLocks noChangeAspect="1" noChangeArrowheads="1"/>
          </p:cNvPicPr>
          <p:nvPr userDrawn="1"/>
        </p:nvPicPr>
        <p:blipFill>
          <a:blip r:embed="rId6"/>
          <a:srcRect/>
          <a:stretch>
            <a:fillRect/>
          </a:stretch>
        </p:blipFill>
        <p:spPr bwMode="auto">
          <a:xfrm>
            <a:off x="8383588" y="6096000"/>
            <a:ext cx="684212" cy="755650"/>
          </a:xfrm>
          <a:prstGeom prst="rect">
            <a:avLst/>
          </a:prstGeom>
          <a:noFill/>
        </p:spPr>
      </p:pic>
      <p:sp>
        <p:nvSpPr>
          <p:cNvPr id="3082" name="Rectangle 1034"/>
          <p:cNvSpPr>
            <a:spLocks noChangeArrowheads="1"/>
          </p:cNvSpPr>
          <p:nvPr userDrawn="1"/>
        </p:nvSpPr>
        <p:spPr bwMode="auto">
          <a:xfrm>
            <a:off x="0" y="6477000"/>
            <a:ext cx="2428870" cy="307777"/>
          </a:xfrm>
          <a:prstGeom prst="rect">
            <a:avLst/>
          </a:prstGeom>
          <a:noFill/>
          <a:ln w="9525">
            <a:noFill/>
            <a:miter lim="800000"/>
          </a:ln>
          <a:effectLst/>
        </p:spPr>
        <p:txBody>
          <a:bodyPr wrap="none">
            <a:spAutoFit/>
          </a:bodyPr>
          <a:lstStyle/>
          <a:p>
            <a:pPr algn="l" fontAlgn="t">
              <a:lnSpc>
                <a:spcPct val="140000"/>
              </a:lnSpc>
              <a:buClr>
                <a:schemeClr val="bg1"/>
              </a:buClr>
            </a:pPr>
            <a:r>
              <a:rPr lang="zh-CN" altLang="en-US" sz="1000" b="1" dirty="0">
                <a:solidFill>
                  <a:schemeClr val="bg2"/>
                </a:solidFill>
                <a:latin typeface="宋体" panose="02010600030101010101" pitchFamily="2" charset="-122"/>
              </a:rPr>
              <a:t>华南理工大学计算机学院 周霭如 </a:t>
            </a:r>
            <a:r>
              <a:rPr lang="en-US" altLang="zh-CN" sz="1000" b="1" dirty="0">
                <a:solidFill>
                  <a:schemeClr val="bg2"/>
                </a:solidFill>
                <a:latin typeface="宋体" panose="02010600030101010101" pitchFamily="2" charset="-122"/>
              </a:rPr>
              <a:t>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lr>
          <a:schemeClr val="tx2"/>
        </a:buClr>
        <a:buFont typeface="Wingdings" panose="05000000000000000000" pitchFamily="2" charset="2"/>
        <a:buChar char="w"/>
        <a:defRPr kumimoji="1" sz="3200">
          <a:solidFill>
            <a:schemeClr val="tx1"/>
          </a:solidFill>
          <a:latin typeface="+mn-lt"/>
          <a:ea typeface="+mn-ea"/>
          <a:cs typeface="+mn-cs"/>
        </a:defRPr>
      </a:lvl1pPr>
      <a:lvl2pPr marL="742950" indent="-285750" algn="l" rtl="0" fontAlgn="base">
        <a:spcBef>
          <a:spcPct val="20000"/>
        </a:spcBef>
        <a:spcAft>
          <a:spcPct val="0"/>
        </a:spcAft>
        <a:buSzPct val="95000"/>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slide" Target="slide76.xml"/><Relationship Id="rId18" Type="http://schemas.openxmlformats.org/officeDocument/2006/relationships/hyperlink" Target="../C++&#31243;&#24207;&#35774;&#35745;&#22522;&#30784;&#35838;&#20214;2&#29256;(&#20363;&#39064;&#32534;&#21495;)/7-&#32487;&#25215;(7.5).ppt#-1,1,PowerPoint &#28436;&#31034;&#25991;&#31295;" TargetMode="External"/><Relationship Id="rId3" Type="http://schemas.openxmlformats.org/officeDocument/2006/relationships/slideLayout" Target="../slideLayouts/slideLayout1.xml"/><Relationship Id="rId21" Type="http://schemas.openxmlformats.org/officeDocument/2006/relationships/hyperlink" Target="../C++&#31243;&#24207;&#35774;&#35745;&#22522;&#30784;&#35838;&#20214;2&#29256;(&#20363;&#39064;&#32534;&#21495;)/7-&#32487;&#25215;(&#23567;&#32467;).ppt#-1,1,PowerPoint &#28436;&#31034;&#25991;&#31295;" TargetMode="External"/><Relationship Id="rId7" Type="http://schemas.openxmlformats.org/officeDocument/2006/relationships/oleObject" Target="../embeddings/oleObject1.bin"/><Relationship Id="rId12" Type="http://schemas.openxmlformats.org/officeDocument/2006/relationships/hyperlink" Target="../C++&#31243;&#24207;&#35774;&#35745;&#22522;&#30784;&#35838;&#20214;2&#29256;(&#20363;&#39064;&#32534;&#21495;)/7-&#32487;&#25215;(7.3).ppt#-1,1,7.3  &#22522;&#31867;&#30340;&#21021;&#22987;&#21270;" TargetMode="External"/><Relationship Id="rId17" Type="http://schemas.openxmlformats.org/officeDocument/2006/relationships/oleObject" Target="../embeddings/oleObject4.bin"/><Relationship Id="rId25" Type="http://schemas.openxmlformats.org/officeDocument/2006/relationships/image" Target="../media/image1.png"/><Relationship Id="rId2" Type="http://schemas.openxmlformats.org/officeDocument/2006/relationships/vmlDrawing" Target="../drawings/vmlDrawing1.vml"/><Relationship Id="rId16" Type="http://schemas.openxmlformats.org/officeDocument/2006/relationships/slide" Target="slide105.xml"/><Relationship Id="rId20" Type="http://schemas.openxmlformats.org/officeDocument/2006/relationships/oleObject" Target="../embeddings/oleObject5.bin"/><Relationship Id="rId1" Type="http://schemas.openxmlformats.org/officeDocument/2006/relationships/themeOverride" Target="../theme/themeOverride1.xml"/><Relationship Id="rId6" Type="http://schemas.openxmlformats.org/officeDocument/2006/relationships/slide" Target="slide3.xml"/><Relationship Id="rId11" Type="http://schemas.openxmlformats.org/officeDocument/2006/relationships/oleObject" Target="../embeddings/oleObject2.bin"/><Relationship Id="rId24" Type="http://schemas.openxmlformats.org/officeDocument/2006/relationships/hyperlink" Target="0-&#39044;&#22791;&#30693;&#35782;.ppt" TargetMode="External"/><Relationship Id="rId5" Type="http://schemas.microsoft.com/office/2007/relationships/hdphoto" Target="../media/hdphoto1.wdp"/><Relationship Id="rId15" Type="http://schemas.openxmlformats.org/officeDocument/2006/relationships/hyperlink" Target="../C++&#31243;&#24207;&#35774;&#35745;&#22522;&#30784;&#35838;&#20214;2&#29256;(&#20363;&#39064;&#32534;&#21495;)/7-&#32487;&#25215;(7.4).ppt#-1,1,7.4  &#32487;&#25215;&#30340;&#24212;&#29992;&#23454;&#20363;" TargetMode="External"/><Relationship Id="rId23" Type="http://schemas.openxmlformats.org/officeDocument/2006/relationships/oleObject" Target="../embeddings/oleObject6.bin"/><Relationship Id="rId10" Type="http://schemas.openxmlformats.org/officeDocument/2006/relationships/slide" Target="slide10.xml"/><Relationship Id="rId19" Type="http://schemas.openxmlformats.org/officeDocument/2006/relationships/slide" Target="slide120.xml"/><Relationship Id="rId4" Type="http://schemas.openxmlformats.org/officeDocument/2006/relationships/image" Target="../media/image3.png"/><Relationship Id="rId9" Type="http://schemas.openxmlformats.org/officeDocument/2006/relationships/hyperlink" Target="../C++&#31243;&#24207;&#35774;&#35745;&#22522;&#30784;&#35838;&#20214;2&#29256;(&#20363;&#39064;&#32534;&#21495;)/7-&#32487;&#25215;(7.2).ppt#-1,1,7.2  &#22522;&#31867;&#21644;&#27966;&#29983;&#31867;" TargetMode="External"/><Relationship Id="rId14" Type="http://schemas.openxmlformats.org/officeDocument/2006/relationships/oleObject" Target="../embeddings/oleObject3.bin"/><Relationship Id="rId22" Type="http://schemas.openxmlformats.org/officeDocument/2006/relationships/slide" Target="slide1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647700" y="1066800"/>
            <a:ext cx="8001000" cy="2338388"/>
          </a:xfrm>
          <a:prstGeom prst="rect">
            <a:avLst/>
          </a:prstGeom>
          <a:noFill/>
          <a:ln w="9525">
            <a:noFill/>
            <a:miter lim="800000"/>
          </a:ln>
          <a:effectLst/>
        </p:spPr>
        <p:txBody>
          <a:bodyPr>
            <a:spAutoFit/>
          </a:bodyPr>
          <a:lstStyle/>
          <a:p>
            <a:pPr algn="just">
              <a:lnSpc>
                <a:spcPct val="160000"/>
              </a:lnSpc>
              <a:buClr>
                <a:schemeClr val="accent2"/>
              </a:buClr>
              <a:buFont typeface="Wingdings" panose="05000000000000000000" pitchFamily="2" charset="2"/>
              <a:buNone/>
            </a:pPr>
            <a:r>
              <a:rPr lang="zh-CN" altLang="en-US" sz="2000" b="1" i="1">
                <a:solidFill>
                  <a:srgbClr val="008000"/>
                </a:solidFill>
                <a:ea typeface="Arial Unicode MS" pitchFamily="34" charset="-122"/>
                <a:cs typeface="Arial Unicode MS" pitchFamily="34" charset="-122"/>
              </a:rPr>
              <a:t>类继承关系的语法形式</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class </a:t>
            </a:r>
            <a:r>
              <a:rPr lang="zh-CN" altLang="en-US" sz="1800" b="1" i="1">
                <a:ea typeface="Arial Unicode MS" pitchFamily="34" charset="-122"/>
                <a:cs typeface="Arial Unicode MS" pitchFamily="34" charset="-122"/>
              </a:rPr>
              <a:t>派生类名</a:t>
            </a: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基类名表</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a:t>
            </a:r>
          </a:p>
          <a:p>
            <a:pPr algn="just">
              <a:lnSpc>
                <a:spcPct val="160000"/>
              </a:lnSpc>
              <a:buClr>
                <a:schemeClr val="accent2"/>
              </a:buClr>
              <a:buFont typeface="Wingdings" panose="05000000000000000000" pitchFamily="2" charset="2"/>
              <a:buNone/>
            </a:pP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数据成员和成员函数声明</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a:t>
            </a:r>
          </a:p>
        </p:txBody>
      </p:sp>
      <p:sp>
        <p:nvSpPr>
          <p:cNvPr id="532483" name="Rectangle 3"/>
          <p:cNvSpPr>
            <a:spLocks noGrp="1" noChangeArrowheads="1"/>
          </p:cNvSpPr>
          <p:nvPr>
            <p:ph type="ctrTitle" idx="4294967295"/>
          </p:nvPr>
        </p:nvSpPr>
        <p:spPr>
          <a:xfrm>
            <a:off x="533400" y="381000"/>
            <a:ext cx="5561013" cy="609600"/>
          </a:xfrm>
          <a:prstGeom prst="rect">
            <a:avLst/>
          </a:prstGeom>
        </p:spPr>
        <p:txBody>
          <a:bodyPr/>
          <a:lstStyle/>
          <a:p>
            <a:pPr algn="l"/>
            <a:r>
              <a:rPr lang="en-US" altLang="zh-CN" sz="2800" b="1">
                <a:solidFill>
                  <a:schemeClr val="accent2"/>
                </a:solidFill>
                <a:latin typeface="楷体_GB2312" pitchFamily="49" charset="-122"/>
                <a:ea typeface="楷体_GB2312" pitchFamily="49" charset="-122"/>
              </a:rPr>
              <a:t>8.2  </a:t>
            </a:r>
            <a:r>
              <a:rPr lang="zh-CN" altLang="en-US" sz="2800" b="1">
                <a:solidFill>
                  <a:schemeClr val="accent2"/>
                </a:solidFill>
                <a:latin typeface="楷体_GB2312" pitchFamily="49" charset="-122"/>
                <a:ea typeface="楷体_GB2312" pitchFamily="49" charset="-122"/>
              </a:rPr>
              <a:t>基类和派生类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32483"/>
                                        </p:tgtEl>
                                        <p:attrNameLst>
                                          <p:attrName>style.visibility</p:attrName>
                                        </p:attrNameLst>
                                      </p:cBhvr>
                                      <p:to>
                                        <p:strVal val="visible"/>
                                      </p:to>
                                    </p:set>
                                    <p:animEffect transition="in" filter="blinds(vertical)">
                                      <p:cBhvr>
                                        <p:cTn id="7" dur="500"/>
                                        <p:tgtEl>
                                          <p:spTgt spid="5324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32482"/>
                                        </p:tgtEl>
                                        <p:attrNameLst>
                                          <p:attrName>style.visibility</p:attrName>
                                        </p:attrNameLst>
                                      </p:cBhvr>
                                      <p:to>
                                        <p:strVal val="visible"/>
                                      </p:to>
                                    </p:set>
                                    <p:animEffect transition="in" filter="checkerboard(down)">
                                      <p:cBhvr>
                                        <p:cTn id="12" dur="500"/>
                                        <p:tgtEl>
                                          <p:spTgt spid="53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autoUpdateAnimBg="0"/>
      <p:bldP spid="532483"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609600" y="150813"/>
            <a:ext cx="8001000" cy="6266524"/>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dirty="0"/>
              <a:t>#include&lt;iostream&gt;</a:t>
            </a:r>
          </a:p>
          <a:p>
            <a:pPr algn="l">
              <a:lnSpc>
                <a:spcPct val="115000"/>
              </a:lnSpc>
              <a:buClr>
                <a:schemeClr val="accent2"/>
              </a:buClr>
              <a:buFont typeface="Wingdings" panose="05000000000000000000" pitchFamily="2" charset="2"/>
              <a:buNone/>
            </a:pPr>
            <a:r>
              <a:rPr lang="en-US" altLang="zh-CN" sz="1400" dirty="0"/>
              <a:t>using namespace std ;</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data1 , data2 ;</a:t>
            </a:r>
          </a:p>
          <a:p>
            <a:pPr algn="l">
              <a:lnSpc>
                <a:spcPct val="115000"/>
              </a:lnSpc>
              <a:buClr>
                <a:schemeClr val="accent2"/>
              </a:buClr>
              <a:buFont typeface="Wingdings" panose="05000000000000000000" pitchFamily="2" charset="2"/>
              <a:buNone/>
            </a:pPr>
            <a:r>
              <a:rPr lang="en-US" altLang="zh-CN" sz="1400" dirty="0"/>
              <a:t>   public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 int  p1 , int  p2 ) { data1 = p1; data2 = p2; }</a:t>
            </a:r>
          </a:p>
          <a:p>
            <a:pPr algn="l">
              <a:lnSpc>
                <a:spcPct val="115000"/>
              </a:lnSpc>
              <a:buClr>
                <a:schemeClr val="accent2"/>
              </a:buClr>
              <a:buFont typeface="Wingdings" panose="05000000000000000000" pitchFamily="2" charset="2"/>
              <a:buNone/>
            </a:pPr>
            <a:r>
              <a:rPr lang="en-US" altLang="zh-CN" sz="1400" dirty="0"/>
              <a:t>       int  inc1 () { return  ++ data1; }</a:t>
            </a:r>
          </a:p>
          <a:p>
            <a:pPr algn="l">
              <a:lnSpc>
                <a:spcPct val="115000"/>
              </a:lnSpc>
              <a:buClr>
                <a:schemeClr val="accent2"/>
              </a:buClr>
              <a:buFont typeface="Wingdings" panose="05000000000000000000" pitchFamily="2" charset="2"/>
              <a:buNone/>
            </a:pPr>
            <a:r>
              <a:rPr lang="en-US" altLang="zh-CN" sz="1400" dirty="0"/>
              <a:t>       int  inc2 () { return  ++ data2 ; }</a:t>
            </a:r>
          </a:p>
          <a:p>
            <a:pPr algn="l">
              <a:lnSpc>
                <a:spcPct val="115000"/>
              </a:lnSpc>
              <a:buClr>
                <a:schemeClr val="accent2"/>
              </a:buClr>
              <a:buFont typeface="Wingdings" panose="05000000000000000000" pitchFamily="2" charset="2"/>
              <a:buNone/>
            </a:pPr>
            <a:r>
              <a:rPr lang="en-US" altLang="zh-CN" sz="1400" dirty="0"/>
              <a:t>       void  display  ()  {</a:t>
            </a:r>
            <a:r>
              <a:rPr lang="en-US" altLang="zh-CN" sz="1400" dirty="0" err="1"/>
              <a:t>cout</a:t>
            </a:r>
            <a:r>
              <a:rPr lang="en-US" altLang="zh-CN" sz="1400" dirty="0"/>
              <a:t> &lt;&lt; "data1=" &lt;&lt; data1 &lt;&lt; ", data2=" &lt;&lt; data2 &lt;&lt; </a:t>
            </a:r>
            <a:r>
              <a:rPr lang="en-US" altLang="zh-CN" sz="1400" dirty="0" err="1"/>
              <a:t>endl</a:t>
            </a:r>
            <a:r>
              <a:rPr lang="en-US" altLang="zh-CN" sz="1400" dirty="0"/>
              <a:t> ; }</a:t>
            </a:r>
          </a:p>
          <a:p>
            <a:pPr algn="l">
              <a:lnSpc>
                <a:spcPct val="115000"/>
              </a:lnSpc>
              <a:buClr>
                <a:schemeClr val="accent2"/>
              </a:buClr>
              <a:buFont typeface="Wingdings" panose="05000000000000000000" pitchFamily="2" charset="2"/>
              <a:buNone/>
            </a:pPr>
            <a:r>
              <a:rPr lang="en-US" altLang="zh-CN" sz="1400" dirty="0"/>
              <a:t>};</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derived_class</a:t>
            </a:r>
            <a:r>
              <a:rPr lang="en-US" altLang="zh-CN" sz="1400" dirty="0"/>
              <a:t> : private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data3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data4 ;</a:t>
            </a:r>
          </a:p>
          <a:p>
            <a:pPr algn="l">
              <a:lnSpc>
                <a:spcPct val="115000"/>
              </a:lnSpc>
              <a:buClr>
                <a:schemeClr val="accent2"/>
              </a:buClr>
              <a:buFont typeface="Wingdings" panose="05000000000000000000" pitchFamily="2" charset="2"/>
              <a:buNone/>
            </a:pPr>
            <a:r>
              <a:rPr lang="en-US" altLang="zh-CN" sz="1400" dirty="0"/>
              <a:t>   public:</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derived_class</a:t>
            </a:r>
            <a:r>
              <a:rPr lang="en-US" altLang="zh-CN" sz="1400" dirty="0"/>
              <a:t> ( int  p1 , int  p2 , int  p3 , int  p4 , int  p5 ): </a:t>
            </a:r>
            <a:r>
              <a:rPr lang="en-US" altLang="zh-CN" sz="1400" dirty="0" err="1"/>
              <a:t>parent_class</a:t>
            </a:r>
            <a:r>
              <a:rPr lang="en-US" altLang="zh-CN" sz="1400" dirty="0"/>
              <a:t> ( p1 , p2 ) , data4 ( p3 , p4 )</a:t>
            </a:r>
          </a:p>
          <a:p>
            <a:pPr algn="l">
              <a:lnSpc>
                <a:spcPct val="115000"/>
              </a:lnSpc>
              <a:buClr>
                <a:schemeClr val="accent2"/>
              </a:buClr>
              <a:buFont typeface="Wingdings" panose="05000000000000000000" pitchFamily="2" charset="2"/>
              <a:buNone/>
            </a:pPr>
            <a:r>
              <a:rPr lang="en-US" altLang="zh-CN" sz="1400" dirty="0"/>
              <a:t>           { data3 = p5 ; }</a:t>
            </a:r>
          </a:p>
          <a:p>
            <a:pPr algn="l">
              <a:lnSpc>
                <a:spcPct val="115000"/>
              </a:lnSpc>
              <a:buClr>
                <a:schemeClr val="accent2"/>
              </a:buClr>
              <a:buFont typeface="Wingdings" panose="05000000000000000000" pitchFamily="2" charset="2"/>
              <a:buNone/>
            </a:pPr>
            <a:r>
              <a:rPr lang="en-US" altLang="zh-CN" sz="1400" dirty="0"/>
              <a:t>       int  inc1 ( ) { return  </a:t>
            </a:r>
            <a:r>
              <a:rPr lang="en-US" altLang="zh-CN" sz="1400" dirty="0" err="1"/>
              <a:t>parent_class</a:t>
            </a:r>
            <a:r>
              <a:rPr lang="en-US" altLang="zh-CN" sz="1400" dirty="0"/>
              <a:t> :: inc1 ( ) ; }</a:t>
            </a:r>
          </a:p>
          <a:p>
            <a:pPr algn="l">
              <a:lnSpc>
                <a:spcPct val="115000"/>
              </a:lnSpc>
              <a:buClr>
                <a:schemeClr val="accent2"/>
              </a:buClr>
              <a:buFont typeface="Wingdings" panose="05000000000000000000" pitchFamily="2" charset="2"/>
              <a:buNone/>
            </a:pPr>
            <a:r>
              <a:rPr lang="en-US" altLang="zh-CN" sz="1400" dirty="0"/>
              <a:t>       int  inc3 ( ) { return  ++ data3 ; }</a:t>
            </a:r>
          </a:p>
          <a:p>
            <a:pPr algn="l">
              <a:lnSpc>
                <a:spcPct val="115000"/>
              </a:lnSpc>
              <a:buClr>
                <a:schemeClr val="accent2"/>
              </a:buClr>
              <a:buFont typeface="Wingdings" panose="05000000000000000000" pitchFamily="2" charset="2"/>
              <a:buNone/>
            </a:pPr>
            <a:r>
              <a:rPr lang="en-US" altLang="zh-CN" sz="1400" dirty="0"/>
              <a:t>       void  display ( )</a:t>
            </a:r>
          </a:p>
          <a:p>
            <a:pPr algn="l">
              <a:lnSpc>
                <a:spcPct val="115000"/>
              </a:lnSpc>
              <a:buClr>
                <a:schemeClr val="accent2"/>
              </a:buClr>
              <a:buFont typeface="Wingdings" panose="05000000000000000000" pitchFamily="2" charset="2"/>
              <a:buNone/>
            </a:pPr>
            <a:r>
              <a:rPr lang="en-US" altLang="zh-CN" sz="1400" dirty="0"/>
              <a:t>          { </a:t>
            </a:r>
            <a:r>
              <a:rPr lang="en-US" altLang="zh-CN" sz="1400" dirty="0" err="1"/>
              <a:t>parent_class</a:t>
            </a:r>
            <a:r>
              <a:rPr lang="en-US" altLang="zh-CN" sz="1400" dirty="0"/>
              <a:t> :: display ( ) ;   data4.display (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cout</a:t>
            </a:r>
            <a:r>
              <a:rPr lang="en-US" altLang="zh-CN" sz="1400" dirty="0"/>
              <a:t> &lt;&lt; "data3=" &lt;&lt; data3 &lt;&lt; </a:t>
            </a:r>
            <a:r>
              <a:rPr lang="en-US" altLang="zh-CN" sz="1400" dirty="0" err="1"/>
              <a:t>endl</a:t>
            </a: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b="1" dirty="0"/>
              <a:t>int main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d1 ( 17 , 18 , 1 , 2 , -5 ) ;   d1 . inc1 ( ) ;     d1 . display ( ) ;  }</a:t>
            </a:r>
          </a:p>
        </p:txBody>
      </p:sp>
      <p:sp>
        <p:nvSpPr>
          <p:cNvPr id="598020" name="Rectangle 4"/>
          <p:cNvSpPr>
            <a:spLocks noChangeArrowheads="1"/>
          </p:cNvSpPr>
          <p:nvPr/>
        </p:nvSpPr>
        <p:spPr bwMode="auto">
          <a:xfrm>
            <a:off x="685800" y="4724400"/>
            <a:ext cx="4572000" cy="1604963"/>
          </a:xfrm>
          <a:prstGeom prst="rect">
            <a:avLst/>
          </a:prstGeom>
          <a:solidFill>
            <a:srgbClr val="FFCCFF"/>
          </a:solidFill>
          <a:ln w="9525">
            <a:noFill/>
            <a:miter lim="800000"/>
          </a:ln>
          <a:effectLst>
            <a:prstShdw prst="shdw17" dist="71842" dir="2700000">
              <a:srgbClr val="FFCCFF">
                <a:gamma/>
                <a:shade val="60000"/>
                <a:invGamma/>
              </a:srgbClr>
            </a:prstShdw>
          </a:effectLst>
        </p:spPr>
        <p:txBody>
          <a:bodyPr>
            <a:spAutoFit/>
          </a:bodyPr>
          <a:lstStyle/>
          <a:p>
            <a:pPr algn="l">
              <a:lnSpc>
                <a:spcPct val="70000"/>
              </a:lnSpc>
              <a:spcBef>
                <a:spcPct val="50000"/>
              </a:spcBef>
              <a:buClr>
                <a:schemeClr val="accent2"/>
              </a:buClr>
              <a:buFont typeface="Wingdings" panose="05000000000000000000" pitchFamily="2" charset="2"/>
              <a:buNone/>
            </a:pPr>
            <a:r>
              <a:rPr lang="en-US" altLang="zh-CN" sz="1800"/>
              <a:t>int main ( )</a:t>
            </a:r>
          </a:p>
          <a:p>
            <a:pPr algn="l">
              <a:lnSpc>
                <a:spcPct val="70000"/>
              </a:lnSpc>
              <a:spcBef>
                <a:spcPct val="50000"/>
              </a:spcBef>
              <a:buClr>
                <a:schemeClr val="accent2"/>
              </a:buClr>
              <a:buFont typeface="Wingdings" panose="05000000000000000000" pitchFamily="2" charset="2"/>
              <a:buNone/>
            </a:pPr>
            <a:r>
              <a:rPr lang="en-US" altLang="zh-CN" sz="1800"/>
              <a:t>{ derived_class  d1 ( 17 , 18 , 1 , 2 , -5 ) ;   </a:t>
            </a:r>
          </a:p>
          <a:p>
            <a:pPr algn="l">
              <a:lnSpc>
                <a:spcPct val="70000"/>
              </a:lnSpc>
              <a:spcBef>
                <a:spcPct val="50000"/>
              </a:spcBef>
              <a:buClr>
                <a:schemeClr val="accent2"/>
              </a:buClr>
              <a:buFont typeface="Wingdings" panose="05000000000000000000" pitchFamily="2" charset="2"/>
              <a:buNone/>
            </a:pPr>
            <a:r>
              <a:rPr lang="en-US" altLang="zh-CN" sz="1800"/>
              <a:t>   d1 . inc1 ( ) ;</a:t>
            </a:r>
          </a:p>
          <a:p>
            <a:pPr algn="l">
              <a:lnSpc>
                <a:spcPct val="70000"/>
              </a:lnSpc>
              <a:spcBef>
                <a:spcPct val="50000"/>
              </a:spcBef>
              <a:buClr>
                <a:schemeClr val="accent2"/>
              </a:buClr>
              <a:buFont typeface="Wingdings" panose="05000000000000000000" pitchFamily="2" charset="2"/>
              <a:buNone/>
            </a:pPr>
            <a:r>
              <a:rPr lang="en-US" altLang="zh-CN" sz="1800"/>
              <a:t>   </a:t>
            </a:r>
            <a:r>
              <a:rPr lang="en-US" altLang="zh-CN" sz="1800" b="1">
                <a:solidFill>
                  <a:srgbClr val="0000FF"/>
                </a:solidFill>
              </a:rPr>
              <a:t>d1 . display ( ) ;</a:t>
            </a:r>
          </a:p>
          <a:p>
            <a:pPr algn="l">
              <a:lnSpc>
                <a:spcPct val="70000"/>
              </a:lnSpc>
              <a:spcBef>
                <a:spcPct val="50000"/>
              </a:spcBef>
              <a:buClr>
                <a:schemeClr val="accent2"/>
              </a:buClr>
              <a:buFont typeface="Wingdings" panose="05000000000000000000" pitchFamily="2" charset="2"/>
              <a:buNone/>
            </a:pPr>
            <a:r>
              <a:rPr lang="en-US" altLang="zh-CN" sz="1800"/>
              <a:t>}</a:t>
            </a:r>
          </a:p>
        </p:txBody>
      </p:sp>
      <p:sp>
        <p:nvSpPr>
          <p:cNvPr id="598021" name="AutoShape 5"/>
          <p:cNvSpPr/>
          <p:nvPr/>
        </p:nvSpPr>
        <p:spPr bwMode="auto">
          <a:xfrm>
            <a:off x="4648200" y="3141663"/>
            <a:ext cx="1600200" cy="609600"/>
          </a:xfrm>
          <a:prstGeom prst="borderCallout2">
            <a:avLst>
              <a:gd name="adj1" fmla="val 18750"/>
              <a:gd name="adj2" fmla="val -4764"/>
              <a:gd name="adj3" fmla="val 18750"/>
              <a:gd name="adj4" fmla="val -38491"/>
              <a:gd name="adj5" fmla="val 411718"/>
              <a:gd name="adj6" fmla="val -14652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输出数据</a:t>
            </a:r>
          </a:p>
        </p:txBody>
      </p:sp>
      <p:sp>
        <p:nvSpPr>
          <p:cNvPr id="598022" name="Rectangle 6"/>
          <p:cNvSpPr>
            <a:spLocks noGrp="1" noChangeArrowheads="1"/>
          </p:cNvSpPr>
          <p:nvPr>
            <p:ph type="title" idx="4294967295"/>
          </p:nvPr>
        </p:nvSpPr>
        <p:spPr>
          <a:xfrm>
            <a:off x="838200" y="152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8024"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8062" name="Group 46"/>
          <p:cNvGrpSpPr/>
          <p:nvPr/>
        </p:nvGrpSpPr>
        <p:grpSpPr bwMode="auto">
          <a:xfrm>
            <a:off x="3235325" y="5334000"/>
            <a:ext cx="5832475" cy="1447800"/>
            <a:chOff x="2038" y="3408"/>
            <a:chExt cx="3674" cy="912"/>
          </a:xfrm>
        </p:grpSpPr>
        <p:sp>
          <p:nvSpPr>
            <p:cNvPr id="598063" name="Rectangle 47"/>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8064" name="Rectangle 48"/>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8065" name="Rectangle 49"/>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a:t>
              </a:r>
              <a:r>
                <a:rPr lang="en-US" altLang="zh-CN" sz="1800" b="1">
                  <a:solidFill>
                    <a:srgbClr val="0000FF"/>
                  </a:solidFill>
                  <a:effectLst>
                    <a:outerShdw blurRad="38100" dist="38100" dir="2700000" algn="tl">
                      <a:srgbClr val="000000"/>
                    </a:outerShdw>
                  </a:effectLst>
                </a:rPr>
                <a:t>data4	</a:t>
              </a:r>
            </a:p>
            <a:p>
              <a:pPr algn="l">
                <a:lnSpc>
                  <a:spcPct val="110000"/>
                </a:lnSpc>
              </a:pPr>
              <a:r>
                <a:rPr lang="en-US" altLang="zh-CN" sz="1800" b="1" i="1">
                  <a:solidFill>
                    <a:srgbClr val="0000FF"/>
                  </a:solidFill>
                  <a:effectLst>
                    <a:outerShdw blurRad="38100" dist="38100" dir="2700000" algn="tl">
                      <a:srgbClr val="000000"/>
                    </a:outerShdw>
                  </a:effectLst>
                </a:rPr>
                <a:t>data1	data2</a:t>
              </a:r>
              <a:r>
                <a:rPr lang="en-US" altLang="zh-CN" sz="1800" b="1"/>
                <a:t>		</a:t>
              </a:r>
            </a:p>
          </p:txBody>
        </p:sp>
        <p:sp>
          <p:nvSpPr>
            <p:cNvPr id="598066" name="Line 50"/>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8067" name="Rectangle 51"/>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solidFill>
                    <a:srgbClr val="0000FF"/>
                  </a:solidFill>
                  <a:effectLst>
                    <a:outerShdw blurRad="38100" dist="38100" dir="2700000" algn="tl">
                      <a:srgbClr val="000000"/>
                    </a:outerShdw>
                  </a:effectLst>
                </a:rPr>
                <a:t>data3</a:t>
              </a:r>
            </a:p>
          </p:txBody>
        </p:sp>
        <p:sp>
          <p:nvSpPr>
            <p:cNvPr id="598068" name="Rectangle 52"/>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8069" name="Rectangle 53"/>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8070" name="Rectangle 54"/>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8021"/>
                                        </p:tgtEl>
                                        <p:attrNameLst>
                                          <p:attrName>style.visibility</p:attrName>
                                        </p:attrNameLst>
                                      </p:cBhvr>
                                      <p:to>
                                        <p:strVal val="visible"/>
                                      </p:to>
                                    </p:set>
                                    <p:animEffect transition="in" filter="barn(outHorizontal)">
                                      <p:cBhvr>
                                        <p:cTn id="7" dur="500"/>
                                        <p:tgtEl>
                                          <p:spTgt spid="598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1"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ext Box 2"/>
          <p:cNvSpPr txBox="1">
            <a:spLocks noChangeArrowheads="1"/>
          </p:cNvSpPr>
          <p:nvPr/>
        </p:nvSpPr>
        <p:spPr bwMode="auto">
          <a:xfrm>
            <a:off x="609600" y="152400"/>
            <a:ext cx="8001000" cy="6266524"/>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dirty="0"/>
              <a:t>#include&lt;iostream&gt;</a:t>
            </a:r>
          </a:p>
          <a:p>
            <a:pPr algn="l">
              <a:lnSpc>
                <a:spcPct val="115000"/>
              </a:lnSpc>
              <a:buClr>
                <a:schemeClr val="accent2"/>
              </a:buClr>
              <a:buFont typeface="Wingdings" panose="05000000000000000000" pitchFamily="2" charset="2"/>
              <a:buNone/>
            </a:pPr>
            <a:r>
              <a:rPr lang="en-US" altLang="zh-CN" sz="1400" dirty="0"/>
              <a:t>using namespace std ;</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data1 , data2 ;</a:t>
            </a:r>
          </a:p>
          <a:p>
            <a:pPr algn="l">
              <a:lnSpc>
                <a:spcPct val="115000"/>
              </a:lnSpc>
              <a:buClr>
                <a:schemeClr val="accent2"/>
              </a:buClr>
              <a:buFont typeface="Wingdings" panose="05000000000000000000" pitchFamily="2" charset="2"/>
              <a:buNone/>
            </a:pPr>
            <a:r>
              <a:rPr lang="en-US" altLang="zh-CN" sz="1400" dirty="0"/>
              <a:t>   public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 int  p1 , int  p2 ) { data1 = p1; data2 = p2; }</a:t>
            </a:r>
          </a:p>
          <a:p>
            <a:pPr algn="l">
              <a:lnSpc>
                <a:spcPct val="115000"/>
              </a:lnSpc>
              <a:buClr>
                <a:schemeClr val="accent2"/>
              </a:buClr>
              <a:buFont typeface="Wingdings" panose="05000000000000000000" pitchFamily="2" charset="2"/>
              <a:buNone/>
            </a:pPr>
            <a:r>
              <a:rPr lang="en-US" altLang="zh-CN" sz="1400" dirty="0"/>
              <a:t>       int  inc1 () { return  ++ data1; }</a:t>
            </a:r>
          </a:p>
          <a:p>
            <a:pPr algn="l">
              <a:lnSpc>
                <a:spcPct val="115000"/>
              </a:lnSpc>
              <a:buClr>
                <a:schemeClr val="accent2"/>
              </a:buClr>
              <a:buFont typeface="Wingdings" panose="05000000000000000000" pitchFamily="2" charset="2"/>
              <a:buNone/>
            </a:pPr>
            <a:r>
              <a:rPr lang="en-US" altLang="zh-CN" sz="1400" dirty="0"/>
              <a:t>       int  inc2 () { return  ++ data2 ; }</a:t>
            </a:r>
          </a:p>
          <a:p>
            <a:pPr algn="l">
              <a:lnSpc>
                <a:spcPct val="115000"/>
              </a:lnSpc>
              <a:buClr>
                <a:schemeClr val="accent2"/>
              </a:buClr>
              <a:buFont typeface="Wingdings" panose="05000000000000000000" pitchFamily="2" charset="2"/>
              <a:buNone/>
            </a:pPr>
            <a:r>
              <a:rPr lang="en-US" altLang="zh-CN" sz="1400" dirty="0"/>
              <a:t>       void  display  ()  {</a:t>
            </a:r>
            <a:r>
              <a:rPr lang="en-US" altLang="zh-CN" sz="1400" dirty="0" err="1"/>
              <a:t>cout</a:t>
            </a:r>
            <a:r>
              <a:rPr lang="en-US" altLang="zh-CN" sz="1400" dirty="0"/>
              <a:t> &lt;&lt; "data1=" &lt;&lt; data1 &lt;&lt; ", data2=" &lt;&lt; data2 &lt;&lt; </a:t>
            </a:r>
            <a:r>
              <a:rPr lang="en-US" altLang="zh-CN" sz="1400" dirty="0" err="1"/>
              <a:t>endl</a:t>
            </a:r>
            <a:r>
              <a:rPr lang="en-US" altLang="zh-CN" sz="1400" dirty="0"/>
              <a:t> ; }</a:t>
            </a:r>
          </a:p>
          <a:p>
            <a:pPr algn="l">
              <a:lnSpc>
                <a:spcPct val="115000"/>
              </a:lnSpc>
              <a:buClr>
                <a:schemeClr val="accent2"/>
              </a:buClr>
              <a:buFont typeface="Wingdings" panose="05000000000000000000" pitchFamily="2" charset="2"/>
              <a:buNone/>
            </a:pPr>
            <a:r>
              <a:rPr lang="en-US" altLang="zh-CN" sz="1400" dirty="0"/>
              <a:t>};</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derived_class</a:t>
            </a:r>
            <a:r>
              <a:rPr lang="en-US" altLang="zh-CN" sz="1400" dirty="0"/>
              <a:t> : private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data3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data4 ;</a:t>
            </a:r>
          </a:p>
          <a:p>
            <a:pPr algn="l">
              <a:lnSpc>
                <a:spcPct val="115000"/>
              </a:lnSpc>
              <a:buClr>
                <a:schemeClr val="accent2"/>
              </a:buClr>
              <a:buFont typeface="Wingdings" panose="05000000000000000000" pitchFamily="2" charset="2"/>
              <a:buNone/>
            </a:pPr>
            <a:r>
              <a:rPr lang="en-US" altLang="zh-CN" sz="1400" dirty="0"/>
              <a:t>   public:</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derived_class</a:t>
            </a:r>
            <a:r>
              <a:rPr lang="en-US" altLang="zh-CN" sz="1400" dirty="0"/>
              <a:t> ( int  p1 , int  p2 , int  p3 , int  p4 , int  p5 ): </a:t>
            </a:r>
            <a:r>
              <a:rPr lang="en-US" altLang="zh-CN" sz="1400" dirty="0" err="1"/>
              <a:t>parent_class</a:t>
            </a:r>
            <a:r>
              <a:rPr lang="en-US" altLang="zh-CN" sz="1400" dirty="0"/>
              <a:t> ( p1 , p2 ) , data4 ( p3 , p4 )</a:t>
            </a:r>
          </a:p>
          <a:p>
            <a:pPr algn="l">
              <a:lnSpc>
                <a:spcPct val="115000"/>
              </a:lnSpc>
              <a:buClr>
                <a:schemeClr val="accent2"/>
              </a:buClr>
              <a:buFont typeface="Wingdings" panose="05000000000000000000" pitchFamily="2" charset="2"/>
              <a:buNone/>
            </a:pPr>
            <a:r>
              <a:rPr lang="en-US" altLang="zh-CN" sz="1400" dirty="0"/>
              <a:t>           { data3 = p5 ; }</a:t>
            </a:r>
          </a:p>
          <a:p>
            <a:pPr algn="l">
              <a:lnSpc>
                <a:spcPct val="115000"/>
              </a:lnSpc>
              <a:buClr>
                <a:schemeClr val="accent2"/>
              </a:buClr>
              <a:buFont typeface="Wingdings" panose="05000000000000000000" pitchFamily="2" charset="2"/>
              <a:buNone/>
            </a:pPr>
            <a:r>
              <a:rPr lang="en-US" altLang="zh-CN" sz="1400" dirty="0"/>
              <a:t>       int  inc1 ( ) { return  </a:t>
            </a:r>
            <a:r>
              <a:rPr lang="en-US" altLang="zh-CN" sz="1400" dirty="0" err="1"/>
              <a:t>parent_class</a:t>
            </a:r>
            <a:r>
              <a:rPr lang="en-US" altLang="zh-CN" sz="1400" dirty="0"/>
              <a:t> :: inc1 ( ) ; }</a:t>
            </a:r>
          </a:p>
          <a:p>
            <a:pPr algn="l">
              <a:lnSpc>
                <a:spcPct val="115000"/>
              </a:lnSpc>
              <a:buClr>
                <a:schemeClr val="accent2"/>
              </a:buClr>
              <a:buFont typeface="Wingdings" panose="05000000000000000000" pitchFamily="2" charset="2"/>
              <a:buNone/>
            </a:pPr>
            <a:r>
              <a:rPr lang="en-US" altLang="zh-CN" sz="1400" dirty="0"/>
              <a:t>       int  inc3 ( ) { return  ++ data3 ; }</a:t>
            </a:r>
          </a:p>
          <a:p>
            <a:pPr algn="l">
              <a:lnSpc>
                <a:spcPct val="115000"/>
              </a:lnSpc>
              <a:buClr>
                <a:schemeClr val="accent2"/>
              </a:buClr>
              <a:buFont typeface="Wingdings" panose="05000000000000000000" pitchFamily="2" charset="2"/>
              <a:buNone/>
            </a:pPr>
            <a:r>
              <a:rPr lang="en-US" altLang="zh-CN" sz="1400" dirty="0"/>
              <a:t>       void  display ( )</a:t>
            </a:r>
          </a:p>
          <a:p>
            <a:pPr algn="l">
              <a:lnSpc>
                <a:spcPct val="115000"/>
              </a:lnSpc>
              <a:buClr>
                <a:schemeClr val="accent2"/>
              </a:buClr>
              <a:buFont typeface="Wingdings" panose="05000000000000000000" pitchFamily="2" charset="2"/>
              <a:buNone/>
            </a:pPr>
            <a:r>
              <a:rPr lang="en-US" altLang="zh-CN" sz="1400" dirty="0"/>
              <a:t>          { </a:t>
            </a:r>
            <a:r>
              <a:rPr lang="en-US" altLang="zh-CN" sz="1400" dirty="0" err="1"/>
              <a:t>parent_class</a:t>
            </a:r>
            <a:r>
              <a:rPr lang="en-US" altLang="zh-CN" sz="1400" dirty="0"/>
              <a:t> :: display ( ) ;   data4.display (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cout</a:t>
            </a:r>
            <a:r>
              <a:rPr lang="en-US" altLang="zh-CN" sz="1400" dirty="0"/>
              <a:t> &lt;&lt; "data3=" &lt;&lt; data3 &lt;&lt; </a:t>
            </a:r>
            <a:r>
              <a:rPr lang="en-US" altLang="zh-CN" sz="1400" dirty="0" err="1"/>
              <a:t>endl</a:t>
            </a: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int main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derived_class</a:t>
            </a:r>
            <a:r>
              <a:rPr lang="en-US" altLang="zh-CN" sz="1400" dirty="0"/>
              <a:t>  d1 ( 17 , 18 , 1 , 2 , -5 ) ;   d1 . inc1 ( ) ;     d1 . display ( ) ;  }</a:t>
            </a:r>
          </a:p>
        </p:txBody>
      </p:sp>
      <p:sp>
        <p:nvSpPr>
          <p:cNvPr id="599048" name="Rectangle 8"/>
          <p:cNvSpPr>
            <a:spLocks noGrp="1" noChangeArrowheads="1"/>
          </p:cNvSpPr>
          <p:nvPr>
            <p:ph type="title" idx="4294967295"/>
          </p:nvPr>
        </p:nvSpPr>
        <p:spPr>
          <a:xfrm flipV="1">
            <a:off x="8323263" y="188913"/>
            <a:ext cx="569912" cy="115887"/>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p>
        </p:txBody>
      </p:sp>
      <p:sp>
        <p:nvSpPr>
          <p:cNvPr id="599050" name="Rectangle 10"/>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599071" name="Rectangle 31"/>
          <p:cNvSpPr>
            <a:spLocks noChangeArrowheads="1"/>
          </p:cNvSpPr>
          <p:nvPr/>
        </p:nvSpPr>
        <p:spPr bwMode="auto">
          <a:xfrm>
            <a:off x="685800" y="4724400"/>
            <a:ext cx="4572000" cy="1604963"/>
          </a:xfrm>
          <a:prstGeom prst="rect">
            <a:avLst/>
          </a:prstGeom>
          <a:solidFill>
            <a:srgbClr val="FFCCFF"/>
          </a:solidFill>
          <a:ln w="9525">
            <a:noFill/>
            <a:miter lim="800000"/>
          </a:ln>
          <a:effectLst>
            <a:prstShdw prst="shdw17" dist="71842" dir="2700000">
              <a:srgbClr val="FFCCFF">
                <a:gamma/>
                <a:shade val="60000"/>
                <a:invGamma/>
              </a:srgbClr>
            </a:prstShdw>
          </a:effectLst>
        </p:spPr>
        <p:txBody>
          <a:bodyPr>
            <a:spAutoFit/>
          </a:bodyPr>
          <a:lstStyle/>
          <a:p>
            <a:pPr algn="l">
              <a:lnSpc>
                <a:spcPct val="70000"/>
              </a:lnSpc>
              <a:spcBef>
                <a:spcPct val="50000"/>
              </a:spcBef>
              <a:buClr>
                <a:schemeClr val="accent2"/>
              </a:buClr>
              <a:buFont typeface="Wingdings" panose="05000000000000000000" pitchFamily="2" charset="2"/>
              <a:buNone/>
            </a:pPr>
            <a:r>
              <a:rPr lang="en-US" altLang="zh-CN" sz="1800"/>
              <a:t>int main ( )</a:t>
            </a:r>
          </a:p>
          <a:p>
            <a:pPr algn="l">
              <a:lnSpc>
                <a:spcPct val="70000"/>
              </a:lnSpc>
              <a:spcBef>
                <a:spcPct val="50000"/>
              </a:spcBef>
              <a:buClr>
                <a:schemeClr val="accent2"/>
              </a:buClr>
              <a:buFont typeface="Wingdings" panose="05000000000000000000" pitchFamily="2" charset="2"/>
              <a:buNone/>
            </a:pPr>
            <a:r>
              <a:rPr lang="en-US" altLang="zh-CN" sz="1800"/>
              <a:t>{ derived_class  d1 ( </a:t>
            </a:r>
            <a:r>
              <a:rPr lang="en-US" altLang="zh-CN" sz="1800" b="1"/>
              <a:t>17</a:t>
            </a:r>
            <a:r>
              <a:rPr lang="en-US" altLang="zh-CN" sz="1800"/>
              <a:t> , 18 , 1 , 2 , -5 ) ;   </a:t>
            </a:r>
          </a:p>
          <a:p>
            <a:pPr algn="l">
              <a:lnSpc>
                <a:spcPct val="70000"/>
              </a:lnSpc>
              <a:spcBef>
                <a:spcPct val="50000"/>
              </a:spcBef>
              <a:buClr>
                <a:schemeClr val="accent2"/>
              </a:buClr>
              <a:buFont typeface="Wingdings" panose="05000000000000000000" pitchFamily="2" charset="2"/>
              <a:buNone/>
            </a:pPr>
            <a:r>
              <a:rPr lang="en-US" altLang="zh-CN" sz="1800"/>
              <a:t>   </a:t>
            </a:r>
            <a:r>
              <a:rPr lang="en-US" altLang="zh-CN" sz="1800" b="1"/>
              <a:t>d1 . inc1 ( ) ;</a:t>
            </a:r>
          </a:p>
          <a:p>
            <a:pPr algn="l">
              <a:lnSpc>
                <a:spcPct val="70000"/>
              </a:lnSpc>
              <a:spcBef>
                <a:spcPct val="50000"/>
              </a:spcBef>
              <a:buClr>
                <a:schemeClr val="accent2"/>
              </a:buClr>
              <a:buFont typeface="Wingdings" panose="05000000000000000000" pitchFamily="2" charset="2"/>
              <a:buNone/>
            </a:pPr>
            <a:r>
              <a:rPr lang="en-US" altLang="zh-CN" sz="1800"/>
              <a:t>   d1 . display ( ) ;</a:t>
            </a:r>
          </a:p>
          <a:p>
            <a:pPr algn="l">
              <a:lnSpc>
                <a:spcPct val="70000"/>
              </a:lnSpc>
              <a:spcBef>
                <a:spcPct val="50000"/>
              </a:spcBef>
              <a:buClr>
                <a:schemeClr val="accent2"/>
              </a:buClr>
              <a:buFont typeface="Wingdings" panose="05000000000000000000" pitchFamily="2" charset="2"/>
              <a:buNone/>
            </a:pPr>
            <a:r>
              <a:rPr lang="en-US" altLang="zh-CN" sz="1800"/>
              <a:t>}</a:t>
            </a:r>
          </a:p>
        </p:txBody>
      </p:sp>
      <p:sp>
        <p:nvSpPr>
          <p:cNvPr id="599045" name="Oval 5"/>
          <p:cNvSpPr>
            <a:spLocks noChangeArrowheads="1"/>
          </p:cNvSpPr>
          <p:nvPr/>
        </p:nvSpPr>
        <p:spPr bwMode="auto">
          <a:xfrm>
            <a:off x="2667000" y="4953000"/>
            <a:ext cx="304800" cy="381000"/>
          </a:xfrm>
          <a:prstGeom prst="ellipse">
            <a:avLst/>
          </a:prstGeom>
          <a:noFill/>
          <a:ln w="19050">
            <a:solidFill>
              <a:srgbClr val="FF3300"/>
            </a:solidFill>
            <a:round/>
          </a:ln>
          <a:effectLst/>
        </p:spPr>
        <p:txBody>
          <a:bodyPr wrap="none" anchor="ctr"/>
          <a:lstStyle/>
          <a:p>
            <a:endParaRPr lang="zh-CN" altLang="en-US"/>
          </a:p>
        </p:txBody>
      </p:sp>
      <p:grpSp>
        <p:nvGrpSpPr>
          <p:cNvPr id="599072" name="Group 32"/>
          <p:cNvGrpSpPr/>
          <p:nvPr/>
        </p:nvGrpSpPr>
        <p:grpSpPr bwMode="auto">
          <a:xfrm>
            <a:off x="3235325" y="5334000"/>
            <a:ext cx="5832475" cy="1447800"/>
            <a:chOff x="2038" y="3408"/>
            <a:chExt cx="3674" cy="912"/>
          </a:xfrm>
        </p:grpSpPr>
        <p:sp>
          <p:nvSpPr>
            <p:cNvPr id="599073" name="Rectangle 33"/>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9074" name="Rectangle 34"/>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9075" name="Rectangle 35"/>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9076" name="Line 36"/>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9077" name="Rectangle 37"/>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99078" name="Rectangle 38"/>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9079" name="Rectangle 39"/>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9080" name="Rectangle 40"/>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
        <p:nvSpPr>
          <p:cNvPr id="599082" name="Oval 42"/>
          <p:cNvSpPr>
            <a:spLocks noChangeArrowheads="1"/>
          </p:cNvSpPr>
          <p:nvPr/>
        </p:nvSpPr>
        <p:spPr bwMode="auto">
          <a:xfrm>
            <a:off x="827088" y="5300663"/>
            <a:ext cx="1524000" cy="381000"/>
          </a:xfrm>
          <a:prstGeom prst="ellipse">
            <a:avLst/>
          </a:prstGeom>
          <a:noFill/>
          <a:ln w="19050">
            <a:solidFill>
              <a:srgbClr val="FF3300"/>
            </a:solidFill>
            <a:round/>
          </a:ln>
          <a:effectLst/>
        </p:spPr>
        <p:txBody>
          <a:bodyPr wrap="none" anchor="ctr"/>
          <a:lstStyle/>
          <a:p>
            <a:endParaRPr lang="zh-CN" altLang="en-US"/>
          </a:p>
        </p:txBody>
      </p:sp>
      <p:pic>
        <p:nvPicPr>
          <p:cNvPr id="599083" name="Picture 43"/>
          <p:cNvPicPr>
            <a:picLocks noChangeAspect="1" noChangeArrowheads="1"/>
          </p:cNvPicPr>
          <p:nvPr/>
        </p:nvPicPr>
        <p:blipFill>
          <a:blip r:embed="rId2"/>
          <a:srcRect/>
          <a:stretch>
            <a:fillRect/>
          </a:stretch>
        </p:blipFill>
        <p:spPr bwMode="auto">
          <a:xfrm>
            <a:off x="5148263" y="3386138"/>
            <a:ext cx="3738562" cy="1914525"/>
          </a:xfrm>
          <a:prstGeom prst="rect">
            <a:avLst/>
          </a:prstGeom>
          <a:noFill/>
        </p:spPr>
      </p:pic>
      <p:sp>
        <p:nvSpPr>
          <p:cNvPr id="599046" name="Oval 6"/>
          <p:cNvSpPr>
            <a:spLocks noChangeArrowheads="1"/>
          </p:cNvSpPr>
          <p:nvPr/>
        </p:nvSpPr>
        <p:spPr bwMode="auto">
          <a:xfrm>
            <a:off x="5003800" y="3644900"/>
            <a:ext cx="1524000" cy="381000"/>
          </a:xfrm>
          <a:prstGeom prst="ellipse">
            <a:avLst/>
          </a:prstGeom>
          <a:noFill/>
          <a:ln w="19050">
            <a:solidFill>
              <a:srgbClr val="FF3300"/>
            </a:solidFill>
            <a:round/>
          </a:ln>
          <a:effectLst/>
        </p:spPr>
        <p:txBody>
          <a:bodyPr wrap="none" anchor="ctr"/>
          <a:lstStyle/>
          <a:p>
            <a:endParaRPr lang="zh-CN" altLang="en-US"/>
          </a:p>
        </p:txBody>
      </p:sp>
      <p:sp>
        <p:nvSpPr>
          <p:cNvPr id="599047" name="AutoShape 7"/>
          <p:cNvSpPr/>
          <p:nvPr/>
        </p:nvSpPr>
        <p:spPr bwMode="auto">
          <a:xfrm>
            <a:off x="6832600" y="2349500"/>
            <a:ext cx="1447800" cy="609600"/>
          </a:xfrm>
          <a:prstGeom prst="borderCallout2">
            <a:avLst>
              <a:gd name="adj1" fmla="val 18750"/>
              <a:gd name="adj2" fmla="val -5264"/>
              <a:gd name="adj3" fmla="val 18750"/>
              <a:gd name="adj4" fmla="val -16995"/>
              <a:gd name="adj5" fmla="val 209634"/>
              <a:gd name="adj6" fmla="val -540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自增了</a:t>
            </a:r>
            <a:r>
              <a:rPr lang="en-US" altLang="zh-CN" sz="1800" b="1"/>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99083"/>
                                        </p:tgtEl>
                                        <p:attrNameLst>
                                          <p:attrName>style.visibility</p:attrName>
                                        </p:attrNameLst>
                                      </p:cBhvr>
                                      <p:to>
                                        <p:strVal val="visible"/>
                                      </p:to>
                                    </p:set>
                                    <p:animEffect transition="in" filter="checkerboard(across)">
                                      <p:cBhvr>
                                        <p:cTn id="7" dur="500"/>
                                        <p:tgtEl>
                                          <p:spTgt spid="5990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9045"/>
                                        </p:tgtEl>
                                        <p:attrNameLst>
                                          <p:attrName>style.visibility</p:attrName>
                                        </p:attrNameLst>
                                      </p:cBhvr>
                                      <p:to>
                                        <p:strVal val="visible"/>
                                      </p:to>
                                    </p:set>
                                    <p:animEffect transition="in" filter="box(out)">
                                      <p:cBhvr>
                                        <p:cTn id="12" dur="500"/>
                                        <p:tgtEl>
                                          <p:spTgt spid="5990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99082"/>
                                        </p:tgtEl>
                                        <p:attrNameLst>
                                          <p:attrName>style.visibility</p:attrName>
                                        </p:attrNameLst>
                                      </p:cBhvr>
                                      <p:to>
                                        <p:strVal val="visible"/>
                                      </p:to>
                                    </p:set>
                                    <p:animEffect transition="in" filter="box(out)">
                                      <p:cBhvr>
                                        <p:cTn id="17" dur="500"/>
                                        <p:tgtEl>
                                          <p:spTgt spid="5990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99046"/>
                                        </p:tgtEl>
                                        <p:attrNameLst>
                                          <p:attrName>style.visibility</p:attrName>
                                        </p:attrNameLst>
                                      </p:cBhvr>
                                      <p:to>
                                        <p:strVal val="visible"/>
                                      </p:to>
                                    </p:set>
                                    <p:animEffect transition="in" filter="box(out)">
                                      <p:cBhvr>
                                        <p:cTn id="22" dur="500"/>
                                        <p:tgtEl>
                                          <p:spTgt spid="5990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599047"/>
                                        </p:tgtEl>
                                        <p:attrNameLst>
                                          <p:attrName>style.visibility</p:attrName>
                                        </p:attrNameLst>
                                      </p:cBhvr>
                                      <p:to>
                                        <p:strVal val="visible"/>
                                      </p:to>
                                    </p:set>
                                    <p:animEffect transition="in" filter="barn(outHorizontal)">
                                      <p:cBhvr>
                                        <p:cTn id="27" dur="500"/>
                                        <p:tgtEl>
                                          <p:spTgt spid="59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animBg="1"/>
      <p:bldP spid="599082" grpId="0" animBg="1"/>
      <p:bldP spid="599046" grpId="0" animBg="1"/>
      <p:bldP spid="599047"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609600" y="152400"/>
            <a:ext cx="8001000" cy="6555641"/>
          </a:xfrm>
          <a:prstGeom prst="rect">
            <a:avLst/>
          </a:prstGeom>
          <a:noFill/>
          <a:ln w="9525">
            <a:noFill/>
            <a:miter lim="800000"/>
          </a:ln>
          <a:effectLst/>
        </p:spPr>
        <p:txBody>
          <a:bodyPr>
            <a:spAutoFit/>
          </a:bodyPr>
          <a:lstStyle/>
          <a:p>
            <a:pPr algn="l"/>
            <a:r>
              <a:rPr lang="en-US" altLang="zh-CN" sz="2000" dirty="0"/>
              <a:t>#include&lt;iostream&gt;</a:t>
            </a:r>
          </a:p>
          <a:p>
            <a:pPr algn="l"/>
            <a:r>
              <a:rPr lang="en-US" altLang="zh-CN" sz="2000" dirty="0"/>
              <a:t>using namespace std;</a:t>
            </a:r>
          </a:p>
          <a:p>
            <a:pPr algn="l"/>
            <a:r>
              <a:rPr lang="en-US" altLang="zh-CN" sz="2000" dirty="0"/>
              <a:t>class Base</a:t>
            </a:r>
          </a:p>
          <a:p>
            <a:pPr algn="l"/>
            <a:r>
              <a:rPr lang="en-US" altLang="zh-CN" sz="2000" dirty="0"/>
              <a:t>{</a:t>
            </a:r>
          </a:p>
          <a:p>
            <a:pPr algn="l"/>
            <a:r>
              <a:rPr lang="en-US" altLang="zh-CN" sz="2000" dirty="0"/>
              <a:t>    public:</a:t>
            </a:r>
          </a:p>
          <a:p>
            <a:pPr algn="l"/>
            <a:r>
              <a:rPr lang="en-US" altLang="zh-CN" sz="2000" dirty="0"/>
              <a:t>        int x;</a:t>
            </a:r>
          </a:p>
          <a:p>
            <a:pPr algn="l"/>
            <a:r>
              <a:rPr lang="en-US" altLang="zh-CN" sz="2000" dirty="0"/>
              <a:t>        Base(int </a:t>
            </a:r>
            <a:r>
              <a:rPr lang="en-US" altLang="zh-CN" sz="2000" dirty="0" err="1"/>
              <a:t>i</a:t>
            </a:r>
            <a:r>
              <a:rPr lang="en-US" altLang="zh-CN" sz="2000" dirty="0"/>
              <a:t>) : x(</a:t>
            </a:r>
            <a:r>
              <a:rPr lang="en-US" altLang="zh-CN" sz="2000" dirty="0" err="1"/>
              <a:t>i</a:t>
            </a:r>
            <a:r>
              <a:rPr lang="en-US" altLang="zh-CN" sz="2000" dirty="0"/>
              <a:t>){}</a:t>
            </a:r>
          </a:p>
          <a:p>
            <a:pPr algn="l"/>
            <a:r>
              <a:rPr lang="en-US" altLang="zh-CN" sz="2000" dirty="0"/>
              <a:t>};</a:t>
            </a:r>
          </a:p>
          <a:p>
            <a:pPr algn="l"/>
            <a:r>
              <a:rPr lang="en-US" altLang="zh-CN" sz="2000" dirty="0"/>
              <a:t>class Derived : public Base</a:t>
            </a:r>
          </a:p>
          <a:p>
            <a:pPr algn="l"/>
            <a:r>
              <a:rPr lang="en-US" altLang="zh-CN" sz="2000" dirty="0"/>
              <a:t>{</a:t>
            </a:r>
          </a:p>
          <a:p>
            <a:pPr algn="l"/>
            <a:r>
              <a:rPr lang="en-US" altLang="zh-CN" sz="2000" dirty="0"/>
              <a:t>        int a;</a:t>
            </a:r>
          </a:p>
          <a:p>
            <a:pPr algn="l"/>
            <a:r>
              <a:rPr lang="en-US" altLang="zh-CN" sz="2000" dirty="0"/>
              <a:t>    public:</a:t>
            </a:r>
          </a:p>
          <a:p>
            <a:pPr algn="l"/>
            <a:r>
              <a:rPr lang="en-US" altLang="zh-CN" sz="2000" dirty="0"/>
              <a:t>        Derived(int j) : </a:t>
            </a:r>
            <a:r>
              <a:rPr lang="en-US" altLang="zh-CN" sz="2000" dirty="0">
                <a:solidFill>
                  <a:srgbClr val="FF0000"/>
                </a:solidFill>
              </a:rPr>
              <a:t>a(j * 10), Base(2)</a:t>
            </a:r>
          </a:p>
          <a:p>
            <a:pPr algn="l"/>
            <a:r>
              <a:rPr lang="en-US" altLang="zh-CN" sz="2000" dirty="0"/>
              <a:t>        {</a:t>
            </a:r>
          </a:p>
          <a:p>
            <a:pPr algn="l"/>
            <a:r>
              <a:rPr lang="en-US" altLang="zh-CN" sz="2000" dirty="0"/>
              <a:t>            </a:t>
            </a:r>
            <a:r>
              <a:rPr lang="en-US" altLang="zh-CN" sz="2000" dirty="0" err="1"/>
              <a:t>cout</a:t>
            </a:r>
            <a:r>
              <a:rPr lang="en-US" altLang="zh-CN" sz="2000" dirty="0"/>
              <a:t> &lt;&lt; "Base::x=" &lt;&lt; x &lt;&lt; "\</a:t>
            </a:r>
            <a:r>
              <a:rPr lang="en-US" altLang="zh-CN" sz="2000" dirty="0" err="1"/>
              <a:t>nDerived</a:t>
            </a:r>
            <a:r>
              <a:rPr lang="en-US" altLang="zh-CN" sz="2000" dirty="0"/>
              <a:t>::a=" &lt;&lt; a &lt;&lt; </a:t>
            </a:r>
            <a:r>
              <a:rPr lang="en-US" altLang="zh-CN" sz="2000" dirty="0" err="1"/>
              <a:t>endl</a:t>
            </a:r>
            <a:r>
              <a:rPr lang="en-US" altLang="zh-CN" sz="2000" dirty="0"/>
              <a:t>;</a:t>
            </a:r>
          </a:p>
          <a:p>
            <a:pPr algn="l"/>
            <a:r>
              <a:rPr lang="en-US" altLang="zh-CN" sz="2000" dirty="0"/>
              <a:t>        }</a:t>
            </a:r>
          </a:p>
          <a:p>
            <a:pPr algn="l"/>
            <a:r>
              <a:rPr lang="en-US" altLang="zh-CN" sz="2000" dirty="0"/>
              <a:t>};</a:t>
            </a:r>
          </a:p>
          <a:p>
            <a:pPr algn="l"/>
            <a:r>
              <a:rPr lang="en-US" altLang="zh-CN" sz="2000" dirty="0"/>
              <a:t>int main()</a:t>
            </a:r>
          </a:p>
          <a:p>
            <a:pPr algn="l"/>
            <a:r>
              <a:rPr lang="en-US" altLang="zh-CN" sz="2000" dirty="0"/>
              <a:t>{</a:t>
            </a:r>
          </a:p>
          <a:p>
            <a:pPr algn="l"/>
            <a:r>
              <a:rPr lang="en-US" altLang="zh-CN" sz="2000" dirty="0"/>
              <a:t>    Derived d(1);</a:t>
            </a:r>
          </a:p>
          <a:p>
            <a:pPr algn="l"/>
            <a:r>
              <a:rPr lang="en-US" altLang="zh-CN" sz="2000" dirty="0"/>
              <a:t>}</a:t>
            </a:r>
            <a:endParaRPr lang="en-US" altLang="zh-CN" sz="2000" b="1" dirty="0"/>
          </a:p>
        </p:txBody>
      </p:sp>
      <p:sp>
        <p:nvSpPr>
          <p:cNvPr id="580611" name="Rectangle 3"/>
          <p:cNvSpPr>
            <a:spLocks noChangeArrowheads="1"/>
          </p:cNvSpPr>
          <p:nvPr/>
        </p:nvSpPr>
        <p:spPr bwMode="auto">
          <a:xfrm>
            <a:off x="3966618" y="398463"/>
            <a:ext cx="4783682" cy="400110"/>
          </a:xfrm>
          <a:prstGeom prst="rect">
            <a:avLst/>
          </a:prstGeom>
          <a:noFill/>
          <a:ln w="9525">
            <a:noFill/>
            <a:miter lim="800000"/>
          </a:ln>
          <a:effectLst/>
        </p:spPr>
        <p:txBody>
          <a:bodyPr wrap="none">
            <a:spAutoFit/>
          </a:bodyPr>
          <a:lstStyle/>
          <a:p>
            <a:pPr algn="r"/>
            <a:r>
              <a:rPr lang="zh-CN" altLang="en-US" sz="2000" b="1" i="1" dirty="0">
                <a:solidFill>
                  <a:schemeClr val="folHlink"/>
                </a:solidFill>
              </a:rPr>
              <a:t>例</a:t>
            </a:r>
            <a:r>
              <a:rPr lang="en-US" altLang="zh-CN" sz="2000" b="1" i="1" dirty="0">
                <a:solidFill>
                  <a:schemeClr val="folHlink"/>
                </a:solidFill>
              </a:rPr>
              <a:t>8-7  </a:t>
            </a:r>
            <a:r>
              <a:rPr lang="zh-CN" altLang="en-US" sz="2000" b="1" i="1" dirty="0">
                <a:solidFill>
                  <a:schemeClr val="folHlink"/>
                </a:solidFill>
                <a:highlight>
                  <a:srgbClr val="FFFF00"/>
                </a:highlight>
              </a:rPr>
              <a:t>再探</a:t>
            </a:r>
            <a:r>
              <a:rPr lang="zh-CN" altLang="en-US" sz="2000" b="1" i="1" dirty="0">
                <a:solidFill>
                  <a:schemeClr val="folHlink"/>
                </a:solidFill>
              </a:rPr>
              <a:t>带参数构造函数调用顺序测试</a:t>
            </a:r>
          </a:p>
        </p:txBody>
      </p:sp>
      <p:sp>
        <p:nvSpPr>
          <p:cNvPr id="58061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endParaRPr lang="zh-CN" altLang="en-US" sz="100" dirty="0">
              <a:solidFill>
                <a:schemeClr val="bg1"/>
              </a:solidFill>
            </a:endParaRPr>
          </a:p>
        </p:txBody>
      </p:sp>
      <p:pic>
        <p:nvPicPr>
          <p:cNvPr id="2" name="图片 1"/>
          <p:cNvPicPr>
            <a:picLocks noChangeAspect="1"/>
          </p:cNvPicPr>
          <p:nvPr/>
        </p:nvPicPr>
        <p:blipFill>
          <a:blip r:embed="rId2"/>
          <a:stretch>
            <a:fillRect/>
          </a:stretch>
        </p:blipFill>
        <p:spPr>
          <a:xfrm>
            <a:off x="5292080" y="1484784"/>
            <a:ext cx="28956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Effect transition="in" filter="checkerboard(across)">
                                      <p:cBhvr>
                                        <p:cTn id="7" dur="500"/>
                                        <p:tgtEl>
                                          <p:spTgt spid="5806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80610"/>
                                        </p:tgtEl>
                                        <p:attrNameLst>
                                          <p:attrName>style.visibility</p:attrName>
                                        </p:attrNameLst>
                                      </p:cBhvr>
                                      <p:to>
                                        <p:strVal val="visible"/>
                                      </p:to>
                                    </p:set>
                                    <p:animEffect transition="in" filter="checkerboard(down)">
                                      <p:cBhvr>
                                        <p:cTn id="12" dur="500"/>
                                        <p:tgtEl>
                                          <p:spTgt spid="5806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utoUpdateAnimBg="0"/>
      <p:bldP spid="580611"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609600" y="152400"/>
            <a:ext cx="8001000" cy="6555641"/>
          </a:xfrm>
          <a:prstGeom prst="rect">
            <a:avLst/>
          </a:prstGeom>
          <a:noFill/>
          <a:ln w="9525">
            <a:noFill/>
            <a:miter lim="800000"/>
          </a:ln>
          <a:effectLst/>
        </p:spPr>
        <p:txBody>
          <a:bodyPr>
            <a:spAutoFit/>
          </a:bodyPr>
          <a:lstStyle/>
          <a:p>
            <a:pPr algn="l"/>
            <a:r>
              <a:rPr lang="en-US" altLang="zh-CN" sz="2000" dirty="0"/>
              <a:t>#include&lt;iostream&gt;</a:t>
            </a:r>
          </a:p>
          <a:p>
            <a:pPr algn="l"/>
            <a:r>
              <a:rPr lang="en-US" altLang="zh-CN" sz="2000" dirty="0"/>
              <a:t>using namespace std;</a:t>
            </a:r>
          </a:p>
          <a:p>
            <a:pPr algn="l"/>
            <a:r>
              <a:rPr lang="en-US" altLang="zh-CN" sz="2000" dirty="0"/>
              <a:t>class Base</a:t>
            </a:r>
          </a:p>
          <a:p>
            <a:pPr algn="l"/>
            <a:r>
              <a:rPr lang="en-US" altLang="zh-CN" sz="2000" dirty="0"/>
              <a:t>{</a:t>
            </a:r>
          </a:p>
          <a:p>
            <a:pPr algn="l"/>
            <a:r>
              <a:rPr lang="en-US" altLang="zh-CN" sz="2000" dirty="0"/>
              <a:t>    public:</a:t>
            </a:r>
          </a:p>
          <a:p>
            <a:pPr algn="l"/>
            <a:r>
              <a:rPr lang="en-US" altLang="zh-CN" sz="2000" dirty="0"/>
              <a:t>        int x;</a:t>
            </a:r>
          </a:p>
          <a:p>
            <a:pPr algn="l"/>
            <a:r>
              <a:rPr lang="en-US" altLang="zh-CN" sz="2000" dirty="0"/>
              <a:t>        Base(int </a:t>
            </a:r>
            <a:r>
              <a:rPr lang="en-US" altLang="zh-CN" sz="2000" dirty="0" err="1"/>
              <a:t>i</a:t>
            </a:r>
            <a:r>
              <a:rPr lang="en-US" altLang="zh-CN" sz="2000" dirty="0"/>
              <a:t>) : x(</a:t>
            </a:r>
            <a:r>
              <a:rPr lang="en-US" altLang="zh-CN" sz="2000" dirty="0" err="1"/>
              <a:t>i</a:t>
            </a:r>
            <a:r>
              <a:rPr lang="en-US" altLang="zh-CN" sz="2000" dirty="0"/>
              <a:t>){}</a:t>
            </a:r>
          </a:p>
          <a:p>
            <a:pPr algn="l"/>
            <a:r>
              <a:rPr lang="en-US" altLang="zh-CN" sz="2000" dirty="0"/>
              <a:t>};</a:t>
            </a:r>
          </a:p>
          <a:p>
            <a:pPr algn="l"/>
            <a:r>
              <a:rPr lang="en-US" altLang="zh-CN" sz="2000" dirty="0"/>
              <a:t>class Derived : public Base</a:t>
            </a:r>
          </a:p>
          <a:p>
            <a:pPr algn="l"/>
            <a:r>
              <a:rPr lang="en-US" altLang="zh-CN" sz="2000" dirty="0"/>
              <a:t>{</a:t>
            </a:r>
          </a:p>
          <a:p>
            <a:pPr algn="l"/>
            <a:r>
              <a:rPr lang="en-US" altLang="zh-CN" sz="2000" dirty="0"/>
              <a:t>        int a;</a:t>
            </a:r>
          </a:p>
          <a:p>
            <a:pPr algn="l"/>
            <a:r>
              <a:rPr lang="en-US" altLang="zh-CN" sz="2000" dirty="0"/>
              <a:t>    public:</a:t>
            </a:r>
          </a:p>
          <a:p>
            <a:pPr algn="l"/>
            <a:r>
              <a:rPr lang="en-US" altLang="zh-CN" sz="2000" dirty="0"/>
              <a:t>        Derived(int j) : </a:t>
            </a:r>
            <a:r>
              <a:rPr lang="en-US" altLang="zh-CN" sz="2000" dirty="0">
                <a:solidFill>
                  <a:srgbClr val="FF0000"/>
                </a:solidFill>
              </a:rPr>
              <a:t>a(j * 10), Base(</a:t>
            </a:r>
            <a:r>
              <a:rPr lang="en-US" altLang="zh-CN" sz="2000" dirty="0">
                <a:solidFill>
                  <a:srgbClr val="FF0000"/>
                </a:solidFill>
                <a:highlight>
                  <a:srgbClr val="FFFF00"/>
                </a:highlight>
              </a:rPr>
              <a:t>a</a:t>
            </a:r>
            <a:r>
              <a:rPr lang="en-US" altLang="zh-CN" sz="2000" dirty="0">
                <a:solidFill>
                  <a:srgbClr val="FF0000"/>
                </a:solidFill>
              </a:rPr>
              <a:t>)</a:t>
            </a:r>
          </a:p>
          <a:p>
            <a:pPr algn="l"/>
            <a:r>
              <a:rPr lang="en-US" altLang="zh-CN" sz="2000" dirty="0"/>
              <a:t>        {</a:t>
            </a:r>
          </a:p>
          <a:p>
            <a:pPr algn="l"/>
            <a:r>
              <a:rPr lang="en-US" altLang="zh-CN" sz="2000" dirty="0"/>
              <a:t>            </a:t>
            </a:r>
            <a:r>
              <a:rPr lang="en-US" altLang="zh-CN" sz="2000" dirty="0" err="1"/>
              <a:t>cout</a:t>
            </a:r>
            <a:r>
              <a:rPr lang="en-US" altLang="zh-CN" sz="2000" dirty="0"/>
              <a:t> &lt;&lt; "Base::x=" &lt;&lt; x &lt;&lt; "\</a:t>
            </a:r>
            <a:r>
              <a:rPr lang="en-US" altLang="zh-CN" sz="2000" dirty="0" err="1"/>
              <a:t>nDerived</a:t>
            </a:r>
            <a:r>
              <a:rPr lang="en-US" altLang="zh-CN" sz="2000" dirty="0"/>
              <a:t>::a=" &lt;&lt; a &lt;&lt; </a:t>
            </a:r>
            <a:r>
              <a:rPr lang="en-US" altLang="zh-CN" sz="2000" dirty="0" err="1"/>
              <a:t>endl</a:t>
            </a:r>
            <a:r>
              <a:rPr lang="en-US" altLang="zh-CN" sz="2000" dirty="0"/>
              <a:t>;</a:t>
            </a:r>
          </a:p>
          <a:p>
            <a:pPr algn="l"/>
            <a:r>
              <a:rPr lang="en-US" altLang="zh-CN" sz="2000" dirty="0"/>
              <a:t>        }</a:t>
            </a:r>
          </a:p>
          <a:p>
            <a:pPr algn="l"/>
            <a:r>
              <a:rPr lang="en-US" altLang="zh-CN" sz="2000" dirty="0"/>
              <a:t>};</a:t>
            </a:r>
          </a:p>
          <a:p>
            <a:pPr algn="l"/>
            <a:r>
              <a:rPr lang="en-US" altLang="zh-CN" sz="2000" dirty="0"/>
              <a:t>int main()</a:t>
            </a:r>
          </a:p>
          <a:p>
            <a:pPr algn="l"/>
            <a:r>
              <a:rPr lang="en-US" altLang="zh-CN" sz="2000" dirty="0"/>
              <a:t>{</a:t>
            </a:r>
          </a:p>
          <a:p>
            <a:pPr algn="l"/>
            <a:r>
              <a:rPr lang="en-US" altLang="zh-CN" sz="2000" dirty="0"/>
              <a:t>    Derived d(1);</a:t>
            </a:r>
          </a:p>
          <a:p>
            <a:pPr algn="l"/>
            <a:r>
              <a:rPr lang="en-US" altLang="zh-CN" sz="2000" dirty="0"/>
              <a:t>}</a:t>
            </a:r>
            <a:endParaRPr lang="en-US" altLang="zh-CN" sz="2000" b="1" dirty="0"/>
          </a:p>
        </p:txBody>
      </p:sp>
      <p:sp>
        <p:nvSpPr>
          <p:cNvPr id="580611" name="Rectangle 3"/>
          <p:cNvSpPr>
            <a:spLocks noChangeArrowheads="1"/>
          </p:cNvSpPr>
          <p:nvPr/>
        </p:nvSpPr>
        <p:spPr bwMode="auto">
          <a:xfrm>
            <a:off x="3966618" y="398463"/>
            <a:ext cx="4783682" cy="400110"/>
          </a:xfrm>
          <a:prstGeom prst="rect">
            <a:avLst/>
          </a:prstGeom>
          <a:noFill/>
          <a:ln w="9525">
            <a:noFill/>
            <a:miter lim="800000"/>
          </a:ln>
          <a:effectLst/>
        </p:spPr>
        <p:txBody>
          <a:bodyPr wrap="none">
            <a:spAutoFit/>
          </a:bodyPr>
          <a:lstStyle/>
          <a:p>
            <a:pPr algn="r"/>
            <a:r>
              <a:rPr lang="zh-CN" altLang="en-US" sz="2000" b="1" i="1" dirty="0">
                <a:solidFill>
                  <a:schemeClr val="folHlink"/>
                </a:solidFill>
              </a:rPr>
              <a:t>例</a:t>
            </a:r>
            <a:r>
              <a:rPr lang="en-US" altLang="zh-CN" sz="2000" b="1" i="1" dirty="0">
                <a:solidFill>
                  <a:schemeClr val="folHlink"/>
                </a:solidFill>
              </a:rPr>
              <a:t>8-7  </a:t>
            </a:r>
            <a:r>
              <a:rPr lang="zh-CN" altLang="en-US" sz="2000" b="1" i="1" dirty="0">
                <a:solidFill>
                  <a:schemeClr val="folHlink"/>
                </a:solidFill>
                <a:highlight>
                  <a:srgbClr val="FFFF00"/>
                </a:highlight>
              </a:rPr>
              <a:t>再探</a:t>
            </a:r>
            <a:r>
              <a:rPr lang="zh-CN" altLang="en-US" sz="2000" b="1" i="1" dirty="0">
                <a:solidFill>
                  <a:schemeClr val="folHlink"/>
                </a:solidFill>
              </a:rPr>
              <a:t>带参数构造函数调用顺序测试</a:t>
            </a:r>
          </a:p>
        </p:txBody>
      </p:sp>
      <p:sp>
        <p:nvSpPr>
          <p:cNvPr id="58061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endParaRPr lang="zh-CN" altLang="en-US" sz="100" dirty="0">
              <a:solidFill>
                <a:schemeClr val="bg1"/>
              </a:solidFill>
            </a:endParaRPr>
          </a:p>
        </p:txBody>
      </p:sp>
      <p:pic>
        <p:nvPicPr>
          <p:cNvPr id="3" name="图片 2"/>
          <p:cNvPicPr>
            <a:picLocks noChangeAspect="1"/>
          </p:cNvPicPr>
          <p:nvPr/>
        </p:nvPicPr>
        <p:blipFill>
          <a:blip r:embed="rId2"/>
          <a:stretch>
            <a:fillRect/>
          </a:stretch>
        </p:blipFill>
        <p:spPr>
          <a:xfrm>
            <a:off x="5076056" y="1323975"/>
            <a:ext cx="2914650" cy="1466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Effect transition="in" filter="checkerboard(across)">
                                      <p:cBhvr>
                                        <p:cTn id="7" dur="500"/>
                                        <p:tgtEl>
                                          <p:spTgt spid="5806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80610"/>
                                        </p:tgtEl>
                                        <p:attrNameLst>
                                          <p:attrName>style.visibility</p:attrName>
                                        </p:attrNameLst>
                                      </p:cBhvr>
                                      <p:to>
                                        <p:strVal val="visible"/>
                                      </p:to>
                                    </p:set>
                                    <p:animEffect transition="in" filter="checkerboard(down)">
                                      <p:cBhvr>
                                        <p:cTn id="12" dur="500"/>
                                        <p:tgtEl>
                                          <p:spTgt spid="5806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utoUpdateAnimBg="0"/>
      <p:bldP spid="580611"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Text Box 2"/>
          <p:cNvSpPr txBox="1">
            <a:spLocks noChangeArrowheads="1"/>
          </p:cNvSpPr>
          <p:nvPr/>
        </p:nvSpPr>
        <p:spPr bwMode="auto">
          <a:xfrm>
            <a:off x="685800" y="1371600"/>
            <a:ext cx="5181600" cy="641350"/>
          </a:xfrm>
          <a:prstGeom prst="rect">
            <a:avLst/>
          </a:prstGeom>
          <a:noFill/>
          <a:ln w="9525">
            <a:noFill/>
            <a:miter lim="800000"/>
          </a:ln>
          <a:effectLst/>
        </p:spPr>
        <p:txBody>
          <a:bodyPr>
            <a:spAutoFit/>
          </a:bodyPr>
          <a:lstStyle/>
          <a:p>
            <a:pPr algn="l">
              <a:lnSpc>
                <a:spcPct val="180000"/>
              </a:lnSpc>
              <a:buClr>
                <a:schemeClr val="accent2"/>
              </a:buClr>
              <a:buFont typeface="Wingdings" panose="05000000000000000000" pitchFamily="2" charset="2"/>
              <a:buNone/>
            </a:pPr>
            <a:r>
              <a:rPr lang="zh-CN" altLang="en-US" sz="2000" b="1" i="1">
                <a:solidFill>
                  <a:srgbClr val="006600"/>
                </a:solidFill>
              </a:rPr>
              <a:t>例</a:t>
            </a:r>
            <a:r>
              <a:rPr lang="en-US" altLang="zh-CN" sz="2000" b="1" i="1">
                <a:solidFill>
                  <a:srgbClr val="006600"/>
                </a:solidFill>
              </a:rPr>
              <a:t>8-8  </a:t>
            </a:r>
            <a:r>
              <a:rPr lang="zh-CN" altLang="en-US" sz="2000" b="1" i="1">
                <a:solidFill>
                  <a:srgbClr val="006600"/>
                </a:solidFill>
              </a:rPr>
              <a:t>考察一个点、圆、圆柱体的层次结构 </a:t>
            </a:r>
          </a:p>
        </p:txBody>
      </p:sp>
      <p:sp>
        <p:nvSpPr>
          <p:cNvPr id="600067" name="Rectangle 3"/>
          <p:cNvSpPr>
            <a:spLocks noGrp="1" noChangeArrowheads="1"/>
          </p:cNvSpPr>
          <p:nvPr>
            <p:ph type="ctrTitle" idx="4294967295"/>
          </p:nvPr>
        </p:nvSpPr>
        <p:spPr>
          <a:xfrm>
            <a:off x="533400" y="381000"/>
            <a:ext cx="5561013" cy="609600"/>
          </a:xfrm>
          <a:prstGeom prst="rect">
            <a:avLst/>
          </a:prstGeom>
        </p:spPr>
        <p:txBody>
          <a:bodyPr/>
          <a:lstStyle/>
          <a:p>
            <a:pPr algn="l"/>
            <a:r>
              <a:rPr lang="en-US" altLang="zh-CN" sz="2800" b="1">
                <a:solidFill>
                  <a:schemeClr val="accent2"/>
                </a:solidFill>
                <a:latin typeface="楷体_GB2312" pitchFamily="49" charset="-122"/>
                <a:ea typeface="楷体_GB2312" pitchFamily="49" charset="-122"/>
              </a:rPr>
              <a:t>8.4  </a:t>
            </a:r>
            <a:r>
              <a:rPr lang="zh-CN" altLang="en-US" sz="2800" b="1">
                <a:solidFill>
                  <a:schemeClr val="accent2"/>
                </a:solidFill>
                <a:latin typeface="楷体_GB2312" pitchFamily="49" charset="-122"/>
                <a:ea typeface="楷体_GB2312" pitchFamily="49" charset="-122"/>
              </a:rPr>
              <a:t>继承的应用实例</a:t>
            </a:r>
          </a:p>
        </p:txBody>
      </p:sp>
      <p:grpSp>
        <p:nvGrpSpPr>
          <p:cNvPr id="600068" name="Group 4"/>
          <p:cNvGrpSpPr/>
          <p:nvPr/>
        </p:nvGrpSpPr>
        <p:grpSpPr bwMode="auto">
          <a:xfrm>
            <a:off x="4114800" y="2971800"/>
            <a:ext cx="2286000" cy="2209800"/>
            <a:chOff x="2208" y="1728"/>
            <a:chExt cx="1440" cy="1392"/>
          </a:xfrm>
        </p:grpSpPr>
        <p:sp>
          <p:nvSpPr>
            <p:cNvPr id="600069" name="Rectangle 5"/>
            <p:cNvSpPr>
              <a:spLocks noChangeArrowheads="1"/>
            </p:cNvSpPr>
            <p:nvPr/>
          </p:nvSpPr>
          <p:spPr bwMode="auto">
            <a:xfrm>
              <a:off x="2208" y="1728"/>
              <a:ext cx="1440" cy="240"/>
            </a:xfrm>
            <a:prstGeom prst="rect">
              <a:avLst/>
            </a:prstGeom>
            <a:gradFill rotWithShape="0">
              <a:gsLst>
                <a:gs pos="0">
                  <a:srgbClr val="FFFF99"/>
                </a:gs>
                <a:gs pos="50000">
                  <a:srgbClr val="FFFFFF"/>
                </a:gs>
                <a:gs pos="100000">
                  <a:srgbClr val="FFFF99"/>
                </a:gs>
              </a:gsLst>
              <a:lin ang="5400000" scaled="1"/>
            </a:gradFill>
            <a:ln w="9525">
              <a:miter lim="800000"/>
            </a:ln>
            <a:effectLst/>
            <a:scene3d>
              <a:camera prst="legacyObliqueTopRight"/>
              <a:lightRig rig="legacyFlat3" dir="b"/>
            </a:scene3d>
            <a:sp3d extrusionH="201600" prstMaterial="legacyMatte">
              <a:bevelT w="13500" h="13500" prst="angle"/>
              <a:bevelB w="13500" h="13500" prst="angle"/>
              <a:extrusionClr>
                <a:srgbClr val="FFFF99"/>
              </a:extrusionClr>
            </a:sp3d>
          </p:spPr>
          <p:txBody>
            <a:bodyPr wrap="none" anchor="ctr">
              <a:flatTx/>
            </a:bodyPr>
            <a:lstStyle/>
            <a:p>
              <a:r>
                <a:rPr lang="en-US" altLang="zh-CN" sz="2000"/>
                <a:t>Point</a:t>
              </a:r>
            </a:p>
          </p:txBody>
        </p:sp>
        <p:sp>
          <p:nvSpPr>
            <p:cNvPr id="600070" name="Rectangle 6"/>
            <p:cNvSpPr>
              <a:spLocks noChangeArrowheads="1"/>
            </p:cNvSpPr>
            <p:nvPr/>
          </p:nvSpPr>
          <p:spPr bwMode="auto">
            <a:xfrm>
              <a:off x="2208" y="2304"/>
              <a:ext cx="1440" cy="240"/>
            </a:xfrm>
            <a:prstGeom prst="rect">
              <a:avLst/>
            </a:prstGeom>
            <a:gradFill rotWithShape="0">
              <a:gsLst>
                <a:gs pos="0">
                  <a:srgbClr val="FFCC00"/>
                </a:gs>
                <a:gs pos="50000">
                  <a:srgbClr val="FFFFFF"/>
                </a:gs>
                <a:gs pos="100000">
                  <a:srgbClr val="FFCC00"/>
                </a:gs>
              </a:gsLst>
              <a:lin ang="5400000" scaled="1"/>
            </a:gradFill>
            <a:ln w="9525">
              <a:miter lim="800000"/>
            </a:ln>
            <a:effectLst/>
            <a:scene3d>
              <a:camera prst="legacyPerspectiv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r>
                <a:rPr lang="en-US" altLang="zh-CN" sz="2000"/>
                <a:t>Circle</a:t>
              </a:r>
            </a:p>
          </p:txBody>
        </p:sp>
        <p:sp>
          <p:nvSpPr>
            <p:cNvPr id="600071" name="Rectangle 7"/>
            <p:cNvSpPr>
              <a:spLocks noChangeArrowheads="1"/>
            </p:cNvSpPr>
            <p:nvPr/>
          </p:nvSpPr>
          <p:spPr bwMode="auto">
            <a:xfrm>
              <a:off x="2208" y="2880"/>
              <a:ext cx="1440" cy="240"/>
            </a:xfrm>
            <a:prstGeom prst="rect">
              <a:avLst/>
            </a:prstGeom>
            <a:gradFill rotWithShape="0">
              <a:gsLst>
                <a:gs pos="0">
                  <a:srgbClr val="CC9900"/>
                </a:gs>
                <a:gs pos="50000">
                  <a:srgbClr val="FFFFFF"/>
                </a:gs>
                <a:gs pos="100000">
                  <a:srgbClr val="CC9900"/>
                </a:gs>
              </a:gsLst>
              <a:lin ang="5400000" scaled="1"/>
            </a:gradFill>
            <a:ln w="9525">
              <a:miter lim="800000"/>
            </a:ln>
            <a:effectLst/>
            <a:scene3d>
              <a:camera prst="legacyObliqueTopRight"/>
              <a:lightRig rig="legacyFlat3" dir="b"/>
            </a:scene3d>
            <a:sp3d extrusionH="201600" prstMaterial="legacyMatte">
              <a:bevelT w="13500" h="13500" prst="angle"/>
              <a:bevelB w="13500" h="13500" prst="angle"/>
              <a:extrusionClr>
                <a:srgbClr val="CC9900"/>
              </a:extrusionClr>
            </a:sp3d>
          </p:spPr>
          <p:txBody>
            <a:bodyPr wrap="none" anchor="ctr">
              <a:flatTx/>
            </a:bodyPr>
            <a:lstStyle/>
            <a:p>
              <a:r>
                <a:rPr lang="en-US" altLang="zh-CN" sz="2000"/>
                <a:t>Cylinder</a:t>
              </a:r>
            </a:p>
          </p:txBody>
        </p:sp>
        <p:sp>
          <p:nvSpPr>
            <p:cNvPr id="600072" name="Line 8"/>
            <p:cNvSpPr>
              <a:spLocks noChangeShapeType="1"/>
            </p:cNvSpPr>
            <p:nvPr/>
          </p:nvSpPr>
          <p:spPr bwMode="auto">
            <a:xfrm>
              <a:off x="2928" y="1968"/>
              <a:ext cx="0" cy="336"/>
            </a:xfrm>
            <a:prstGeom prst="line">
              <a:avLst/>
            </a:prstGeom>
            <a:noFill/>
            <a:ln w="28575">
              <a:solidFill>
                <a:srgbClr val="FF3300"/>
              </a:solidFill>
              <a:round/>
              <a:tailEnd type="stealth" w="med" len="med"/>
            </a:ln>
            <a:effectLst/>
          </p:spPr>
          <p:txBody>
            <a:bodyPr wrap="none" anchor="ctr"/>
            <a:lstStyle/>
            <a:p>
              <a:endParaRPr lang="zh-CN" altLang="en-US"/>
            </a:p>
          </p:txBody>
        </p:sp>
        <p:sp>
          <p:nvSpPr>
            <p:cNvPr id="600073" name="Line 9"/>
            <p:cNvSpPr>
              <a:spLocks noChangeShapeType="1"/>
            </p:cNvSpPr>
            <p:nvPr/>
          </p:nvSpPr>
          <p:spPr bwMode="auto">
            <a:xfrm>
              <a:off x="2928" y="2544"/>
              <a:ext cx="0" cy="336"/>
            </a:xfrm>
            <a:prstGeom prst="line">
              <a:avLst/>
            </a:prstGeom>
            <a:noFill/>
            <a:ln w="28575">
              <a:solidFill>
                <a:srgbClr val="FF3300"/>
              </a:solidFill>
              <a:round/>
              <a:tailEnd type="stealth" w="med" len="me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00067"/>
                                        </p:tgtEl>
                                        <p:attrNameLst>
                                          <p:attrName>style.visibility</p:attrName>
                                        </p:attrNameLst>
                                      </p:cBhvr>
                                      <p:to>
                                        <p:strVal val="visible"/>
                                      </p:to>
                                    </p:set>
                                    <p:animEffect transition="in" filter="blinds(vertical)">
                                      <p:cBhvr>
                                        <p:cTn id="7" dur="500"/>
                                        <p:tgtEl>
                                          <p:spTgt spid="6000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0066"/>
                                        </p:tgtEl>
                                        <p:attrNameLst>
                                          <p:attrName>style.visibility</p:attrName>
                                        </p:attrNameLst>
                                      </p:cBhvr>
                                      <p:to>
                                        <p:strVal val="visible"/>
                                      </p:to>
                                    </p:set>
                                    <p:animEffect transition="in" filter="checkerboard(across)">
                                      <p:cBhvr>
                                        <p:cTn id="12" dur="500"/>
                                        <p:tgtEl>
                                          <p:spTgt spid="600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0068"/>
                                        </p:tgtEl>
                                        <p:attrNameLst>
                                          <p:attrName>style.visibility</p:attrName>
                                        </p:attrNameLst>
                                      </p:cBhvr>
                                      <p:to>
                                        <p:strVal val="visible"/>
                                      </p:to>
                                    </p:set>
                                    <p:animEffect transition="in" filter="blinds(horizontal)">
                                      <p:cBhvr>
                                        <p:cTn id="17" dur="500"/>
                                        <p:tgtEl>
                                          <p:spTgt spid="600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6" grpId="0" autoUpdateAnimBg="0"/>
      <p:bldP spid="600067"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Text Box 2"/>
          <p:cNvSpPr txBox="1">
            <a:spLocks noChangeArrowheads="1"/>
          </p:cNvSpPr>
          <p:nvPr/>
        </p:nvSpPr>
        <p:spPr bwMode="auto">
          <a:xfrm>
            <a:off x="800100" y="260350"/>
            <a:ext cx="7810500" cy="6226175"/>
          </a:xfrm>
          <a:prstGeom prst="rect">
            <a:avLst/>
          </a:prstGeom>
          <a:noFill/>
          <a:ln w="9525">
            <a:noFill/>
            <a:miter lim="800000"/>
          </a:ln>
          <a:effectLst/>
        </p:spPr>
        <p:txBody>
          <a:bodyPr>
            <a:spAutoFit/>
          </a:bodyPr>
          <a:lstStyle/>
          <a:p>
            <a:pPr algn="just">
              <a:lnSpc>
                <a:spcPct val="120000"/>
              </a:lnSpc>
            </a:pPr>
            <a:r>
              <a:rPr lang="en-US" altLang="zh-CN" sz="1400" dirty="0"/>
              <a:t>class Point</a:t>
            </a:r>
          </a:p>
          <a:p>
            <a:pPr algn="just">
              <a:lnSpc>
                <a:spcPct val="120000"/>
              </a:lnSpc>
            </a:pPr>
            <a:r>
              <a:rPr lang="en-US" altLang="zh-CN" sz="1400" dirty="0"/>
              <a:t>{   friend </a:t>
            </a:r>
            <a:r>
              <a:rPr lang="en-US" altLang="zh-CN" sz="1400" dirty="0" err="1"/>
              <a:t>ostream</a:t>
            </a:r>
            <a:r>
              <a:rPr lang="en-US" altLang="zh-CN" sz="1400" dirty="0"/>
              <a:t> &amp;operator&lt;&lt; (</a:t>
            </a:r>
            <a:r>
              <a:rPr lang="en-US" altLang="zh-CN" sz="1400" dirty="0" err="1"/>
              <a:t>ostream</a:t>
            </a:r>
            <a:r>
              <a:rPr lang="en-US" altLang="zh-CN" sz="1400" dirty="0"/>
              <a:t> &amp;, const Point &amp;);</a:t>
            </a:r>
          </a:p>
          <a:p>
            <a:pPr algn="just">
              <a:lnSpc>
                <a:spcPct val="120000"/>
              </a:lnSpc>
            </a:pPr>
            <a:r>
              <a:rPr lang="en-US" altLang="zh-CN" sz="1400" dirty="0"/>
              <a:t>  public:</a:t>
            </a:r>
          </a:p>
          <a:p>
            <a:pPr algn="just">
              <a:lnSpc>
                <a:spcPct val="120000"/>
              </a:lnSpc>
            </a:pPr>
            <a:r>
              <a:rPr lang="en-US" altLang="zh-CN" sz="1400" dirty="0"/>
              <a:t>    Point( int = 0, int = 0 ) ;	// </a:t>
            </a:r>
            <a:r>
              <a:rPr lang="zh-CN" altLang="en-US" sz="1400" dirty="0"/>
              <a:t>带默认参数的构造函数</a:t>
            </a:r>
          </a:p>
          <a:p>
            <a:pPr algn="just">
              <a:lnSpc>
                <a:spcPct val="120000"/>
              </a:lnSpc>
            </a:pPr>
            <a:r>
              <a:rPr lang="zh-CN" altLang="en-US" sz="1400" dirty="0"/>
              <a:t>    </a:t>
            </a:r>
            <a:r>
              <a:rPr lang="en-US" altLang="zh-CN" sz="1400" dirty="0"/>
              <a:t>void </a:t>
            </a:r>
            <a:r>
              <a:rPr lang="en-US" altLang="zh-CN" sz="1400" dirty="0" err="1"/>
              <a:t>setPoint</a:t>
            </a:r>
            <a:r>
              <a:rPr lang="en-US" altLang="zh-CN" sz="1400" dirty="0"/>
              <a:t>( int, int ) ;	// </a:t>
            </a:r>
            <a:r>
              <a:rPr lang="zh-CN" altLang="en-US" sz="1400" dirty="0"/>
              <a:t>对点坐标数据赋值</a:t>
            </a:r>
          </a:p>
          <a:p>
            <a:pPr algn="just">
              <a:lnSpc>
                <a:spcPct val="120000"/>
              </a:lnSpc>
            </a:pPr>
            <a:r>
              <a:rPr lang="zh-CN" altLang="en-US" sz="1400" dirty="0"/>
              <a:t>    </a:t>
            </a:r>
            <a:r>
              <a:rPr lang="en-US" altLang="zh-CN" sz="1400" dirty="0"/>
              <a:t>int </a:t>
            </a:r>
            <a:r>
              <a:rPr lang="en-US" altLang="zh-CN" sz="1400" dirty="0" err="1"/>
              <a:t>getX</a:t>
            </a:r>
            <a:r>
              <a:rPr lang="en-US" altLang="zh-CN" sz="1400" dirty="0"/>
              <a:t>() const { return x ; }	    int </a:t>
            </a:r>
            <a:r>
              <a:rPr lang="en-US" altLang="zh-CN" sz="1400" dirty="0" err="1"/>
              <a:t>getY</a:t>
            </a:r>
            <a:r>
              <a:rPr lang="en-US" altLang="zh-CN" sz="1400" dirty="0"/>
              <a:t>() const { return y ; }</a:t>
            </a:r>
          </a:p>
          <a:p>
            <a:pPr algn="just">
              <a:lnSpc>
                <a:spcPct val="120000"/>
              </a:lnSpc>
            </a:pPr>
            <a:r>
              <a:rPr lang="en-US" altLang="zh-CN" sz="1400" dirty="0"/>
              <a:t>  protected:    int x, y;	// Point</a:t>
            </a:r>
            <a:r>
              <a:rPr lang="zh-CN" altLang="en-US" sz="1400" dirty="0"/>
              <a:t>类的数据成员</a:t>
            </a:r>
          </a:p>
          <a:p>
            <a:pPr algn="just">
              <a:lnSpc>
                <a:spcPct val="120000"/>
              </a:lnSpc>
            </a:pPr>
            <a:r>
              <a:rPr lang="en-US" altLang="zh-CN" sz="1400" dirty="0"/>
              <a:t>};</a:t>
            </a:r>
          </a:p>
          <a:p>
            <a:pPr algn="just">
              <a:lnSpc>
                <a:spcPct val="120000"/>
              </a:lnSpc>
            </a:pPr>
            <a:r>
              <a:rPr lang="en-US" altLang="zh-CN" sz="1400" dirty="0">
                <a:cs typeface="Times New Roman" panose="02020603050405020304" pitchFamily="18" charset="0"/>
              </a:rPr>
              <a:t>class Circle : public Point</a:t>
            </a:r>
          </a:p>
          <a:p>
            <a:pPr algn="just">
              <a:lnSpc>
                <a:spcPct val="120000"/>
              </a:lnSpc>
            </a:pPr>
            <a:r>
              <a:rPr lang="en-US" altLang="zh-CN" sz="1400" dirty="0">
                <a:cs typeface="Times New Roman" panose="02020603050405020304" pitchFamily="18" charset="0"/>
              </a:rPr>
              <a:t>{   friend </a:t>
            </a:r>
            <a:r>
              <a:rPr lang="en-US" altLang="zh-CN" sz="1400" dirty="0" err="1">
                <a:cs typeface="Times New Roman" panose="02020603050405020304" pitchFamily="18" charset="0"/>
              </a:rPr>
              <a:t>ostream</a:t>
            </a:r>
            <a:r>
              <a:rPr lang="en-US" altLang="zh-CN" sz="1400" dirty="0">
                <a:cs typeface="Times New Roman" panose="02020603050405020304" pitchFamily="18" charset="0"/>
              </a:rPr>
              <a:t> &amp;operator&lt;&lt; (</a:t>
            </a:r>
            <a:r>
              <a:rPr lang="en-US" altLang="zh-CN" sz="1400" dirty="0" err="1">
                <a:cs typeface="Times New Roman" panose="02020603050405020304" pitchFamily="18" charset="0"/>
              </a:rPr>
              <a:t>ostream</a:t>
            </a:r>
            <a:r>
              <a:rPr lang="en-US" altLang="zh-CN" sz="1400" dirty="0">
                <a:cs typeface="Times New Roman" panose="02020603050405020304" pitchFamily="18" charset="0"/>
              </a:rPr>
              <a:t> &amp;, const Circle &amp;);	// </a:t>
            </a:r>
            <a:r>
              <a:rPr lang="zh-CN" altLang="en-US" sz="1400" dirty="0">
                <a:cs typeface="Times New Roman" panose="02020603050405020304" pitchFamily="18" charset="0"/>
              </a:rPr>
              <a:t>友元函数</a:t>
            </a:r>
          </a:p>
          <a:p>
            <a:pPr algn="just">
              <a:lnSpc>
                <a:spcPct val="120000"/>
              </a:lnSpc>
            </a:pPr>
            <a:r>
              <a:rPr lang="zh-CN" altLang="en-US" sz="1400" dirty="0">
                <a:cs typeface="Times New Roman" panose="02020603050405020304" pitchFamily="18" charset="0"/>
              </a:rPr>
              <a:t>  </a:t>
            </a:r>
            <a:r>
              <a:rPr lang="en-US" altLang="zh-CN" sz="1400" dirty="0">
                <a:cs typeface="Times New Roman" panose="02020603050405020304" pitchFamily="18" charset="0"/>
              </a:rPr>
              <a:t>public:</a:t>
            </a:r>
          </a:p>
          <a:p>
            <a:pPr algn="just">
              <a:lnSpc>
                <a:spcPct val="120000"/>
              </a:lnSpc>
            </a:pPr>
            <a:r>
              <a:rPr lang="en-US" altLang="zh-CN" sz="1400" dirty="0">
                <a:cs typeface="Times New Roman" panose="02020603050405020304" pitchFamily="18" charset="0"/>
              </a:rPr>
              <a:t>    Circle(double r=0.0, int x=0, int y=0);	// </a:t>
            </a:r>
            <a:r>
              <a:rPr lang="zh-CN" altLang="en-US" sz="1400" dirty="0">
                <a:cs typeface="Times New Roman" panose="02020603050405020304" pitchFamily="18" charset="0"/>
              </a:rPr>
              <a:t>构造函数</a:t>
            </a:r>
          </a:p>
          <a:p>
            <a:pPr algn="just">
              <a:lnSpc>
                <a:spcPct val="120000"/>
              </a:lnSpc>
            </a:pPr>
            <a:r>
              <a:rPr lang="zh-CN" altLang="en-US" sz="1400" dirty="0">
                <a:cs typeface="Times New Roman" panose="02020603050405020304" pitchFamily="18" charset="0"/>
              </a:rPr>
              <a:t>    </a:t>
            </a:r>
            <a:r>
              <a:rPr lang="en-US" altLang="zh-CN" sz="1400" dirty="0">
                <a:cs typeface="Times New Roman" panose="02020603050405020304" pitchFamily="18" charset="0"/>
              </a:rPr>
              <a:t>void </a:t>
            </a:r>
            <a:r>
              <a:rPr lang="en-US" altLang="zh-CN" sz="1400" dirty="0" err="1">
                <a:cs typeface="Times New Roman" panose="02020603050405020304" pitchFamily="18" charset="0"/>
              </a:rPr>
              <a:t>setRadius</a:t>
            </a:r>
            <a:r>
              <a:rPr lang="en-US" altLang="zh-CN" sz="1400" dirty="0">
                <a:cs typeface="Times New Roman" panose="02020603050405020304" pitchFamily="18" charset="0"/>
              </a:rPr>
              <a:t>(double);  /*</a:t>
            </a:r>
            <a:r>
              <a:rPr lang="zh-CN" altLang="en-US" sz="1400" dirty="0"/>
              <a:t>置半径*</a:t>
            </a:r>
            <a:r>
              <a:rPr lang="en-US" altLang="zh-CN" sz="1400" dirty="0"/>
              <a:t>/          </a:t>
            </a:r>
            <a:r>
              <a:rPr lang="en-US" altLang="zh-CN" sz="1400" dirty="0">
                <a:cs typeface="Times New Roman" panose="02020603050405020304" pitchFamily="18" charset="0"/>
              </a:rPr>
              <a:t>double </a:t>
            </a:r>
            <a:r>
              <a:rPr lang="en-US" altLang="zh-CN" sz="1400" dirty="0" err="1">
                <a:cs typeface="Times New Roman" panose="02020603050405020304" pitchFamily="18" charset="0"/>
              </a:rPr>
              <a:t>getRadius</a:t>
            </a:r>
            <a:r>
              <a:rPr lang="en-US" altLang="zh-CN" sz="1400" dirty="0">
                <a:cs typeface="Times New Roman" panose="02020603050405020304" pitchFamily="18" charset="0"/>
              </a:rPr>
              <a:t>() const;     /*</a:t>
            </a:r>
            <a:r>
              <a:rPr lang="zh-CN" altLang="en-US" sz="1400" dirty="0"/>
              <a:t>返回半径*</a:t>
            </a:r>
            <a:r>
              <a:rPr lang="en-US" altLang="zh-CN" sz="1400" dirty="0"/>
              <a:t>/ </a:t>
            </a:r>
            <a:endParaRPr lang="en-US" altLang="zh-CN" sz="1400" dirty="0">
              <a:cs typeface="Times New Roman" panose="02020603050405020304" pitchFamily="18" charset="0"/>
            </a:endParaRPr>
          </a:p>
          <a:p>
            <a:pPr algn="just">
              <a:lnSpc>
                <a:spcPct val="120000"/>
              </a:lnSpc>
            </a:pPr>
            <a:r>
              <a:rPr lang="en-US" altLang="zh-CN" sz="1400" dirty="0">
                <a:cs typeface="Times New Roman" panose="02020603050405020304" pitchFamily="18" charset="0"/>
              </a:rPr>
              <a:t>    double area() const;		// </a:t>
            </a:r>
            <a:r>
              <a:rPr lang="zh-CN" altLang="en-US" sz="1400" dirty="0">
                <a:cs typeface="Times New Roman" panose="02020603050405020304" pitchFamily="18" charset="0"/>
              </a:rPr>
              <a:t>返回面积</a:t>
            </a:r>
          </a:p>
          <a:p>
            <a:pPr algn="just">
              <a:lnSpc>
                <a:spcPct val="120000"/>
              </a:lnSpc>
            </a:pPr>
            <a:r>
              <a:rPr lang="zh-CN" altLang="en-US" sz="1400" dirty="0">
                <a:cs typeface="Times New Roman" panose="02020603050405020304" pitchFamily="18" charset="0"/>
              </a:rPr>
              <a:t>  </a:t>
            </a:r>
            <a:r>
              <a:rPr lang="en-US" altLang="zh-CN" sz="1400" dirty="0">
                <a:cs typeface="Times New Roman" panose="02020603050405020304" pitchFamily="18" charset="0"/>
              </a:rPr>
              <a:t>protected:    double radius;	// </a:t>
            </a:r>
            <a:r>
              <a:rPr lang="zh-CN" altLang="en-US" sz="1400" dirty="0">
                <a:cs typeface="Times New Roman" panose="02020603050405020304" pitchFamily="18" charset="0"/>
              </a:rPr>
              <a:t>数据成员，半径</a:t>
            </a:r>
          </a:p>
          <a:p>
            <a:pPr algn="just">
              <a:lnSpc>
                <a:spcPct val="120000"/>
              </a:lnSpc>
            </a:pPr>
            <a:r>
              <a:rPr lang="en-US" altLang="zh-CN" sz="1400" dirty="0">
                <a:cs typeface="Times New Roman" panose="02020603050405020304" pitchFamily="18" charset="0"/>
              </a:rPr>
              <a:t>};</a:t>
            </a:r>
          </a:p>
          <a:p>
            <a:pPr algn="just">
              <a:lnSpc>
                <a:spcPct val="120000"/>
              </a:lnSpc>
            </a:pPr>
            <a:r>
              <a:rPr lang="en-US" altLang="zh-CN" sz="1400" dirty="0">
                <a:cs typeface="Times New Roman" panose="02020603050405020304" pitchFamily="18" charset="0"/>
              </a:rPr>
              <a:t>class </a:t>
            </a:r>
            <a:r>
              <a:rPr lang="en-US" altLang="zh-CN" sz="1400" dirty="0" err="1">
                <a:cs typeface="Times New Roman" panose="02020603050405020304" pitchFamily="18" charset="0"/>
              </a:rPr>
              <a:t>Cylinder:public</a:t>
            </a:r>
            <a:r>
              <a:rPr lang="en-US" altLang="zh-CN" sz="1400" dirty="0">
                <a:cs typeface="Times New Roman" panose="02020603050405020304" pitchFamily="18" charset="0"/>
              </a:rPr>
              <a:t> Circle</a:t>
            </a:r>
          </a:p>
          <a:p>
            <a:pPr algn="just">
              <a:lnSpc>
                <a:spcPct val="120000"/>
              </a:lnSpc>
            </a:pPr>
            <a:r>
              <a:rPr lang="en-US" altLang="zh-CN" sz="1400" dirty="0">
                <a:cs typeface="Times New Roman" panose="02020603050405020304" pitchFamily="18" charset="0"/>
              </a:rPr>
              <a:t>{    friend </a:t>
            </a:r>
            <a:r>
              <a:rPr lang="en-US" altLang="zh-CN" sz="1400" dirty="0" err="1">
                <a:cs typeface="Times New Roman" panose="02020603050405020304" pitchFamily="18" charset="0"/>
              </a:rPr>
              <a:t>ostream</a:t>
            </a:r>
            <a:r>
              <a:rPr lang="en-US" altLang="zh-CN" sz="1400" dirty="0">
                <a:cs typeface="Times New Roman" panose="02020603050405020304" pitchFamily="18" charset="0"/>
              </a:rPr>
              <a:t> &amp; operator&lt;&lt;(</a:t>
            </a:r>
            <a:r>
              <a:rPr lang="en-US" altLang="zh-CN" sz="1400" dirty="0" err="1">
                <a:cs typeface="Times New Roman" panose="02020603050405020304" pitchFamily="18" charset="0"/>
              </a:rPr>
              <a:t>ostream</a:t>
            </a:r>
            <a:r>
              <a:rPr lang="en-US" altLang="zh-CN" sz="1400" dirty="0">
                <a:cs typeface="Times New Roman" panose="02020603050405020304" pitchFamily="18" charset="0"/>
              </a:rPr>
              <a:t> &amp;, const Cylinder &amp;);    // </a:t>
            </a:r>
            <a:r>
              <a:rPr lang="zh-CN" altLang="en-US" sz="1400" dirty="0">
                <a:cs typeface="Times New Roman" panose="02020603050405020304" pitchFamily="18" charset="0"/>
              </a:rPr>
              <a:t>友元函数</a:t>
            </a:r>
          </a:p>
          <a:p>
            <a:pPr algn="just">
              <a:lnSpc>
                <a:spcPct val="120000"/>
              </a:lnSpc>
            </a:pPr>
            <a:r>
              <a:rPr lang="zh-CN" altLang="en-US" sz="1400" dirty="0">
                <a:cs typeface="Times New Roman" panose="02020603050405020304" pitchFamily="18" charset="0"/>
              </a:rPr>
              <a:t>   </a:t>
            </a:r>
            <a:r>
              <a:rPr lang="en-US" altLang="zh-CN" sz="1400" dirty="0">
                <a:cs typeface="Times New Roman" panose="02020603050405020304" pitchFamily="18" charset="0"/>
              </a:rPr>
              <a:t>public:</a:t>
            </a:r>
          </a:p>
          <a:p>
            <a:pPr algn="just">
              <a:lnSpc>
                <a:spcPct val="120000"/>
              </a:lnSpc>
            </a:pPr>
            <a:r>
              <a:rPr lang="en-US" altLang="zh-CN" sz="1400" dirty="0">
                <a:cs typeface="Times New Roman" panose="02020603050405020304" pitchFamily="18" charset="0"/>
              </a:rPr>
              <a:t>     Cylinder(double h=0.0, double r=0.0, int x=0, int y=0);      // </a:t>
            </a:r>
            <a:r>
              <a:rPr lang="zh-CN" altLang="en-US" sz="1400" dirty="0">
                <a:cs typeface="Times New Roman" panose="02020603050405020304" pitchFamily="18" charset="0"/>
              </a:rPr>
              <a:t>构造函数</a:t>
            </a:r>
          </a:p>
          <a:p>
            <a:pPr algn="just">
              <a:lnSpc>
                <a:spcPct val="120000"/>
              </a:lnSpc>
            </a:pPr>
            <a:r>
              <a:rPr lang="zh-CN" altLang="en-US" sz="1400" dirty="0">
                <a:cs typeface="Times New Roman" panose="02020603050405020304" pitchFamily="18" charset="0"/>
              </a:rPr>
              <a:t>     </a:t>
            </a:r>
            <a:r>
              <a:rPr lang="en-US" altLang="zh-CN" sz="1400" dirty="0">
                <a:cs typeface="Times New Roman" panose="02020603050405020304" pitchFamily="18" charset="0"/>
              </a:rPr>
              <a:t>void </a:t>
            </a:r>
            <a:r>
              <a:rPr lang="en-US" altLang="zh-CN" sz="1400" dirty="0" err="1">
                <a:cs typeface="Times New Roman" panose="02020603050405020304" pitchFamily="18" charset="0"/>
              </a:rPr>
              <a:t>setHeight</a:t>
            </a:r>
            <a:r>
              <a:rPr lang="en-US" altLang="zh-CN" sz="1400" dirty="0">
                <a:cs typeface="Times New Roman" panose="02020603050405020304" pitchFamily="18" charset="0"/>
              </a:rPr>
              <a:t>(double);    /* </a:t>
            </a:r>
            <a:r>
              <a:rPr lang="zh-CN" altLang="en-US" sz="1400" dirty="0">
                <a:cs typeface="Times New Roman" panose="02020603050405020304" pitchFamily="18" charset="0"/>
              </a:rPr>
              <a:t>置高度值*</a:t>
            </a:r>
            <a:r>
              <a:rPr lang="en-US" altLang="zh-CN" sz="1400" dirty="0">
                <a:cs typeface="Times New Roman" panose="02020603050405020304" pitchFamily="18" charset="0"/>
              </a:rPr>
              <a:t>/           double </a:t>
            </a:r>
            <a:r>
              <a:rPr lang="en-US" altLang="zh-CN" sz="1400" dirty="0" err="1">
                <a:cs typeface="Times New Roman" panose="02020603050405020304" pitchFamily="18" charset="0"/>
              </a:rPr>
              <a:t>getHeight</a:t>
            </a:r>
            <a:r>
              <a:rPr lang="en-US" altLang="zh-CN" sz="1400" dirty="0">
                <a:cs typeface="Times New Roman" panose="02020603050405020304" pitchFamily="18" charset="0"/>
              </a:rPr>
              <a:t>() const;	    /* </a:t>
            </a:r>
            <a:r>
              <a:rPr lang="zh-CN" altLang="en-US" sz="1400" dirty="0">
                <a:cs typeface="Times New Roman" panose="02020603050405020304" pitchFamily="18" charset="0"/>
              </a:rPr>
              <a:t>返回高度值*</a:t>
            </a:r>
            <a:r>
              <a:rPr lang="en-US" altLang="zh-CN" sz="1400" dirty="0">
                <a:cs typeface="Times New Roman" panose="02020603050405020304" pitchFamily="18" charset="0"/>
              </a:rPr>
              <a:t>/</a:t>
            </a:r>
          </a:p>
          <a:p>
            <a:pPr algn="just">
              <a:lnSpc>
                <a:spcPct val="120000"/>
              </a:lnSpc>
            </a:pPr>
            <a:r>
              <a:rPr lang="en-US" altLang="zh-CN" sz="1400" dirty="0">
                <a:cs typeface="Times New Roman" panose="02020603050405020304" pitchFamily="18" charset="0"/>
              </a:rPr>
              <a:t>     double area() const;	     /* </a:t>
            </a:r>
            <a:r>
              <a:rPr lang="zh-CN" altLang="en-US" sz="1400" dirty="0">
                <a:cs typeface="Times New Roman" panose="02020603050405020304" pitchFamily="18" charset="0"/>
              </a:rPr>
              <a:t>返回面积*</a:t>
            </a:r>
            <a:r>
              <a:rPr lang="en-US" altLang="zh-CN" sz="1400" dirty="0">
                <a:cs typeface="Times New Roman" panose="02020603050405020304" pitchFamily="18" charset="0"/>
              </a:rPr>
              <a:t>/            double volume() const;	    /* </a:t>
            </a:r>
            <a:r>
              <a:rPr lang="zh-CN" altLang="en-US" sz="1400" dirty="0">
                <a:cs typeface="Times New Roman" panose="02020603050405020304" pitchFamily="18" charset="0"/>
              </a:rPr>
              <a:t>返回体积*</a:t>
            </a:r>
            <a:r>
              <a:rPr lang="en-US" altLang="zh-CN" sz="1400" dirty="0">
                <a:cs typeface="Times New Roman" panose="02020603050405020304" pitchFamily="18" charset="0"/>
              </a:rPr>
              <a:t>/</a:t>
            </a:r>
          </a:p>
          <a:p>
            <a:pPr algn="just">
              <a:lnSpc>
                <a:spcPct val="120000"/>
              </a:lnSpc>
            </a:pPr>
            <a:r>
              <a:rPr lang="en-US" altLang="zh-CN" sz="1400" dirty="0">
                <a:cs typeface="Times New Roman" panose="02020603050405020304" pitchFamily="18" charset="0"/>
              </a:rPr>
              <a:t>   protected:     double height;	// </a:t>
            </a:r>
            <a:r>
              <a:rPr lang="zh-CN" altLang="en-US" sz="1400" dirty="0">
                <a:cs typeface="Times New Roman" panose="02020603050405020304" pitchFamily="18" charset="0"/>
              </a:rPr>
              <a:t>数据成员，高度</a:t>
            </a:r>
          </a:p>
          <a:p>
            <a:pPr algn="just">
              <a:lnSpc>
                <a:spcPct val="120000"/>
              </a:lnSpc>
            </a:pPr>
            <a:r>
              <a:rPr lang="en-US" altLang="zh-CN" sz="1400" dirty="0">
                <a:cs typeface="Times New Roman" panose="02020603050405020304" pitchFamily="18" charset="0"/>
              </a:rPr>
              <a:t>};</a:t>
            </a:r>
          </a:p>
        </p:txBody>
      </p:sp>
      <p:sp>
        <p:nvSpPr>
          <p:cNvPr id="601091"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1090"/>
                                        </p:tgtEl>
                                        <p:attrNameLst>
                                          <p:attrName>style.visibility</p:attrName>
                                        </p:attrNameLst>
                                      </p:cBhvr>
                                      <p:to>
                                        <p:strVal val="visible"/>
                                      </p:to>
                                    </p:set>
                                    <p:animEffect transition="in" filter="checkerboard(across)">
                                      <p:cBhvr>
                                        <p:cTn id="7" dur="500"/>
                                        <p:tgtEl>
                                          <p:spTgt spid="60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ext Box 2"/>
          <p:cNvSpPr txBox="1">
            <a:spLocks noChangeArrowheads="1"/>
          </p:cNvSpPr>
          <p:nvPr/>
        </p:nvSpPr>
        <p:spPr bwMode="auto">
          <a:xfrm>
            <a:off x="800100" y="258763"/>
            <a:ext cx="7810500" cy="6226175"/>
          </a:xfrm>
          <a:prstGeom prst="rect">
            <a:avLst/>
          </a:prstGeom>
          <a:noFill/>
          <a:ln w="9525">
            <a:noFill/>
            <a:miter lim="800000"/>
          </a:ln>
          <a:effectLst/>
        </p:spPr>
        <p:txBody>
          <a:bodyPr>
            <a:spAutoFit/>
          </a:bodyPr>
          <a:lstStyle/>
          <a:p>
            <a:pPr algn="just">
              <a:lnSpc>
                <a:spcPct val="120000"/>
              </a:lnSpc>
            </a:pPr>
            <a:r>
              <a:rPr lang="en-US" altLang="zh-CN" sz="1400" b="1">
                <a:solidFill>
                  <a:schemeClr val="accent2"/>
                </a:solidFill>
              </a:rPr>
              <a:t>class Point</a:t>
            </a:r>
          </a:p>
          <a:p>
            <a:pPr algn="just">
              <a:lnSpc>
                <a:spcPct val="120000"/>
              </a:lnSpc>
            </a:pPr>
            <a:r>
              <a:rPr lang="en-US" altLang="zh-CN" sz="1400"/>
              <a:t>{   friend ostream &amp;operator&lt;&lt; (ostream &amp;, const Point &amp;);</a:t>
            </a:r>
          </a:p>
          <a:p>
            <a:pPr algn="just">
              <a:lnSpc>
                <a:spcPct val="120000"/>
              </a:lnSpc>
            </a:pPr>
            <a:r>
              <a:rPr lang="en-US" altLang="zh-CN" sz="1400"/>
              <a:t>  public:</a:t>
            </a:r>
          </a:p>
          <a:p>
            <a:pPr algn="just">
              <a:lnSpc>
                <a:spcPct val="120000"/>
              </a:lnSpc>
            </a:pPr>
            <a:r>
              <a:rPr lang="en-US" altLang="zh-CN" sz="1400"/>
              <a:t>    Point( int = 0, int = 0 ) ;	// </a:t>
            </a:r>
            <a:r>
              <a:rPr lang="zh-CN" altLang="en-US" sz="1400"/>
              <a:t>带默认参数的构造函数</a:t>
            </a:r>
          </a:p>
          <a:p>
            <a:pPr algn="just">
              <a:lnSpc>
                <a:spcPct val="120000"/>
              </a:lnSpc>
            </a:pPr>
            <a:r>
              <a:rPr lang="zh-CN" altLang="en-US" sz="1400"/>
              <a:t>    </a:t>
            </a:r>
            <a:r>
              <a:rPr lang="en-US" altLang="zh-CN" sz="1400"/>
              <a:t>void setPoint( int, int ) ;	// </a:t>
            </a:r>
            <a:r>
              <a:rPr lang="zh-CN" altLang="en-US" sz="1400"/>
              <a:t>对点坐标数据赋值</a:t>
            </a:r>
          </a:p>
          <a:p>
            <a:pPr algn="just">
              <a:lnSpc>
                <a:spcPct val="120000"/>
              </a:lnSpc>
            </a:pPr>
            <a:r>
              <a:rPr lang="zh-CN" altLang="en-US" sz="1400"/>
              <a:t>    </a:t>
            </a:r>
            <a:r>
              <a:rPr lang="en-US" altLang="zh-CN" sz="1400"/>
              <a:t>int getX() const { return x ; }	    int getY() const { return y ; }</a:t>
            </a:r>
          </a:p>
          <a:p>
            <a:pPr algn="just">
              <a:lnSpc>
                <a:spcPct val="120000"/>
              </a:lnSpc>
            </a:pPr>
            <a:r>
              <a:rPr lang="en-US" altLang="zh-CN" sz="1400"/>
              <a:t>  protected:    int x, y;	// Point</a:t>
            </a:r>
            <a:r>
              <a:rPr lang="zh-CN" altLang="en-US" sz="1400"/>
              <a:t>类的数据成员</a:t>
            </a:r>
          </a:p>
          <a:p>
            <a:pPr algn="just">
              <a:lnSpc>
                <a:spcPct val="120000"/>
              </a:lnSpc>
            </a:pPr>
            <a:r>
              <a:rPr lang="en-US" altLang="zh-CN" sz="1400"/>
              <a:t>};</a:t>
            </a:r>
          </a:p>
          <a:p>
            <a:pPr algn="just">
              <a:lnSpc>
                <a:spcPct val="120000"/>
              </a:lnSpc>
            </a:pPr>
            <a:r>
              <a:rPr lang="en-US" altLang="zh-CN" sz="1400" b="1">
                <a:solidFill>
                  <a:srgbClr val="0000FF"/>
                </a:solidFill>
                <a:cs typeface="Times New Roman" panose="02020603050405020304" pitchFamily="18" charset="0"/>
              </a:rPr>
              <a:t>class Circle</a:t>
            </a:r>
            <a:r>
              <a:rPr lang="en-US" altLang="zh-CN" sz="1400">
                <a:cs typeface="Times New Roman" panose="02020603050405020304" pitchFamily="18" charset="0"/>
              </a:rPr>
              <a:t> </a:t>
            </a:r>
            <a:r>
              <a:rPr lang="en-US" altLang="zh-CN" sz="1400" b="1">
                <a:solidFill>
                  <a:schemeClr val="accent2"/>
                </a:solidFill>
                <a:cs typeface="Times New Roman" panose="02020603050405020304" pitchFamily="18" charset="0"/>
              </a:rPr>
              <a:t>: public Point</a:t>
            </a:r>
          </a:p>
          <a:p>
            <a:pPr algn="just">
              <a:lnSpc>
                <a:spcPct val="120000"/>
              </a:lnSpc>
            </a:pPr>
            <a:r>
              <a:rPr lang="en-US" altLang="zh-CN" sz="1400">
                <a:cs typeface="Times New Roman" panose="02020603050405020304" pitchFamily="18" charset="0"/>
              </a:rPr>
              <a:t>{   friend ostream &amp;operator&lt;&lt; (ostream &amp;, const Circle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Circle(double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setRadius(double);  /*</a:t>
            </a:r>
            <a:r>
              <a:rPr lang="zh-CN" altLang="en-US" sz="1400"/>
              <a:t>置半径*</a:t>
            </a:r>
            <a:r>
              <a:rPr lang="en-US" altLang="zh-CN" sz="1400"/>
              <a:t>/          </a:t>
            </a:r>
            <a:r>
              <a:rPr lang="en-US" altLang="zh-CN" sz="1400">
                <a:cs typeface="Times New Roman" panose="02020603050405020304" pitchFamily="18" charset="0"/>
              </a:rPr>
              <a:t>double getRadius() const;     /*</a:t>
            </a:r>
            <a:r>
              <a:rPr lang="zh-CN" altLang="en-US" sz="1400"/>
              <a:t>返回半径*</a:t>
            </a:r>
            <a:r>
              <a:rPr lang="en-US" altLang="zh-CN" sz="1400"/>
              <a:t>/ </a:t>
            </a:r>
            <a:endParaRPr lang="en-US" altLang="zh-CN" sz="1400">
              <a:cs typeface="Times New Roman" panose="02020603050405020304" pitchFamily="18" charset="0"/>
            </a:endParaRP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protected:    double radius;	// </a:t>
            </a:r>
            <a:r>
              <a:rPr lang="zh-CN" altLang="en-US" sz="1400">
                <a:cs typeface="Times New Roman" panose="02020603050405020304" pitchFamily="18" charset="0"/>
              </a:rPr>
              <a:t>数据成员，半径</a:t>
            </a:r>
          </a:p>
          <a:p>
            <a:pPr algn="just">
              <a:lnSpc>
                <a:spcPct val="120000"/>
              </a:lnSpc>
            </a:pPr>
            <a:r>
              <a:rPr lang="en-US" altLang="zh-CN" sz="1400">
                <a:cs typeface="Times New Roman" panose="02020603050405020304" pitchFamily="18" charset="0"/>
              </a:rPr>
              <a:t>};</a:t>
            </a:r>
          </a:p>
          <a:p>
            <a:pPr algn="just">
              <a:lnSpc>
                <a:spcPct val="120000"/>
              </a:lnSpc>
            </a:pPr>
            <a:r>
              <a:rPr lang="en-US" altLang="zh-CN" sz="1400" b="1">
                <a:solidFill>
                  <a:srgbClr val="008000"/>
                </a:solidFill>
                <a:cs typeface="Times New Roman" panose="02020603050405020304" pitchFamily="18" charset="0"/>
              </a:rPr>
              <a:t>class Cylinder</a:t>
            </a:r>
            <a:r>
              <a:rPr lang="en-US" altLang="zh-CN" sz="1400" b="1">
                <a:solidFill>
                  <a:srgbClr val="0000FF"/>
                </a:solidFill>
                <a:cs typeface="Times New Roman" panose="02020603050405020304" pitchFamily="18" charset="0"/>
              </a:rPr>
              <a:t>:public Circle</a:t>
            </a:r>
          </a:p>
          <a:p>
            <a:pPr algn="just">
              <a:lnSpc>
                <a:spcPct val="120000"/>
              </a:lnSpc>
            </a:pPr>
            <a:r>
              <a:rPr lang="en-US" altLang="zh-CN" sz="1400">
                <a:cs typeface="Times New Roman" panose="02020603050405020304" pitchFamily="18" charset="0"/>
              </a:rPr>
              <a:t>{    friend ostream &amp; operator&lt;&lt;(ostream &amp;, const Cylinder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Cylinder(double h=0.0, 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setHeight(double);    /* </a:t>
            </a:r>
            <a:r>
              <a:rPr lang="zh-CN" altLang="en-US" sz="1400">
                <a:cs typeface="Times New Roman" panose="02020603050405020304" pitchFamily="18" charset="0"/>
              </a:rPr>
              <a:t>置高度值*</a:t>
            </a:r>
            <a:r>
              <a:rPr lang="en-US" altLang="zh-CN" sz="1400">
                <a:cs typeface="Times New Roman" panose="02020603050405020304" pitchFamily="18" charset="0"/>
              </a:rPr>
              <a:t>/           double getHeight() const;	    /* </a:t>
            </a:r>
            <a:r>
              <a:rPr lang="zh-CN" altLang="en-US" sz="1400">
                <a:cs typeface="Times New Roman" panose="02020603050405020304" pitchFamily="18" charset="0"/>
              </a:rPr>
              <a:t>返回高度值*</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r>
              <a:rPr lang="en-US" altLang="zh-CN" sz="1400">
                <a:cs typeface="Times New Roman" panose="02020603050405020304" pitchFamily="18" charset="0"/>
              </a:rPr>
              <a:t>/            double volume() const;	    /* </a:t>
            </a:r>
            <a:r>
              <a:rPr lang="zh-CN" altLang="en-US" sz="1400">
                <a:cs typeface="Times New Roman" panose="02020603050405020304" pitchFamily="18" charset="0"/>
              </a:rPr>
              <a:t>返回体积*</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protected:     double height;	// </a:t>
            </a:r>
            <a:r>
              <a:rPr lang="zh-CN" altLang="en-US" sz="1400">
                <a:cs typeface="Times New Roman" panose="02020603050405020304" pitchFamily="18" charset="0"/>
              </a:rPr>
              <a:t>数据成员，高度</a:t>
            </a:r>
          </a:p>
          <a:p>
            <a:pPr algn="just">
              <a:lnSpc>
                <a:spcPct val="120000"/>
              </a:lnSpc>
            </a:pPr>
            <a:r>
              <a:rPr lang="en-US" altLang="zh-CN" sz="1400">
                <a:cs typeface="Times New Roman" panose="02020603050405020304" pitchFamily="18" charset="0"/>
              </a:rPr>
              <a:t>};</a:t>
            </a:r>
          </a:p>
        </p:txBody>
      </p:sp>
      <p:sp>
        <p:nvSpPr>
          <p:cNvPr id="602115" name="Rectangle 3"/>
          <p:cNvSpPr>
            <a:spLocks noChangeArrowheads="1"/>
          </p:cNvSpPr>
          <p:nvPr/>
        </p:nvSpPr>
        <p:spPr bwMode="auto">
          <a:xfrm>
            <a:off x="762000" y="260350"/>
            <a:ext cx="1219200" cy="422275"/>
          </a:xfrm>
          <a:prstGeom prst="rect">
            <a:avLst/>
          </a:prstGeom>
          <a:gradFill rotWithShape="0">
            <a:gsLst>
              <a:gs pos="0">
                <a:srgbClr val="FFFF99"/>
              </a:gs>
              <a:gs pos="50000">
                <a:srgbClr val="FFFFFF"/>
              </a:gs>
              <a:gs pos="100000">
                <a:srgbClr val="FFFF99"/>
              </a:gs>
            </a:gsLst>
            <a:lin ang="5400000" scaled="1"/>
          </a:gradFill>
          <a:ln w="9525">
            <a:noFill/>
            <a:miter lim="800000"/>
          </a:ln>
          <a:effectLst>
            <a:prstShdw prst="shdw17" dist="53882" dir="2700000">
              <a:srgbClr val="FFFF99">
                <a:gamma/>
                <a:shade val="60000"/>
                <a:invGamma/>
              </a:srgbClr>
            </a:prstShdw>
          </a:effectLst>
        </p:spPr>
        <p:txBody>
          <a:bodyPr wrap="none">
            <a:spAutoFit/>
          </a:bodyPr>
          <a:lstStyle/>
          <a:p>
            <a:pPr>
              <a:lnSpc>
                <a:spcPct val="120000"/>
              </a:lnSpc>
            </a:pPr>
            <a:r>
              <a:rPr lang="en-US" altLang="zh-CN" sz="1800" b="1">
                <a:solidFill>
                  <a:schemeClr val="accent2"/>
                </a:solidFill>
              </a:rPr>
              <a:t>class Point</a:t>
            </a:r>
          </a:p>
        </p:txBody>
      </p:sp>
      <p:sp>
        <p:nvSpPr>
          <p:cNvPr id="602116" name="Rectangle 4"/>
          <p:cNvSpPr>
            <a:spLocks noChangeArrowheads="1"/>
          </p:cNvSpPr>
          <p:nvPr/>
        </p:nvSpPr>
        <p:spPr bwMode="auto">
          <a:xfrm>
            <a:off x="762000" y="2282825"/>
            <a:ext cx="2673350" cy="422275"/>
          </a:xfrm>
          <a:prstGeom prst="rect">
            <a:avLst/>
          </a:prstGeom>
          <a:solidFill>
            <a:srgbClr val="FFCC66"/>
          </a:solidFill>
          <a:ln w="9525">
            <a:noFill/>
            <a:miter lim="800000"/>
          </a:ln>
          <a:effectLst>
            <a:prstShdw prst="shdw17" dist="53882" dir="2700000">
              <a:srgbClr val="FFCC66">
                <a:gamma/>
                <a:shade val="60000"/>
                <a:invGamma/>
              </a:srgbClr>
            </a:prstShdw>
          </a:effectLst>
        </p:spPr>
        <p:txBody>
          <a:bodyPr wrap="none">
            <a:spAutoFit/>
          </a:bodyPr>
          <a:lstStyle/>
          <a:p>
            <a:pPr>
              <a:lnSpc>
                <a:spcPct val="120000"/>
              </a:lnSpc>
            </a:pPr>
            <a:r>
              <a:rPr lang="en-US" altLang="zh-CN" sz="1800" b="1">
                <a:solidFill>
                  <a:srgbClr val="0000FF"/>
                </a:solidFill>
                <a:cs typeface="Times New Roman" panose="02020603050405020304" pitchFamily="18" charset="0"/>
              </a:rPr>
              <a:t>class Circle</a:t>
            </a:r>
            <a:r>
              <a:rPr lang="en-US" altLang="zh-CN" sz="1800">
                <a:cs typeface="Times New Roman" panose="02020603050405020304" pitchFamily="18" charset="0"/>
              </a:rPr>
              <a:t> </a:t>
            </a:r>
            <a:r>
              <a:rPr lang="en-US" altLang="zh-CN" sz="1800" b="1">
                <a:solidFill>
                  <a:schemeClr val="accent2"/>
                </a:solidFill>
                <a:cs typeface="Times New Roman" panose="02020603050405020304" pitchFamily="18" charset="0"/>
              </a:rPr>
              <a:t>: public Point</a:t>
            </a:r>
          </a:p>
        </p:txBody>
      </p:sp>
      <p:sp>
        <p:nvSpPr>
          <p:cNvPr id="602117" name="Rectangle 5"/>
          <p:cNvSpPr>
            <a:spLocks noChangeArrowheads="1"/>
          </p:cNvSpPr>
          <p:nvPr/>
        </p:nvSpPr>
        <p:spPr bwMode="auto">
          <a:xfrm>
            <a:off x="762000" y="4340225"/>
            <a:ext cx="2901950" cy="422275"/>
          </a:xfrm>
          <a:prstGeom prst="rect">
            <a:avLst/>
          </a:prstGeom>
          <a:gradFill rotWithShape="0">
            <a:gsLst>
              <a:gs pos="0">
                <a:srgbClr val="CC9900"/>
              </a:gs>
              <a:gs pos="50000">
                <a:srgbClr val="FFFFFF"/>
              </a:gs>
              <a:gs pos="100000">
                <a:srgbClr val="CC9900"/>
              </a:gs>
            </a:gsLst>
            <a:lin ang="5400000" scaled="1"/>
          </a:gradFill>
          <a:ln w="9525">
            <a:noFill/>
            <a:miter lim="800000"/>
          </a:ln>
          <a:effectLst>
            <a:prstShdw prst="shdw17" dist="53882" dir="2700000">
              <a:srgbClr val="CC9900">
                <a:gamma/>
                <a:shade val="60000"/>
                <a:invGamma/>
              </a:srgbClr>
            </a:prstShdw>
          </a:effectLst>
        </p:spPr>
        <p:txBody>
          <a:bodyPr wrap="none">
            <a:spAutoFit/>
          </a:bodyPr>
          <a:lstStyle/>
          <a:p>
            <a:pPr>
              <a:lnSpc>
                <a:spcPct val="120000"/>
              </a:lnSpc>
            </a:pPr>
            <a:r>
              <a:rPr lang="en-US" altLang="zh-CN" sz="1800" b="1">
                <a:solidFill>
                  <a:srgbClr val="008000"/>
                </a:solidFill>
                <a:cs typeface="Times New Roman" panose="02020603050405020304" pitchFamily="18" charset="0"/>
              </a:rPr>
              <a:t>class Cylinder</a:t>
            </a:r>
            <a:r>
              <a:rPr lang="en-US" altLang="zh-CN" sz="1800" b="1">
                <a:solidFill>
                  <a:srgbClr val="0000FF"/>
                </a:solidFill>
                <a:cs typeface="Times New Roman" panose="02020603050405020304" pitchFamily="18" charset="0"/>
              </a:rPr>
              <a:t>:public Circle</a:t>
            </a:r>
          </a:p>
        </p:txBody>
      </p:sp>
      <p:sp>
        <p:nvSpPr>
          <p:cNvPr id="602118" name="Rectangle 6"/>
          <p:cNvSpPr>
            <a:spLocks noGrp="1" noChangeArrowheads="1"/>
          </p:cNvSpPr>
          <p:nvPr>
            <p:ph type="title" idx="4294967295"/>
          </p:nvPr>
        </p:nvSpPr>
        <p:spPr>
          <a:xfrm flipV="1">
            <a:off x="7164388" y="188913"/>
            <a:ext cx="1979612" cy="2159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02115"/>
                                        </p:tgtEl>
                                        <p:attrNameLst>
                                          <p:attrName>style.visibility</p:attrName>
                                        </p:attrNameLst>
                                      </p:cBhvr>
                                      <p:to>
                                        <p:strVal val="visible"/>
                                      </p:to>
                                    </p:set>
                                    <p:animEffect transition="in" filter="box(out)">
                                      <p:cBhvr>
                                        <p:cTn id="7" dur="500"/>
                                        <p:tgtEl>
                                          <p:spTgt spid="6021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02116"/>
                                        </p:tgtEl>
                                        <p:attrNameLst>
                                          <p:attrName>style.visibility</p:attrName>
                                        </p:attrNameLst>
                                      </p:cBhvr>
                                      <p:to>
                                        <p:strVal val="visible"/>
                                      </p:to>
                                    </p:set>
                                    <p:animEffect transition="in" filter="box(out)">
                                      <p:cBhvr>
                                        <p:cTn id="12" dur="500"/>
                                        <p:tgtEl>
                                          <p:spTgt spid="6021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02117"/>
                                        </p:tgtEl>
                                        <p:attrNameLst>
                                          <p:attrName>style.visibility</p:attrName>
                                        </p:attrNameLst>
                                      </p:cBhvr>
                                      <p:to>
                                        <p:strVal val="visible"/>
                                      </p:to>
                                    </p:set>
                                    <p:animEffect transition="in" filter="box(out)">
                                      <p:cBhvr>
                                        <p:cTn id="17" dur="500"/>
                                        <p:tgtEl>
                                          <p:spTgt spid="602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animBg="1" autoUpdateAnimBg="0"/>
      <p:bldP spid="602116" grpId="0" animBg="1" autoUpdateAnimBg="0"/>
      <p:bldP spid="602117"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ext Box 2"/>
          <p:cNvSpPr txBox="1">
            <a:spLocks noChangeArrowheads="1"/>
          </p:cNvSpPr>
          <p:nvPr/>
        </p:nvSpPr>
        <p:spPr bwMode="auto">
          <a:xfrm>
            <a:off x="800100" y="260350"/>
            <a:ext cx="7810500" cy="6226175"/>
          </a:xfrm>
          <a:prstGeom prst="rect">
            <a:avLst/>
          </a:prstGeom>
          <a:noFill/>
          <a:ln w="9525">
            <a:noFill/>
            <a:miter lim="800000"/>
          </a:ln>
          <a:effectLst/>
        </p:spPr>
        <p:txBody>
          <a:bodyPr>
            <a:spAutoFit/>
          </a:bodyPr>
          <a:lstStyle/>
          <a:p>
            <a:pPr algn="just">
              <a:lnSpc>
                <a:spcPct val="120000"/>
              </a:lnSpc>
            </a:pPr>
            <a:r>
              <a:rPr lang="en-US" altLang="zh-CN" sz="1400"/>
              <a:t>class Point</a:t>
            </a:r>
          </a:p>
          <a:p>
            <a:pPr algn="just">
              <a:lnSpc>
                <a:spcPct val="120000"/>
              </a:lnSpc>
            </a:pPr>
            <a:r>
              <a:rPr lang="en-US" altLang="zh-CN" sz="1400"/>
              <a:t>{   friend ostream &amp;operator&lt;&lt; (ostream &amp;, const Point &amp;);</a:t>
            </a:r>
          </a:p>
          <a:p>
            <a:pPr algn="just">
              <a:lnSpc>
                <a:spcPct val="120000"/>
              </a:lnSpc>
            </a:pPr>
            <a:r>
              <a:rPr lang="en-US" altLang="zh-CN" sz="1400"/>
              <a:t>  public:</a:t>
            </a:r>
          </a:p>
          <a:p>
            <a:pPr algn="just">
              <a:lnSpc>
                <a:spcPct val="120000"/>
              </a:lnSpc>
            </a:pPr>
            <a:r>
              <a:rPr lang="en-US" altLang="zh-CN" sz="1400"/>
              <a:t>    Point( int = 0, int = 0 ) ;	// </a:t>
            </a:r>
            <a:r>
              <a:rPr lang="zh-CN" altLang="en-US" sz="1400"/>
              <a:t>带默认参数的构造函数</a:t>
            </a:r>
          </a:p>
          <a:p>
            <a:pPr algn="just">
              <a:lnSpc>
                <a:spcPct val="120000"/>
              </a:lnSpc>
            </a:pPr>
            <a:r>
              <a:rPr lang="zh-CN" altLang="en-US" sz="1400"/>
              <a:t>    </a:t>
            </a:r>
            <a:r>
              <a:rPr lang="en-US" altLang="zh-CN" sz="1400"/>
              <a:t>void setPoint( int, int ) ;	// </a:t>
            </a:r>
            <a:r>
              <a:rPr lang="zh-CN" altLang="en-US" sz="1400"/>
              <a:t>对点坐标数据赋值</a:t>
            </a:r>
          </a:p>
          <a:p>
            <a:pPr algn="just">
              <a:lnSpc>
                <a:spcPct val="120000"/>
              </a:lnSpc>
            </a:pPr>
            <a:r>
              <a:rPr lang="zh-CN" altLang="en-US" sz="1400"/>
              <a:t>    </a:t>
            </a:r>
            <a:r>
              <a:rPr lang="en-US" altLang="zh-CN" sz="1400"/>
              <a:t>int getX() const { return x ; }	    int getY() const { return y ; }</a:t>
            </a:r>
          </a:p>
          <a:p>
            <a:pPr algn="just">
              <a:lnSpc>
                <a:spcPct val="120000"/>
              </a:lnSpc>
            </a:pPr>
            <a:r>
              <a:rPr lang="en-US" altLang="zh-CN" sz="1400"/>
              <a:t>  protected:    int x, y;	// Point</a:t>
            </a:r>
            <a:r>
              <a:rPr lang="zh-CN" altLang="en-US" sz="1400"/>
              <a:t>类的数据成员</a:t>
            </a:r>
          </a:p>
          <a:p>
            <a:pPr algn="just">
              <a:lnSpc>
                <a:spcPct val="120000"/>
              </a:lnSpc>
            </a:pPr>
            <a:r>
              <a:rPr lang="en-US" altLang="zh-CN" sz="1400"/>
              <a:t>};</a:t>
            </a:r>
          </a:p>
          <a:p>
            <a:pPr algn="just">
              <a:lnSpc>
                <a:spcPct val="120000"/>
              </a:lnSpc>
            </a:pPr>
            <a:r>
              <a:rPr lang="en-US" altLang="zh-CN" sz="1400">
                <a:cs typeface="Times New Roman" panose="02020603050405020304" pitchFamily="18" charset="0"/>
              </a:rPr>
              <a:t>class Circle : public Point</a:t>
            </a:r>
          </a:p>
          <a:p>
            <a:pPr algn="just">
              <a:lnSpc>
                <a:spcPct val="120000"/>
              </a:lnSpc>
            </a:pPr>
            <a:r>
              <a:rPr lang="en-US" altLang="zh-CN" sz="1400">
                <a:cs typeface="Times New Roman" panose="02020603050405020304" pitchFamily="18" charset="0"/>
              </a:rPr>
              <a:t>{   friend ostream &amp;operator&lt;&lt; (ostream &amp;, const Circle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Circle(double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setRadius(double);  /*</a:t>
            </a:r>
            <a:r>
              <a:rPr lang="zh-CN" altLang="en-US" sz="1400"/>
              <a:t>置半径*</a:t>
            </a:r>
            <a:r>
              <a:rPr lang="en-US" altLang="zh-CN" sz="1400"/>
              <a:t>/          </a:t>
            </a:r>
            <a:r>
              <a:rPr lang="en-US" altLang="zh-CN" sz="1400">
                <a:cs typeface="Times New Roman" panose="02020603050405020304" pitchFamily="18" charset="0"/>
              </a:rPr>
              <a:t>double getRadius() const;     /*</a:t>
            </a:r>
            <a:r>
              <a:rPr lang="zh-CN" altLang="en-US" sz="1400"/>
              <a:t>返回半径*</a:t>
            </a:r>
            <a:r>
              <a:rPr lang="en-US" altLang="zh-CN" sz="1400"/>
              <a:t>/ </a:t>
            </a:r>
            <a:endParaRPr lang="en-US" altLang="zh-CN" sz="1400">
              <a:cs typeface="Times New Roman" panose="02020603050405020304" pitchFamily="18" charset="0"/>
            </a:endParaRP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protected:    double radius;	// </a:t>
            </a:r>
            <a:r>
              <a:rPr lang="zh-CN" altLang="en-US" sz="1400">
                <a:cs typeface="Times New Roman" panose="02020603050405020304" pitchFamily="18" charset="0"/>
              </a:rPr>
              <a:t>数据成员，半径</a:t>
            </a:r>
          </a:p>
          <a:p>
            <a:pPr algn="just">
              <a:lnSpc>
                <a:spcPct val="120000"/>
              </a:lnSpc>
            </a:pP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class Cylinder:public Circle</a:t>
            </a:r>
          </a:p>
          <a:p>
            <a:pPr algn="just">
              <a:lnSpc>
                <a:spcPct val="120000"/>
              </a:lnSpc>
            </a:pPr>
            <a:r>
              <a:rPr lang="en-US" altLang="zh-CN" sz="1400">
                <a:cs typeface="Times New Roman" panose="02020603050405020304" pitchFamily="18" charset="0"/>
              </a:rPr>
              <a:t>{    friend ostream &amp; operator&lt;&lt;(ostream &amp;, const Cylinder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Cylinder(double h=0.0, 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setHeight(double);    /* </a:t>
            </a:r>
            <a:r>
              <a:rPr lang="zh-CN" altLang="en-US" sz="1400">
                <a:cs typeface="Times New Roman" panose="02020603050405020304" pitchFamily="18" charset="0"/>
              </a:rPr>
              <a:t>置高度值*</a:t>
            </a:r>
            <a:r>
              <a:rPr lang="en-US" altLang="zh-CN" sz="1400">
                <a:cs typeface="Times New Roman" panose="02020603050405020304" pitchFamily="18" charset="0"/>
              </a:rPr>
              <a:t>/           double getHeight() const;	    /* </a:t>
            </a:r>
            <a:r>
              <a:rPr lang="zh-CN" altLang="en-US" sz="1400">
                <a:cs typeface="Times New Roman" panose="02020603050405020304" pitchFamily="18" charset="0"/>
              </a:rPr>
              <a:t>返回高度值*</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r>
              <a:rPr lang="en-US" altLang="zh-CN" sz="1400">
                <a:cs typeface="Times New Roman" panose="02020603050405020304" pitchFamily="18" charset="0"/>
              </a:rPr>
              <a:t>/            double volume() const;	    /* </a:t>
            </a:r>
            <a:r>
              <a:rPr lang="zh-CN" altLang="en-US" sz="1400">
                <a:cs typeface="Times New Roman" panose="02020603050405020304" pitchFamily="18" charset="0"/>
              </a:rPr>
              <a:t>返回体积*</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protected:     double height;	// </a:t>
            </a:r>
            <a:r>
              <a:rPr lang="zh-CN" altLang="en-US" sz="1400">
                <a:cs typeface="Times New Roman" panose="02020603050405020304" pitchFamily="18" charset="0"/>
              </a:rPr>
              <a:t>数据成员，高度</a:t>
            </a:r>
          </a:p>
          <a:p>
            <a:pPr algn="just">
              <a:lnSpc>
                <a:spcPct val="120000"/>
              </a:lnSpc>
            </a:pPr>
            <a:r>
              <a:rPr lang="en-US" altLang="zh-CN" sz="1400">
                <a:cs typeface="Times New Roman" panose="02020603050405020304" pitchFamily="18" charset="0"/>
              </a:rPr>
              <a:t>};</a:t>
            </a:r>
          </a:p>
        </p:txBody>
      </p:sp>
      <p:sp>
        <p:nvSpPr>
          <p:cNvPr id="603139" name="Rectangle 3"/>
          <p:cNvSpPr>
            <a:spLocks noChangeArrowheads="1"/>
          </p:cNvSpPr>
          <p:nvPr/>
        </p:nvSpPr>
        <p:spPr bwMode="auto">
          <a:xfrm>
            <a:off x="685800" y="431800"/>
            <a:ext cx="7086600" cy="2925763"/>
          </a:xfrm>
          <a:prstGeom prst="rect">
            <a:avLst/>
          </a:prstGeom>
          <a:gradFill rotWithShape="0">
            <a:gsLst>
              <a:gs pos="0">
                <a:srgbClr val="FFFF99"/>
              </a:gs>
              <a:gs pos="50000">
                <a:srgbClr val="FFFFFF"/>
              </a:gs>
              <a:gs pos="100000">
                <a:srgbClr val="FFFF99"/>
              </a:gs>
            </a:gsLst>
            <a:lin ang="5400000" scaled="1"/>
          </a:gradFill>
          <a:ln w="9525">
            <a:noFill/>
            <a:miter lim="800000"/>
          </a:ln>
          <a:effectLst>
            <a:prstShdw prst="shdw17" dist="53882" dir="2700000">
              <a:srgbClr val="FFFF99">
                <a:gamma/>
                <a:shade val="60000"/>
                <a:invGamma/>
              </a:srgbClr>
            </a:prstShdw>
          </a:effectLst>
        </p:spPr>
        <p:txBody>
          <a:bodyPr>
            <a:spAutoFit/>
          </a:bodyPr>
          <a:lstStyle/>
          <a:p>
            <a:pPr algn="l">
              <a:lnSpc>
                <a:spcPct val="70000"/>
              </a:lnSpc>
              <a:spcBef>
                <a:spcPct val="50000"/>
              </a:spcBef>
            </a:pPr>
            <a:r>
              <a:rPr lang="en-US" altLang="zh-CN" sz="1800" b="1"/>
              <a:t>class Point</a:t>
            </a:r>
          </a:p>
          <a:p>
            <a:pPr algn="l">
              <a:lnSpc>
                <a:spcPct val="70000"/>
              </a:lnSpc>
              <a:spcBef>
                <a:spcPct val="50000"/>
              </a:spcBef>
            </a:pPr>
            <a:r>
              <a:rPr lang="en-US" altLang="zh-CN" sz="1800" b="1"/>
              <a:t>{   friend ostream &amp;operator&lt;&lt; (ostream &amp;, const Point &amp;);</a:t>
            </a:r>
          </a:p>
          <a:p>
            <a:pPr algn="l">
              <a:lnSpc>
                <a:spcPct val="70000"/>
              </a:lnSpc>
              <a:spcBef>
                <a:spcPct val="50000"/>
              </a:spcBef>
            </a:pPr>
            <a:r>
              <a:rPr lang="en-US" altLang="zh-CN" sz="1800" b="1"/>
              <a:t>   public:</a:t>
            </a:r>
          </a:p>
          <a:p>
            <a:pPr algn="l">
              <a:lnSpc>
                <a:spcPct val="70000"/>
              </a:lnSpc>
              <a:spcBef>
                <a:spcPct val="50000"/>
              </a:spcBef>
            </a:pPr>
            <a:r>
              <a:rPr lang="en-US" altLang="zh-CN" sz="1800" b="1"/>
              <a:t>     Point( int = 0, int = 0 ) ;	</a:t>
            </a:r>
            <a:r>
              <a:rPr lang="en-US" altLang="zh-CN" sz="1800" b="1" i="1">
                <a:solidFill>
                  <a:srgbClr val="006600"/>
                </a:solidFill>
              </a:rPr>
              <a:t>// </a:t>
            </a:r>
            <a:r>
              <a:rPr lang="zh-CN" altLang="en-US" sz="1800" b="1" i="1">
                <a:solidFill>
                  <a:srgbClr val="006600"/>
                </a:solidFill>
              </a:rPr>
              <a:t>带默认参数的构造函数</a:t>
            </a:r>
          </a:p>
          <a:p>
            <a:pPr algn="l">
              <a:lnSpc>
                <a:spcPct val="70000"/>
              </a:lnSpc>
              <a:spcBef>
                <a:spcPct val="50000"/>
              </a:spcBef>
            </a:pPr>
            <a:r>
              <a:rPr lang="zh-CN" altLang="en-US" sz="1800" b="1"/>
              <a:t>     </a:t>
            </a:r>
            <a:r>
              <a:rPr lang="en-US" altLang="zh-CN" sz="1800" b="1"/>
              <a:t>void setPoint( int, int ) ;	</a:t>
            </a:r>
            <a:r>
              <a:rPr lang="en-US" altLang="zh-CN" sz="1800" b="1" i="1">
                <a:solidFill>
                  <a:srgbClr val="006600"/>
                </a:solidFill>
              </a:rPr>
              <a:t>// </a:t>
            </a:r>
            <a:r>
              <a:rPr lang="zh-CN" altLang="en-US" sz="1800" b="1" i="1">
                <a:solidFill>
                  <a:srgbClr val="006600"/>
                </a:solidFill>
              </a:rPr>
              <a:t>对点坐标数据赋值</a:t>
            </a:r>
          </a:p>
          <a:p>
            <a:pPr algn="l">
              <a:lnSpc>
                <a:spcPct val="70000"/>
              </a:lnSpc>
              <a:spcBef>
                <a:spcPct val="50000"/>
              </a:spcBef>
            </a:pPr>
            <a:r>
              <a:rPr lang="zh-CN" altLang="en-US" sz="1800" b="1"/>
              <a:t>     </a:t>
            </a:r>
            <a:r>
              <a:rPr lang="en-US" altLang="zh-CN" sz="1800" b="1"/>
              <a:t>int getX() const { return x ; }	    </a:t>
            </a:r>
          </a:p>
          <a:p>
            <a:pPr algn="l">
              <a:lnSpc>
                <a:spcPct val="70000"/>
              </a:lnSpc>
              <a:spcBef>
                <a:spcPct val="50000"/>
              </a:spcBef>
            </a:pPr>
            <a:r>
              <a:rPr lang="en-US" altLang="zh-CN" sz="1800" b="1"/>
              <a:t>     int getY() const { return y ; }</a:t>
            </a:r>
          </a:p>
          <a:p>
            <a:pPr algn="l">
              <a:lnSpc>
                <a:spcPct val="70000"/>
              </a:lnSpc>
              <a:spcBef>
                <a:spcPct val="50000"/>
              </a:spcBef>
            </a:pPr>
            <a:r>
              <a:rPr lang="en-US" altLang="zh-CN" sz="1800" b="1"/>
              <a:t>  protected:    int x, y;	</a:t>
            </a:r>
            <a:r>
              <a:rPr lang="en-US" altLang="zh-CN" sz="1800" b="1" i="1">
                <a:solidFill>
                  <a:srgbClr val="006600"/>
                </a:solidFill>
              </a:rPr>
              <a:t>// Point</a:t>
            </a:r>
            <a:r>
              <a:rPr lang="zh-CN" altLang="en-US" sz="1800" b="1" i="1">
                <a:solidFill>
                  <a:srgbClr val="006600"/>
                </a:solidFill>
              </a:rPr>
              <a:t>类的数据成员</a:t>
            </a:r>
          </a:p>
          <a:p>
            <a:pPr algn="l">
              <a:lnSpc>
                <a:spcPct val="70000"/>
              </a:lnSpc>
              <a:spcBef>
                <a:spcPct val="50000"/>
              </a:spcBef>
            </a:pPr>
            <a:r>
              <a:rPr lang="en-US" altLang="zh-CN" sz="1800" b="1"/>
              <a:t>};</a:t>
            </a:r>
          </a:p>
        </p:txBody>
      </p:sp>
      <p:sp>
        <p:nvSpPr>
          <p:cNvPr id="603140" name="Rectangle 4"/>
          <p:cNvSpPr>
            <a:spLocks noGrp="1" noChangeArrowheads="1"/>
          </p:cNvSpPr>
          <p:nvPr>
            <p:ph type="title" idx="4294967295"/>
          </p:nvPr>
        </p:nvSpPr>
        <p:spPr>
          <a:xfrm flipV="1">
            <a:off x="8358188" y="188913"/>
            <a:ext cx="785812" cy="223837"/>
          </a:xfrm>
          <a:prstGeom prst="rect">
            <a:avLst/>
          </a:prstGeom>
        </p:spPr>
        <p:txBody>
          <a:bodyPr/>
          <a:lstStyle/>
          <a:p>
            <a:r>
              <a:rPr lang="en-US" altLang="zh-CN" sz="100" b="1">
                <a:solidFill>
                  <a:schemeClr val="bg1"/>
                </a:solidFill>
                <a:latin typeface="宋体" panose="02010600030101010101" pitchFamily="2" charset="-122"/>
              </a:rPr>
              <a:t>8.4  </a:t>
            </a:r>
            <a:r>
              <a:rPr lang="zh-CN" altLang="en-US" sz="100" b="1">
                <a:solidFill>
                  <a:schemeClr val="bg1"/>
                </a:solidFill>
                <a:latin typeface="宋体" panose="02010600030101010101" pitchFamily="2" charset="-122"/>
              </a:rPr>
              <a:t>继承的应用实例</a:t>
            </a:r>
            <a:endParaRPr lang="zh-CN" altLang="en-US" sz="1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slide(fromTop)">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800100" y="260350"/>
            <a:ext cx="7810500" cy="6226175"/>
          </a:xfrm>
          <a:prstGeom prst="rect">
            <a:avLst/>
          </a:prstGeom>
          <a:noFill/>
          <a:ln w="9525">
            <a:noFill/>
            <a:miter lim="800000"/>
          </a:ln>
          <a:effectLst/>
        </p:spPr>
        <p:txBody>
          <a:bodyPr>
            <a:spAutoFit/>
          </a:bodyPr>
          <a:lstStyle/>
          <a:p>
            <a:pPr algn="just">
              <a:lnSpc>
                <a:spcPct val="120000"/>
              </a:lnSpc>
            </a:pPr>
            <a:r>
              <a:rPr lang="en-US" altLang="zh-CN" sz="1400"/>
              <a:t>class Point</a:t>
            </a:r>
          </a:p>
          <a:p>
            <a:pPr algn="just">
              <a:lnSpc>
                <a:spcPct val="120000"/>
              </a:lnSpc>
            </a:pPr>
            <a:r>
              <a:rPr lang="en-US" altLang="zh-CN" sz="1400"/>
              <a:t>{   friend ostream &amp;operator&lt;&lt; (ostream &amp;, const Point &amp;);</a:t>
            </a:r>
          </a:p>
          <a:p>
            <a:pPr algn="just">
              <a:lnSpc>
                <a:spcPct val="120000"/>
              </a:lnSpc>
            </a:pPr>
            <a:r>
              <a:rPr lang="en-US" altLang="zh-CN" sz="1400"/>
              <a:t>  public:</a:t>
            </a:r>
          </a:p>
          <a:p>
            <a:pPr algn="just">
              <a:lnSpc>
                <a:spcPct val="120000"/>
              </a:lnSpc>
            </a:pPr>
            <a:r>
              <a:rPr lang="en-US" altLang="zh-CN" sz="1400"/>
              <a:t>    Point( int = 0, int = 0 ) ;	// </a:t>
            </a:r>
            <a:r>
              <a:rPr lang="zh-CN" altLang="en-US" sz="1400"/>
              <a:t>带默认参数的构造函数</a:t>
            </a:r>
          </a:p>
          <a:p>
            <a:pPr algn="just">
              <a:lnSpc>
                <a:spcPct val="120000"/>
              </a:lnSpc>
            </a:pPr>
            <a:r>
              <a:rPr lang="zh-CN" altLang="en-US" sz="1400"/>
              <a:t>    </a:t>
            </a:r>
            <a:r>
              <a:rPr lang="en-US" altLang="zh-CN" sz="1400"/>
              <a:t>void setPoint( int, int ) ;	// </a:t>
            </a:r>
            <a:r>
              <a:rPr lang="zh-CN" altLang="en-US" sz="1400"/>
              <a:t>对点坐标数据赋值</a:t>
            </a:r>
          </a:p>
          <a:p>
            <a:pPr algn="just">
              <a:lnSpc>
                <a:spcPct val="120000"/>
              </a:lnSpc>
            </a:pPr>
            <a:r>
              <a:rPr lang="zh-CN" altLang="en-US" sz="1400"/>
              <a:t>    </a:t>
            </a:r>
            <a:r>
              <a:rPr lang="en-US" altLang="zh-CN" sz="1400"/>
              <a:t>int getX() const { return x ; }	    int getY() const { return y ; }</a:t>
            </a:r>
          </a:p>
          <a:p>
            <a:pPr algn="just">
              <a:lnSpc>
                <a:spcPct val="120000"/>
              </a:lnSpc>
            </a:pPr>
            <a:r>
              <a:rPr lang="en-US" altLang="zh-CN" sz="1400"/>
              <a:t>  protected:    int x, y;	// Point</a:t>
            </a:r>
            <a:r>
              <a:rPr lang="zh-CN" altLang="en-US" sz="1400"/>
              <a:t>类的数据成员</a:t>
            </a:r>
          </a:p>
          <a:p>
            <a:pPr algn="just">
              <a:lnSpc>
                <a:spcPct val="120000"/>
              </a:lnSpc>
            </a:pPr>
            <a:r>
              <a:rPr lang="en-US" altLang="zh-CN" sz="1400"/>
              <a:t>};</a:t>
            </a:r>
          </a:p>
          <a:p>
            <a:pPr algn="just">
              <a:lnSpc>
                <a:spcPct val="120000"/>
              </a:lnSpc>
            </a:pPr>
            <a:r>
              <a:rPr lang="en-US" altLang="zh-CN" sz="1400">
                <a:cs typeface="Times New Roman" panose="02020603050405020304" pitchFamily="18" charset="0"/>
              </a:rPr>
              <a:t>class Circle : public Point</a:t>
            </a:r>
          </a:p>
          <a:p>
            <a:pPr algn="just">
              <a:lnSpc>
                <a:spcPct val="120000"/>
              </a:lnSpc>
            </a:pPr>
            <a:r>
              <a:rPr lang="en-US" altLang="zh-CN" sz="1400">
                <a:cs typeface="Times New Roman" panose="02020603050405020304" pitchFamily="18" charset="0"/>
              </a:rPr>
              <a:t>{   friend ostream &amp;operator&lt;&lt; (ostream &amp;, const Circle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Circle(double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setRadius(double);  /*</a:t>
            </a:r>
            <a:r>
              <a:rPr lang="zh-CN" altLang="en-US" sz="1400"/>
              <a:t>置半径*</a:t>
            </a:r>
            <a:r>
              <a:rPr lang="en-US" altLang="zh-CN" sz="1400"/>
              <a:t>/          </a:t>
            </a:r>
            <a:r>
              <a:rPr lang="en-US" altLang="zh-CN" sz="1400">
                <a:cs typeface="Times New Roman" panose="02020603050405020304" pitchFamily="18" charset="0"/>
              </a:rPr>
              <a:t>double getRadius() const;     /*</a:t>
            </a:r>
            <a:r>
              <a:rPr lang="zh-CN" altLang="en-US" sz="1400"/>
              <a:t>返回半径*</a:t>
            </a:r>
            <a:r>
              <a:rPr lang="en-US" altLang="zh-CN" sz="1400"/>
              <a:t>/ </a:t>
            </a:r>
            <a:endParaRPr lang="en-US" altLang="zh-CN" sz="1400">
              <a:cs typeface="Times New Roman" panose="02020603050405020304" pitchFamily="18" charset="0"/>
            </a:endParaRP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protected:    double radius;	// </a:t>
            </a:r>
            <a:r>
              <a:rPr lang="zh-CN" altLang="en-US" sz="1400">
                <a:cs typeface="Times New Roman" panose="02020603050405020304" pitchFamily="18" charset="0"/>
              </a:rPr>
              <a:t>数据成员，半径</a:t>
            </a:r>
          </a:p>
          <a:p>
            <a:pPr algn="just">
              <a:lnSpc>
                <a:spcPct val="120000"/>
              </a:lnSpc>
            </a:pP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class Cylinder:public Circle</a:t>
            </a:r>
          </a:p>
          <a:p>
            <a:pPr algn="just">
              <a:lnSpc>
                <a:spcPct val="120000"/>
              </a:lnSpc>
            </a:pPr>
            <a:r>
              <a:rPr lang="en-US" altLang="zh-CN" sz="1400">
                <a:cs typeface="Times New Roman" panose="02020603050405020304" pitchFamily="18" charset="0"/>
              </a:rPr>
              <a:t>{    friend ostream &amp; operator&lt;&lt;(ostream &amp;, const Cylinder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Cylinder(double h=0.0, 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setHeight(double);    /* </a:t>
            </a:r>
            <a:r>
              <a:rPr lang="zh-CN" altLang="en-US" sz="1400">
                <a:cs typeface="Times New Roman" panose="02020603050405020304" pitchFamily="18" charset="0"/>
              </a:rPr>
              <a:t>置高度值*</a:t>
            </a:r>
            <a:r>
              <a:rPr lang="en-US" altLang="zh-CN" sz="1400">
                <a:cs typeface="Times New Roman" panose="02020603050405020304" pitchFamily="18" charset="0"/>
              </a:rPr>
              <a:t>/           double getHeight() const;	    /* </a:t>
            </a:r>
            <a:r>
              <a:rPr lang="zh-CN" altLang="en-US" sz="1400">
                <a:cs typeface="Times New Roman" panose="02020603050405020304" pitchFamily="18" charset="0"/>
              </a:rPr>
              <a:t>返回高度值*</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r>
              <a:rPr lang="en-US" altLang="zh-CN" sz="1400">
                <a:cs typeface="Times New Roman" panose="02020603050405020304" pitchFamily="18" charset="0"/>
              </a:rPr>
              <a:t>/            double volume() const;	    /* </a:t>
            </a:r>
            <a:r>
              <a:rPr lang="zh-CN" altLang="en-US" sz="1400">
                <a:cs typeface="Times New Roman" panose="02020603050405020304" pitchFamily="18" charset="0"/>
              </a:rPr>
              <a:t>返回体积*</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protected:     double height;	// </a:t>
            </a:r>
            <a:r>
              <a:rPr lang="zh-CN" altLang="en-US" sz="1400">
                <a:cs typeface="Times New Roman" panose="02020603050405020304" pitchFamily="18" charset="0"/>
              </a:rPr>
              <a:t>数据成员，高度</a:t>
            </a:r>
          </a:p>
          <a:p>
            <a:pPr algn="just">
              <a:lnSpc>
                <a:spcPct val="120000"/>
              </a:lnSpc>
            </a:pPr>
            <a:r>
              <a:rPr lang="en-US" altLang="zh-CN" sz="1400">
                <a:cs typeface="Times New Roman" panose="02020603050405020304" pitchFamily="18" charset="0"/>
              </a:rPr>
              <a:t>};</a:t>
            </a:r>
          </a:p>
        </p:txBody>
      </p:sp>
      <p:sp>
        <p:nvSpPr>
          <p:cNvPr id="604163" name="Rectangle 3"/>
          <p:cNvSpPr>
            <a:spLocks noChangeArrowheads="1"/>
          </p:cNvSpPr>
          <p:nvPr/>
        </p:nvSpPr>
        <p:spPr bwMode="auto">
          <a:xfrm>
            <a:off x="685800" y="2165350"/>
            <a:ext cx="7924800" cy="3394075"/>
          </a:xfrm>
          <a:prstGeom prst="rect">
            <a:avLst/>
          </a:prstGeom>
          <a:gradFill rotWithShape="0">
            <a:gsLst>
              <a:gs pos="0">
                <a:srgbClr val="FFCC66"/>
              </a:gs>
              <a:gs pos="50000">
                <a:srgbClr val="FFFFFF"/>
              </a:gs>
              <a:gs pos="100000">
                <a:srgbClr val="FFCC66"/>
              </a:gs>
            </a:gsLst>
            <a:lin ang="5400000" scaled="1"/>
          </a:gradFill>
          <a:ln w="9525">
            <a:noFill/>
            <a:miter lim="800000"/>
          </a:ln>
          <a:effectLst>
            <a:prstShdw prst="shdw17" dist="53882" dir="2700000">
              <a:srgbClr val="FFCC66">
                <a:gamma/>
                <a:shade val="60000"/>
                <a:invGamma/>
              </a:srgbClr>
            </a:prstShdw>
          </a:effectLst>
        </p:spPr>
        <p:txBody>
          <a:bodyPr>
            <a:spAutoFit/>
          </a:bodyPr>
          <a:lstStyle/>
          <a:p>
            <a:pPr algn="just">
              <a:lnSpc>
                <a:spcPct val="120000"/>
              </a:lnSpc>
            </a:pPr>
            <a:r>
              <a:rPr lang="en-US" altLang="zh-CN" sz="1800" b="1">
                <a:cs typeface="Times New Roman" panose="02020603050405020304" pitchFamily="18" charset="0"/>
              </a:rPr>
              <a:t>class Circle : public Point</a:t>
            </a:r>
          </a:p>
          <a:p>
            <a:pPr algn="just">
              <a:lnSpc>
                <a:spcPct val="120000"/>
              </a:lnSpc>
            </a:pPr>
            <a:r>
              <a:rPr lang="en-US" altLang="zh-CN" sz="1800" b="1">
                <a:cs typeface="Times New Roman" panose="02020603050405020304" pitchFamily="18" charset="0"/>
              </a:rPr>
              <a:t>{   friend ostream &amp;operator&lt;&lt; (ostream &amp;, const Circle &amp;);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友元函数</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public:</a:t>
            </a:r>
          </a:p>
          <a:p>
            <a:pPr algn="just">
              <a:lnSpc>
                <a:spcPct val="120000"/>
              </a:lnSpc>
            </a:pPr>
            <a:r>
              <a:rPr lang="en-US" altLang="zh-CN" sz="1800" b="1">
                <a:cs typeface="Times New Roman" panose="02020603050405020304" pitchFamily="18" charset="0"/>
              </a:rPr>
              <a:t>     Circle(double r=0.0, int x=0, int y=0);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构造函数</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void setRadius(double);  		</a:t>
            </a:r>
            <a:r>
              <a:rPr lang="en-US" altLang="zh-CN" sz="1800" b="1" i="1">
                <a:solidFill>
                  <a:srgbClr val="006600"/>
                </a:solidFill>
                <a:cs typeface="Times New Roman" panose="02020603050405020304" pitchFamily="18" charset="0"/>
              </a:rPr>
              <a:t>//</a:t>
            </a:r>
            <a:r>
              <a:rPr lang="zh-CN" altLang="en-US" sz="1800" b="1" i="1">
                <a:solidFill>
                  <a:srgbClr val="006600"/>
                </a:solidFill>
              </a:rPr>
              <a:t>置半径</a:t>
            </a:r>
            <a:r>
              <a:rPr lang="zh-CN" altLang="en-US" sz="1800" b="1"/>
              <a:t>          </a:t>
            </a:r>
          </a:p>
          <a:p>
            <a:pPr algn="just">
              <a:lnSpc>
                <a:spcPct val="120000"/>
              </a:lnSpc>
            </a:pPr>
            <a:r>
              <a:rPr lang="zh-CN" altLang="en-US" sz="1800" b="1"/>
              <a:t>     </a:t>
            </a:r>
            <a:r>
              <a:rPr lang="en-US" altLang="zh-CN" sz="1800" b="1">
                <a:cs typeface="Times New Roman" panose="02020603050405020304" pitchFamily="18" charset="0"/>
              </a:rPr>
              <a:t>double getRadius() const;     	</a:t>
            </a:r>
            <a:r>
              <a:rPr lang="en-US" altLang="zh-CN" sz="1800" b="1" i="1">
                <a:solidFill>
                  <a:srgbClr val="006600"/>
                </a:solidFill>
                <a:cs typeface="Times New Roman" panose="02020603050405020304" pitchFamily="18" charset="0"/>
              </a:rPr>
              <a:t>//</a:t>
            </a:r>
            <a:r>
              <a:rPr lang="zh-CN" altLang="en-US" sz="1800" b="1" i="1">
                <a:solidFill>
                  <a:srgbClr val="006600"/>
                </a:solidFill>
              </a:rPr>
              <a:t>返回半径</a:t>
            </a:r>
            <a:r>
              <a:rPr lang="zh-CN" altLang="en-US" sz="1800" b="1"/>
              <a:t> </a:t>
            </a:r>
            <a:endParaRPr lang="zh-CN" altLang="en-US" sz="1800" b="1">
              <a:cs typeface="Times New Roman" panose="02020603050405020304" pitchFamily="18" charset="0"/>
            </a:endParaRP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double area() const;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返回面积</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protected:   </a:t>
            </a:r>
          </a:p>
          <a:p>
            <a:pPr algn="just">
              <a:lnSpc>
                <a:spcPct val="120000"/>
              </a:lnSpc>
            </a:pPr>
            <a:r>
              <a:rPr lang="en-US" altLang="zh-CN" sz="1800" b="1">
                <a:cs typeface="Times New Roman" panose="02020603050405020304" pitchFamily="18" charset="0"/>
              </a:rPr>
              <a:t>     double radius;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数据成员，半径</a:t>
            </a:r>
          </a:p>
          <a:p>
            <a:pPr algn="just">
              <a:lnSpc>
                <a:spcPct val="120000"/>
              </a:lnSpc>
            </a:pPr>
            <a:r>
              <a:rPr lang="en-US" altLang="zh-CN" sz="1800" b="1">
                <a:cs typeface="Times New Roman" panose="02020603050405020304" pitchFamily="18" charset="0"/>
              </a:rPr>
              <a:t>};</a:t>
            </a:r>
            <a:endParaRPr lang="en-US" altLang="zh-CN" sz="1800" b="1"/>
          </a:p>
        </p:txBody>
      </p:sp>
      <p:sp>
        <p:nvSpPr>
          <p:cNvPr id="604164" name="Rectangle 4"/>
          <p:cNvSpPr>
            <a:spLocks noGrp="1" noChangeArrowheads="1"/>
          </p:cNvSpPr>
          <p:nvPr>
            <p:ph type="title" idx="4294967295"/>
          </p:nvPr>
        </p:nvSpPr>
        <p:spPr>
          <a:xfrm>
            <a:off x="838200" y="412750"/>
            <a:ext cx="7543800" cy="11430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4163"/>
                                        </p:tgtEl>
                                        <p:attrNameLst>
                                          <p:attrName>style.visibility</p:attrName>
                                        </p:attrNameLst>
                                      </p:cBhvr>
                                      <p:to>
                                        <p:strVal val="visible"/>
                                      </p:to>
                                    </p:set>
                                    <p:animEffect transition="in" filter="slide(fromTop)">
                                      <p:cBhvr>
                                        <p:cTn id="7" dur="500"/>
                                        <p:tgtEl>
                                          <p:spTgt spid="604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Text Box 2"/>
          <p:cNvSpPr txBox="1">
            <a:spLocks noChangeArrowheads="1"/>
          </p:cNvSpPr>
          <p:nvPr/>
        </p:nvSpPr>
        <p:spPr bwMode="auto">
          <a:xfrm>
            <a:off x="647700" y="1066800"/>
            <a:ext cx="8001000" cy="2338388"/>
          </a:xfrm>
          <a:prstGeom prst="rect">
            <a:avLst/>
          </a:prstGeom>
          <a:noFill/>
          <a:ln w="9525">
            <a:noFill/>
            <a:miter lim="800000"/>
          </a:ln>
          <a:effectLst/>
        </p:spPr>
        <p:txBody>
          <a:bodyPr>
            <a:spAutoFit/>
          </a:bodyPr>
          <a:lstStyle/>
          <a:p>
            <a:pPr algn="just">
              <a:lnSpc>
                <a:spcPct val="160000"/>
              </a:lnSpc>
              <a:buClr>
                <a:schemeClr val="accent2"/>
              </a:buClr>
              <a:buFont typeface="Wingdings" panose="05000000000000000000" pitchFamily="2" charset="2"/>
              <a:buNone/>
            </a:pPr>
            <a:r>
              <a:rPr lang="zh-CN" altLang="en-US" sz="2000" b="1" i="1">
                <a:solidFill>
                  <a:srgbClr val="008000"/>
                </a:solidFill>
                <a:ea typeface="Arial Unicode MS" pitchFamily="34" charset="-122"/>
                <a:cs typeface="Arial Unicode MS" pitchFamily="34" charset="-122"/>
              </a:rPr>
              <a:t>类继承关系的语法形式</a:t>
            </a:r>
          </a:p>
          <a:p>
            <a:pPr algn="just">
              <a:lnSpc>
                <a:spcPct val="160000"/>
              </a:lnSpc>
              <a:buClr>
                <a:schemeClr val="accent2"/>
              </a:buClr>
              <a:buFont typeface="Wingdings" panose="05000000000000000000" pitchFamily="2" charset="2"/>
              <a:buNone/>
            </a:pPr>
            <a:r>
              <a:rPr lang="zh-CN" altLang="en-US" sz="1800">
                <a:ea typeface="Arial Unicode MS" pitchFamily="34" charset="-122"/>
                <a:cs typeface="Arial Unicode MS" pitchFamily="34" charset="-122"/>
              </a:rPr>
              <a:t>	</a:t>
            </a:r>
            <a:r>
              <a:rPr lang="en-US" altLang="zh-CN" sz="1800">
                <a:ea typeface="Arial Unicode MS" pitchFamily="34" charset="-122"/>
                <a:cs typeface="Arial Unicode MS" pitchFamily="34" charset="-122"/>
              </a:rPr>
              <a:t>class </a:t>
            </a:r>
            <a:r>
              <a:rPr lang="zh-CN" altLang="en-US" sz="1800" i="1">
                <a:ea typeface="Arial Unicode MS" pitchFamily="34" charset="-122"/>
                <a:cs typeface="Arial Unicode MS" pitchFamily="34" charset="-122"/>
              </a:rPr>
              <a:t>派生类名</a:t>
            </a:r>
            <a:r>
              <a:rPr lang="zh-CN" altLang="en-US" sz="1800">
                <a:ea typeface="Arial Unicode MS" pitchFamily="34" charset="-122"/>
                <a:cs typeface="Arial Unicode MS" pitchFamily="34" charset="-122"/>
              </a:rPr>
              <a:t> </a:t>
            </a:r>
            <a:r>
              <a:rPr lang="en-US" altLang="zh-CN" sz="1800">
                <a:ea typeface="Arial Unicode MS" pitchFamily="34" charset="-122"/>
                <a:cs typeface="Arial Unicode MS" pitchFamily="34" charset="-122"/>
              </a:rPr>
              <a:t>: </a:t>
            </a:r>
            <a:r>
              <a:rPr lang="zh-CN" altLang="en-US" sz="1800" b="1" i="1">
                <a:solidFill>
                  <a:srgbClr val="0000FF"/>
                </a:solidFill>
                <a:ea typeface="Arial Unicode MS" pitchFamily="34" charset="-122"/>
                <a:cs typeface="Arial Unicode MS" pitchFamily="34" charset="-122"/>
              </a:rPr>
              <a:t>基类名表</a:t>
            </a:r>
          </a:p>
          <a:p>
            <a:pPr algn="just">
              <a:lnSpc>
                <a:spcPct val="160000"/>
              </a:lnSpc>
              <a:buClr>
                <a:schemeClr val="accent2"/>
              </a:buClr>
              <a:buFont typeface="Wingdings" panose="05000000000000000000" pitchFamily="2" charset="2"/>
              <a:buNone/>
            </a:pPr>
            <a:r>
              <a:rPr lang="zh-CN" altLang="en-US" sz="1800">
                <a:ea typeface="Arial Unicode MS" pitchFamily="34" charset="-122"/>
                <a:cs typeface="Arial Unicode MS" pitchFamily="34" charset="-122"/>
              </a:rPr>
              <a:t> 	</a:t>
            </a:r>
            <a:r>
              <a:rPr lang="en-US" altLang="zh-CN" sz="1800">
                <a:ea typeface="Arial Unicode MS" pitchFamily="34" charset="-122"/>
                <a:cs typeface="Arial Unicode MS" pitchFamily="34" charset="-122"/>
              </a:rPr>
              <a:t>{</a:t>
            </a:r>
          </a:p>
          <a:p>
            <a:pPr algn="just">
              <a:lnSpc>
                <a:spcPct val="160000"/>
              </a:lnSpc>
              <a:buClr>
                <a:schemeClr val="accent2"/>
              </a:buClr>
              <a:buFont typeface="Wingdings" panose="05000000000000000000" pitchFamily="2" charset="2"/>
              <a:buNone/>
            </a:pPr>
            <a:r>
              <a:rPr lang="en-US" altLang="zh-CN" sz="1800">
                <a:ea typeface="Arial Unicode MS" pitchFamily="34" charset="-122"/>
                <a:cs typeface="Arial Unicode MS" pitchFamily="34" charset="-122"/>
              </a:rPr>
              <a:t>	      </a:t>
            </a:r>
            <a:r>
              <a:rPr lang="zh-CN" altLang="en-US" sz="1800" i="1">
                <a:ea typeface="Arial Unicode MS" pitchFamily="34" charset="-122"/>
                <a:cs typeface="Arial Unicode MS" pitchFamily="34" charset="-122"/>
              </a:rPr>
              <a:t>数据成员和成员函数声明</a:t>
            </a:r>
          </a:p>
          <a:p>
            <a:pPr algn="just">
              <a:lnSpc>
                <a:spcPct val="160000"/>
              </a:lnSpc>
              <a:buClr>
                <a:schemeClr val="accent2"/>
              </a:buClr>
              <a:buFont typeface="Wingdings" panose="05000000000000000000" pitchFamily="2" charset="2"/>
              <a:buNone/>
            </a:pPr>
            <a:r>
              <a:rPr lang="zh-CN" altLang="en-US" sz="1800">
                <a:ea typeface="Arial Unicode MS" pitchFamily="34" charset="-122"/>
                <a:cs typeface="Arial Unicode MS" pitchFamily="34" charset="-122"/>
              </a:rPr>
              <a:t> 	</a:t>
            </a:r>
            <a:r>
              <a:rPr lang="en-US" altLang="zh-CN" sz="1800">
                <a:ea typeface="Arial Unicode MS" pitchFamily="34" charset="-122"/>
                <a:cs typeface="Arial Unicode MS" pitchFamily="34" charset="-122"/>
              </a:rPr>
              <a:t>};</a:t>
            </a:r>
          </a:p>
        </p:txBody>
      </p:sp>
      <p:sp>
        <p:nvSpPr>
          <p:cNvPr id="533507" name="Rectangle 3"/>
          <p:cNvSpPr>
            <a:spLocks noGrp="1" noChangeArrowheads="1"/>
          </p:cNvSpPr>
          <p:nvPr>
            <p:ph type="ctrTitle" idx="4294967295"/>
          </p:nvPr>
        </p:nvSpPr>
        <p:spPr>
          <a:xfrm>
            <a:off x="533400" y="381000"/>
            <a:ext cx="5561013" cy="609600"/>
          </a:xfrm>
          <a:prstGeom prst="rect">
            <a:avLst/>
          </a:prstGeom>
        </p:spPr>
        <p:txBody>
          <a:bodyPr/>
          <a:lstStyle/>
          <a:p>
            <a:pPr algn="l"/>
            <a:r>
              <a:rPr lang="en-US" altLang="zh-CN" sz="2800" b="1">
                <a:solidFill>
                  <a:schemeClr val="accent2"/>
                </a:solidFill>
                <a:latin typeface="楷体_GB2312" pitchFamily="49" charset="-122"/>
                <a:ea typeface="楷体_GB2312" pitchFamily="49" charset="-122"/>
              </a:rPr>
              <a:t>8.2  </a:t>
            </a:r>
            <a:r>
              <a:rPr lang="zh-CN" altLang="en-US" sz="2800" b="1">
                <a:solidFill>
                  <a:schemeClr val="accent2"/>
                </a:solidFill>
                <a:latin typeface="楷体_GB2312" pitchFamily="49" charset="-122"/>
                <a:ea typeface="楷体_GB2312" pitchFamily="49" charset="-122"/>
              </a:rPr>
              <a:t>基类和派生类</a:t>
            </a:r>
          </a:p>
        </p:txBody>
      </p:sp>
      <p:sp>
        <p:nvSpPr>
          <p:cNvPr id="533508" name="Rectangle 4"/>
          <p:cNvSpPr>
            <a:spLocks noChangeArrowheads="1"/>
          </p:cNvSpPr>
          <p:nvPr/>
        </p:nvSpPr>
        <p:spPr bwMode="auto">
          <a:xfrm>
            <a:off x="647700" y="3624263"/>
            <a:ext cx="7621588" cy="779462"/>
          </a:xfrm>
          <a:prstGeom prst="rect">
            <a:avLst/>
          </a:prstGeom>
          <a:noFill/>
          <a:ln w="9525">
            <a:noFill/>
            <a:miter lim="800000"/>
          </a:ln>
          <a:effectLst/>
        </p:spPr>
        <p:txBody>
          <a:bodyPr wrap="none">
            <a:spAutoFit/>
          </a:bodyPr>
          <a:lstStyle/>
          <a:p>
            <a:pPr algn="l"/>
            <a:r>
              <a:rPr lang="zh-CN" altLang="en-US" sz="1800" b="1" i="1">
                <a:solidFill>
                  <a:srgbClr val="0000FF"/>
                </a:solidFill>
                <a:ea typeface="Arial Unicode MS" pitchFamily="34" charset="-122"/>
                <a:cs typeface="Arial Unicode MS" pitchFamily="34" charset="-122"/>
              </a:rPr>
              <a:t>基类名表 </a:t>
            </a:r>
            <a:r>
              <a:rPr lang="zh-CN" altLang="en-US" sz="1800" b="1">
                <a:ea typeface="Arial Unicode MS" pitchFamily="34" charset="-122"/>
                <a:cs typeface="Arial Unicode MS" pitchFamily="34" charset="-122"/>
              </a:rPr>
              <a:t> 构成</a:t>
            </a:r>
          </a:p>
          <a:p>
            <a:pPr algn="l">
              <a:spcBef>
                <a:spcPct val="50000"/>
              </a:spcBef>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访问控制  基类名</a:t>
            </a:r>
            <a:r>
              <a:rPr lang="en-US" altLang="zh-CN" sz="1800" b="1" i="1" baseline="-30000">
                <a:ea typeface="Arial Unicode MS" pitchFamily="34" charset="-122"/>
                <a:cs typeface="Arial Unicode MS" pitchFamily="34" charset="-122"/>
              </a:rPr>
              <a:t>1</a:t>
            </a:r>
            <a:r>
              <a:rPr lang="zh-CN" altLang="en-US"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访问控制  基类名</a:t>
            </a:r>
            <a:r>
              <a:rPr lang="en-US" altLang="zh-CN" sz="1800" b="1" i="1" baseline="-30000">
                <a:ea typeface="Arial Unicode MS" pitchFamily="34" charset="-122"/>
                <a:cs typeface="Arial Unicode MS" pitchFamily="34" charset="-122"/>
              </a:rPr>
              <a:t>2</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访问控制  基类名</a:t>
            </a:r>
            <a:r>
              <a:rPr lang="en-US" altLang="zh-CN" sz="1800" b="1" i="1" baseline="-30000">
                <a:ea typeface="Arial Unicode MS" pitchFamily="34" charset="-122"/>
                <a:cs typeface="Arial Unicode MS" pitchFamily="34" charset="-122"/>
              </a:rPr>
              <a:t>n</a:t>
            </a:r>
            <a:endParaRPr lang="en-US" altLang="zh-CN" sz="1800" b="1" i="1">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3508"/>
                                        </p:tgtEl>
                                        <p:attrNameLst>
                                          <p:attrName>style.visibility</p:attrName>
                                        </p:attrNameLst>
                                      </p:cBhvr>
                                      <p:to>
                                        <p:strVal val="visible"/>
                                      </p:to>
                                    </p:set>
                                    <p:animEffect transition="in" filter="checkerboard(across)">
                                      <p:cBhvr>
                                        <p:cTn id="7" dur="500"/>
                                        <p:tgtEl>
                                          <p:spTgt spid="533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ext Box 2"/>
          <p:cNvSpPr txBox="1">
            <a:spLocks noChangeArrowheads="1"/>
          </p:cNvSpPr>
          <p:nvPr/>
        </p:nvSpPr>
        <p:spPr bwMode="auto">
          <a:xfrm>
            <a:off x="800100" y="260350"/>
            <a:ext cx="7810500" cy="6226175"/>
          </a:xfrm>
          <a:prstGeom prst="rect">
            <a:avLst/>
          </a:prstGeom>
          <a:noFill/>
          <a:ln w="9525">
            <a:noFill/>
            <a:miter lim="800000"/>
          </a:ln>
          <a:effectLst/>
        </p:spPr>
        <p:txBody>
          <a:bodyPr>
            <a:spAutoFit/>
          </a:bodyPr>
          <a:lstStyle/>
          <a:p>
            <a:pPr algn="just">
              <a:lnSpc>
                <a:spcPct val="120000"/>
              </a:lnSpc>
            </a:pPr>
            <a:r>
              <a:rPr lang="en-US" altLang="zh-CN" sz="1400"/>
              <a:t>class Point</a:t>
            </a:r>
          </a:p>
          <a:p>
            <a:pPr algn="just">
              <a:lnSpc>
                <a:spcPct val="120000"/>
              </a:lnSpc>
            </a:pPr>
            <a:r>
              <a:rPr lang="en-US" altLang="zh-CN" sz="1400"/>
              <a:t>{   friend ostream &amp;operator&lt;&lt; (ostream &amp;, const Point &amp;);</a:t>
            </a:r>
          </a:p>
          <a:p>
            <a:pPr algn="just">
              <a:lnSpc>
                <a:spcPct val="120000"/>
              </a:lnSpc>
            </a:pPr>
            <a:r>
              <a:rPr lang="en-US" altLang="zh-CN" sz="1400"/>
              <a:t>  public:</a:t>
            </a:r>
          </a:p>
          <a:p>
            <a:pPr algn="just">
              <a:lnSpc>
                <a:spcPct val="120000"/>
              </a:lnSpc>
            </a:pPr>
            <a:r>
              <a:rPr lang="en-US" altLang="zh-CN" sz="1400"/>
              <a:t>    Point( int = 0, int = 0 ) ;	// </a:t>
            </a:r>
            <a:r>
              <a:rPr lang="zh-CN" altLang="en-US" sz="1400"/>
              <a:t>带默认参数的构造函数</a:t>
            </a:r>
          </a:p>
          <a:p>
            <a:pPr algn="just">
              <a:lnSpc>
                <a:spcPct val="120000"/>
              </a:lnSpc>
            </a:pPr>
            <a:r>
              <a:rPr lang="zh-CN" altLang="en-US" sz="1400"/>
              <a:t>    </a:t>
            </a:r>
            <a:r>
              <a:rPr lang="en-US" altLang="zh-CN" sz="1400"/>
              <a:t>void setPoint( int, int ) ;	// </a:t>
            </a:r>
            <a:r>
              <a:rPr lang="zh-CN" altLang="en-US" sz="1400"/>
              <a:t>对点坐标数据赋值</a:t>
            </a:r>
          </a:p>
          <a:p>
            <a:pPr algn="just">
              <a:lnSpc>
                <a:spcPct val="120000"/>
              </a:lnSpc>
            </a:pPr>
            <a:r>
              <a:rPr lang="zh-CN" altLang="en-US" sz="1400"/>
              <a:t>    </a:t>
            </a:r>
            <a:r>
              <a:rPr lang="en-US" altLang="zh-CN" sz="1400"/>
              <a:t>int getX() const { return x ; }	    int getY() const { return y ; }</a:t>
            </a:r>
          </a:p>
          <a:p>
            <a:pPr algn="just">
              <a:lnSpc>
                <a:spcPct val="120000"/>
              </a:lnSpc>
            </a:pPr>
            <a:r>
              <a:rPr lang="en-US" altLang="zh-CN" sz="1400"/>
              <a:t>  protected:    int x, y;	// Point</a:t>
            </a:r>
            <a:r>
              <a:rPr lang="zh-CN" altLang="en-US" sz="1400"/>
              <a:t>类的数据成员</a:t>
            </a:r>
          </a:p>
          <a:p>
            <a:pPr algn="just">
              <a:lnSpc>
                <a:spcPct val="120000"/>
              </a:lnSpc>
            </a:pPr>
            <a:r>
              <a:rPr lang="en-US" altLang="zh-CN" sz="1400"/>
              <a:t>};</a:t>
            </a:r>
          </a:p>
          <a:p>
            <a:pPr algn="just">
              <a:lnSpc>
                <a:spcPct val="120000"/>
              </a:lnSpc>
            </a:pPr>
            <a:r>
              <a:rPr lang="en-US" altLang="zh-CN" sz="1400">
                <a:cs typeface="Times New Roman" panose="02020603050405020304" pitchFamily="18" charset="0"/>
              </a:rPr>
              <a:t>class Circle : public Point</a:t>
            </a:r>
          </a:p>
          <a:p>
            <a:pPr algn="just">
              <a:lnSpc>
                <a:spcPct val="120000"/>
              </a:lnSpc>
            </a:pPr>
            <a:r>
              <a:rPr lang="en-US" altLang="zh-CN" sz="1400">
                <a:cs typeface="Times New Roman" panose="02020603050405020304" pitchFamily="18" charset="0"/>
              </a:rPr>
              <a:t>{   friend ostream &amp;operator&lt;&lt; (ostream &amp;, const Circle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Circle(double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setRadius(double);  /*</a:t>
            </a:r>
            <a:r>
              <a:rPr lang="zh-CN" altLang="en-US" sz="1400"/>
              <a:t>置半径*</a:t>
            </a:r>
            <a:r>
              <a:rPr lang="en-US" altLang="zh-CN" sz="1400"/>
              <a:t>/          </a:t>
            </a:r>
            <a:r>
              <a:rPr lang="en-US" altLang="zh-CN" sz="1400">
                <a:cs typeface="Times New Roman" panose="02020603050405020304" pitchFamily="18" charset="0"/>
              </a:rPr>
              <a:t>double getRadius() const;     /*</a:t>
            </a:r>
            <a:r>
              <a:rPr lang="zh-CN" altLang="en-US" sz="1400"/>
              <a:t>返回半径*</a:t>
            </a:r>
            <a:r>
              <a:rPr lang="en-US" altLang="zh-CN" sz="1400"/>
              <a:t>/ </a:t>
            </a:r>
            <a:endParaRPr lang="en-US" altLang="zh-CN" sz="1400">
              <a:cs typeface="Times New Roman" panose="02020603050405020304" pitchFamily="18" charset="0"/>
            </a:endParaRP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protected:    double radius;	// </a:t>
            </a:r>
            <a:r>
              <a:rPr lang="zh-CN" altLang="en-US" sz="1400">
                <a:cs typeface="Times New Roman" panose="02020603050405020304" pitchFamily="18" charset="0"/>
              </a:rPr>
              <a:t>数据成员，半径</a:t>
            </a:r>
          </a:p>
          <a:p>
            <a:pPr algn="just">
              <a:lnSpc>
                <a:spcPct val="120000"/>
              </a:lnSpc>
            </a:pP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class Cylinder:public Circle</a:t>
            </a:r>
          </a:p>
          <a:p>
            <a:pPr algn="just">
              <a:lnSpc>
                <a:spcPct val="120000"/>
              </a:lnSpc>
            </a:pPr>
            <a:r>
              <a:rPr lang="en-US" altLang="zh-CN" sz="1400">
                <a:cs typeface="Times New Roman" panose="02020603050405020304" pitchFamily="18" charset="0"/>
              </a:rPr>
              <a:t>{    friend ostream &amp; operator&lt;&lt;(ostream &amp;, const Cylinder &amp;);    // </a:t>
            </a:r>
            <a:r>
              <a:rPr lang="zh-CN" altLang="en-US" sz="1400">
                <a:cs typeface="Times New Roman" panose="02020603050405020304" pitchFamily="18" charset="0"/>
              </a:rPr>
              <a:t>友元函数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public:</a:t>
            </a:r>
          </a:p>
          <a:p>
            <a:pPr algn="just">
              <a:lnSpc>
                <a:spcPct val="120000"/>
              </a:lnSpc>
            </a:pPr>
            <a:r>
              <a:rPr lang="en-US" altLang="zh-CN" sz="1400">
                <a:cs typeface="Times New Roman" panose="02020603050405020304" pitchFamily="18" charset="0"/>
              </a:rPr>
              <a:t>     Cylinder(double h=0.0, double r=0.0, int x=0, int y=0);      // </a:t>
            </a:r>
            <a:r>
              <a:rPr lang="zh-CN" altLang="en-US" sz="1400">
                <a:cs typeface="Times New Roman" panose="02020603050405020304" pitchFamily="18" charset="0"/>
              </a:rPr>
              <a:t>构造函数</a:t>
            </a:r>
          </a:p>
          <a:p>
            <a:pPr algn="just">
              <a:lnSpc>
                <a:spcPct val="120000"/>
              </a:lnSpc>
            </a:pPr>
            <a:r>
              <a:rPr lang="zh-CN" altLang="en-US" sz="1400">
                <a:cs typeface="Times New Roman" panose="02020603050405020304" pitchFamily="18" charset="0"/>
              </a:rPr>
              <a:t>     </a:t>
            </a:r>
            <a:r>
              <a:rPr lang="en-US" altLang="zh-CN" sz="1400">
                <a:cs typeface="Times New Roman" panose="02020603050405020304" pitchFamily="18" charset="0"/>
              </a:rPr>
              <a:t>void setHeight(double);    /* </a:t>
            </a:r>
            <a:r>
              <a:rPr lang="zh-CN" altLang="en-US" sz="1400">
                <a:cs typeface="Times New Roman" panose="02020603050405020304" pitchFamily="18" charset="0"/>
              </a:rPr>
              <a:t>置高度值*</a:t>
            </a:r>
            <a:r>
              <a:rPr lang="en-US" altLang="zh-CN" sz="1400">
                <a:cs typeface="Times New Roman" panose="02020603050405020304" pitchFamily="18" charset="0"/>
              </a:rPr>
              <a:t>/           double getHeight() const;	    /* </a:t>
            </a:r>
            <a:r>
              <a:rPr lang="zh-CN" altLang="en-US" sz="1400">
                <a:cs typeface="Times New Roman" panose="02020603050405020304" pitchFamily="18" charset="0"/>
              </a:rPr>
              <a:t>返回高度值*</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double area() const;	     /* </a:t>
            </a:r>
            <a:r>
              <a:rPr lang="zh-CN" altLang="en-US" sz="1400">
                <a:cs typeface="Times New Roman" panose="02020603050405020304" pitchFamily="18" charset="0"/>
              </a:rPr>
              <a:t>返回面积*</a:t>
            </a:r>
            <a:r>
              <a:rPr lang="en-US" altLang="zh-CN" sz="1400">
                <a:cs typeface="Times New Roman" panose="02020603050405020304" pitchFamily="18" charset="0"/>
              </a:rPr>
              <a:t>/            double volume() const;	    /* </a:t>
            </a:r>
            <a:r>
              <a:rPr lang="zh-CN" altLang="en-US" sz="1400">
                <a:cs typeface="Times New Roman" panose="02020603050405020304" pitchFamily="18" charset="0"/>
              </a:rPr>
              <a:t>返回体积*</a:t>
            </a:r>
            <a:r>
              <a:rPr lang="en-US" altLang="zh-CN" sz="1400">
                <a:cs typeface="Times New Roman" panose="02020603050405020304" pitchFamily="18" charset="0"/>
              </a:rPr>
              <a:t>/</a:t>
            </a:r>
          </a:p>
          <a:p>
            <a:pPr algn="just">
              <a:lnSpc>
                <a:spcPct val="120000"/>
              </a:lnSpc>
            </a:pPr>
            <a:r>
              <a:rPr lang="en-US" altLang="zh-CN" sz="1400">
                <a:cs typeface="Times New Roman" panose="02020603050405020304" pitchFamily="18" charset="0"/>
              </a:rPr>
              <a:t>   protected:     double height;	// </a:t>
            </a:r>
            <a:r>
              <a:rPr lang="zh-CN" altLang="en-US" sz="1400">
                <a:cs typeface="Times New Roman" panose="02020603050405020304" pitchFamily="18" charset="0"/>
              </a:rPr>
              <a:t>数据成员，高度</a:t>
            </a:r>
          </a:p>
          <a:p>
            <a:pPr algn="just">
              <a:lnSpc>
                <a:spcPct val="120000"/>
              </a:lnSpc>
            </a:pPr>
            <a:r>
              <a:rPr lang="en-US" altLang="zh-CN" sz="1400">
                <a:cs typeface="Times New Roman" panose="02020603050405020304" pitchFamily="18" charset="0"/>
              </a:rPr>
              <a:t>};</a:t>
            </a:r>
          </a:p>
        </p:txBody>
      </p:sp>
      <p:sp>
        <p:nvSpPr>
          <p:cNvPr id="605187" name="Rectangle 3"/>
          <p:cNvSpPr>
            <a:spLocks noChangeArrowheads="1"/>
          </p:cNvSpPr>
          <p:nvPr/>
        </p:nvSpPr>
        <p:spPr bwMode="auto">
          <a:xfrm>
            <a:off x="685800" y="2657475"/>
            <a:ext cx="7924800" cy="3724275"/>
          </a:xfrm>
          <a:prstGeom prst="rect">
            <a:avLst/>
          </a:prstGeom>
          <a:gradFill rotWithShape="0">
            <a:gsLst>
              <a:gs pos="0">
                <a:srgbClr val="DCB114"/>
              </a:gs>
              <a:gs pos="50000">
                <a:srgbClr val="FFFFFF"/>
              </a:gs>
              <a:gs pos="100000">
                <a:srgbClr val="DCB114"/>
              </a:gs>
            </a:gsLst>
            <a:lin ang="5400000" scaled="1"/>
          </a:gradFill>
          <a:ln w="9525">
            <a:noFill/>
            <a:miter lim="800000"/>
          </a:ln>
          <a:effectLst>
            <a:prstShdw prst="shdw17" dist="53882" dir="2700000">
              <a:srgbClr val="DCB114">
                <a:gamma/>
                <a:shade val="60000"/>
                <a:invGamma/>
              </a:srgbClr>
            </a:prstShdw>
          </a:effectLst>
        </p:spPr>
        <p:txBody>
          <a:bodyPr>
            <a:spAutoFit/>
          </a:bodyPr>
          <a:lstStyle/>
          <a:p>
            <a:pPr algn="just">
              <a:lnSpc>
                <a:spcPct val="120000"/>
              </a:lnSpc>
            </a:pPr>
            <a:r>
              <a:rPr lang="en-US" altLang="zh-CN" sz="1800" b="1">
                <a:cs typeface="Times New Roman" panose="02020603050405020304" pitchFamily="18" charset="0"/>
              </a:rPr>
              <a:t>class Cylinder:public Circle</a:t>
            </a:r>
          </a:p>
          <a:p>
            <a:pPr algn="just">
              <a:lnSpc>
                <a:spcPct val="120000"/>
              </a:lnSpc>
            </a:pPr>
            <a:r>
              <a:rPr lang="en-US" altLang="zh-CN" sz="1800" b="1">
                <a:cs typeface="Times New Roman" panose="02020603050405020304" pitchFamily="18" charset="0"/>
              </a:rPr>
              <a:t>{    friend ostream &amp; operator&lt;&lt;(ostream &amp;, const Cylinder &amp;);    // </a:t>
            </a:r>
            <a:r>
              <a:rPr lang="zh-CN" altLang="en-US" sz="1800" b="1">
                <a:cs typeface="Times New Roman" panose="02020603050405020304" pitchFamily="18" charset="0"/>
              </a:rPr>
              <a:t>友元函数</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public:</a:t>
            </a:r>
          </a:p>
          <a:p>
            <a:pPr algn="just">
              <a:lnSpc>
                <a:spcPct val="120000"/>
              </a:lnSpc>
            </a:pPr>
            <a:r>
              <a:rPr lang="en-US" altLang="zh-CN" sz="1800" b="1">
                <a:cs typeface="Times New Roman" panose="02020603050405020304" pitchFamily="18" charset="0"/>
              </a:rPr>
              <a:t>     Cylinder(double h=0.0, double r=0.0, int x=0, int y=0);      // </a:t>
            </a:r>
            <a:r>
              <a:rPr lang="zh-CN" altLang="en-US" sz="1800" b="1">
                <a:cs typeface="Times New Roman" panose="02020603050405020304" pitchFamily="18" charset="0"/>
              </a:rPr>
              <a:t>构造函数</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void setHeight(double);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置高度值</a:t>
            </a:r>
            <a:r>
              <a:rPr lang="zh-CN" altLang="en-US" sz="1800" b="1">
                <a:cs typeface="Times New Roman" panose="02020603050405020304" pitchFamily="18" charset="0"/>
              </a:rPr>
              <a:t>           </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double getHeight() const;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返回高度值</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double area() const;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返回面积</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double volume() const;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返回体积</a:t>
            </a:r>
          </a:p>
          <a:p>
            <a:pPr algn="just">
              <a:lnSpc>
                <a:spcPct val="120000"/>
              </a:lnSpc>
            </a:pPr>
            <a:r>
              <a:rPr lang="zh-CN" altLang="en-US" sz="1800" b="1">
                <a:cs typeface="Times New Roman" panose="02020603050405020304" pitchFamily="18" charset="0"/>
              </a:rPr>
              <a:t>   </a:t>
            </a:r>
            <a:r>
              <a:rPr lang="en-US" altLang="zh-CN" sz="1800" b="1">
                <a:cs typeface="Times New Roman" panose="02020603050405020304" pitchFamily="18" charset="0"/>
              </a:rPr>
              <a:t>protected:     </a:t>
            </a:r>
          </a:p>
          <a:p>
            <a:pPr algn="just">
              <a:lnSpc>
                <a:spcPct val="120000"/>
              </a:lnSpc>
            </a:pPr>
            <a:r>
              <a:rPr lang="en-US" altLang="zh-CN" sz="1800" b="1">
                <a:cs typeface="Times New Roman" panose="02020603050405020304" pitchFamily="18" charset="0"/>
              </a:rPr>
              <a:t>     double height;		   </a:t>
            </a:r>
            <a:r>
              <a:rPr lang="en-US" altLang="zh-CN" sz="1800" b="1" i="1">
                <a:solidFill>
                  <a:srgbClr val="006600"/>
                </a:solidFill>
                <a:cs typeface="Times New Roman" panose="02020603050405020304" pitchFamily="18" charset="0"/>
              </a:rPr>
              <a:t>// </a:t>
            </a:r>
            <a:r>
              <a:rPr lang="zh-CN" altLang="en-US" sz="1800" b="1" i="1">
                <a:solidFill>
                  <a:srgbClr val="006600"/>
                </a:solidFill>
                <a:cs typeface="Times New Roman" panose="02020603050405020304" pitchFamily="18" charset="0"/>
              </a:rPr>
              <a:t>数据成员，高度</a:t>
            </a:r>
          </a:p>
          <a:p>
            <a:pPr algn="just">
              <a:lnSpc>
                <a:spcPct val="120000"/>
              </a:lnSpc>
            </a:pPr>
            <a:r>
              <a:rPr lang="en-US" altLang="zh-CN" sz="1800" b="1">
                <a:cs typeface="Times New Roman" panose="02020603050405020304" pitchFamily="18" charset="0"/>
              </a:rPr>
              <a:t>};</a:t>
            </a:r>
          </a:p>
        </p:txBody>
      </p:sp>
      <p:sp>
        <p:nvSpPr>
          <p:cNvPr id="605188" name="Rectangle 4"/>
          <p:cNvSpPr>
            <a:spLocks noGrp="1" noChangeArrowheads="1"/>
          </p:cNvSpPr>
          <p:nvPr>
            <p:ph type="title" idx="4294967295"/>
          </p:nvPr>
        </p:nvSpPr>
        <p:spPr>
          <a:xfrm>
            <a:off x="838200" y="412750"/>
            <a:ext cx="7543800" cy="11430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5187"/>
                                        </p:tgtEl>
                                        <p:attrNameLst>
                                          <p:attrName>style.visibility</p:attrName>
                                        </p:attrNameLst>
                                      </p:cBhvr>
                                      <p:to>
                                        <p:strVal val="visible"/>
                                      </p:to>
                                    </p:set>
                                    <p:animEffect transition="in" filter="slide(fromTop)">
                                      <p:cBhvr>
                                        <p:cTn id="7"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ChangeArrowheads="1"/>
          </p:cNvSpPr>
          <p:nvPr/>
        </p:nvSpPr>
        <p:spPr bwMode="auto">
          <a:xfrm>
            <a:off x="990600" y="862013"/>
            <a:ext cx="7086600" cy="4471987"/>
          </a:xfrm>
          <a:prstGeom prst="rect">
            <a:avLst/>
          </a:prstGeom>
          <a:gradFill rotWithShape="0">
            <a:gsLst>
              <a:gs pos="0">
                <a:srgbClr val="FFFF99"/>
              </a:gs>
              <a:gs pos="50000">
                <a:srgbClr val="FFFFFF"/>
              </a:gs>
              <a:gs pos="100000">
                <a:srgbClr val="FFFF99"/>
              </a:gs>
            </a:gsLst>
            <a:lin ang="5400000" scaled="1"/>
          </a:gradFill>
          <a:ln w="9525">
            <a:noFill/>
            <a:miter lim="800000"/>
          </a:ln>
          <a:effectLst>
            <a:prstShdw prst="shdw17" dist="53882" dir="2700000">
              <a:srgbClr val="FFFF99">
                <a:gamma/>
                <a:shade val="60000"/>
                <a:invGamma/>
              </a:srgbClr>
            </a:prstShdw>
          </a:effectLst>
        </p:spPr>
        <p:txBody>
          <a:bodyPr>
            <a:spAutoFit/>
          </a:bodyPr>
          <a:lstStyle/>
          <a:p>
            <a:pPr algn="just">
              <a:lnSpc>
                <a:spcPct val="130000"/>
              </a:lnSpc>
            </a:pPr>
            <a:r>
              <a:rPr lang="en-US" altLang="zh-CN" sz="2000" b="1" i="1" dirty="0">
                <a:solidFill>
                  <a:srgbClr val="008000"/>
                </a:solidFill>
              </a:rPr>
              <a:t>// Point </a:t>
            </a:r>
            <a:r>
              <a:rPr lang="zh-CN" altLang="en-US" sz="2000" b="1" i="1" dirty="0">
                <a:solidFill>
                  <a:srgbClr val="008000"/>
                </a:solidFill>
              </a:rPr>
              <a:t>类的成员函数</a:t>
            </a:r>
            <a:r>
              <a:rPr lang="zh-CN" altLang="en-US" sz="1800" dirty="0"/>
              <a:t> </a:t>
            </a:r>
          </a:p>
          <a:p>
            <a:pPr algn="just">
              <a:lnSpc>
                <a:spcPct val="170000"/>
              </a:lnSpc>
            </a:pPr>
            <a:r>
              <a:rPr lang="en-US" altLang="zh-CN" sz="1800" b="1" i="1" dirty="0">
                <a:solidFill>
                  <a:srgbClr val="006600"/>
                </a:solidFill>
              </a:rPr>
              <a:t>// </a:t>
            </a:r>
            <a:r>
              <a:rPr lang="zh-CN" altLang="en-US" sz="1800" b="1" i="1" dirty="0">
                <a:solidFill>
                  <a:srgbClr val="006600"/>
                </a:solidFill>
              </a:rPr>
              <a:t>构造函数，调用成员函数对 </a:t>
            </a:r>
            <a:r>
              <a:rPr lang="en-US" altLang="zh-CN" sz="1800" b="1" i="1" dirty="0">
                <a:solidFill>
                  <a:srgbClr val="006600"/>
                </a:solidFill>
              </a:rPr>
              <a:t>x</a:t>
            </a:r>
            <a:r>
              <a:rPr lang="zh-CN" altLang="en-US" sz="1800" b="1" i="1" dirty="0">
                <a:solidFill>
                  <a:srgbClr val="006600"/>
                </a:solidFill>
              </a:rPr>
              <a:t>，</a:t>
            </a:r>
            <a:r>
              <a:rPr lang="en-US" altLang="zh-CN" sz="1800" b="1" i="1" dirty="0">
                <a:solidFill>
                  <a:srgbClr val="006600"/>
                </a:solidFill>
              </a:rPr>
              <a:t>y</a:t>
            </a:r>
            <a:r>
              <a:rPr lang="zh-CN" altLang="en-US" sz="1800" b="1" i="1" dirty="0">
                <a:solidFill>
                  <a:srgbClr val="006600"/>
                </a:solidFill>
              </a:rPr>
              <a:t>作初始化</a:t>
            </a:r>
          </a:p>
          <a:p>
            <a:pPr algn="just">
              <a:lnSpc>
                <a:spcPct val="130000"/>
              </a:lnSpc>
            </a:pPr>
            <a:r>
              <a:rPr lang="en-US" altLang="zh-CN" sz="1800" b="1" dirty="0"/>
              <a:t>Point::Point ( int a, int b ) </a:t>
            </a:r>
          </a:p>
          <a:p>
            <a:pPr algn="just">
              <a:lnSpc>
                <a:spcPct val="130000"/>
              </a:lnSpc>
            </a:pPr>
            <a:r>
              <a:rPr lang="en-US" altLang="zh-CN" sz="1800" b="1" dirty="0"/>
              <a:t>    { </a:t>
            </a:r>
            <a:r>
              <a:rPr lang="en-US" altLang="zh-CN" sz="1800" b="1" dirty="0" err="1"/>
              <a:t>setPoint</a:t>
            </a:r>
            <a:r>
              <a:rPr lang="en-US" altLang="zh-CN" sz="1800" b="1" dirty="0"/>
              <a:t> ( a , b ) ; }</a:t>
            </a:r>
            <a:r>
              <a:rPr lang="en-US" altLang="zh-CN" sz="1800" dirty="0"/>
              <a:t> </a:t>
            </a:r>
          </a:p>
          <a:p>
            <a:pPr algn="just">
              <a:lnSpc>
                <a:spcPct val="190000"/>
              </a:lnSpc>
            </a:pPr>
            <a:r>
              <a:rPr lang="en-US" altLang="zh-CN" sz="1800" b="1" i="1" dirty="0">
                <a:solidFill>
                  <a:srgbClr val="006600"/>
                </a:solidFill>
              </a:rPr>
              <a:t>// </a:t>
            </a:r>
            <a:r>
              <a:rPr lang="zh-CN" altLang="en-US" sz="1800" b="1" i="1" dirty="0">
                <a:solidFill>
                  <a:srgbClr val="006600"/>
                </a:solidFill>
              </a:rPr>
              <a:t>对数据成员置值</a:t>
            </a:r>
          </a:p>
          <a:p>
            <a:pPr algn="just">
              <a:lnSpc>
                <a:spcPct val="130000"/>
              </a:lnSpc>
            </a:pPr>
            <a:r>
              <a:rPr lang="en-US" altLang="zh-CN" sz="1800" dirty="0"/>
              <a:t>void Point :: </a:t>
            </a:r>
            <a:r>
              <a:rPr lang="en-US" altLang="zh-CN" sz="1800" dirty="0" err="1"/>
              <a:t>setPoint</a:t>
            </a:r>
            <a:r>
              <a:rPr lang="en-US" altLang="zh-CN" sz="1800" dirty="0"/>
              <a:t> ( int a, int b )  { x = a ;  y = b ; }</a:t>
            </a:r>
          </a:p>
          <a:p>
            <a:pPr algn="just">
              <a:lnSpc>
                <a:spcPct val="180000"/>
              </a:lnSpc>
            </a:pPr>
            <a:r>
              <a:rPr lang="en-US" altLang="zh-CN" sz="1800" b="1" i="1" dirty="0">
                <a:solidFill>
                  <a:srgbClr val="006600"/>
                </a:solidFill>
              </a:rPr>
              <a:t>// </a:t>
            </a:r>
            <a:r>
              <a:rPr lang="zh-CN" altLang="en-US" sz="1800" b="1" i="1" dirty="0">
                <a:solidFill>
                  <a:srgbClr val="006600"/>
                </a:solidFill>
              </a:rPr>
              <a:t>重载插入算符，输出对象数据</a:t>
            </a:r>
          </a:p>
          <a:p>
            <a:pPr algn="just">
              <a:lnSpc>
                <a:spcPct val="130000"/>
              </a:lnSpc>
            </a:pPr>
            <a:r>
              <a:rPr lang="en-US" altLang="zh-CN" sz="1800" dirty="0" err="1"/>
              <a:t>ostream</a:t>
            </a:r>
            <a:r>
              <a:rPr lang="en-US" altLang="zh-CN" sz="1800" dirty="0"/>
              <a:t> &amp;operator&lt;&lt; ( </a:t>
            </a:r>
            <a:r>
              <a:rPr lang="en-US" altLang="zh-CN" sz="1800" dirty="0" err="1"/>
              <a:t>ostream</a:t>
            </a:r>
            <a:r>
              <a:rPr lang="en-US" altLang="zh-CN" sz="1800" dirty="0"/>
              <a:t> &amp;output , const Point &amp;p )</a:t>
            </a:r>
          </a:p>
          <a:p>
            <a:pPr algn="just">
              <a:lnSpc>
                <a:spcPct val="130000"/>
              </a:lnSpc>
            </a:pPr>
            <a:r>
              <a:rPr lang="en-US" altLang="zh-CN" sz="1800" dirty="0"/>
              <a:t>{ output &lt;&lt; '[' &lt;&lt; </a:t>
            </a:r>
            <a:r>
              <a:rPr lang="en-US" altLang="zh-CN" sz="1800" dirty="0" err="1"/>
              <a:t>p.x</a:t>
            </a:r>
            <a:r>
              <a:rPr lang="en-US" altLang="zh-CN" sz="1800" dirty="0"/>
              <a:t> &lt;&lt; "," &lt;&lt; </a:t>
            </a:r>
            <a:r>
              <a:rPr lang="en-US" altLang="zh-CN" sz="1800" dirty="0" err="1"/>
              <a:t>p.y</a:t>
            </a:r>
            <a:r>
              <a:rPr lang="en-US" altLang="zh-CN" sz="1800" dirty="0"/>
              <a:t> &lt;&lt; "]"  ;</a:t>
            </a:r>
          </a:p>
          <a:p>
            <a:pPr algn="just">
              <a:lnSpc>
                <a:spcPct val="130000"/>
              </a:lnSpc>
            </a:pPr>
            <a:r>
              <a:rPr lang="en-US" altLang="zh-CN" sz="1800" dirty="0"/>
              <a:t>     return output ;</a:t>
            </a:r>
          </a:p>
          <a:p>
            <a:pPr algn="just">
              <a:lnSpc>
                <a:spcPct val="130000"/>
              </a:lnSpc>
            </a:pPr>
            <a:r>
              <a:rPr lang="en-US" altLang="zh-CN" sz="1800" dirty="0"/>
              <a:t>}</a:t>
            </a:r>
          </a:p>
        </p:txBody>
      </p:sp>
      <p:sp>
        <p:nvSpPr>
          <p:cNvPr id="606211" name="Rectangle 3"/>
          <p:cNvSpPr>
            <a:spLocks noGrp="1" noChangeArrowheads="1"/>
          </p:cNvSpPr>
          <p:nvPr>
            <p:ph type="title" idx="4294967295"/>
          </p:nvPr>
        </p:nvSpPr>
        <p:spPr>
          <a:xfrm>
            <a:off x="838200" y="404813"/>
            <a:ext cx="7543800" cy="1143000"/>
          </a:xfrm>
          <a:prstGeom prst="rect">
            <a:avLst/>
          </a:prstGeom>
        </p:spPr>
        <p:txBody>
          <a:bodyPr/>
          <a:lstStyle/>
          <a:p>
            <a:r>
              <a:rPr lang="en-US" altLang="zh-CN" sz="100" dirty="0">
                <a:solidFill>
                  <a:schemeClr val="bg1"/>
                </a:solidFill>
                <a:latin typeface="宋体" panose="02010600030101010101" pitchFamily="2" charset="-122"/>
              </a:rPr>
              <a:t>8.4  </a:t>
            </a:r>
            <a:r>
              <a:rPr lang="zh-CN" altLang="en-US" sz="100" dirty="0">
                <a:solidFill>
                  <a:schemeClr val="bg1"/>
                </a:solidFill>
                <a:latin typeface="宋体" panose="02010600030101010101" pitchFamily="2" charset="-122"/>
              </a:rPr>
              <a:t>继承的应用实例</a:t>
            </a:r>
            <a:endParaRPr lang="zh-CN" altLang="en-US" sz="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6210"/>
                                        </p:tgtEl>
                                        <p:attrNameLst>
                                          <p:attrName>style.visibility</p:attrName>
                                        </p:attrNameLst>
                                      </p:cBhvr>
                                      <p:to>
                                        <p:strVal val="visible"/>
                                      </p:to>
                                    </p:set>
                                    <p:animEffect transition="in" filter="slide(fromTop)">
                                      <p:cBhvr>
                                        <p:cTn id="7" dur="500"/>
                                        <p:tgtEl>
                                          <p:spTgt spid="606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0"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ChangeArrowheads="1"/>
          </p:cNvSpPr>
          <p:nvPr/>
        </p:nvSpPr>
        <p:spPr bwMode="auto">
          <a:xfrm>
            <a:off x="685800" y="533400"/>
            <a:ext cx="7924800" cy="5403850"/>
          </a:xfrm>
          <a:prstGeom prst="rect">
            <a:avLst/>
          </a:prstGeom>
          <a:gradFill rotWithShape="0">
            <a:gsLst>
              <a:gs pos="0">
                <a:srgbClr val="FFCC66"/>
              </a:gs>
              <a:gs pos="50000">
                <a:srgbClr val="FFFFFF"/>
              </a:gs>
              <a:gs pos="100000">
                <a:srgbClr val="FFCC66"/>
              </a:gs>
            </a:gsLst>
            <a:lin ang="5400000" scaled="1"/>
          </a:gradFill>
          <a:ln w="9525">
            <a:noFill/>
            <a:miter lim="800000"/>
          </a:ln>
          <a:effectLst>
            <a:prstShdw prst="shdw17" dist="53882" dir="2700000">
              <a:srgbClr val="FFCC66">
                <a:gamma/>
                <a:shade val="60000"/>
                <a:invGamma/>
              </a:srgbClr>
            </a:prstShdw>
          </a:effectLst>
        </p:spPr>
        <p:txBody>
          <a:bodyPr>
            <a:spAutoFit/>
          </a:bodyPr>
          <a:lstStyle/>
          <a:p>
            <a:pPr algn="just">
              <a:lnSpc>
                <a:spcPct val="140000"/>
              </a:lnSpc>
            </a:pPr>
            <a:r>
              <a:rPr lang="en-US" altLang="zh-CN" sz="2000" b="1" i="1" dirty="0">
                <a:solidFill>
                  <a:srgbClr val="008000"/>
                </a:solidFill>
              </a:rPr>
              <a:t>// Circle </a:t>
            </a:r>
            <a:r>
              <a:rPr lang="zh-CN" altLang="en-US" sz="2000" b="1" i="1" dirty="0">
                <a:solidFill>
                  <a:srgbClr val="008000"/>
                </a:solidFill>
              </a:rPr>
              <a:t>类的成员函数</a:t>
            </a:r>
            <a:r>
              <a:rPr lang="zh-CN" altLang="en-US" sz="1800" dirty="0"/>
              <a:t> </a:t>
            </a:r>
          </a:p>
          <a:p>
            <a:pPr algn="just">
              <a:lnSpc>
                <a:spcPct val="140000"/>
              </a:lnSpc>
            </a:pPr>
            <a:r>
              <a:rPr lang="en-US" altLang="zh-CN" sz="1800" b="1" i="1" dirty="0">
                <a:solidFill>
                  <a:srgbClr val="006600"/>
                </a:solidFill>
              </a:rPr>
              <a:t>// </a:t>
            </a:r>
            <a:r>
              <a:rPr lang="zh-CN" altLang="en-US" sz="1800" b="1" i="1" dirty="0">
                <a:solidFill>
                  <a:srgbClr val="006600"/>
                </a:solidFill>
              </a:rPr>
              <a:t>带初始化式构造函数，首先调用基类构造函数</a:t>
            </a:r>
          </a:p>
          <a:p>
            <a:pPr algn="just">
              <a:lnSpc>
                <a:spcPct val="140000"/>
              </a:lnSpc>
            </a:pPr>
            <a:r>
              <a:rPr lang="en-US" altLang="zh-CN" sz="1800" b="1" dirty="0"/>
              <a:t>Circle::Circle( double r, int a, int b ): Point( a, b )  { </a:t>
            </a:r>
            <a:r>
              <a:rPr lang="en-US" altLang="zh-CN" sz="1800" b="1" dirty="0" err="1"/>
              <a:t>setRadius</a:t>
            </a:r>
            <a:r>
              <a:rPr lang="en-US" altLang="zh-CN" sz="1800" b="1" dirty="0"/>
              <a:t> ( r ); }</a:t>
            </a:r>
          </a:p>
          <a:p>
            <a:pPr algn="just">
              <a:lnSpc>
                <a:spcPct val="140000"/>
              </a:lnSpc>
            </a:pPr>
            <a:r>
              <a:rPr lang="en-US" altLang="zh-CN" sz="1800" b="1" i="1" dirty="0">
                <a:solidFill>
                  <a:srgbClr val="006600"/>
                </a:solidFill>
              </a:rPr>
              <a:t>// </a:t>
            </a:r>
            <a:r>
              <a:rPr lang="zh-CN" altLang="en-US" sz="1800" b="1" i="1" dirty="0">
                <a:solidFill>
                  <a:srgbClr val="006600"/>
                </a:solidFill>
              </a:rPr>
              <a:t>对半径置值</a:t>
            </a:r>
          </a:p>
          <a:p>
            <a:pPr algn="just">
              <a:lnSpc>
                <a:spcPct val="110000"/>
              </a:lnSpc>
            </a:pPr>
            <a:r>
              <a:rPr lang="en-US" altLang="zh-CN" sz="1800" dirty="0"/>
              <a:t>void Circle::</a:t>
            </a:r>
            <a:r>
              <a:rPr lang="en-US" altLang="zh-CN" sz="1800" dirty="0" err="1"/>
              <a:t>setRadius</a:t>
            </a:r>
            <a:r>
              <a:rPr lang="en-US" altLang="zh-CN" sz="1800" dirty="0"/>
              <a:t> ( double r )  { radius = ( r &gt;= 0 ? r : 0 ); }</a:t>
            </a:r>
          </a:p>
          <a:p>
            <a:pPr algn="just">
              <a:lnSpc>
                <a:spcPct val="160000"/>
              </a:lnSpc>
            </a:pPr>
            <a:r>
              <a:rPr lang="en-US" altLang="zh-CN" sz="1800" b="1" i="1" dirty="0">
                <a:solidFill>
                  <a:srgbClr val="006600"/>
                </a:solidFill>
              </a:rPr>
              <a:t>// </a:t>
            </a:r>
            <a:r>
              <a:rPr lang="zh-CN" altLang="en-US" sz="1800" b="1" i="1" dirty="0">
                <a:solidFill>
                  <a:srgbClr val="006600"/>
                </a:solidFill>
              </a:rPr>
              <a:t>返回半径值</a:t>
            </a:r>
          </a:p>
          <a:p>
            <a:pPr algn="just"/>
            <a:r>
              <a:rPr lang="en-US" altLang="zh-CN" sz="1800" dirty="0"/>
              <a:t>double Circle::</a:t>
            </a:r>
            <a:r>
              <a:rPr lang="en-US" altLang="zh-CN" sz="1800" dirty="0" err="1"/>
              <a:t>getRadius</a:t>
            </a:r>
            <a:r>
              <a:rPr lang="en-US" altLang="zh-CN" sz="1800" dirty="0"/>
              <a:t>() const { return  radius; }</a:t>
            </a:r>
          </a:p>
          <a:p>
            <a:pPr algn="just">
              <a:lnSpc>
                <a:spcPct val="170000"/>
              </a:lnSpc>
            </a:pPr>
            <a:r>
              <a:rPr lang="en-US" altLang="zh-CN" sz="1800" b="1" i="1" dirty="0">
                <a:solidFill>
                  <a:srgbClr val="006600"/>
                </a:solidFill>
              </a:rPr>
              <a:t>// </a:t>
            </a:r>
            <a:r>
              <a:rPr lang="zh-CN" altLang="en-US" sz="1800" b="1" i="1" dirty="0">
                <a:solidFill>
                  <a:srgbClr val="006600"/>
                </a:solidFill>
              </a:rPr>
              <a:t>计算并返回面积值</a:t>
            </a:r>
          </a:p>
          <a:p>
            <a:pPr algn="just"/>
            <a:r>
              <a:rPr lang="en-US" altLang="zh-CN" sz="1800" dirty="0"/>
              <a:t>double Circle::area() const  { return  3.14159 * radius * radius ; }</a:t>
            </a:r>
          </a:p>
          <a:p>
            <a:pPr algn="just">
              <a:lnSpc>
                <a:spcPct val="170000"/>
              </a:lnSpc>
            </a:pPr>
            <a:r>
              <a:rPr lang="en-US" altLang="zh-CN" sz="1800" b="1" i="1" dirty="0">
                <a:solidFill>
                  <a:srgbClr val="006600"/>
                </a:solidFill>
              </a:rPr>
              <a:t>// </a:t>
            </a:r>
            <a:r>
              <a:rPr lang="zh-CN" altLang="en-US" sz="1800" b="1" i="1" dirty="0">
                <a:solidFill>
                  <a:srgbClr val="006600"/>
                </a:solidFill>
              </a:rPr>
              <a:t>输出圆心坐标和半径值</a:t>
            </a:r>
          </a:p>
          <a:p>
            <a:pPr algn="just">
              <a:lnSpc>
                <a:spcPct val="110000"/>
              </a:lnSpc>
            </a:pPr>
            <a:r>
              <a:rPr lang="en-US" altLang="zh-CN" sz="1800" dirty="0" err="1"/>
              <a:t>ostream</a:t>
            </a:r>
            <a:r>
              <a:rPr lang="en-US" altLang="zh-CN" sz="1800" dirty="0"/>
              <a:t> &amp; operator&lt;&lt; ( </a:t>
            </a:r>
            <a:r>
              <a:rPr lang="en-US" altLang="zh-CN" sz="1800" dirty="0" err="1"/>
              <a:t>ostream</a:t>
            </a:r>
            <a:r>
              <a:rPr lang="en-US" altLang="zh-CN" sz="1800" dirty="0"/>
              <a:t> &amp;output, const Circle &amp;c)</a:t>
            </a:r>
          </a:p>
          <a:p>
            <a:pPr algn="just">
              <a:lnSpc>
                <a:spcPct val="110000"/>
              </a:lnSpc>
            </a:pPr>
            <a:r>
              <a:rPr lang="en-US" altLang="zh-CN" sz="1800" dirty="0"/>
              <a:t>{ output &lt;&lt; "Center = " &lt;&lt; '[' &lt;&lt; </a:t>
            </a:r>
            <a:r>
              <a:rPr lang="en-US" altLang="zh-CN" sz="1800" dirty="0" err="1"/>
              <a:t>c.x</a:t>
            </a:r>
            <a:r>
              <a:rPr lang="en-US" altLang="zh-CN" sz="1800" dirty="0"/>
              <a:t> &lt;&lt; "," &lt;&lt; </a:t>
            </a:r>
            <a:r>
              <a:rPr lang="en-US" altLang="zh-CN" sz="1800" dirty="0" err="1"/>
              <a:t>c.y</a:t>
            </a:r>
            <a:r>
              <a:rPr lang="en-US" altLang="zh-CN" sz="1800" dirty="0"/>
              <a:t> &lt;&lt; "]" &lt;&lt; "; Radius = "</a:t>
            </a:r>
          </a:p>
          <a:p>
            <a:pPr algn="just">
              <a:lnSpc>
                <a:spcPct val="110000"/>
              </a:lnSpc>
            </a:pPr>
            <a:r>
              <a:rPr lang="en-US" altLang="zh-CN" sz="1800" dirty="0"/>
              <a:t>              &lt;&lt; </a:t>
            </a:r>
            <a:r>
              <a:rPr lang="en-US" altLang="zh-CN" sz="1800" dirty="0" err="1"/>
              <a:t>setiosflags</a:t>
            </a:r>
            <a:r>
              <a:rPr lang="en-US" altLang="zh-CN" sz="1800" dirty="0"/>
              <a:t>(</a:t>
            </a:r>
            <a:r>
              <a:rPr lang="en-US" altLang="zh-CN" sz="1800" dirty="0" err="1"/>
              <a:t>ios</a:t>
            </a:r>
            <a:r>
              <a:rPr lang="en-US" altLang="zh-CN" sz="1800" dirty="0"/>
              <a:t>::</a:t>
            </a:r>
            <a:r>
              <a:rPr lang="en-US" altLang="zh-CN" sz="1800" dirty="0" err="1"/>
              <a:t>fixed|ios</a:t>
            </a:r>
            <a:r>
              <a:rPr lang="en-US" altLang="zh-CN" sz="1800" dirty="0"/>
              <a:t>::</a:t>
            </a:r>
            <a:r>
              <a:rPr lang="en-US" altLang="zh-CN" sz="1800" dirty="0" err="1"/>
              <a:t>showpoint</a:t>
            </a:r>
            <a:r>
              <a:rPr lang="en-US" altLang="zh-CN" sz="1800" dirty="0"/>
              <a:t>) &lt;&lt; </a:t>
            </a:r>
            <a:r>
              <a:rPr lang="en-US" altLang="zh-CN" sz="1800" dirty="0" err="1"/>
              <a:t>setprecision</a:t>
            </a:r>
            <a:r>
              <a:rPr lang="en-US" altLang="zh-CN" sz="1800" dirty="0"/>
              <a:t>(2) &lt;&lt; </a:t>
            </a:r>
            <a:r>
              <a:rPr lang="en-US" altLang="zh-CN" sz="1800" dirty="0" err="1"/>
              <a:t>c.radius</a:t>
            </a:r>
            <a:r>
              <a:rPr lang="en-US" altLang="zh-CN" sz="1800" dirty="0"/>
              <a:t> ;</a:t>
            </a:r>
          </a:p>
          <a:p>
            <a:pPr algn="just">
              <a:lnSpc>
                <a:spcPct val="110000"/>
              </a:lnSpc>
            </a:pPr>
            <a:r>
              <a:rPr lang="en-US" altLang="zh-CN" sz="1800" dirty="0"/>
              <a:t>   return  output ;</a:t>
            </a:r>
          </a:p>
          <a:p>
            <a:pPr algn="just">
              <a:lnSpc>
                <a:spcPct val="110000"/>
              </a:lnSpc>
            </a:pPr>
            <a:r>
              <a:rPr lang="en-US" altLang="zh-CN" sz="1800" dirty="0"/>
              <a:t>}</a:t>
            </a:r>
            <a:r>
              <a:rPr lang="en-US" altLang="zh-CN" sz="1800" dirty="0">
                <a:cs typeface="Times New Roman" panose="02020603050405020304" pitchFamily="18" charset="0"/>
              </a:rPr>
              <a:t> </a:t>
            </a:r>
          </a:p>
        </p:txBody>
      </p:sp>
      <p:sp>
        <p:nvSpPr>
          <p:cNvPr id="607235"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7234"/>
                                        </p:tgtEl>
                                        <p:attrNameLst>
                                          <p:attrName>style.visibility</p:attrName>
                                        </p:attrNameLst>
                                      </p:cBhvr>
                                      <p:to>
                                        <p:strVal val="visible"/>
                                      </p:to>
                                    </p:set>
                                    <p:animEffect transition="in" filter="slide(fromTop)">
                                      <p:cBhvr>
                                        <p:cTn id="7" dur="500"/>
                                        <p:tgtEl>
                                          <p:spTgt spid="60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p:cNvSpPr>
          <p:nvPr/>
        </p:nvSpPr>
        <p:spPr bwMode="auto">
          <a:xfrm>
            <a:off x="533400" y="584200"/>
            <a:ext cx="8153400" cy="5816600"/>
          </a:xfrm>
          <a:prstGeom prst="rect">
            <a:avLst/>
          </a:prstGeom>
          <a:gradFill rotWithShape="0">
            <a:gsLst>
              <a:gs pos="0">
                <a:srgbClr val="DCB114"/>
              </a:gs>
              <a:gs pos="50000">
                <a:srgbClr val="FFFFFF"/>
              </a:gs>
              <a:gs pos="100000">
                <a:srgbClr val="DCB114"/>
              </a:gs>
            </a:gsLst>
            <a:lin ang="5400000" scaled="1"/>
          </a:gradFill>
          <a:ln w="9525">
            <a:noFill/>
            <a:miter lim="800000"/>
          </a:ln>
          <a:effectLst>
            <a:prstShdw prst="shdw17" dist="53882" dir="2700000">
              <a:srgbClr val="DCB114">
                <a:gamma/>
                <a:shade val="60000"/>
                <a:invGamma/>
              </a:srgbClr>
            </a:prstShdw>
          </a:effectLst>
        </p:spPr>
        <p:txBody>
          <a:bodyPr>
            <a:spAutoFit/>
          </a:bodyPr>
          <a:lstStyle/>
          <a:p>
            <a:pPr algn="just">
              <a:lnSpc>
                <a:spcPct val="120000"/>
              </a:lnSpc>
            </a:pPr>
            <a:r>
              <a:rPr lang="en-US" altLang="zh-CN" sz="2000" b="1" i="1" dirty="0">
                <a:solidFill>
                  <a:srgbClr val="008000"/>
                </a:solidFill>
              </a:rPr>
              <a:t>// Cylinder </a:t>
            </a:r>
            <a:r>
              <a:rPr lang="zh-CN" altLang="en-US" sz="2000" b="1" i="1" dirty="0">
                <a:solidFill>
                  <a:srgbClr val="008000"/>
                </a:solidFill>
              </a:rPr>
              <a:t>类的成员函数</a:t>
            </a:r>
            <a:endParaRPr lang="zh-CN" altLang="en-US" sz="1800" dirty="0"/>
          </a:p>
          <a:p>
            <a:pPr algn="just">
              <a:lnSpc>
                <a:spcPct val="120000"/>
              </a:lnSpc>
            </a:pPr>
            <a:r>
              <a:rPr lang="en-US" altLang="zh-CN" sz="1800" b="1" i="1" dirty="0">
                <a:solidFill>
                  <a:srgbClr val="006600"/>
                </a:solidFill>
              </a:rPr>
              <a:t>// </a:t>
            </a:r>
            <a:r>
              <a:rPr lang="zh-CN" altLang="en-US" sz="1800" b="1" i="1" dirty="0">
                <a:solidFill>
                  <a:srgbClr val="006600"/>
                </a:solidFill>
              </a:rPr>
              <a:t>带初始化式构造函数，首先调用基类构造函数</a:t>
            </a:r>
            <a:r>
              <a:rPr lang="zh-CN" altLang="en-US" sz="1800" b="1" dirty="0">
                <a:solidFill>
                  <a:srgbClr val="006600"/>
                </a:solidFill>
              </a:rPr>
              <a:t> </a:t>
            </a:r>
          </a:p>
          <a:p>
            <a:pPr algn="just">
              <a:lnSpc>
                <a:spcPct val="90000"/>
              </a:lnSpc>
            </a:pPr>
            <a:r>
              <a:rPr lang="en-US" altLang="zh-CN" sz="1800" b="1" dirty="0"/>
              <a:t>Cylinder::Cylinder(double h, double r, int x, int y):Circle(</a:t>
            </a:r>
            <a:r>
              <a:rPr lang="en-US" altLang="zh-CN" sz="1800" b="1" dirty="0" err="1"/>
              <a:t>r,x,y</a:t>
            </a:r>
            <a:r>
              <a:rPr lang="en-US" altLang="zh-CN" sz="1800" b="1" dirty="0"/>
              <a:t>)  { </a:t>
            </a:r>
            <a:r>
              <a:rPr lang="en-US" altLang="zh-CN" sz="1800" b="1" dirty="0" err="1"/>
              <a:t>setHeight</a:t>
            </a:r>
            <a:r>
              <a:rPr lang="en-US" altLang="zh-CN" sz="1800" b="1" dirty="0"/>
              <a:t>(h); }</a:t>
            </a:r>
          </a:p>
          <a:p>
            <a:pPr algn="just">
              <a:lnSpc>
                <a:spcPct val="150000"/>
              </a:lnSpc>
            </a:pPr>
            <a:r>
              <a:rPr lang="en-US" altLang="zh-CN" sz="1800" b="1" i="1" dirty="0">
                <a:solidFill>
                  <a:srgbClr val="006600"/>
                </a:solidFill>
              </a:rPr>
              <a:t>// </a:t>
            </a:r>
            <a:r>
              <a:rPr lang="zh-CN" altLang="en-US" sz="1800" b="1" i="1" dirty="0">
                <a:solidFill>
                  <a:srgbClr val="006600"/>
                </a:solidFill>
              </a:rPr>
              <a:t>对高度置值</a:t>
            </a:r>
          </a:p>
          <a:p>
            <a:pPr algn="just">
              <a:lnSpc>
                <a:spcPct val="90000"/>
              </a:lnSpc>
            </a:pPr>
            <a:r>
              <a:rPr lang="en-US" altLang="zh-CN" sz="1800" dirty="0"/>
              <a:t>void Cylinder::</a:t>
            </a:r>
            <a:r>
              <a:rPr lang="en-US" altLang="zh-CN" sz="1800" dirty="0" err="1"/>
              <a:t>setHeight</a:t>
            </a:r>
            <a:r>
              <a:rPr lang="en-US" altLang="zh-CN" sz="1800" dirty="0"/>
              <a:t>(double h)  { height = ( h &gt;= 0 ? h : 0 ); }</a:t>
            </a:r>
          </a:p>
          <a:p>
            <a:pPr algn="just">
              <a:lnSpc>
                <a:spcPct val="150000"/>
              </a:lnSpc>
            </a:pPr>
            <a:r>
              <a:rPr lang="en-US" altLang="zh-CN" sz="1800" b="1" i="1" dirty="0">
                <a:solidFill>
                  <a:srgbClr val="006600"/>
                </a:solidFill>
              </a:rPr>
              <a:t>// </a:t>
            </a:r>
            <a:r>
              <a:rPr lang="zh-CN" altLang="en-US" sz="1800" b="1" i="1" dirty="0">
                <a:solidFill>
                  <a:srgbClr val="006600"/>
                </a:solidFill>
              </a:rPr>
              <a:t>返回高度值</a:t>
            </a:r>
          </a:p>
          <a:p>
            <a:pPr algn="just">
              <a:lnSpc>
                <a:spcPct val="90000"/>
              </a:lnSpc>
            </a:pPr>
            <a:r>
              <a:rPr lang="en-US" altLang="zh-CN" sz="1800" dirty="0"/>
              <a:t>double Cylinder::</a:t>
            </a:r>
            <a:r>
              <a:rPr lang="en-US" altLang="zh-CN" sz="1800" dirty="0" err="1"/>
              <a:t>getHeight</a:t>
            </a:r>
            <a:r>
              <a:rPr lang="en-US" altLang="zh-CN" sz="1800" dirty="0"/>
              <a:t>() const { return height; }</a:t>
            </a:r>
          </a:p>
          <a:p>
            <a:pPr algn="just">
              <a:lnSpc>
                <a:spcPct val="150000"/>
              </a:lnSpc>
            </a:pPr>
            <a:r>
              <a:rPr lang="en-US" altLang="zh-CN" sz="1800" b="1" i="1" dirty="0">
                <a:solidFill>
                  <a:srgbClr val="006600"/>
                </a:solidFill>
              </a:rPr>
              <a:t>// </a:t>
            </a:r>
            <a:r>
              <a:rPr lang="zh-CN" altLang="en-US" sz="1800" b="1" i="1" dirty="0">
                <a:solidFill>
                  <a:srgbClr val="006600"/>
                </a:solidFill>
              </a:rPr>
              <a:t>计算并返回圆柱体的表面积</a:t>
            </a:r>
          </a:p>
          <a:p>
            <a:pPr algn="just">
              <a:lnSpc>
                <a:spcPct val="90000"/>
              </a:lnSpc>
            </a:pPr>
            <a:r>
              <a:rPr lang="en-US" altLang="zh-CN" sz="1800" dirty="0"/>
              <a:t>double Cylinder::area() const  { return  2*Circle::area()+2*3.14159*radius*height; }</a:t>
            </a:r>
          </a:p>
          <a:p>
            <a:pPr algn="just">
              <a:lnSpc>
                <a:spcPct val="150000"/>
              </a:lnSpc>
            </a:pPr>
            <a:r>
              <a:rPr lang="en-US" altLang="zh-CN" sz="1800" b="1" i="1" dirty="0">
                <a:solidFill>
                  <a:srgbClr val="006600"/>
                </a:solidFill>
              </a:rPr>
              <a:t>// </a:t>
            </a:r>
            <a:r>
              <a:rPr lang="zh-CN" altLang="en-US" sz="1800" b="1" i="1" dirty="0">
                <a:solidFill>
                  <a:srgbClr val="006600"/>
                </a:solidFill>
              </a:rPr>
              <a:t>计算并返回圆柱体的体积</a:t>
            </a:r>
          </a:p>
          <a:p>
            <a:pPr algn="just">
              <a:lnSpc>
                <a:spcPct val="90000"/>
              </a:lnSpc>
            </a:pPr>
            <a:r>
              <a:rPr lang="en-US" altLang="zh-CN" sz="1800" dirty="0"/>
              <a:t>double Cylinder::volume() const  { return  Circle::area()*height; }</a:t>
            </a:r>
          </a:p>
          <a:p>
            <a:pPr algn="just">
              <a:lnSpc>
                <a:spcPct val="150000"/>
              </a:lnSpc>
            </a:pPr>
            <a:r>
              <a:rPr lang="en-US" altLang="zh-CN" sz="1800" b="1" i="1" dirty="0">
                <a:solidFill>
                  <a:srgbClr val="006600"/>
                </a:solidFill>
              </a:rPr>
              <a:t>// </a:t>
            </a:r>
            <a:r>
              <a:rPr lang="zh-CN" altLang="en-US" sz="1800" b="1" i="1" dirty="0">
                <a:solidFill>
                  <a:srgbClr val="006600"/>
                </a:solidFill>
              </a:rPr>
              <a:t>输出数据成员圆心坐标、半径和高度值</a:t>
            </a:r>
          </a:p>
          <a:p>
            <a:pPr algn="just">
              <a:lnSpc>
                <a:spcPct val="80000"/>
              </a:lnSpc>
            </a:pPr>
            <a:r>
              <a:rPr lang="en-US" altLang="zh-CN" sz="1800" dirty="0" err="1"/>
              <a:t>ostream</a:t>
            </a:r>
            <a:r>
              <a:rPr lang="en-US" altLang="zh-CN" sz="1800" dirty="0"/>
              <a:t> &amp;operator&lt;&lt; ( </a:t>
            </a:r>
            <a:r>
              <a:rPr lang="en-US" altLang="zh-CN" sz="1800" dirty="0" err="1"/>
              <a:t>ostream</a:t>
            </a:r>
            <a:r>
              <a:rPr lang="en-US" altLang="zh-CN" sz="1800" dirty="0"/>
              <a:t> &amp;output, const Cylinder &amp;cy )</a:t>
            </a:r>
          </a:p>
          <a:p>
            <a:pPr algn="just">
              <a:lnSpc>
                <a:spcPct val="110000"/>
              </a:lnSpc>
            </a:pPr>
            <a:r>
              <a:rPr lang="en-US" altLang="zh-CN" sz="1800" dirty="0"/>
              <a:t>{ output &lt;&lt; "Center = " &lt;&lt; '[' &lt;&lt; </a:t>
            </a:r>
            <a:r>
              <a:rPr lang="en-US" altLang="zh-CN" sz="1800" dirty="0" err="1"/>
              <a:t>cy.x</a:t>
            </a:r>
            <a:r>
              <a:rPr lang="en-US" altLang="zh-CN" sz="1800" dirty="0"/>
              <a:t> &lt;&lt; "," &lt;&lt; </a:t>
            </a:r>
            <a:r>
              <a:rPr lang="en-US" altLang="zh-CN" sz="1800" dirty="0" err="1"/>
              <a:t>cy.y</a:t>
            </a:r>
            <a:r>
              <a:rPr lang="en-US" altLang="zh-CN" sz="1800" dirty="0"/>
              <a:t> &lt;&lt; "]" &lt;&lt; "; Radius = "</a:t>
            </a:r>
          </a:p>
          <a:p>
            <a:pPr algn="just">
              <a:lnSpc>
                <a:spcPct val="110000"/>
              </a:lnSpc>
            </a:pPr>
            <a:r>
              <a:rPr lang="en-US" altLang="zh-CN" sz="1800" dirty="0"/>
              <a:t>                &lt;&lt; </a:t>
            </a:r>
            <a:r>
              <a:rPr lang="en-US" altLang="zh-CN" sz="1800" dirty="0" err="1"/>
              <a:t>setiosflags</a:t>
            </a:r>
            <a:r>
              <a:rPr lang="en-US" altLang="zh-CN" sz="1800" dirty="0"/>
              <a:t>(</a:t>
            </a:r>
            <a:r>
              <a:rPr lang="en-US" altLang="zh-CN" sz="1800" dirty="0" err="1"/>
              <a:t>ios</a:t>
            </a:r>
            <a:r>
              <a:rPr lang="en-US" altLang="zh-CN" sz="1800" dirty="0"/>
              <a:t>::</a:t>
            </a:r>
            <a:r>
              <a:rPr lang="en-US" altLang="zh-CN" sz="1800" dirty="0" err="1"/>
              <a:t>fixed|ios</a:t>
            </a:r>
            <a:r>
              <a:rPr lang="en-US" altLang="zh-CN" sz="1800" dirty="0"/>
              <a:t>::</a:t>
            </a:r>
            <a:r>
              <a:rPr lang="en-US" altLang="zh-CN" sz="1800" dirty="0" err="1"/>
              <a:t>showpoint</a:t>
            </a:r>
            <a:r>
              <a:rPr lang="en-US" altLang="zh-CN" sz="1800" dirty="0"/>
              <a:t>) &lt;&lt; </a:t>
            </a:r>
            <a:r>
              <a:rPr lang="en-US" altLang="zh-CN" sz="1800" dirty="0" err="1"/>
              <a:t>setprecision</a:t>
            </a:r>
            <a:r>
              <a:rPr lang="en-US" altLang="zh-CN" sz="1800" dirty="0"/>
              <a:t>(2) &lt;&lt; </a:t>
            </a:r>
            <a:r>
              <a:rPr lang="en-US" altLang="zh-CN" sz="1800" dirty="0" err="1"/>
              <a:t>cy.radius</a:t>
            </a:r>
            <a:endParaRPr lang="en-US" altLang="zh-CN" sz="1800" dirty="0"/>
          </a:p>
          <a:p>
            <a:pPr algn="just">
              <a:lnSpc>
                <a:spcPct val="110000"/>
              </a:lnSpc>
            </a:pPr>
            <a:r>
              <a:rPr lang="en-US" altLang="zh-CN" sz="1800" dirty="0"/>
              <a:t>                &lt;&lt; "; Height = " &lt;&lt; </a:t>
            </a:r>
            <a:r>
              <a:rPr lang="en-US" altLang="zh-CN" sz="1800" dirty="0" err="1"/>
              <a:t>cy.height</a:t>
            </a:r>
            <a:r>
              <a:rPr lang="en-US" altLang="zh-CN" sz="1800" dirty="0"/>
              <a:t> &lt;&lt; </a:t>
            </a:r>
            <a:r>
              <a:rPr lang="en-US" altLang="zh-CN" sz="1800" dirty="0" err="1"/>
              <a:t>endl</a:t>
            </a:r>
            <a:r>
              <a:rPr lang="en-US" altLang="zh-CN" sz="1800" dirty="0"/>
              <a:t> ;</a:t>
            </a:r>
          </a:p>
          <a:p>
            <a:pPr algn="just">
              <a:lnSpc>
                <a:spcPct val="110000"/>
              </a:lnSpc>
            </a:pPr>
            <a:r>
              <a:rPr lang="en-US" altLang="zh-CN" sz="1800" dirty="0"/>
              <a:t>     return output;</a:t>
            </a:r>
          </a:p>
          <a:p>
            <a:pPr algn="just">
              <a:lnSpc>
                <a:spcPct val="110000"/>
              </a:lnSpc>
            </a:pPr>
            <a:r>
              <a:rPr lang="en-US" altLang="zh-CN" sz="1800" dirty="0"/>
              <a:t>}</a:t>
            </a:r>
            <a:r>
              <a:rPr lang="en-US" altLang="zh-CN" sz="1800" dirty="0">
                <a:cs typeface="Times New Roman" panose="02020603050405020304" pitchFamily="18" charset="0"/>
              </a:rPr>
              <a:t> </a:t>
            </a:r>
          </a:p>
        </p:txBody>
      </p:sp>
      <p:sp>
        <p:nvSpPr>
          <p:cNvPr id="608259"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8258"/>
                                        </p:tgtEl>
                                        <p:attrNameLst>
                                          <p:attrName>style.visibility</p:attrName>
                                        </p:attrNameLst>
                                      </p:cBhvr>
                                      <p:to>
                                        <p:strVal val="visible"/>
                                      </p:to>
                                    </p:set>
                                    <p:animEffect transition="in" filter="slide(fromTop)">
                                      <p:cBhvr>
                                        <p:cTn id="7" dur="500"/>
                                        <p:tgtEl>
                                          <p:spTgt spid="608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Text Box 2"/>
          <p:cNvSpPr txBox="1">
            <a:spLocks noChangeArrowheads="1"/>
          </p:cNvSpPr>
          <p:nvPr/>
        </p:nvSpPr>
        <p:spPr bwMode="auto">
          <a:xfrm>
            <a:off x="609600" y="152400"/>
            <a:ext cx="8305800" cy="6554788"/>
          </a:xfrm>
          <a:prstGeom prst="rect">
            <a:avLst/>
          </a:prstGeom>
          <a:noFill/>
          <a:ln w="9525">
            <a:noFill/>
            <a:miter lim="800000"/>
          </a:ln>
          <a:effectLst/>
        </p:spPr>
        <p:txBody>
          <a:bodyPr>
            <a:spAutoFit/>
          </a:bodyPr>
          <a:lstStyle/>
          <a:p>
            <a:pPr algn="just">
              <a:lnSpc>
                <a:spcPct val="115000"/>
              </a:lnSpc>
            </a:pPr>
            <a:r>
              <a:rPr lang="en-US" altLang="zh-CN" sz="1600" b="1" dirty="0"/>
              <a:t>#include&lt;iostream&gt;</a:t>
            </a:r>
          </a:p>
          <a:p>
            <a:pPr algn="just">
              <a:lnSpc>
                <a:spcPct val="115000"/>
              </a:lnSpc>
            </a:pPr>
            <a:r>
              <a:rPr lang="en-US" altLang="zh-CN" sz="1600" b="1" dirty="0"/>
              <a:t>using namespace std ;</a:t>
            </a:r>
          </a:p>
          <a:p>
            <a:pPr algn="just">
              <a:lnSpc>
                <a:spcPct val="115000"/>
              </a:lnSpc>
            </a:pPr>
            <a:r>
              <a:rPr lang="en-US" altLang="zh-CN" sz="1600" b="1" dirty="0"/>
              <a:t>#include &lt;</a:t>
            </a:r>
            <a:r>
              <a:rPr lang="en-US" altLang="zh-CN" sz="1600" b="1" dirty="0" err="1"/>
              <a:t>iomanip</a:t>
            </a:r>
            <a:r>
              <a:rPr lang="en-US" altLang="zh-CN" sz="1600" b="1" dirty="0"/>
              <a:t>&gt;</a:t>
            </a:r>
          </a:p>
          <a:p>
            <a:pPr algn="just">
              <a:lnSpc>
                <a:spcPct val="115000"/>
              </a:lnSpc>
            </a:pPr>
            <a:r>
              <a:rPr lang="en-US" altLang="zh-CN" sz="1600" b="1" dirty="0"/>
              <a:t>int main()</a:t>
            </a:r>
          </a:p>
          <a:p>
            <a:pPr algn="just">
              <a:lnSpc>
                <a:spcPct val="115000"/>
              </a:lnSpc>
            </a:pPr>
            <a:r>
              <a:rPr lang="en-US" altLang="zh-CN" sz="1600" b="1" dirty="0"/>
              <a:t>{ Point p ( 72, 115 ) ;		</a:t>
            </a:r>
            <a:r>
              <a:rPr lang="en-US" altLang="zh-CN" sz="1600" b="1" i="1" dirty="0">
                <a:solidFill>
                  <a:srgbClr val="006600"/>
                </a:solidFill>
              </a:rPr>
              <a:t>//</a:t>
            </a:r>
            <a:r>
              <a:rPr lang="zh-CN" altLang="en-US" sz="1600" b="1" i="1" dirty="0">
                <a:solidFill>
                  <a:srgbClr val="006600"/>
                </a:solidFill>
              </a:rPr>
              <a:t>定义点对象并初始化</a:t>
            </a:r>
          </a:p>
          <a:p>
            <a:pPr algn="just">
              <a:lnSpc>
                <a:spcPct val="115000"/>
              </a:lnSpc>
            </a:pPr>
            <a:r>
              <a:rPr lang="zh-CN" altLang="en-US" sz="1600" b="1" dirty="0"/>
              <a:t>   </a:t>
            </a:r>
            <a:r>
              <a:rPr lang="en-US" altLang="zh-CN" sz="1600" b="1" dirty="0" err="1"/>
              <a:t>cout</a:t>
            </a:r>
            <a:r>
              <a:rPr lang="en-US" altLang="zh-CN" sz="1600" b="1" dirty="0"/>
              <a:t> &lt;&lt; "The initial location of p is " &lt;&lt; p &lt;&lt; </a:t>
            </a:r>
            <a:r>
              <a:rPr lang="en-US" altLang="zh-CN" sz="1600" b="1" dirty="0" err="1"/>
              <a:t>endl</a:t>
            </a:r>
            <a:r>
              <a:rPr lang="en-US" altLang="zh-CN" sz="1600" b="1" dirty="0"/>
              <a:t> ;</a:t>
            </a:r>
          </a:p>
          <a:p>
            <a:pPr algn="just">
              <a:lnSpc>
                <a:spcPct val="115000"/>
              </a:lnSpc>
            </a:pPr>
            <a:r>
              <a:rPr lang="en-US" altLang="zh-CN" sz="1600" b="1" dirty="0"/>
              <a:t>   </a:t>
            </a:r>
            <a:r>
              <a:rPr lang="en-US" altLang="zh-CN" sz="1600" b="1" dirty="0" err="1"/>
              <a:t>p.setPoint</a:t>
            </a:r>
            <a:r>
              <a:rPr lang="en-US" altLang="zh-CN" sz="1600" b="1" dirty="0"/>
              <a:t> ( 10, 10 ) ;		</a:t>
            </a:r>
            <a:r>
              <a:rPr lang="en-US" altLang="zh-CN" sz="1600" b="1" i="1" dirty="0">
                <a:solidFill>
                  <a:srgbClr val="006600"/>
                </a:solidFill>
              </a:rPr>
              <a:t>//</a:t>
            </a:r>
            <a:r>
              <a:rPr lang="zh-CN" altLang="en-US" sz="1600" b="1" i="1" dirty="0">
                <a:solidFill>
                  <a:srgbClr val="006600"/>
                </a:solidFill>
              </a:rPr>
              <a:t>置点的新数据值</a:t>
            </a:r>
          </a:p>
          <a:p>
            <a:pPr algn="just">
              <a:lnSpc>
                <a:spcPct val="115000"/>
              </a:lnSpc>
            </a:pPr>
            <a:r>
              <a:rPr lang="zh-CN" altLang="en-US" sz="1600" b="1" dirty="0"/>
              <a:t>   </a:t>
            </a:r>
            <a:r>
              <a:rPr lang="en-US" altLang="zh-CN" sz="1600" b="1" dirty="0" err="1"/>
              <a:t>cout</a:t>
            </a:r>
            <a:r>
              <a:rPr lang="en-US" altLang="zh-CN" sz="1600" b="1" dirty="0"/>
              <a:t> &lt;&lt; "\</a:t>
            </a:r>
            <a:r>
              <a:rPr lang="en-US" altLang="zh-CN" sz="1600" b="1" dirty="0" err="1"/>
              <a:t>nThe</a:t>
            </a:r>
            <a:r>
              <a:rPr lang="en-US" altLang="zh-CN" sz="1600" b="1" dirty="0"/>
              <a:t> new location of p is " &lt;&lt; p &lt;&lt; </a:t>
            </a:r>
            <a:r>
              <a:rPr lang="en-US" altLang="zh-CN" sz="1600" b="1" dirty="0" err="1"/>
              <a:t>endl</a:t>
            </a:r>
            <a:r>
              <a:rPr lang="en-US" altLang="zh-CN" sz="1600" b="1" dirty="0"/>
              <a:t> ;	</a:t>
            </a:r>
            <a:r>
              <a:rPr lang="en-US" altLang="zh-CN" sz="1600" b="1" i="1" dirty="0">
                <a:solidFill>
                  <a:srgbClr val="006600"/>
                </a:solidFill>
              </a:rPr>
              <a:t>//</a:t>
            </a:r>
            <a:r>
              <a:rPr lang="zh-CN" altLang="en-US" sz="1600" b="1" i="1" dirty="0">
                <a:solidFill>
                  <a:srgbClr val="006600"/>
                </a:solidFill>
              </a:rPr>
              <a:t>输出数据</a:t>
            </a:r>
          </a:p>
          <a:p>
            <a:pPr algn="just">
              <a:lnSpc>
                <a:spcPct val="115000"/>
              </a:lnSpc>
            </a:pPr>
            <a:r>
              <a:rPr lang="zh-CN" altLang="en-US" sz="1600" b="1" dirty="0"/>
              <a:t>   </a:t>
            </a:r>
            <a:r>
              <a:rPr lang="en-US" altLang="zh-CN" sz="1600" b="1" dirty="0"/>
              <a:t>Circle c ( 2.5, 37, 43 ) ;	</a:t>
            </a:r>
            <a:r>
              <a:rPr lang="en-US" altLang="zh-CN" sz="1600" b="1" i="1" dirty="0">
                <a:solidFill>
                  <a:srgbClr val="006600"/>
                </a:solidFill>
              </a:rPr>
              <a:t>//</a:t>
            </a:r>
            <a:r>
              <a:rPr lang="zh-CN" altLang="en-US" sz="1600" b="1" i="1" dirty="0">
                <a:solidFill>
                  <a:srgbClr val="006600"/>
                </a:solidFill>
              </a:rPr>
              <a:t>定义圆对象并初始化</a:t>
            </a:r>
          </a:p>
          <a:p>
            <a:pPr algn="just">
              <a:lnSpc>
                <a:spcPct val="115000"/>
              </a:lnSpc>
            </a:pPr>
            <a:r>
              <a:rPr lang="zh-CN" altLang="en-US" sz="1600" b="1" dirty="0"/>
              <a:t>   </a:t>
            </a:r>
            <a:r>
              <a:rPr lang="en-US" altLang="zh-CN" sz="1600" b="1" dirty="0" err="1"/>
              <a:t>cout</a:t>
            </a:r>
            <a:r>
              <a:rPr lang="en-US" altLang="zh-CN" sz="1600" b="1" dirty="0"/>
              <a:t>&lt;&lt;"\</a:t>
            </a:r>
            <a:r>
              <a:rPr lang="en-US" altLang="zh-CN" sz="1600" b="1" dirty="0" err="1"/>
              <a:t>nThe</a:t>
            </a:r>
            <a:r>
              <a:rPr lang="en-US" altLang="zh-CN" sz="1600" b="1" dirty="0"/>
              <a:t> initial location and radius of c are\n"&lt;&lt;c&lt;&lt;"\</a:t>
            </a:r>
            <a:r>
              <a:rPr lang="en-US" altLang="zh-CN" sz="1600" b="1" dirty="0" err="1"/>
              <a:t>nArea</a:t>
            </a:r>
            <a:r>
              <a:rPr lang="en-US" altLang="zh-CN" sz="1600" b="1" dirty="0"/>
              <a:t> = "&lt;&lt;</a:t>
            </a:r>
            <a:r>
              <a:rPr lang="en-US" altLang="zh-CN" sz="1600" b="1" dirty="0" err="1"/>
              <a:t>c.area</a:t>
            </a:r>
            <a:r>
              <a:rPr lang="en-US" altLang="zh-CN" sz="1600" b="1" dirty="0"/>
              <a:t>()&lt;&lt;"\n" ;</a:t>
            </a:r>
          </a:p>
          <a:p>
            <a:pPr algn="just">
              <a:lnSpc>
                <a:spcPct val="115000"/>
              </a:lnSpc>
            </a:pPr>
            <a:r>
              <a:rPr lang="en-US" altLang="zh-CN" sz="1600" b="1" dirty="0">
                <a:solidFill>
                  <a:srgbClr val="006600"/>
                </a:solidFill>
              </a:rPr>
              <a:t>   </a:t>
            </a:r>
            <a:r>
              <a:rPr lang="en-US" altLang="zh-CN" sz="1600" b="1" i="1" dirty="0">
                <a:solidFill>
                  <a:srgbClr val="006600"/>
                </a:solidFill>
              </a:rPr>
              <a:t>//</a:t>
            </a:r>
            <a:r>
              <a:rPr lang="zh-CN" altLang="en-US" sz="1600" b="1" i="1" dirty="0">
                <a:solidFill>
                  <a:srgbClr val="006600"/>
                </a:solidFill>
              </a:rPr>
              <a:t>置圆的新数据值</a:t>
            </a:r>
          </a:p>
          <a:p>
            <a:pPr algn="just">
              <a:lnSpc>
                <a:spcPct val="115000"/>
              </a:lnSpc>
            </a:pPr>
            <a:r>
              <a:rPr lang="zh-CN" altLang="en-US" sz="1600" b="1" dirty="0"/>
              <a:t>   </a:t>
            </a:r>
            <a:r>
              <a:rPr lang="en-US" altLang="zh-CN" sz="1600" b="1" dirty="0" err="1"/>
              <a:t>c.setRadius</a:t>
            </a:r>
            <a:r>
              <a:rPr lang="en-US" altLang="zh-CN" sz="1600" b="1" dirty="0"/>
              <a:t> ( 4.25 ) ;    </a:t>
            </a:r>
            <a:r>
              <a:rPr lang="en-US" altLang="zh-CN" sz="1600" b="1" dirty="0" err="1"/>
              <a:t>c.setPoint</a:t>
            </a:r>
            <a:r>
              <a:rPr lang="en-US" altLang="zh-CN" sz="1600" b="1" dirty="0"/>
              <a:t> ( 2, 2 ) ;</a:t>
            </a:r>
          </a:p>
          <a:p>
            <a:pPr algn="just">
              <a:lnSpc>
                <a:spcPct val="115000"/>
              </a:lnSpc>
            </a:pPr>
            <a:r>
              <a:rPr lang="en-US" altLang="zh-CN" sz="1600" i="1" dirty="0">
                <a:solidFill>
                  <a:srgbClr val="0000FF"/>
                </a:solidFill>
              </a:rPr>
              <a:t>   </a:t>
            </a:r>
            <a:r>
              <a:rPr lang="en-US" altLang="zh-CN" sz="1600" b="1" i="1" dirty="0">
                <a:solidFill>
                  <a:srgbClr val="006600"/>
                </a:solidFill>
              </a:rPr>
              <a:t>//</a:t>
            </a:r>
            <a:r>
              <a:rPr lang="zh-CN" altLang="en-US" sz="1600" b="1" i="1" dirty="0">
                <a:solidFill>
                  <a:srgbClr val="006600"/>
                </a:solidFill>
              </a:rPr>
              <a:t>输出圆心坐标和圆面积</a:t>
            </a:r>
          </a:p>
          <a:p>
            <a:pPr algn="just">
              <a:lnSpc>
                <a:spcPct val="115000"/>
              </a:lnSpc>
            </a:pPr>
            <a:r>
              <a:rPr lang="zh-CN" altLang="en-US" sz="1600" b="1" dirty="0"/>
              <a:t>   </a:t>
            </a:r>
            <a:r>
              <a:rPr lang="en-US" altLang="zh-CN" sz="1600" b="1" dirty="0" err="1"/>
              <a:t>cout</a:t>
            </a:r>
            <a:r>
              <a:rPr lang="en-US" altLang="zh-CN" sz="1600" b="1" dirty="0"/>
              <a:t>&lt;&lt;"\</a:t>
            </a:r>
            <a:r>
              <a:rPr lang="en-US" altLang="zh-CN" sz="1600" b="1" dirty="0" err="1"/>
              <a:t>nThe</a:t>
            </a:r>
            <a:r>
              <a:rPr lang="en-US" altLang="zh-CN" sz="1600" b="1" dirty="0"/>
              <a:t> new location and radius of c are\n"&lt;&lt;c&lt;&lt;"\</a:t>
            </a:r>
            <a:r>
              <a:rPr lang="en-US" altLang="zh-CN" sz="1600" b="1" dirty="0" err="1"/>
              <a:t>nArea</a:t>
            </a:r>
            <a:r>
              <a:rPr lang="en-US" altLang="zh-CN" sz="1600" b="1" dirty="0"/>
              <a:t> = "&lt;&lt;</a:t>
            </a:r>
            <a:r>
              <a:rPr lang="en-US" altLang="zh-CN" sz="1600" b="1" dirty="0" err="1"/>
              <a:t>c.area</a:t>
            </a:r>
            <a:r>
              <a:rPr lang="en-US" altLang="zh-CN" sz="1600" b="1" dirty="0"/>
              <a:t>()&lt;&lt; "\n" ;</a:t>
            </a:r>
          </a:p>
          <a:p>
            <a:pPr algn="just">
              <a:lnSpc>
                <a:spcPct val="115000"/>
              </a:lnSpc>
            </a:pPr>
            <a:r>
              <a:rPr lang="en-US" altLang="zh-CN" sz="1600" b="1" dirty="0"/>
              <a:t>   Cylinder </a:t>
            </a:r>
            <a:r>
              <a:rPr lang="en-US" altLang="zh-CN" sz="1600" b="1" dirty="0" err="1"/>
              <a:t>cyl</a:t>
            </a:r>
            <a:r>
              <a:rPr lang="en-US" altLang="zh-CN" sz="1600" b="1" dirty="0"/>
              <a:t> ( 5.7, 2.5, 12, 23 ) ;	</a:t>
            </a:r>
            <a:r>
              <a:rPr lang="en-US" altLang="zh-CN" sz="1600" b="1" i="1" dirty="0">
                <a:solidFill>
                  <a:srgbClr val="006600"/>
                </a:solidFill>
              </a:rPr>
              <a:t>//</a:t>
            </a:r>
            <a:r>
              <a:rPr lang="zh-CN" altLang="en-US" sz="1600" b="1" i="1" dirty="0">
                <a:solidFill>
                  <a:srgbClr val="006600"/>
                </a:solidFill>
              </a:rPr>
              <a:t>定义圆柱体对象并初始化</a:t>
            </a:r>
          </a:p>
          <a:p>
            <a:pPr algn="just">
              <a:lnSpc>
                <a:spcPct val="115000"/>
              </a:lnSpc>
            </a:pPr>
            <a:r>
              <a:rPr lang="zh-CN" altLang="en-US" sz="1600" b="1" i="1" dirty="0">
                <a:solidFill>
                  <a:srgbClr val="006600"/>
                </a:solidFill>
              </a:rPr>
              <a:t>   </a:t>
            </a:r>
            <a:r>
              <a:rPr lang="en-US" altLang="zh-CN" sz="1600" b="1" i="1" dirty="0">
                <a:solidFill>
                  <a:srgbClr val="006600"/>
                </a:solidFill>
              </a:rPr>
              <a:t>//</a:t>
            </a:r>
            <a:r>
              <a:rPr lang="zh-CN" altLang="en-US" sz="1600" b="1" i="1" dirty="0">
                <a:solidFill>
                  <a:srgbClr val="006600"/>
                </a:solidFill>
              </a:rPr>
              <a:t>输出圆柱体各数据和表面积，体积</a:t>
            </a:r>
          </a:p>
          <a:p>
            <a:pPr algn="just">
              <a:lnSpc>
                <a:spcPct val="115000"/>
              </a:lnSpc>
            </a:pPr>
            <a:r>
              <a:rPr lang="zh-CN" altLang="en-US" sz="1600" b="1" dirty="0"/>
              <a:t>   </a:t>
            </a:r>
            <a:r>
              <a:rPr lang="en-US" altLang="zh-CN" sz="1600" b="1" dirty="0" err="1"/>
              <a:t>cout</a:t>
            </a:r>
            <a:r>
              <a:rPr lang="en-US" altLang="zh-CN" sz="1600" b="1" dirty="0"/>
              <a:t> &lt;&lt; "\</a:t>
            </a:r>
            <a:r>
              <a:rPr lang="en-US" altLang="zh-CN" sz="1600" b="1" dirty="0" err="1"/>
              <a:t>nThe</a:t>
            </a:r>
            <a:r>
              <a:rPr lang="en-US" altLang="zh-CN" sz="1600" b="1" dirty="0"/>
              <a:t> initial location, radius ang height of </a:t>
            </a:r>
            <a:r>
              <a:rPr lang="en-US" altLang="zh-CN" sz="1600" b="1" dirty="0" err="1"/>
              <a:t>cyl</a:t>
            </a:r>
            <a:r>
              <a:rPr lang="en-US" altLang="zh-CN" sz="1600" b="1" dirty="0"/>
              <a:t> are\n" &lt;&lt; </a:t>
            </a:r>
            <a:r>
              <a:rPr lang="en-US" altLang="zh-CN" sz="1600" b="1" dirty="0" err="1"/>
              <a:t>cyl</a:t>
            </a:r>
            <a:endParaRPr lang="en-US" altLang="zh-CN" sz="1600" b="1" dirty="0"/>
          </a:p>
          <a:p>
            <a:pPr algn="just">
              <a:lnSpc>
                <a:spcPct val="115000"/>
              </a:lnSpc>
            </a:pPr>
            <a:r>
              <a:rPr lang="en-US" altLang="zh-CN" sz="1600" b="1" dirty="0"/>
              <a:t>      &lt;&lt; "Area = " &lt;&lt; </a:t>
            </a:r>
            <a:r>
              <a:rPr lang="en-US" altLang="zh-CN" sz="1600" b="1" dirty="0" err="1"/>
              <a:t>cyl.area</a:t>
            </a:r>
            <a:r>
              <a:rPr lang="en-US" altLang="zh-CN" sz="1600" b="1" dirty="0"/>
              <a:t>() &lt;&lt; "\</a:t>
            </a:r>
            <a:r>
              <a:rPr lang="en-US" altLang="zh-CN" sz="1600" b="1" dirty="0" err="1"/>
              <a:t>nVolume</a:t>
            </a:r>
            <a:r>
              <a:rPr lang="en-US" altLang="zh-CN" sz="1600" b="1" dirty="0"/>
              <a:t> = " &lt;&lt; </a:t>
            </a:r>
            <a:r>
              <a:rPr lang="en-US" altLang="zh-CN" sz="1600" b="1" dirty="0" err="1"/>
              <a:t>cyl.volume</a:t>
            </a:r>
            <a:r>
              <a:rPr lang="en-US" altLang="zh-CN" sz="1600" b="1" dirty="0"/>
              <a:t>() &lt;&lt; '\n';</a:t>
            </a:r>
          </a:p>
          <a:p>
            <a:pPr algn="just">
              <a:lnSpc>
                <a:spcPct val="115000"/>
              </a:lnSpc>
            </a:pPr>
            <a:r>
              <a:rPr lang="en-US" altLang="zh-CN" sz="1600" b="1" dirty="0"/>
              <a:t>   </a:t>
            </a:r>
            <a:r>
              <a:rPr lang="en-US" altLang="zh-CN" sz="1600" b="1" i="1" dirty="0">
                <a:solidFill>
                  <a:srgbClr val="006600"/>
                </a:solidFill>
              </a:rPr>
              <a:t>//</a:t>
            </a:r>
            <a:r>
              <a:rPr lang="zh-CN" altLang="en-US" sz="1600" b="1" i="1" dirty="0">
                <a:solidFill>
                  <a:srgbClr val="006600"/>
                </a:solidFill>
              </a:rPr>
              <a:t>置圆柱体的新数据值</a:t>
            </a:r>
          </a:p>
          <a:p>
            <a:pPr algn="just">
              <a:lnSpc>
                <a:spcPct val="115000"/>
              </a:lnSpc>
            </a:pPr>
            <a:r>
              <a:rPr lang="zh-CN" altLang="en-US" sz="1600" b="1" dirty="0"/>
              <a:t>   </a:t>
            </a:r>
            <a:r>
              <a:rPr lang="en-US" altLang="zh-CN" sz="1600" b="1" dirty="0" err="1"/>
              <a:t>cyl.setHeight</a:t>
            </a:r>
            <a:r>
              <a:rPr lang="en-US" altLang="zh-CN" sz="1600" b="1" dirty="0"/>
              <a:t> ( 10 ) ;   </a:t>
            </a:r>
            <a:r>
              <a:rPr lang="en-US" altLang="zh-CN" sz="1600" b="1" dirty="0" err="1"/>
              <a:t>cyl.setRadius</a:t>
            </a:r>
            <a:r>
              <a:rPr lang="en-US" altLang="zh-CN" sz="1600" b="1" dirty="0"/>
              <a:t> ( 4.25 ) ;    </a:t>
            </a:r>
            <a:r>
              <a:rPr lang="en-US" altLang="zh-CN" sz="1600" b="1" dirty="0" err="1"/>
              <a:t>cyl.setPoint</a:t>
            </a:r>
            <a:r>
              <a:rPr lang="en-US" altLang="zh-CN" sz="1600" b="1" dirty="0"/>
              <a:t> ( 2, 2 ) ;</a:t>
            </a:r>
          </a:p>
          <a:p>
            <a:pPr algn="just">
              <a:lnSpc>
                <a:spcPct val="115000"/>
              </a:lnSpc>
            </a:pPr>
            <a:r>
              <a:rPr lang="en-US" altLang="zh-CN" sz="1600" b="1" dirty="0"/>
              <a:t>   </a:t>
            </a:r>
            <a:r>
              <a:rPr lang="en-US" altLang="zh-CN" sz="1600" b="1" dirty="0" err="1"/>
              <a:t>cout</a:t>
            </a:r>
            <a:r>
              <a:rPr lang="en-US" altLang="zh-CN" sz="1600" b="1" dirty="0"/>
              <a:t> &lt;&lt; "\</a:t>
            </a:r>
            <a:r>
              <a:rPr lang="en-US" altLang="zh-CN" sz="1600" b="1" dirty="0" err="1"/>
              <a:t>nThe</a:t>
            </a:r>
            <a:r>
              <a:rPr lang="en-US" altLang="zh-CN" sz="1600" b="1" dirty="0"/>
              <a:t> new location, radius ang height of </a:t>
            </a:r>
            <a:r>
              <a:rPr lang="en-US" altLang="zh-CN" sz="1600" b="1" dirty="0" err="1"/>
              <a:t>cyl</a:t>
            </a:r>
            <a:r>
              <a:rPr lang="en-US" altLang="zh-CN" sz="1600" b="1" dirty="0"/>
              <a:t> are\n" &lt;&lt; </a:t>
            </a:r>
            <a:r>
              <a:rPr lang="en-US" altLang="zh-CN" sz="1600" b="1" dirty="0" err="1"/>
              <a:t>cyl</a:t>
            </a:r>
            <a:endParaRPr lang="en-US" altLang="zh-CN" sz="1600" b="1" dirty="0"/>
          </a:p>
          <a:p>
            <a:pPr algn="just">
              <a:lnSpc>
                <a:spcPct val="115000"/>
              </a:lnSpc>
            </a:pPr>
            <a:r>
              <a:rPr lang="en-US" altLang="zh-CN" sz="1600" b="1" dirty="0"/>
              <a:t>        &lt;&lt; "Area = " &lt;&lt; </a:t>
            </a:r>
            <a:r>
              <a:rPr lang="en-US" altLang="zh-CN" sz="1600" b="1" dirty="0" err="1"/>
              <a:t>cyl.area</a:t>
            </a:r>
            <a:r>
              <a:rPr lang="en-US" altLang="zh-CN" sz="1600" b="1" dirty="0"/>
              <a:t>() &lt;&lt; "\</a:t>
            </a:r>
            <a:r>
              <a:rPr lang="en-US" altLang="zh-CN" sz="1600" b="1" dirty="0" err="1"/>
              <a:t>nVolume</a:t>
            </a:r>
            <a:r>
              <a:rPr lang="en-US" altLang="zh-CN" sz="1600" b="1" dirty="0"/>
              <a:t> = "&lt;&lt;</a:t>
            </a:r>
            <a:r>
              <a:rPr lang="en-US" altLang="zh-CN" sz="1600" b="1" dirty="0" err="1"/>
              <a:t>cyl.volume</a:t>
            </a:r>
            <a:r>
              <a:rPr lang="en-US" altLang="zh-CN" sz="1600" b="1" dirty="0"/>
              <a:t>()&lt;&lt; "\n" ;</a:t>
            </a:r>
          </a:p>
          <a:p>
            <a:pPr algn="l">
              <a:lnSpc>
                <a:spcPct val="115000"/>
              </a:lnSpc>
            </a:pPr>
            <a:r>
              <a:rPr lang="en-US" altLang="zh-CN" sz="1600" b="1" dirty="0"/>
              <a:t>} </a:t>
            </a:r>
          </a:p>
        </p:txBody>
      </p:sp>
      <p:sp>
        <p:nvSpPr>
          <p:cNvPr id="609283"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latin typeface="宋体" panose="02010600030101010101" pitchFamily="2" charset="-122"/>
              </a:rPr>
              <a:t>8.4  </a:t>
            </a:r>
            <a:r>
              <a:rPr lang="zh-CN" altLang="en-US" sz="100" dirty="0">
                <a:solidFill>
                  <a:schemeClr val="bg1"/>
                </a:solidFill>
                <a:latin typeface="宋体" panose="02010600030101010101" pitchFamily="2" charset="-122"/>
              </a:rPr>
              <a:t>继承的应用实例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9282"/>
                                        </p:tgtEl>
                                        <p:attrNameLst>
                                          <p:attrName>style.visibility</p:attrName>
                                        </p:attrNameLst>
                                      </p:cBhvr>
                                      <p:to>
                                        <p:strVal val="visible"/>
                                      </p:to>
                                    </p:set>
                                    <p:animEffect transition="in" filter="checkerboard(across)">
                                      <p:cBhvr>
                                        <p:cTn id="7" dur="500"/>
                                        <p:tgtEl>
                                          <p:spTgt spid="609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609600" y="188913"/>
            <a:ext cx="8139113" cy="6254750"/>
          </a:xfrm>
          <a:prstGeom prst="rect">
            <a:avLst/>
          </a:prstGeom>
          <a:noFill/>
          <a:ln w="9525">
            <a:noFill/>
            <a:miter lim="800000"/>
          </a:ln>
          <a:effectLst/>
        </p:spPr>
        <p:txBody>
          <a:bodyPr>
            <a:spAutoFit/>
          </a:bodyPr>
          <a:lstStyle/>
          <a:p>
            <a:pPr algn="l">
              <a:lnSpc>
                <a:spcPct val="105000"/>
              </a:lnSpc>
            </a:pPr>
            <a:r>
              <a:rPr lang="en-US" altLang="zh-CN" sz="1800" b="1" i="1">
                <a:solidFill>
                  <a:srgbClr val="006600"/>
                </a:solidFill>
              </a:rPr>
              <a:t>//</a:t>
            </a:r>
            <a:r>
              <a:rPr lang="zh-CN" altLang="en-US" sz="1800" b="1" i="1">
                <a:solidFill>
                  <a:srgbClr val="0000FF"/>
                </a:solidFill>
              </a:rPr>
              <a:t>用继承方式</a:t>
            </a:r>
            <a:r>
              <a:rPr lang="zh-CN" altLang="en-US" sz="1800" b="1" i="1">
                <a:solidFill>
                  <a:srgbClr val="006600"/>
                </a:solidFill>
              </a:rPr>
              <a:t>设计</a:t>
            </a:r>
            <a:r>
              <a:rPr lang="en-US" altLang="zh-CN" sz="1800" b="1" i="1">
                <a:solidFill>
                  <a:srgbClr val="006600"/>
                </a:solidFill>
              </a:rPr>
              <a:t>Point</a:t>
            </a:r>
            <a:r>
              <a:rPr lang="zh-CN" altLang="en-US" sz="1800" b="1" i="1">
                <a:solidFill>
                  <a:srgbClr val="006600"/>
                </a:solidFill>
              </a:rPr>
              <a:t>类和</a:t>
            </a:r>
            <a:r>
              <a:rPr lang="en-US" altLang="zh-CN" sz="1800" b="1" i="1">
                <a:solidFill>
                  <a:srgbClr val="006600"/>
                </a:solidFill>
              </a:rPr>
              <a:t>Circle</a:t>
            </a:r>
            <a:r>
              <a:rPr lang="zh-CN" altLang="en-US" sz="1800" b="1" i="1">
                <a:solidFill>
                  <a:srgbClr val="006600"/>
                </a:solidFill>
              </a:rPr>
              <a:t>类</a:t>
            </a:r>
            <a:r>
              <a:rPr lang="zh-CN" altLang="en-US"/>
              <a:t> </a:t>
            </a:r>
            <a:endParaRPr lang="zh-CN" altLang="en-US" sz="1800" b="1"/>
          </a:p>
          <a:p>
            <a:pPr algn="l">
              <a:lnSpc>
                <a:spcPct val="105000"/>
              </a:lnSpc>
            </a:pPr>
            <a:r>
              <a:rPr lang="en-US" altLang="zh-CN" sz="1800" b="1"/>
              <a:t>#include&lt;iostream&gt;</a:t>
            </a:r>
          </a:p>
          <a:p>
            <a:pPr algn="l">
              <a:lnSpc>
                <a:spcPct val="105000"/>
              </a:lnSpc>
            </a:pPr>
            <a:r>
              <a:rPr lang="en-US" altLang="zh-CN" sz="1800" b="1"/>
              <a:t>using namespace std ;</a:t>
            </a:r>
          </a:p>
          <a:p>
            <a:pPr algn="l">
              <a:lnSpc>
                <a:spcPct val="105000"/>
              </a:lnSpc>
            </a:pPr>
            <a:r>
              <a:rPr lang="en-US" altLang="zh-CN" sz="1800" b="1"/>
              <a:t>class Point</a:t>
            </a:r>
          </a:p>
          <a:p>
            <a:pPr algn="l">
              <a:lnSpc>
                <a:spcPct val="105000"/>
              </a:lnSpc>
            </a:pPr>
            <a:r>
              <a:rPr lang="en-US" altLang="zh-CN" sz="1800" b="1"/>
              <a:t>{ public :</a:t>
            </a:r>
          </a:p>
          <a:p>
            <a:pPr algn="l">
              <a:lnSpc>
                <a:spcPct val="105000"/>
              </a:lnSpc>
            </a:pPr>
            <a:r>
              <a:rPr lang="en-US" altLang="zh-CN" sz="1800" b="1"/>
              <a:t>      Point(double t1, double t2)  { x=t1; y=t2;}</a:t>
            </a:r>
          </a:p>
          <a:p>
            <a:pPr algn="l">
              <a:lnSpc>
                <a:spcPct val="105000"/>
              </a:lnSpc>
            </a:pPr>
            <a:r>
              <a:rPr lang="en-US" altLang="zh-CN" sz="1800" b="1"/>
              <a:t>      void OutPoint() { cout &lt;&lt; "Point: x=" &lt;&lt; x &lt;&lt; " y=" &lt;&lt; y &lt;&lt; endl ; }</a:t>
            </a:r>
          </a:p>
          <a:p>
            <a:pPr algn="l">
              <a:lnSpc>
                <a:spcPct val="105000"/>
              </a:lnSpc>
            </a:pPr>
            <a:r>
              <a:rPr lang="en-US" altLang="zh-CN" sz="1800" b="1"/>
              <a:t>  protected :    double x, y;</a:t>
            </a:r>
          </a:p>
          <a:p>
            <a:pPr algn="l">
              <a:lnSpc>
                <a:spcPct val="105000"/>
              </a:lnSpc>
            </a:pPr>
            <a:r>
              <a:rPr lang="en-US" altLang="zh-CN" sz="1800" b="1"/>
              <a:t>};</a:t>
            </a:r>
          </a:p>
          <a:p>
            <a:pPr algn="l">
              <a:lnSpc>
                <a:spcPct val="105000"/>
              </a:lnSpc>
            </a:pPr>
            <a:r>
              <a:rPr lang="en-US" altLang="zh-CN" sz="1800" b="1"/>
              <a:t>class Circle : public Point		</a:t>
            </a:r>
            <a:r>
              <a:rPr lang="en-US" altLang="zh-CN" sz="1800" b="1" i="1">
                <a:solidFill>
                  <a:srgbClr val="006600"/>
                </a:solidFill>
              </a:rPr>
              <a:t>//Circle</a:t>
            </a:r>
            <a:r>
              <a:rPr lang="zh-CN" altLang="en-US" sz="1800" b="1" i="1">
                <a:solidFill>
                  <a:srgbClr val="006600"/>
                </a:solidFill>
              </a:rPr>
              <a:t>类继承</a:t>
            </a:r>
            <a:r>
              <a:rPr lang="en-US" altLang="zh-CN" sz="1800" b="1" i="1">
                <a:solidFill>
                  <a:srgbClr val="006600"/>
                </a:solidFill>
              </a:rPr>
              <a:t>Point</a:t>
            </a:r>
            <a:r>
              <a:rPr lang="zh-CN" altLang="en-US" sz="1800" b="1" i="1">
                <a:solidFill>
                  <a:srgbClr val="006600"/>
                </a:solidFill>
              </a:rPr>
              <a:t>类</a:t>
            </a:r>
          </a:p>
          <a:p>
            <a:pPr algn="l">
              <a:lnSpc>
                <a:spcPct val="105000"/>
              </a:lnSpc>
            </a:pPr>
            <a:r>
              <a:rPr lang="en-US" altLang="zh-CN" sz="1800" b="1"/>
              <a:t>{ public:</a:t>
            </a:r>
          </a:p>
          <a:p>
            <a:pPr algn="l">
              <a:lnSpc>
                <a:spcPct val="105000"/>
              </a:lnSpc>
            </a:pPr>
            <a:r>
              <a:rPr lang="en-US" altLang="zh-CN" sz="1800" b="1"/>
              <a:t>       Circle(double t1,double t2, double t3)  :  Point(t1,t2)	 { radius = t3 ; }</a:t>
            </a:r>
          </a:p>
          <a:p>
            <a:pPr algn="l">
              <a:lnSpc>
                <a:spcPct val="105000"/>
              </a:lnSpc>
            </a:pPr>
            <a:r>
              <a:rPr lang="en-US" altLang="zh-CN" sz="1800" b="1"/>
              <a:t>       void OutCircle()</a:t>
            </a:r>
          </a:p>
          <a:p>
            <a:pPr algn="l">
              <a:lnSpc>
                <a:spcPct val="105000"/>
              </a:lnSpc>
            </a:pPr>
            <a:r>
              <a:rPr lang="en-US" altLang="zh-CN" sz="1800" b="1"/>
              <a:t>           {   Point::OutPoint();      cout &lt;&lt; "radius=" &lt;&lt; radius &lt;&lt; endl ;  }</a:t>
            </a:r>
          </a:p>
          <a:p>
            <a:pPr algn="l">
              <a:lnSpc>
                <a:spcPct val="105000"/>
              </a:lnSpc>
            </a:pPr>
            <a:r>
              <a:rPr lang="en-US" altLang="zh-CN" sz="1800" b="1"/>
              <a:t>  protected:    double radius;	</a:t>
            </a:r>
            <a:r>
              <a:rPr lang="en-US" altLang="zh-CN" sz="1800" b="1" i="1">
                <a:solidFill>
                  <a:srgbClr val="006600"/>
                </a:solidFill>
              </a:rPr>
              <a:t>//</a:t>
            </a:r>
            <a:r>
              <a:rPr lang="zh-CN" altLang="en-US" sz="1800" b="1" i="1">
                <a:solidFill>
                  <a:srgbClr val="006600"/>
                </a:solidFill>
              </a:rPr>
              <a:t>派生类数据成员</a:t>
            </a:r>
          </a:p>
          <a:p>
            <a:pPr algn="l">
              <a:lnSpc>
                <a:spcPct val="105000"/>
              </a:lnSpc>
            </a:pPr>
            <a:r>
              <a:rPr lang="en-US" altLang="zh-CN" sz="1800" b="1"/>
              <a:t>};</a:t>
            </a:r>
          </a:p>
          <a:p>
            <a:pPr algn="l">
              <a:lnSpc>
                <a:spcPct val="105000"/>
              </a:lnSpc>
            </a:pPr>
            <a:r>
              <a:rPr lang="en-US" altLang="zh-CN" sz="1800" b="1"/>
              <a:t>int main()</a:t>
            </a:r>
          </a:p>
          <a:p>
            <a:pPr algn="l">
              <a:lnSpc>
                <a:spcPct val="105000"/>
              </a:lnSpc>
            </a:pPr>
            <a:r>
              <a:rPr lang="en-US" altLang="zh-CN" sz="1800" b="1"/>
              <a:t>{ Circle c( 0, 0, 12.5 ) ;</a:t>
            </a:r>
          </a:p>
          <a:p>
            <a:pPr algn="l">
              <a:lnSpc>
                <a:spcPct val="105000"/>
              </a:lnSpc>
            </a:pPr>
            <a:r>
              <a:rPr lang="en-US" altLang="zh-CN" sz="1800" b="1"/>
              <a:t>  c.OutPoint() ;	</a:t>
            </a:r>
            <a:r>
              <a:rPr lang="en-US" altLang="zh-CN" sz="1800" b="1" i="1">
                <a:solidFill>
                  <a:srgbClr val="006600"/>
                </a:solidFill>
              </a:rPr>
              <a:t>//</a:t>
            </a:r>
            <a:r>
              <a:rPr lang="zh-CN" altLang="en-US" sz="1800" b="1" i="1">
                <a:solidFill>
                  <a:srgbClr val="006600"/>
                </a:solidFill>
              </a:rPr>
              <a:t>调用从基类</a:t>
            </a:r>
            <a:r>
              <a:rPr lang="en-US" altLang="zh-CN" sz="1800" b="1" i="1">
                <a:solidFill>
                  <a:srgbClr val="006600"/>
                </a:solidFill>
              </a:rPr>
              <a:t>Point</a:t>
            </a:r>
            <a:r>
              <a:rPr lang="zh-CN" altLang="en-US" sz="1800" b="1" i="1">
                <a:solidFill>
                  <a:srgbClr val="006600"/>
                </a:solidFill>
              </a:rPr>
              <a:t>继承的成员函数</a:t>
            </a:r>
          </a:p>
          <a:p>
            <a:pPr algn="l">
              <a:lnSpc>
                <a:spcPct val="105000"/>
              </a:lnSpc>
            </a:pPr>
            <a:r>
              <a:rPr lang="zh-CN" altLang="en-US" sz="1800" b="1"/>
              <a:t>  </a:t>
            </a:r>
            <a:r>
              <a:rPr lang="en-US" altLang="zh-CN" sz="1800" b="1"/>
              <a:t>c.OutCircle() ;	</a:t>
            </a:r>
            <a:r>
              <a:rPr lang="en-US" altLang="zh-CN" sz="1800" b="1" i="1">
                <a:solidFill>
                  <a:srgbClr val="006600"/>
                </a:solidFill>
              </a:rPr>
              <a:t>//</a:t>
            </a:r>
            <a:r>
              <a:rPr lang="zh-CN" altLang="en-US" sz="1800" b="1" i="1">
                <a:solidFill>
                  <a:srgbClr val="006600"/>
                </a:solidFill>
              </a:rPr>
              <a:t>调用</a:t>
            </a:r>
            <a:r>
              <a:rPr lang="en-US" altLang="zh-CN" sz="1800" b="1" i="1">
                <a:solidFill>
                  <a:srgbClr val="006600"/>
                </a:solidFill>
              </a:rPr>
              <a:t>Circle</a:t>
            </a:r>
            <a:r>
              <a:rPr lang="zh-CN" altLang="en-US" sz="1800" b="1" i="1">
                <a:solidFill>
                  <a:srgbClr val="006600"/>
                </a:solidFill>
              </a:rPr>
              <a:t>类成员函数</a:t>
            </a:r>
          </a:p>
          <a:p>
            <a:pPr algn="l">
              <a:lnSpc>
                <a:spcPct val="105000"/>
              </a:lnSpc>
            </a:pPr>
            <a:r>
              <a:rPr lang="en-US" altLang="zh-CN" sz="1800" b="1"/>
              <a:t>}</a:t>
            </a:r>
            <a:r>
              <a:rPr lang="en-US" altLang="zh-CN" sz="1800"/>
              <a:t> </a:t>
            </a:r>
          </a:p>
        </p:txBody>
      </p:sp>
      <p:sp>
        <p:nvSpPr>
          <p:cNvPr id="663555" name="Rectangle 3"/>
          <p:cNvSpPr>
            <a:spLocks noGrp="1" noChangeArrowheads="1"/>
          </p:cNvSpPr>
          <p:nvPr>
            <p:ph type="title" idx="4294967295"/>
          </p:nvPr>
        </p:nvSpPr>
        <p:spPr>
          <a:xfrm flipV="1">
            <a:off x="8358188" y="60325"/>
            <a:ext cx="785812" cy="128588"/>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p>
        </p:txBody>
      </p:sp>
      <p:sp>
        <p:nvSpPr>
          <p:cNvPr id="663556" name="Text Box 4"/>
          <p:cNvSpPr txBox="1">
            <a:spLocks noChangeArrowheads="1"/>
          </p:cNvSpPr>
          <p:nvPr/>
        </p:nvSpPr>
        <p:spPr bwMode="auto">
          <a:xfrm>
            <a:off x="5080000" y="115888"/>
            <a:ext cx="3884613" cy="641350"/>
          </a:xfrm>
          <a:prstGeom prst="rect">
            <a:avLst/>
          </a:prstGeom>
          <a:noFill/>
          <a:ln w="9525">
            <a:noFill/>
            <a:miter lim="800000"/>
          </a:ln>
          <a:effectLst/>
        </p:spPr>
        <p:txBody>
          <a:bodyPr>
            <a:spAutoFit/>
          </a:bodyPr>
          <a:lstStyle/>
          <a:p>
            <a:pPr algn="r">
              <a:lnSpc>
                <a:spcPct val="180000"/>
              </a:lnSpc>
              <a:buClr>
                <a:schemeClr val="accent2"/>
              </a:buClr>
              <a:buFont typeface="Wingdings" panose="05000000000000000000" pitchFamily="2" charset="2"/>
              <a:buNone/>
            </a:pPr>
            <a:r>
              <a:rPr lang="zh-CN" altLang="en-US" sz="2000" b="1" i="1">
                <a:solidFill>
                  <a:srgbClr val="006600"/>
                </a:solidFill>
              </a:rPr>
              <a:t>例</a:t>
            </a:r>
            <a:r>
              <a:rPr lang="en-US" altLang="zh-CN" sz="2000" b="1" i="1">
                <a:solidFill>
                  <a:srgbClr val="006600"/>
                </a:solidFill>
              </a:rPr>
              <a:t>8-9  </a:t>
            </a:r>
            <a:r>
              <a:rPr lang="zh-CN" altLang="en-US" sz="2000" b="1" i="1">
                <a:solidFill>
                  <a:srgbClr val="006600"/>
                </a:solidFill>
              </a:rPr>
              <a:t>类继承和类包含的比较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3556"/>
                                        </p:tgtEl>
                                        <p:attrNameLst>
                                          <p:attrName>style.visibility</p:attrName>
                                        </p:attrNameLst>
                                      </p:cBhvr>
                                      <p:to>
                                        <p:strVal val="visible"/>
                                      </p:to>
                                    </p:set>
                                    <p:animEffect transition="in" filter="checkerboard(across)">
                                      <p:cBhvr>
                                        <p:cTn id="7" dur="500"/>
                                        <p:tgtEl>
                                          <p:spTgt spid="6635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3554"/>
                                        </p:tgtEl>
                                        <p:attrNameLst>
                                          <p:attrName>style.visibility</p:attrName>
                                        </p:attrNameLst>
                                      </p:cBhvr>
                                      <p:to>
                                        <p:strVal val="visible"/>
                                      </p:to>
                                    </p:set>
                                    <p:animEffect transition="in" filter="checkerboard(across)">
                                      <p:cBhvr>
                                        <p:cTn id="12" dur="500"/>
                                        <p:tgtEl>
                                          <p:spTgt spid="66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4" grpId="0" autoUpdateAnimBg="0"/>
      <p:bldP spid="663556"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Text Box 2"/>
          <p:cNvSpPr txBox="1">
            <a:spLocks noChangeArrowheads="1"/>
          </p:cNvSpPr>
          <p:nvPr/>
        </p:nvSpPr>
        <p:spPr bwMode="auto">
          <a:xfrm>
            <a:off x="609600" y="188913"/>
            <a:ext cx="8139113" cy="6254750"/>
          </a:xfrm>
          <a:prstGeom prst="rect">
            <a:avLst/>
          </a:prstGeom>
          <a:noFill/>
          <a:ln w="9525">
            <a:noFill/>
            <a:miter lim="800000"/>
          </a:ln>
          <a:effectLst/>
        </p:spPr>
        <p:txBody>
          <a:bodyPr>
            <a:spAutoFit/>
          </a:bodyPr>
          <a:lstStyle/>
          <a:p>
            <a:pPr algn="l">
              <a:lnSpc>
                <a:spcPct val="105000"/>
              </a:lnSpc>
            </a:pPr>
            <a:r>
              <a:rPr lang="en-US" altLang="zh-CN" sz="1800" b="1" i="1">
                <a:solidFill>
                  <a:srgbClr val="006600"/>
                </a:solidFill>
              </a:rPr>
              <a:t>//</a:t>
            </a:r>
            <a:r>
              <a:rPr lang="zh-CN" altLang="en-US" sz="1800" b="1" i="1">
                <a:solidFill>
                  <a:srgbClr val="0000FF"/>
                </a:solidFill>
              </a:rPr>
              <a:t>用继承方式</a:t>
            </a:r>
            <a:r>
              <a:rPr lang="zh-CN" altLang="en-US" sz="1800" b="1" i="1">
                <a:solidFill>
                  <a:srgbClr val="006600"/>
                </a:solidFill>
              </a:rPr>
              <a:t>设计</a:t>
            </a:r>
            <a:r>
              <a:rPr lang="en-US" altLang="zh-CN" sz="1800" b="1" i="1">
                <a:solidFill>
                  <a:srgbClr val="006600"/>
                </a:solidFill>
              </a:rPr>
              <a:t>Point</a:t>
            </a:r>
            <a:r>
              <a:rPr lang="zh-CN" altLang="en-US" sz="1800" b="1" i="1">
                <a:solidFill>
                  <a:srgbClr val="006600"/>
                </a:solidFill>
              </a:rPr>
              <a:t>类和</a:t>
            </a:r>
            <a:r>
              <a:rPr lang="en-US" altLang="zh-CN" sz="1800" b="1" i="1">
                <a:solidFill>
                  <a:srgbClr val="006600"/>
                </a:solidFill>
              </a:rPr>
              <a:t>Circle</a:t>
            </a:r>
            <a:r>
              <a:rPr lang="zh-CN" altLang="en-US" sz="1800" b="1" i="1">
                <a:solidFill>
                  <a:srgbClr val="006600"/>
                </a:solidFill>
              </a:rPr>
              <a:t>类</a:t>
            </a:r>
            <a:r>
              <a:rPr lang="zh-CN" altLang="en-US"/>
              <a:t> </a:t>
            </a:r>
            <a:endParaRPr lang="zh-CN" altLang="en-US" sz="1800"/>
          </a:p>
          <a:p>
            <a:pPr algn="l">
              <a:lnSpc>
                <a:spcPct val="105000"/>
              </a:lnSpc>
            </a:pPr>
            <a:r>
              <a:rPr lang="en-US" altLang="zh-CN" sz="1800"/>
              <a:t>#include&lt;iostream&gt;</a:t>
            </a:r>
          </a:p>
          <a:p>
            <a:pPr algn="l">
              <a:lnSpc>
                <a:spcPct val="105000"/>
              </a:lnSpc>
            </a:pPr>
            <a:r>
              <a:rPr lang="en-US" altLang="zh-CN" sz="1800"/>
              <a:t>using namespace std ;</a:t>
            </a:r>
          </a:p>
          <a:p>
            <a:pPr algn="l">
              <a:lnSpc>
                <a:spcPct val="105000"/>
              </a:lnSpc>
            </a:pPr>
            <a:r>
              <a:rPr lang="en-US" altLang="zh-CN" sz="1800"/>
              <a:t>class Point</a:t>
            </a:r>
          </a:p>
          <a:p>
            <a:pPr algn="l">
              <a:lnSpc>
                <a:spcPct val="105000"/>
              </a:lnSpc>
            </a:pPr>
            <a:r>
              <a:rPr lang="en-US" altLang="zh-CN" sz="1800"/>
              <a:t>{ public :</a:t>
            </a:r>
          </a:p>
          <a:p>
            <a:pPr algn="l">
              <a:lnSpc>
                <a:spcPct val="105000"/>
              </a:lnSpc>
            </a:pPr>
            <a:r>
              <a:rPr lang="en-US" altLang="zh-CN" sz="1800"/>
              <a:t>      Point(double t1, double t2)  { x=t1; y=t2;}</a:t>
            </a:r>
          </a:p>
          <a:p>
            <a:pPr algn="l">
              <a:lnSpc>
                <a:spcPct val="105000"/>
              </a:lnSpc>
            </a:pPr>
            <a:r>
              <a:rPr lang="en-US" altLang="zh-CN" sz="1800"/>
              <a:t>      void OutPoint() { cout &lt;&lt; "Point: x=" &lt;&lt; x &lt;&lt; " y=" &lt;&lt; y &lt;&lt; endl ; }</a:t>
            </a:r>
          </a:p>
          <a:p>
            <a:pPr algn="l">
              <a:lnSpc>
                <a:spcPct val="105000"/>
              </a:lnSpc>
            </a:pPr>
            <a:r>
              <a:rPr lang="en-US" altLang="zh-CN" sz="1800"/>
              <a:t>  protected :    double x, y;</a:t>
            </a:r>
          </a:p>
          <a:p>
            <a:pPr algn="l">
              <a:lnSpc>
                <a:spcPct val="105000"/>
              </a:lnSpc>
            </a:pPr>
            <a:r>
              <a:rPr lang="en-US" altLang="zh-CN" sz="1800"/>
              <a:t>};</a:t>
            </a:r>
          </a:p>
          <a:p>
            <a:pPr algn="l">
              <a:lnSpc>
                <a:spcPct val="105000"/>
              </a:lnSpc>
            </a:pPr>
            <a:r>
              <a:rPr lang="en-US" altLang="zh-CN" sz="1800"/>
              <a:t>class Circle : public Point		</a:t>
            </a:r>
            <a:r>
              <a:rPr lang="en-US" altLang="zh-CN" sz="1800" i="1">
                <a:solidFill>
                  <a:srgbClr val="006600"/>
                </a:solidFill>
              </a:rPr>
              <a:t>//Circle</a:t>
            </a:r>
            <a:r>
              <a:rPr lang="zh-CN" altLang="en-US" sz="1800" i="1">
                <a:solidFill>
                  <a:srgbClr val="006600"/>
                </a:solidFill>
              </a:rPr>
              <a:t>类继承</a:t>
            </a:r>
            <a:r>
              <a:rPr lang="en-US" altLang="zh-CN" sz="1800" i="1">
                <a:solidFill>
                  <a:srgbClr val="006600"/>
                </a:solidFill>
              </a:rPr>
              <a:t>Point</a:t>
            </a:r>
            <a:r>
              <a:rPr lang="zh-CN" altLang="en-US" sz="1800" i="1">
                <a:solidFill>
                  <a:srgbClr val="006600"/>
                </a:solidFill>
              </a:rPr>
              <a:t>类</a:t>
            </a:r>
          </a:p>
          <a:p>
            <a:pPr algn="l">
              <a:lnSpc>
                <a:spcPct val="105000"/>
              </a:lnSpc>
            </a:pPr>
            <a:r>
              <a:rPr lang="en-US" altLang="zh-CN" sz="1800"/>
              <a:t>{ public:</a:t>
            </a:r>
          </a:p>
          <a:p>
            <a:pPr algn="l">
              <a:lnSpc>
                <a:spcPct val="105000"/>
              </a:lnSpc>
            </a:pPr>
            <a:r>
              <a:rPr lang="en-US" altLang="zh-CN" sz="1800"/>
              <a:t>       Circle(double t1,double t2, double t3)  :  Point(t1,t2)	 { radius = t3 ; }</a:t>
            </a:r>
          </a:p>
          <a:p>
            <a:pPr algn="l">
              <a:lnSpc>
                <a:spcPct val="105000"/>
              </a:lnSpc>
            </a:pPr>
            <a:r>
              <a:rPr lang="en-US" altLang="zh-CN" sz="1800"/>
              <a:t>       void OutCircle()</a:t>
            </a:r>
          </a:p>
          <a:p>
            <a:pPr algn="l">
              <a:lnSpc>
                <a:spcPct val="105000"/>
              </a:lnSpc>
            </a:pPr>
            <a:r>
              <a:rPr lang="en-US" altLang="zh-CN" sz="1800"/>
              <a:t>           {   Point::OutPoint();      cout &lt;&lt; "radius=" &lt;&lt; radius &lt;&lt; endl ;   }</a:t>
            </a:r>
          </a:p>
          <a:p>
            <a:pPr algn="l">
              <a:lnSpc>
                <a:spcPct val="105000"/>
              </a:lnSpc>
            </a:pPr>
            <a:r>
              <a:rPr lang="en-US" altLang="zh-CN" sz="1800"/>
              <a:t>  protected:    double radius;	</a:t>
            </a:r>
            <a:r>
              <a:rPr lang="en-US" altLang="zh-CN" sz="1800" i="1">
                <a:solidFill>
                  <a:srgbClr val="006600"/>
                </a:solidFill>
              </a:rPr>
              <a:t>//</a:t>
            </a:r>
            <a:r>
              <a:rPr lang="zh-CN" altLang="en-US" sz="1800" i="1">
                <a:solidFill>
                  <a:srgbClr val="006600"/>
                </a:solidFill>
              </a:rPr>
              <a:t>派生类数据成员</a:t>
            </a:r>
          </a:p>
          <a:p>
            <a:pPr algn="l">
              <a:lnSpc>
                <a:spcPct val="105000"/>
              </a:lnSpc>
            </a:pPr>
            <a:r>
              <a:rPr lang="en-US" altLang="zh-CN" sz="1800"/>
              <a:t>};</a:t>
            </a:r>
          </a:p>
          <a:p>
            <a:pPr algn="l">
              <a:lnSpc>
                <a:spcPct val="105000"/>
              </a:lnSpc>
            </a:pPr>
            <a:r>
              <a:rPr lang="en-US" altLang="zh-CN" sz="1800"/>
              <a:t>int main()</a:t>
            </a:r>
          </a:p>
          <a:p>
            <a:pPr algn="l">
              <a:lnSpc>
                <a:spcPct val="105000"/>
              </a:lnSpc>
            </a:pPr>
            <a:r>
              <a:rPr lang="en-US" altLang="zh-CN" sz="1800"/>
              <a:t>{ Circle c( 0, 0, 12.5 ) ;</a:t>
            </a:r>
          </a:p>
          <a:p>
            <a:pPr algn="l">
              <a:lnSpc>
                <a:spcPct val="105000"/>
              </a:lnSpc>
            </a:pPr>
            <a:r>
              <a:rPr lang="en-US" altLang="zh-CN" sz="1800"/>
              <a:t>  c.OutPoint() ;	</a:t>
            </a:r>
            <a:r>
              <a:rPr lang="en-US" altLang="zh-CN" sz="1800" i="1">
                <a:solidFill>
                  <a:srgbClr val="006600"/>
                </a:solidFill>
              </a:rPr>
              <a:t>//</a:t>
            </a:r>
            <a:r>
              <a:rPr lang="zh-CN" altLang="en-US" sz="1800" i="1">
                <a:solidFill>
                  <a:srgbClr val="006600"/>
                </a:solidFill>
              </a:rPr>
              <a:t>调用从基类</a:t>
            </a:r>
            <a:r>
              <a:rPr lang="en-US" altLang="zh-CN" sz="1800" i="1">
                <a:solidFill>
                  <a:srgbClr val="006600"/>
                </a:solidFill>
              </a:rPr>
              <a:t>Point</a:t>
            </a:r>
            <a:r>
              <a:rPr lang="zh-CN" altLang="en-US" sz="1800" i="1">
                <a:solidFill>
                  <a:srgbClr val="006600"/>
                </a:solidFill>
              </a:rPr>
              <a:t>继承的成员函数</a:t>
            </a:r>
          </a:p>
          <a:p>
            <a:pPr algn="l">
              <a:lnSpc>
                <a:spcPct val="105000"/>
              </a:lnSpc>
            </a:pPr>
            <a:r>
              <a:rPr lang="zh-CN" altLang="en-US" sz="1800"/>
              <a:t>  </a:t>
            </a:r>
            <a:r>
              <a:rPr lang="en-US" altLang="zh-CN" sz="1800"/>
              <a:t>c.OutCircle() ;	</a:t>
            </a:r>
            <a:r>
              <a:rPr lang="en-US" altLang="zh-CN" sz="1800" i="1">
                <a:solidFill>
                  <a:srgbClr val="006600"/>
                </a:solidFill>
              </a:rPr>
              <a:t>//</a:t>
            </a:r>
            <a:r>
              <a:rPr lang="zh-CN" altLang="en-US" sz="1800" i="1">
                <a:solidFill>
                  <a:srgbClr val="006600"/>
                </a:solidFill>
              </a:rPr>
              <a:t>调用</a:t>
            </a:r>
            <a:r>
              <a:rPr lang="en-US" altLang="zh-CN" sz="1800" i="1">
                <a:solidFill>
                  <a:srgbClr val="006600"/>
                </a:solidFill>
              </a:rPr>
              <a:t>Circle</a:t>
            </a:r>
            <a:r>
              <a:rPr lang="zh-CN" altLang="en-US" sz="1800" i="1">
                <a:solidFill>
                  <a:srgbClr val="006600"/>
                </a:solidFill>
              </a:rPr>
              <a:t>类成员函数</a:t>
            </a:r>
          </a:p>
          <a:p>
            <a:pPr algn="l">
              <a:lnSpc>
                <a:spcPct val="105000"/>
              </a:lnSpc>
            </a:pPr>
            <a:r>
              <a:rPr lang="en-US" altLang="zh-CN" sz="1800"/>
              <a:t>} </a:t>
            </a:r>
          </a:p>
        </p:txBody>
      </p:sp>
      <p:sp>
        <p:nvSpPr>
          <p:cNvPr id="664579" name="Rectangle 3"/>
          <p:cNvSpPr>
            <a:spLocks noGrp="1" noChangeArrowheads="1"/>
          </p:cNvSpPr>
          <p:nvPr>
            <p:ph type="title" idx="4294967295"/>
          </p:nvPr>
        </p:nvSpPr>
        <p:spPr>
          <a:xfrm flipV="1">
            <a:off x="8358188" y="60325"/>
            <a:ext cx="785812" cy="128588"/>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p>
        </p:txBody>
      </p:sp>
      <p:sp>
        <p:nvSpPr>
          <p:cNvPr id="664580" name="Text Box 4"/>
          <p:cNvSpPr txBox="1">
            <a:spLocks noChangeArrowheads="1"/>
          </p:cNvSpPr>
          <p:nvPr/>
        </p:nvSpPr>
        <p:spPr bwMode="auto">
          <a:xfrm>
            <a:off x="5080000" y="115888"/>
            <a:ext cx="3884613" cy="641350"/>
          </a:xfrm>
          <a:prstGeom prst="rect">
            <a:avLst/>
          </a:prstGeom>
          <a:noFill/>
          <a:ln w="9525">
            <a:noFill/>
            <a:miter lim="800000"/>
          </a:ln>
          <a:effectLst/>
        </p:spPr>
        <p:txBody>
          <a:bodyPr>
            <a:spAutoFit/>
          </a:bodyPr>
          <a:lstStyle/>
          <a:p>
            <a:pPr algn="r">
              <a:lnSpc>
                <a:spcPct val="180000"/>
              </a:lnSpc>
              <a:buClr>
                <a:schemeClr val="accent2"/>
              </a:buClr>
              <a:buFont typeface="Wingdings" panose="05000000000000000000" pitchFamily="2" charset="2"/>
              <a:buNone/>
            </a:pPr>
            <a:r>
              <a:rPr lang="zh-CN" altLang="en-US" sz="2000" b="1" i="1">
                <a:solidFill>
                  <a:srgbClr val="006600"/>
                </a:solidFill>
              </a:rPr>
              <a:t>例</a:t>
            </a:r>
            <a:r>
              <a:rPr lang="en-US" altLang="zh-CN" sz="2000" b="1" i="1">
                <a:solidFill>
                  <a:srgbClr val="006600"/>
                </a:solidFill>
              </a:rPr>
              <a:t>8-9  </a:t>
            </a:r>
            <a:r>
              <a:rPr lang="zh-CN" altLang="en-US" sz="2000" b="1" i="1">
                <a:solidFill>
                  <a:srgbClr val="006600"/>
                </a:solidFill>
              </a:rPr>
              <a:t>类继承和类包含的比较 </a:t>
            </a:r>
          </a:p>
        </p:txBody>
      </p:sp>
      <p:sp>
        <p:nvSpPr>
          <p:cNvPr id="664581" name="Rectangle 5"/>
          <p:cNvSpPr>
            <a:spLocks noChangeArrowheads="1"/>
          </p:cNvSpPr>
          <p:nvPr/>
        </p:nvSpPr>
        <p:spPr bwMode="auto">
          <a:xfrm>
            <a:off x="555625" y="1252538"/>
            <a:ext cx="1331913"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nSpc>
                <a:spcPct val="70000"/>
              </a:lnSpc>
            </a:pPr>
            <a:r>
              <a:rPr lang="en-US" altLang="zh-CN" sz="2000" b="1">
                <a:solidFill>
                  <a:srgbClr val="A50021"/>
                </a:solidFill>
              </a:rPr>
              <a:t>class Point</a:t>
            </a:r>
          </a:p>
        </p:txBody>
      </p:sp>
      <p:sp>
        <p:nvSpPr>
          <p:cNvPr id="664582" name="Rectangle 6"/>
          <p:cNvSpPr>
            <a:spLocks noChangeArrowheads="1"/>
          </p:cNvSpPr>
          <p:nvPr/>
        </p:nvSpPr>
        <p:spPr bwMode="auto">
          <a:xfrm>
            <a:off x="474663" y="2979738"/>
            <a:ext cx="2944812"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0000FF"/>
                </a:solidFill>
              </a:rPr>
              <a:t>class Circle :</a:t>
            </a:r>
            <a:r>
              <a:rPr lang="en-US" altLang="zh-CN" sz="2000" b="1">
                <a:solidFill>
                  <a:srgbClr val="A50021"/>
                </a:solidFill>
              </a:rPr>
              <a:t> public Point</a:t>
            </a:r>
          </a:p>
        </p:txBody>
      </p:sp>
      <p:sp>
        <p:nvSpPr>
          <p:cNvPr id="664583" name="Rectangle 7"/>
          <p:cNvSpPr>
            <a:spLocks noChangeArrowheads="1"/>
          </p:cNvSpPr>
          <p:nvPr/>
        </p:nvSpPr>
        <p:spPr bwMode="auto">
          <a:xfrm>
            <a:off x="4600575" y="3500438"/>
            <a:ext cx="1627188"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nSpc>
                <a:spcPct val="70000"/>
              </a:lnSpc>
            </a:pPr>
            <a:r>
              <a:rPr lang="en-US" altLang="zh-CN" sz="2000" b="1">
                <a:solidFill>
                  <a:srgbClr val="A50021"/>
                </a:solidFill>
              </a:rPr>
              <a:t>:  Point(t1,t2)</a:t>
            </a:r>
          </a:p>
        </p:txBody>
      </p:sp>
      <p:sp>
        <p:nvSpPr>
          <p:cNvPr id="664584" name="Rectangle 8"/>
          <p:cNvSpPr>
            <a:spLocks noChangeArrowheads="1"/>
          </p:cNvSpPr>
          <p:nvPr/>
        </p:nvSpPr>
        <p:spPr bwMode="auto">
          <a:xfrm>
            <a:off x="1452563" y="4076700"/>
            <a:ext cx="2182812"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A50021"/>
                </a:solidFill>
              </a:rPr>
              <a:t>Point::OutPoint();</a:t>
            </a:r>
          </a:p>
        </p:txBody>
      </p:sp>
      <p:sp>
        <p:nvSpPr>
          <p:cNvPr id="664585" name="AutoShape 9"/>
          <p:cNvSpPr/>
          <p:nvPr/>
        </p:nvSpPr>
        <p:spPr bwMode="auto">
          <a:xfrm>
            <a:off x="3848100" y="1557338"/>
            <a:ext cx="2092325" cy="609600"/>
          </a:xfrm>
          <a:prstGeom prst="borderCallout2">
            <a:avLst>
              <a:gd name="adj1" fmla="val 18750"/>
              <a:gd name="adj2" fmla="val -3644"/>
              <a:gd name="adj3" fmla="val 18750"/>
              <a:gd name="adj4" fmla="val -21398"/>
              <a:gd name="adj5" fmla="val 214843"/>
              <a:gd name="adj6" fmla="val -7761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Circle</a:t>
            </a:r>
            <a:r>
              <a:rPr lang="zh-CN" altLang="en-US" sz="1800" b="1"/>
              <a:t>类继承</a:t>
            </a:r>
            <a:r>
              <a:rPr lang="en-US" altLang="zh-CN" sz="1800" b="1"/>
              <a:t>Point</a:t>
            </a:r>
            <a:r>
              <a:rPr lang="zh-CN" altLang="en-US" sz="1800" b="1"/>
              <a:t>类</a:t>
            </a:r>
          </a:p>
        </p:txBody>
      </p:sp>
      <p:sp>
        <p:nvSpPr>
          <p:cNvPr id="664586" name="AutoShape 10"/>
          <p:cNvSpPr/>
          <p:nvPr/>
        </p:nvSpPr>
        <p:spPr bwMode="auto">
          <a:xfrm>
            <a:off x="6227763" y="2133600"/>
            <a:ext cx="2092325" cy="609600"/>
          </a:xfrm>
          <a:prstGeom prst="borderCallout2">
            <a:avLst>
              <a:gd name="adj1" fmla="val 18750"/>
              <a:gd name="adj2" fmla="val -3644"/>
              <a:gd name="adj3" fmla="val 18750"/>
              <a:gd name="adj4" fmla="val -17301"/>
              <a:gd name="adj5" fmla="val 209116"/>
              <a:gd name="adj6" fmla="val -6062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调用基类构造函数</a:t>
            </a:r>
          </a:p>
        </p:txBody>
      </p:sp>
      <p:sp>
        <p:nvSpPr>
          <p:cNvPr id="664587" name="AutoShape 11"/>
          <p:cNvSpPr/>
          <p:nvPr/>
        </p:nvSpPr>
        <p:spPr bwMode="auto">
          <a:xfrm>
            <a:off x="3348038" y="2819400"/>
            <a:ext cx="2092325" cy="609600"/>
          </a:xfrm>
          <a:prstGeom prst="borderCallout2">
            <a:avLst>
              <a:gd name="adj1" fmla="val 18750"/>
              <a:gd name="adj2" fmla="val -3644"/>
              <a:gd name="adj3" fmla="val 18750"/>
              <a:gd name="adj4" fmla="val -14718"/>
              <a:gd name="adj5" fmla="val 194009"/>
              <a:gd name="adj6" fmla="val -4977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调用基类成员函数</a:t>
            </a:r>
          </a:p>
        </p:txBody>
      </p:sp>
      <p:sp>
        <p:nvSpPr>
          <p:cNvPr id="664588" name="Rectangle 12"/>
          <p:cNvSpPr>
            <a:spLocks noChangeArrowheads="1"/>
          </p:cNvSpPr>
          <p:nvPr/>
        </p:nvSpPr>
        <p:spPr bwMode="auto">
          <a:xfrm>
            <a:off x="800100" y="5284788"/>
            <a:ext cx="2403475"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t>Circle c</a:t>
            </a:r>
            <a:r>
              <a:rPr lang="en-US" altLang="zh-CN" sz="2000"/>
              <a:t>( 0, 0, 12.5 ) ;</a:t>
            </a:r>
          </a:p>
        </p:txBody>
      </p:sp>
      <p:grpSp>
        <p:nvGrpSpPr>
          <p:cNvPr id="664595" name="Group 19"/>
          <p:cNvGrpSpPr/>
          <p:nvPr/>
        </p:nvGrpSpPr>
        <p:grpSpPr bwMode="auto">
          <a:xfrm>
            <a:off x="5435600" y="4581525"/>
            <a:ext cx="3168650" cy="954088"/>
            <a:chOff x="3424" y="2976"/>
            <a:chExt cx="1996" cy="601"/>
          </a:xfrm>
        </p:grpSpPr>
        <p:grpSp>
          <p:nvGrpSpPr>
            <p:cNvPr id="664593" name="Group 17"/>
            <p:cNvGrpSpPr/>
            <p:nvPr/>
          </p:nvGrpSpPr>
          <p:grpSpPr bwMode="auto">
            <a:xfrm>
              <a:off x="3424" y="3260"/>
              <a:ext cx="1996" cy="317"/>
              <a:chOff x="3243" y="3249"/>
              <a:chExt cx="1905" cy="226"/>
            </a:xfrm>
          </p:grpSpPr>
          <p:sp>
            <p:nvSpPr>
              <p:cNvPr id="664589" name="Rectangle 13"/>
              <p:cNvSpPr>
                <a:spLocks noChangeArrowheads="1"/>
              </p:cNvSpPr>
              <p:nvPr/>
            </p:nvSpPr>
            <p:spPr bwMode="auto">
              <a:xfrm>
                <a:off x="3243" y="3249"/>
                <a:ext cx="1905" cy="226"/>
              </a:xfrm>
              <a:prstGeom prst="rect">
                <a:avLst/>
              </a:prstGeom>
              <a:gradFill rotWithShape="1">
                <a:gsLst>
                  <a:gs pos="0">
                    <a:srgbClr val="FFFF99"/>
                  </a:gs>
                  <a:gs pos="50000">
                    <a:schemeClr val="hlink"/>
                  </a:gs>
                  <a:gs pos="100000">
                    <a:srgbClr val="FFFF99"/>
                  </a:gs>
                </a:gsLst>
                <a:lin ang="5400000" scaled="1"/>
              </a:gradFill>
              <a:ln w="9525">
                <a:solidFill>
                  <a:schemeClr val="tx1"/>
                </a:solidFill>
                <a:miter lim="800000"/>
              </a:ln>
              <a:effectLst/>
            </p:spPr>
            <p:txBody>
              <a:bodyPr wrap="none" anchor="ctr"/>
              <a:lstStyle/>
              <a:p>
                <a:r>
                  <a:rPr lang="en-US" altLang="zh-CN" sz="2000"/>
                  <a:t>    </a:t>
                </a:r>
                <a:r>
                  <a:rPr lang="en-US" altLang="zh-CN" sz="2000" b="1"/>
                  <a:t>c.x	      c.y	    c.radius</a:t>
                </a:r>
              </a:p>
            </p:txBody>
          </p:sp>
          <p:sp>
            <p:nvSpPr>
              <p:cNvPr id="664590" name="Line 14"/>
              <p:cNvSpPr>
                <a:spLocks noChangeShapeType="1"/>
              </p:cNvSpPr>
              <p:nvPr/>
            </p:nvSpPr>
            <p:spPr bwMode="auto">
              <a:xfrm>
                <a:off x="3878" y="3249"/>
                <a:ext cx="0" cy="226"/>
              </a:xfrm>
              <a:prstGeom prst="line">
                <a:avLst/>
              </a:prstGeom>
              <a:noFill/>
              <a:ln w="9525">
                <a:solidFill>
                  <a:schemeClr val="tx1"/>
                </a:solidFill>
                <a:round/>
              </a:ln>
              <a:effectLst/>
            </p:spPr>
            <p:txBody>
              <a:bodyPr/>
              <a:lstStyle/>
              <a:p>
                <a:endParaRPr lang="zh-CN" altLang="en-US"/>
              </a:p>
            </p:txBody>
          </p:sp>
          <p:sp>
            <p:nvSpPr>
              <p:cNvPr id="664591" name="Line 15"/>
              <p:cNvSpPr>
                <a:spLocks noChangeShapeType="1"/>
              </p:cNvSpPr>
              <p:nvPr/>
            </p:nvSpPr>
            <p:spPr bwMode="auto">
              <a:xfrm>
                <a:off x="4513" y="3249"/>
                <a:ext cx="0" cy="226"/>
              </a:xfrm>
              <a:prstGeom prst="line">
                <a:avLst/>
              </a:prstGeom>
              <a:noFill/>
              <a:ln w="9525">
                <a:solidFill>
                  <a:schemeClr val="tx1"/>
                </a:solidFill>
                <a:round/>
              </a:ln>
              <a:effectLst/>
            </p:spPr>
            <p:txBody>
              <a:bodyPr/>
              <a:lstStyle/>
              <a:p>
                <a:endParaRPr lang="zh-CN" altLang="en-US"/>
              </a:p>
            </p:txBody>
          </p:sp>
        </p:grpSp>
        <p:sp>
          <p:nvSpPr>
            <p:cNvPr id="664594" name="Text Box 18"/>
            <p:cNvSpPr txBox="1">
              <a:spLocks noChangeArrowheads="1"/>
            </p:cNvSpPr>
            <p:nvPr/>
          </p:nvSpPr>
          <p:spPr bwMode="auto">
            <a:xfrm>
              <a:off x="3719" y="2976"/>
              <a:ext cx="1406" cy="196"/>
            </a:xfrm>
            <a:prstGeom prst="rect">
              <a:avLst/>
            </a:prstGeom>
            <a:noFill/>
            <a:ln w="9525">
              <a:noFill/>
              <a:miter lim="800000"/>
            </a:ln>
            <a:effectLst/>
          </p:spPr>
          <p:txBody>
            <a:bodyPr>
              <a:spAutoFit/>
            </a:bodyPr>
            <a:lstStyle/>
            <a:p>
              <a:pPr>
                <a:lnSpc>
                  <a:spcPct val="80000"/>
                </a:lnSpc>
                <a:spcBef>
                  <a:spcPct val="50000"/>
                </a:spcBef>
              </a:pPr>
              <a:r>
                <a:rPr lang="zh-CN" altLang="en-US" sz="1800" b="1" i="1"/>
                <a:t>对象</a:t>
              </a:r>
              <a:r>
                <a:rPr lang="en-US" altLang="zh-CN" sz="1800" b="1" i="1"/>
                <a:t>c</a:t>
              </a:r>
              <a:r>
                <a:rPr lang="zh-CN" altLang="en-US" sz="1800" b="1" i="1"/>
                <a:t>的数据成员</a:t>
              </a:r>
            </a:p>
          </p:txBody>
        </p:sp>
      </p:grpSp>
      <p:sp>
        <p:nvSpPr>
          <p:cNvPr id="664596" name="Rectangle 20"/>
          <p:cNvSpPr>
            <a:spLocks noChangeArrowheads="1"/>
          </p:cNvSpPr>
          <p:nvPr/>
        </p:nvSpPr>
        <p:spPr bwMode="auto">
          <a:xfrm>
            <a:off x="800100" y="5567363"/>
            <a:ext cx="5391150" cy="339725"/>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90000"/>
              </a:lnSpc>
            </a:pPr>
            <a:r>
              <a:rPr lang="en-US" altLang="zh-CN" sz="1800" b="1"/>
              <a:t>c.OutPoint() ;	</a:t>
            </a:r>
            <a:r>
              <a:rPr lang="en-US" altLang="zh-CN" sz="1800" b="1" i="1">
                <a:solidFill>
                  <a:srgbClr val="006600"/>
                </a:solidFill>
              </a:rPr>
              <a:t>//</a:t>
            </a:r>
            <a:r>
              <a:rPr lang="zh-CN" altLang="en-US" sz="1800" b="1" i="1">
                <a:solidFill>
                  <a:srgbClr val="006600"/>
                </a:solidFill>
              </a:rPr>
              <a:t>调用从基类</a:t>
            </a:r>
            <a:r>
              <a:rPr lang="en-US" altLang="zh-CN" sz="1800" b="1" i="1">
                <a:solidFill>
                  <a:srgbClr val="006600"/>
                </a:solidFill>
              </a:rPr>
              <a:t>Point</a:t>
            </a:r>
            <a:r>
              <a:rPr lang="zh-CN" altLang="en-US" sz="1800" b="1" i="1">
                <a:solidFill>
                  <a:srgbClr val="006600"/>
                </a:solidFill>
              </a:rPr>
              <a:t>继承的成员函数</a:t>
            </a:r>
          </a:p>
        </p:txBody>
      </p:sp>
      <p:sp>
        <p:nvSpPr>
          <p:cNvPr id="664597" name="Rectangle 21"/>
          <p:cNvSpPr>
            <a:spLocks noChangeArrowheads="1"/>
          </p:cNvSpPr>
          <p:nvPr/>
        </p:nvSpPr>
        <p:spPr bwMode="auto">
          <a:xfrm>
            <a:off x="800100" y="5903913"/>
            <a:ext cx="4311650" cy="339725"/>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90000"/>
              </a:lnSpc>
            </a:pPr>
            <a:r>
              <a:rPr lang="en-US" altLang="zh-CN" sz="1800" b="1"/>
              <a:t>c.OutCircle() ;	</a:t>
            </a:r>
            <a:r>
              <a:rPr lang="en-US" altLang="zh-CN" sz="1800" b="1" i="1">
                <a:solidFill>
                  <a:srgbClr val="006600"/>
                </a:solidFill>
              </a:rPr>
              <a:t>//</a:t>
            </a:r>
            <a:r>
              <a:rPr lang="zh-CN" altLang="en-US" sz="1800" b="1" i="1">
                <a:solidFill>
                  <a:srgbClr val="006600"/>
                </a:solidFill>
              </a:rPr>
              <a:t>调用</a:t>
            </a:r>
            <a:r>
              <a:rPr lang="en-US" altLang="zh-CN" sz="1800" b="1" i="1">
                <a:solidFill>
                  <a:srgbClr val="006600"/>
                </a:solidFill>
              </a:rPr>
              <a:t>Circle</a:t>
            </a:r>
            <a:r>
              <a:rPr lang="zh-CN" altLang="en-US" sz="1800" b="1" i="1">
                <a:solidFill>
                  <a:srgbClr val="006600"/>
                </a:solidFill>
              </a:rPr>
              <a:t>类成员函数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4581"/>
                                        </p:tgtEl>
                                        <p:attrNameLst>
                                          <p:attrName>style.visibility</p:attrName>
                                        </p:attrNameLst>
                                      </p:cBhvr>
                                      <p:to>
                                        <p:strVal val="visible"/>
                                      </p:to>
                                    </p:set>
                                    <p:animEffect transition="in" filter="box(out)">
                                      <p:cBhvr>
                                        <p:cTn id="7" dur="500"/>
                                        <p:tgtEl>
                                          <p:spTgt spid="6645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64582"/>
                                        </p:tgtEl>
                                        <p:attrNameLst>
                                          <p:attrName>style.visibility</p:attrName>
                                        </p:attrNameLst>
                                      </p:cBhvr>
                                      <p:to>
                                        <p:strVal val="visible"/>
                                      </p:to>
                                    </p:set>
                                    <p:animEffect transition="in" filter="box(out)">
                                      <p:cBhvr>
                                        <p:cTn id="12" dur="500"/>
                                        <p:tgtEl>
                                          <p:spTgt spid="6645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64585"/>
                                        </p:tgtEl>
                                        <p:attrNameLst>
                                          <p:attrName>style.visibility</p:attrName>
                                        </p:attrNameLst>
                                      </p:cBhvr>
                                      <p:to>
                                        <p:strVal val="visible"/>
                                      </p:to>
                                    </p:set>
                                    <p:animEffect transition="in" filter="barn(outHorizontal)">
                                      <p:cBhvr>
                                        <p:cTn id="17" dur="500"/>
                                        <p:tgtEl>
                                          <p:spTgt spid="664585"/>
                                        </p:tgtEl>
                                      </p:cBhvr>
                                    </p:animEffect>
                                  </p:childTnLst>
                                  <p:subTnLst>
                                    <p:set>
                                      <p:cBhvr override="childStyle">
                                        <p:cTn dur="1" fill="hold" display="0" masterRel="nextClick" afterEffect="1"/>
                                        <p:tgtEl>
                                          <p:spTgt spid="66458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64583"/>
                                        </p:tgtEl>
                                        <p:attrNameLst>
                                          <p:attrName>style.visibility</p:attrName>
                                        </p:attrNameLst>
                                      </p:cBhvr>
                                      <p:to>
                                        <p:strVal val="visible"/>
                                      </p:to>
                                    </p:set>
                                    <p:animEffect transition="in" filter="box(out)">
                                      <p:cBhvr>
                                        <p:cTn id="22" dur="500"/>
                                        <p:tgtEl>
                                          <p:spTgt spid="66458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64586"/>
                                        </p:tgtEl>
                                        <p:attrNameLst>
                                          <p:attrName>style.visibility</p:attrName>
                                        </p:attrNameLst>
                                      </p:cBhvr>
                                      <p:to>
                                        <p:strVal val="visible"/>
                                      </p:to>
                                    </p:set>
                                    <p:animEffect transition="in" filter="barn(outHorizontal)">
                                      <p:cBhvr>
                                        <p:cTn id="27" dur="500"/>
                                        <p:tgtEl>
                                          <p:spTgt spid="664586"/>
                                        </p:tgtEl>
                                      </p:cBhvr>
                                    </p:animEffect>
                                  </p:childTnLst>
                                  <p:subTnLst>
                                    <p:set>
                                      <p:cBhvr override="childStyle">
                                        <p:cTn dur="1" fill="hold" display="0" masterRel="nextClick" afterEffect="1"/>
                                        <p:tgtEl>
                                          <p:spTgt spid="66458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64584"/>
                                        </p:tgtEl>
                                        <p:attrNameLst>
                                          <p:attrName>style.visibility</p:attrName>
                                        </p:attrNameLst>
                                      </p:cBhvr>
                                      <p:to>
                                        <p:strVal val="visible"/>
                                      </p:to>
                                    </p:set>
                                    <p:animEffect transition="in" filter="box(out)">
                                      <p:cBhvr>
                                        <p:cTn id="32" dur="500"/>
                                        <p:tgtEl>
                                          <p:spTgt spid="66458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64587"/>
                                        </p:tgtEl>
                                        <p:attrNameLst>
                                          <p:attrName>style.visibility</p:attrName>
                                        </p:attrNameLst>
                                      </p:cBhvr>
                                      <p:to>
                                        <p:strVal val="visible"/>
                                      </p:to>
                                    </p:set>
                                    <p:animEffect transition="in" filter="barn(outHorizontal)">
                                      <p:cBhvr>
                                        <p:cTn id="37" dur="500"/>
                                        <p:tgtEl>
                                          <p:spTgt spid="664587"/>
                                        </p:tgtEl>
                                      </p:cBhvr>
                                    </p:animEffect>
                                  </p:childTnLst>
                                  <p:subTnLst>
                                    <p:set>
                                      <p:cBhvr override="childStyle">
                                        <p:cTn dur="1" fill="hold" display="0" masterRel="nextClick" afterEffect="1"/>
                                        <p:tgtEl>
                                          <p:spTgt spid="66458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64588"/>
                                        </p:tgtEl>
                                        <p:attrNameLst>
                                          <p:attrName>style.visibility</p:attrName>
                                        </p:attrNameLst>
                                      </p:cBhvr>
                                      <p:to>
                                        <p:strVal val="visible"/>
                                      </p:to>
                                    </p:set>
                                    <p:animEffect transition="in" filter="box(out)">
                                      <p:cBhvr>
                                        <p:cTn id="42" dur="500"/>
                                        <p:tgtEl>
                                          <p:spTgt spid="66458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664595"/>
                                        </p:tgtEl>
                                        <p:attrNameLst>
                                          <p:attrName>style.visibility</p:attrName>
                                        </p:attrNameLst>
                                      </p:cBhvr>
                                      <p:to>
                                        <p:strVal val="visible"/>
                                      </p:to>
                                    </p:set>
                                    <p:animEffect transition="in" filter="checkerboard(across)">
                                      <p:cBhvr>
                                        <p:cTn id="47" dur="500"/>
                                        <p:tgtEl>
                                          <p:spTgt spid="66459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664596"/>
                                        </p:tgtEl>
                                        <p:attrNameLst>
                                          <p:attrName>style.visibility</p:attrName>
                                        </p:attrNameLst>
                                      </p:cBhvr>
                                      <p:to>
                                        <p:strVal val="visible"/>
                                      </p:to>
                                    </p:set>
                                    <p:animEffect transition="in" filter="box(out)">
                                      <p:cBhvr>
                                        <p:cTn id="52" dur="500"/>
                                        <p:tgtEl>
                                          <p:spTgt spid="66459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664597"/>
                                        </p:tgtEl>
                                        <p:attrNameLst>
                                          <p:attrName>style.visibility</p:attrName>
                                        </p:attrNameLst>
                                      </p:cBhvr>
                                      <p:to>
                                        <p:strVal val="visible"/>
                                      </p:to>
                                    </p:set>
                                    <p:animEffect transition="in" filter="box(out)">
                                      <p:cBhvr>
                                        <p:cTn id="57" dur="500"/>
                                        <p:tgtEl>
                                          <p:spTgt spid="66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P spid="664582" grpId="0" animBg="1" autoUpdateAnimBg="0"/>
      <p:bldP spid="664583" grpId="0" animBg="1" autoUpdateAnimBg="0"/>
      <p:bldP spid="664584" grpId="0" animBg="1" autoUpdateAnimBg="0"/>
      <p:bldP spid="664585" grpId="0" animBg="1" autoUpdateAnimBg="0"/>
      <p:bldP spid="664586" grpId="0" animBg="1" autoUpdateAnimBg="0"/>
      <p:bldP spid="664587" grpId="0" animBg="1" autoUpdateAnimBg="0"/>
      <p:bldP spid="664588" grpId="0" animBg="1" autoUpdateAnimBg="0"/>
      <p:bldP spid="664596" grpId="0" animBg="1" autoUpdateAnimBg="0"/>
      <p:bldP spid="664597" grpId="0"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609600" y="115888"/>
            <a:ext cx="8139113" cy="6543675"/>
          </a:xfrm>
          <a:prstGeom prst="rect">
            <a:avLst/>
          </a:prstGeom>
          <a:noFill/>
          <a:ln w="9525">
            <a:noFill/>
            <a:miter lim="800000"/>
          </a:ln>
          <a:effectLst/>
        </p:spPr>
        <p:txBody>
          <a:bodyPr>
            <a:spAutoFit/>
          </a:bodyPr>
          <a:lstStyle/>
          <a:p>
            <a:pPr algn="l">
              <a:lnSpc>
                <a:spcPct val="105000"/>
              </a:lnSpc>
            </a:pPr>
            <a:r>
              <a:rPr lang="en-US" altLang="zh-CN" sz="1800" b="1" i="1">
                <a:solidFill>
                  <a:srgbClr val="006600"/>
                </a:solidFill>
              </a:rPr>
              <a:t>//</a:t>
            </a:r>
            <a:r>
              <a:rPr lang="zh-CN" altLang="en-US" sz="1800" b="1" i="1">
                <a:solidFill>
                  <a:srgbClr val="A50021"/>
                </a:solidFill>
              </a:rPr>
              <a:t>用包含方式</a:t>
            </a:r>
            <a:r>
              <a:rPr lang="zh-CN" altLang="en-US" sz="1800" b="1" i="1">
                <a:solidFill>
                  <a:srgbClr val="006600"/>
                </a:solidFill>
              </a:rPr>
              <a:t>设计</a:t>
            </a:r>
            <a:r>
              <a:rPr lang="en-US" altLang="zh-CN" sz="1800" b="1" i="1">
                <a:solidFill>
                  <a:srgbClr val="006600"/>
                </a:solidFill>
              </a:rPr>
              <a:t>Point</a:t>
            </a:r>
            <a:r>
              <a:rPr lang="zh-CN" altLang="en-US" sz="1800" b="1" i="1">
                <a:solidFill>
                  <a:srgbClr val="006600"/>
                </a:solidFill>
              </a:rPr>
              <a:t>类和</a:t>
            </a:r>
            <a:r>
              <a:rPr lang="en-US" altLang="zh-CN" sz="1800" b="1" i="1">
                <a:solidFill>
                  <a:srgbClr val="006600"/>
                </a:solidFill>
              </a:rPr>
              <a:t>Circle</a:t>
            </a:r>
            <a:r>
              <a:rPr lang="zh-CN" altLang="en-US" sz="1800" b="1" i="1">
                <a:solidFill>
                  <a:srgbClr val="006600"/>
                </a:solidFill>
              </a:rPr>
              <a:t>类</a:t>
            </a:r>
            <a:r>
              <a:rPr lang="zh-CN" altLang="en-US"/>
              <a:t> </a:t>
            </a:r>
            <a:endParaRPr lang="zh-CN" altLang="en-US" sz="1800" b="1"/>
          </a:p>
          <a:p>
            <a:pPr algn="l">
              <a:lnSpc>
                <a:spcPct val="105000"/>
              </a:lnSpc>
            </a:pPr>
            <a:r>
              <a:rPr lang="en-US" altLang="zh-CN" sz="1800" b="1"/>
              <a:t>#include&lt;iostream&gt;</a:t>
            </a:r>
          </a:p>
          <a:p>
            <a:pPr algn="l">
              <a:lnSpc>
                <a:spcPct val="105000"/>
              </a:lnSpc>
            </a:pPr>
            <a:r>
              <a:rPr lang="en-US" altLang="zh-CN" sz="1800" b="1"/>
              <a:t>using namespace std ;</a:t>
            </a:r>
          </a:p>
          <a:p>
            <a:pPr algn="l">
              <a:lnSpc>
                <a:spcPct val="105000"/>
              </a:lnSpc>
            </a:pPr>
            <a:r>
              <a:rPr lang="en-US" altLang="zh-CN" sz="1800" b="1"/>
              <a:t>class Point</a:t>
            </a:r>
          </a:p>
          <a:p>
            <a:pPr algn="l">
              <a:lnSpc>
                <a:spcPct val="105000"/>
              </a:lnSpc>
            </a:pPr>
            <a:r>
              <a:rPr lang="en-US" altLang="zh-CN" sz="1800" b="1"/>
              <a:t>{ public :</a:t>
            </a:r>
          </a:p>
          <a:p>
            <a:pPr algn="l">
              <a:lnSpc>
                <a:spcPct val="105000"/>
              </a:lnSpc>
            </a:pPr>
            <a:r>
              <a:rPr lang="en-US" altLang="zh-CN" sz="1800" b="1"/>
              <a:t>      Point(double t1, double t2)  { x=t1; y=t2;}</a:t>
            </a:r>
          </a:p>
          <a:p>
            <a:pPr algn="l">
              <a:lnSpc>
                <a:spcPct val="105000"/>
              </a:lnSpc>
            </a:pPr>
            <a:r>
              <a:rPr lang="en-US" altLang="zh-CN" sz="1800" b="1"/>
              <a:t>      void OutPoint() { cout &lt;&lt; "Point: x=" &lt;&lt; x &lt;&lt; " y=" &lt;&lt; y &lt;&lt; endl ; }</a:t>
            </a:r>
          </a:p>
          <a:p>
            <a:pPr algn="l">
              <a:lnSpc>
                <a:spcPct val="105000"/>
              </a:lnSpc>
            </a:pPr>
            <a:r>
              <a:rPr lang="en-US" altLang="zh-CN" sz="1800" b="1"/>
              <a:t>  protected :    double x, y;</a:t>
            </a:r>
          </a:p>
          <a:p>
            <a:pPr algn="l">
              <a:lnSpc>
                <a:spcPct val="105000"/>
              </a:lnSpc>
            </a:pPr>
            <a:r>
              <a:rPr lang="en-US" altLang="zh-CN" sz="1800" b="1"/>
              <a:t>};</a:t>
            </a:r>
          </a:p>
          <a:p>
            <a:pPr algn="l">
              <a:lnSpc>
                <a:spcPct val="105000"/>
              </a:lnSpc>
            </a:pPr>
            <a:r>
              <a:rPr lang="en-US" altLang="zh-CN" sz="1800" b="1"/>
              <a:t>class Circle </a:t>
            </a:r>
            <a:endParaRPr lang="en-US" altLang="zh-CN" sz="1800" b="1" i="1">
              <a:solidFill>
                <a:srgbClr val="006600"/>
              </a:solidFill>
            </a:endParaRPr>
          </a:p>
          <a:p>
            <a:pPr algn="l">
              <a:lnSpc>
                <a:spcPct val="105000"/>
              </a:lnSpc>
            </a:pPr>
            <a:r>
              <a:rPr lang="en-US" altLang="zh-CN" sz="1800" b="1"/>
              <a:t>{ public:</a:t>
            </a:r>
          </a:p>
          <a:p>
            <a:pPr algn="l">
              <a:lnSpc>
                <a:spcPct val="105000"/>
              </a:lnSpc>
            </a:pPr>
            <a:r>
              <a:rPr lang="en-US" altLang="zh-CN" sz="1800" b="1"/>
              <a:t>       Circle(double t1,double t2, double t3)  :  centre(t1,t2)    { radius = t3 ; }</a:t>
            </a:r>
          </a:p>
          <a:p>
            <a:pPr algn="l">
              <a:lnSpc>
                <a:spcPct val="105000"/>
              </a:lnSpc>
            </a:pPr>
            <a:r>
              <a:rPr lang="en-US" altLang="zh-CN" sz="1800" b="1"/>
              <a:t>       void OutCircle()</a:t>
            </a:r>
          </a:p>
          <a:p>
            <a:pPr algn="l">
              <a:lnSpc>
                <a:spcPct val="105000"/>
              </a:lnSpc>
            </a:pPr>
            <a:r>
              <a:rPr lang="en-US" altLang="zh-CN" sz="1800" b="1"/>
              <a:t>           {   centre.OutPoint();      cout &lt;&lt; "radius=" &lt;&lt; radius &lt;&lt; endl ;  }</a:t>
            </a:r>
          </a:p>
          <a:p>
            <a:pPr algn="l">
              <a:lnSpc>
                <a:spcPct val="105000"/>
              </a:lnSpc>
            </a:pPr>
            <a:r>
              <a:rPr lang="en-US" altLang="zh-CN" sz="1800" b="1"/>
              <a:t>       Point  centre;		 </a:t>
            </a:r>
            <a:r>
              <a:rPr lang="en-US" altLang="zh-CN" sz="1800" b="1" i="1">
                <a:solidFill>
                  <a:srgbClr val="006600"/>
                </a:solidFill>
              </a:rPr>
              <a:t>//</a:t>
            </a:r>
            <a:r>
              <a:rPr lang="zh-CN" altLang="en-US" sz="1800" b="1" i="1">
                <a:solidFill>
                  <a:srgbClr val="006600"/>
                </a:solidFill>
              </a:rPr>
              <a:t>包含</a:t>
            </a:r>
            <a:r>
              <a:rPr lang="en-US" altLang="zh-CN" sz="1800" b="1" i="1">
                <a:solidFill>
                  <a:srgbClr val="006600"/>
                </a:solidFill>
              </a:rPr>
              <a:t>Point</a:t>
            </a:r>
            <a:r>
              <a:rPr lang="zh-CN" altLang="en-US" sz="1800" b="1" i="1">
                <a:solidFill>
                  <a:srgbClr val="006600"/>
                </a:solidFill>
              </a:rPr>
              <a:t>成员</a:t>
            </a:r>
            <a:endParaRPr lang="zh-CN" altLang="en-US" sz="1800" b="1"/>
          </a:p>
          <a:p>
            <a:pPr algn="l">
              <a:lnSpc>
                <a:spcPct val="105000"/>
              </a:lnSpc>
            </a:pPr>
            <a:r>
              <a:rPr lang="zh-CN" altLang="en-US" sz="1800" b="1"/>
              <a:t>  </a:t>
            </a:r>
            <a:r>
              <a:rPr lang="en-US" altLang="zh-CN" sz="1800" b="1"/>
              <a:t>protected:    double radius;	</a:t>
            </a:r>
            <a:endParaRPr lang="en-US" altLang="zh-CN" sz="1800" b="1" i="1">
              <a:solidFill>
                <a:srgbClr val="006600"/>
              </a:solidFill>
            </a:endParaRPr>
          </a:p>
          <a:p>
            <a:pPr algn="l">
              <a:lnSpc>
                <a:spcPct val="105000"/>
              </a:lnSpc>
            </a:pPr>
            <a:r>
              <a:rPr lang="en-US" altLang="zh-CN" sz="1800" b="1"/>
              <a:t>};</a:t>
            </a:r>
          </a:p>
          <a:p>
            <a:pPr algn="l">
              <a:lnSpc>
                <a:spcPct val="105000"/>
              </a:lnSpc>
            </a:pPr>
            <a:r>
              <a:rPr lang="en-US" altLang="zh-CN" sz="1800" b="1"/>
              <a:t>int main()</a:t>
            </a:r>
          </a:p>
          <a:p>
            <a:pPr algn="l">
              <a:lnSpc>
                <a:spcPct val="105000"/>
              </a:lnSpc>
            </a:pPr>
            <a:r>
              <a:rPr lang="en-US" altLang="zh-CN" sz="1800" b="1"/>
              <a:t>{ Circle c( 0, 0, 12.5 ) ;</a:t>
            </a:r>
          </a:p>
          <a:p>
            <a:pPr algn="l">
              <a:lnSpc>
                <a:spcPct val="105000"/>
              </a:lnSpc>
            </a:pPr>
            <a:r>
              <a:rPr lang="en-US" altLang="zh-CN" sz="1800" b="1"/>
              <a:t>  c.centre.OutPoint() ;	</a:t>
            </a:r>
            <a:r>
              <a:rPr lang="en-US" altLang="zh-CN" sz="1800" b="1" i="1">
                <a:solidFill>
                  <a:srgbClr val="006600"/>
                </a:solidFill>
              </a:rPr>
              <a:t>//</a:t>
            </a:r>
            <a:r>
              <a:rPr lang="zh-CN" altLang="en-US" sz="1800" b="1" i="1">
                <a:solidFill>
                  <a:srgbClr val="006600"/>
                </a:solidFill>
              </a:rPr>
              <a:t>通过成员</a:t>
            </a:r>
            <a:r>
              <a:rPr lang="en-US" altLang="zh-CN" sz="1800" b="1" i="1">
                <a:solidFill>
                  <a:srgbClr val="006600"/>
                </a:solidFill>
              </a:rPr>
              <a:t>centre</a:t>
            </a:r>
            <a:r>
              <a:rPr lang="zh-CN" altLang="en-US" sz="1800" b="1" i="1">
                <a:solidFill>
                  <a:srgbClr val="006600"/>
                </a:solidFill>
              </a:rPr>
              <a:t>调用</a:t>
            </a:r>
            <a:r>
              <a:rPr lang="en-US" altLang="zh-CN" sz="1800" b="1" i="1">
                <a:solidFill>
                  <a:srgbClr val="006600"/>
                </a:solidFill>
              </a:rPr>
              <a:t>Point</a:t>
            </a:r>
            <a:r>
              <a:rPr lang="zh-CN" altLang="en-US" sz="1800" b="1" i="1">
                <a:solidFill>
                  <a:srgbClr val="006600"/>
                </a:solidFill>
              </a:rPr>
              <a:t>的成员函数</a:t>
            </a:r>
          </a:p>
          <a:p>
            <a:pPr algn="l">
              <a:lnSpc>
                <a:spcPct val="105000"/>
              </a:lnSpc>
            </a:pPr>
            <a:r>
              <a:rPr lang="zh-CN" altLang="en-US" sz="1800" b="1"/>
              <a:t>  </a:t>
            </a:r>
            <a:r>
              <a:rPr lang="en-US" altLang="zh-CN" sz="1800" b="1"/>
              <a:t>c.OutCircle() ;		</a:t>
            </a:r>
            <a:r>
              <a:rPr lang="en-US" altLang="zh-CN" sz="1800" b="1" i="1">
                <a:solidFill>
                  <a:srgbClr val="006600"/>
                </a:solidFill>
              </a:rPr>
              <a:t>//</a:t>
            </a:r>
            <a:r>
              <a:rPr lang="zh-CN" altLang="en-US" sz="1800" b="1" i="1">
                <a:solidFill>
                  <a:srgbClr val="006600"/>
                </a:solidFill>
              </a:rPr>
              <a:t>调用</a:t>
            </a:r>
            <a:r>
              <a:rPr lang="en-US" altLang="zh-CN" sz="1800" b="1" i="1">
                <a:solidFill>
                  <a:srgbClr val="006600"/>
                </a:solidFill>
              </a:rPr>
              <a:t>Circle</a:t>
            </a:r>
            <a:r>
              <a:rPr lang="zh-CN" altLang="en-US" sz="1800" b="1" i="1">
                <a:solidFill>
                  <a:srgbClr val="006600"/>
                </a:solidFill>
              </a:rPr>
              <a:t>类成员函数</a:t>
            </a:r>
          </a:p>
          <a:p>
            <a:pPr algn="l">
              <a:lnSpc>
                <a:spcPct val="105000"/>
              </a:lnSpc>
            </a:pPr>
            <a:r>
              <a:rPr lang="en-US" altLang="zh-CN" sz="1800" b="1"/>
              <a:t>}</a:t>
            </a:r>
            <a:r>
              <a:rPr lang="en-US" altLang="zh-CN" sz="1800"/>
              <a:t> </a:t>
            </a:r>
          </a:p>
        </p:txBody>
      </p:sp>
      <p:sp>
        <p:nvSpPr>
          <p:cNvPr id="665603" name="Rectangle 3"/>
          <p:cNvSpPr>
            <a:spLocks noGrp="1" noChangeArrowheads="1"/>
          </p:cNvSpPr>
          <p:nvPr>
            <p:ph type="title" idx="4294967295"/>
          </p:nvPr>
        </p:nvSpPr>
        <p:spPr>
          <a:xfrm flipV="1">
            <a:off x="8358188" y="60325"/>
            <a:ext cx="785812" cy="128588"/>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p>
        </p:txBody>
      </p:sp>
      <p:sp>
        <p:nvSpPr>
          <p:cNvPr id="665604" name="Text Box 4"/>
          <p:cNvSpPr txBox="1">
            <a:spLocks noChangeArrowheads="1"/>
          </p:cNvSpPr>
          <p:nvPr/>
        </p:nvSpPr>
        <p:spPr bwMode="auto">
          <a:xfrm>
            <a:off x="5080000" y="115888"/>
            <a:ext cx="3884613" cy="641350"/>
          </a:xfrm>
          <a:prstGeom prst="rect">
            <a:avLst/>
          </a:prstGeom>
          <a:noFill/>
          <a:ln w="9525">
            <a:noFill/>
            <a:miter lim="800000"/>
          </a:ln>
          <a:effectLst/>
        </p:spPr>
        <p:txBody>
          <a:bodyPr>
            <a:spAutoFit/>
          </a:bodyPr>
          <a:lstStyle/>
          <a:p>
            <a:pPr algn="r">
              <a:lnSpc>
                <a:spcPct val="180000"/>
              </a:lnSpc>
              <a:buClr>
                <a:schemeClr val="accent2"/>
              </a:buClr>
              <a:buFont typeface="Wingdings" panose="05000000000000000000" pitchFamily="2" charset="2"/>
              <a:buNone/>
            </a:pPr>
            <a:r>
              <a:rPr lang="zh-CN" altLang="en-US" sz="2000" b="1" i="1">
                <a:solidFill>
                  <a:srgbClr val="006600"/>
                </a:solidFill>
              </a:rPr>
              <a:t>例</a:t>
            </a:r>
            <a:r>
              <a:rPr lang="en-US" altLang="zh-CN" sz="2000" b="1" i="1">
                <a:solidFill>
                  <a:srgbClr val="006600"/>
                </a:solidFill>
              </a:rPr>
              <a:t>8-9  </a:t>
            </a:r>
            <a:r>
              <a:rPr lang="zh-CN" altLang="en-US" sz="2000" b="1" i="1">
                <a:solidFill>
                  <a:srgbClr val="006600"/>
                </a:solidFill>
              </a:rPr>
              <a:t>类继承和类包含的比较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65602"/>
                                        </p:tgtEl>
                                        <p:attrNameLst>
                                          <p:attrName>style.visibility</p:attrName>
                                        </p:attrNameLst>
                                      </p:cBhvr>
                                      <p:to>
                                        <p:strVal val="visible"/>
                                      </p:to>
                                    </p:set>
                                    <p:animEffect transition="in" filter="checkerboard(down)">
                                      <p:cBhvr>
                                        <p:cTn id="7" dur="500"/>
                                        <p:tgtEl>
                                          <p:spTgt spid="66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2"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609600" y="115888"/>
            <a:ext cx="8139113" cy="6543675"/>
          </a:xfrm>
          <a:prstGeom prst="rect">
            <a:avLst/>
          </a:prstGeom>
          <a:noFill/>
          <a:ln w="9525">
            <a:noFill/>
            <a:miter lim="800000"/>
          </a:ln>
          <a:effectLst/>
        </p:spPr>
        <p:txBody>
          <a:bodyPr>
            <a:spAutoFit/>
          </a:bodyPr>
          <a:lstStyle/>
          <a:p>
            <a:pPr algn="l">
              <a:lnSpc>
                <a:spcPct val="105000"/>
              </a:lnSpc>
            </a:pPr>
            <a:r>
              <a:rPr lang="en-US" altLang="zh-CN" sz="1800" b="1" i="1">
                <a:solidFill>
                  <a:srgbClr val="006600"/>
                </a:solidFill>
              </a:rPr>
              <a:t>//</a:t>
            </a:r>
            <a:r>
              <a:rPr lang="zh-CN" altLang="en-US" sz="1800" b="1" i="1">
                <a:solidFill>
                  <a:srgbClr val="A50021"/>
                </a:solidFill>
              </a:rPr>
              <a:t>用包含方式</a:t>
            </a:r>
            <a:r>
              <a:rPr lang="zh-CN" altLang="en-US" sz="1800" b="1" i="1">
                <a:solidFill>
                  <a:srgbClr val="006600"/>
                </a:solidFill>
              </a:rPr>
              <a:t>设计</a:t>
            </a:r>
            <a:r>
              <a:rPr lang="en-US" altLang="zh-CN" sz="1800" b="1" i="1">
                <a:solidFill>
                  <a:srgbClr val="006600"/>
                </a:solidFill>
              </a:rPr>
              <a:t>Point</a:t>
            </a:r>
            <a:r>
              <a:rPr lang="zh-CN" altLang="en-US" sz="1800" b="1" i="1">
                <a:solidFill>
                  <a:srgbClr val="006600"/>
                </a:solidFill>
              </a:rPr>
              <a:t>类和</a:t>
            </a:r>
            <a:r>
              <a:rPr lang="en-US" altLang="zh-CN" sz="1800" b="1" i="1">
                <a:solidFill>
                  <a:srgbClr val="006600"/>
                </a:solidFill>
              </a:rPr>
              <a:t>Circle</a:t>
            </a:r>
            <a:r>
              <a:rPr lang="zh-CN" altLang="en-US" sz="1800" b="1" i="1">
                <a:solidFill>
                  <a:srgbClr val="006600"/>
                </a:solidFill>
              </a:rPr>
              <a:t>类</a:t>
            </a:r>
            <a:r>
              <a:rPr lang="zh-CN" altLang="en-US"/>
              <a:t> </a:t>
            </a:r>
            <a:endParaRPr lang="zh-CN" altLang="en-US" sz="1800" b="1"/>
          </a:p>
          <a:p>
            <a:pPr algn="l">
              <a:lnSpc>
                <a:spcPct val="105000"/>
              </a:lnSpc>
            </a:pPr>
            <a:r>
              <a:rPr lang="en-US" altLang="zh-CN" sz="1800"/>
              <a:t>#include&lt;iostream&gt;</a:t>
            </a:r>
          </a:p>
          <a:p>
            <a:pPr algn="l">
              <a:lnSpc>
                <a:spcPct val="105000"/>
              </a:lnSpc>
            </a:pPr>
            <a:r>
              <a:rPr lang="en-US" altLang="zh-CN" sz="1800"/>
              <a:t>using namespace std ;</a:t>
            </a:r>
          </a:p>
          <a:p>
            <a:pPr algn="l">
              <a:lnSpc>
                <a:spcPct val="105000"/>
              </a:lnSpc>
            </a:pPr>
            <a:r>
              <a:rPr lang="en-US" altLang="zh-CN" sz="1800"/>
              <a:t>class Point</a:t>
            </a:r>
          </a:p>
          <a:p>
            <a:pPr algn="l">
              <a:lnSpc>
                <a:spcPct val="105000"/>
              </a:lnSpc>
            </a:pPr>
            <a:r>
              <a:rPr lang="en-US" altLang="zh-CN" sz="1800"/>
              <a:t>{ public :</a:t>
            </a:r>
          </a:p>
          <a:p>
            <a:pPr algn="l">
              <a:lnSpc>
                <a:spcPct val="105000"/>
              </a:lnSpc>
            </a:pPr>
            <a:r>
              <a:rPr lang="en-US" altLang="zh-CN" sz="1800"/>
              <a:t>      Point(double t1, double t2)  { x=t1; y=t2;}</a:t>
            </a:r>
          </a:p>
          <a:p>
            <a:pPr algn="l">
              <a:lnSpc>
                <a:spcPct val="105000"/>
              </a:lnSpc>
            </a:pPr>
            <a:r>
              <a:rPr lang="en-US" altLang="zh-CN" sz="1800"/>
              <a:t>      void OutPoint() { cout &lt;&lt; "Point: x=" &lt;&lt; x &lt;&lt; " y=" &lt;&lt; y &lt;&lt; endl ; }</a:t>
            </a:r>
          </a:p>
          <a:p>
            <a:pPr algn="l">
              <a:lnSpc>
                <a:spcPct val="105000"/>
              </a:lnSpc>
            </a:pPr>
            <a:r>
              <a:rPr lang="en-US" altLang="zh-CN" sz="1800"/>
              <a:t>  protected :    double x, y;</a:t>
            </a:r>
          </a:p>
          <a:p>
            <a:pPr algn="l">
              <a:lnSpc>
                <a:spcPct val="105000"/>
              </a:lnSpc>
            </a:pPr>
            <a:r>
              <a:rPr lang="en-US" altLang="zh-CN" sz="1800"/>
              <a:t>};</a:t>
            </a:r>
          </a:p>
          <a:p>
            <a:pPr algn="l">
              <a:lnSpc>
                <a:spcPct val="105000"/>
              </a:lnSpc>
            </a:pPr>
            <a:r>
              <a:rPr lang="en-US" altLang="zh-CN" sz="1800"/>
              <a:t>class Circle </a:t>
            </a:r>
            <a:endParaRPr lang="en-US" altLang="zh-CN" sz="1800" i="1">
              <a:solidFill>
                <a:srgbClr val="006600"/>
              </a:solidFill>
            </a:endParaRPr>
          </a:p>
          <a:p>
            <a:pPr algn="l">
              <a:lnSpc>
                <a:spcPct val="105000"/>
              </a:lnSpc>
            </a:pPr>
            <a:r>
              <a:rPr lang="en-US" altLang="zh-CN" sz="1800"/>
              <a:t>{ public:</a:t>
            </a:r>
          </a:p>
          <a:p>
            <a:pPr algn="l">
              <a:lnSpc>
                <a:spcPct val="105000"/>
              </a:lnSpc>
            </a:pPr>
            <a:r>
              <a:rPr lang="en-US" altLang="zh-CN" sz="1800"/>
              <a:t>       Circle(double t1,double t2, double t3)  :  centre(t1,t2)    { radius = t3 ; }</a:t>
            </a:r>
          </a:p>
          <a:p>
            <a:pPr algn="l">
              <a:lnSpc>
                <a:spcPct val="105000"/>
              </a:lnSpc>
            </a:pPr>
            <a:r>
              <a:rPr lang="en-US" altLang="zh-CN" sz="1800"/>
              <a:t>       void OutCircle()</a:t>
            </a:r>
          </a:p>
          <a:p>
            <a:pPr algn="l">
              <a:lnSpc>
                <a:spcPct val="105000"/>
              </a:lnSpc>
            </a:pPr>
            <a:r>
              <a:rPr lang="en-US" altLang="zh-CN" sz="1800"/>
              <a:t>           {   centre.OutPoint();      cout &lt;&lt; "radius=" &lt;&lt; radius &lt;&lt; endl ;  }</a:t>
            </a:r>
          </a:p>
          <a:p>
            <a:pPr algn="l">
              <a:lnSpc>
                <a:spcPct val="105000"/>
              </a:lnSpc>
            </a:pPr>
            <a:r>
              <a:rPr lang="en-US" altLang="zh-CN" sz="1800"/>
              <a:t>       Point  centre;		 </a:t>
            </a:r>
            <a:r>
              <a:rPr lang="en-US" altLang="zh-CN" sz="1800" i="1">
                <a:solidFill>
                  <a:srgbClr val="006600"/>
                </a:solidFill>
              </a:rPr>
              <a:t>//</a:t>
            </a:r>
            <a:r>
              <a:rPr lang="zh-CN" altLang="en-US" sz="1800" i="1">
                <a:solidFill>
                  <a:srgbClr val="006600"/>
                </a:solidFill>
              </a:rPr>
              <a:t>包含</a:t>
            </a:r>
            <a:r>
              <a:rPr lang="en-US" altLang="zh-CN" sz="1800" i="1">
                <a:solidFill>
                  <a:srgbClr val="006600"/>
                </a:solidFill>
              </a:rPr>
              <a:t>Point</a:t>
            </a:r>
            <a:r>
              <a:rPr lang="zh-CN" altLang="en-US" sz="1800" i="1">
                <a:solidFill>
                  <a:srgbClr val="006600"/>
                </a:solidFill>
              </a:rPr>
              <a:t>成员</a:t>
            </a:r>
            <a:endParaRPr lang="zh-CN" altLang="en-US" sz="1800"/>
          </a:p>
          <a:p>
            <a:pPr algn="l">
              <a:lnSpc>
                <a:spcPct val="105000"/>
              </a:lnSpc>
            </a:pPr>
            <a:r>
              <a:rPr lang="zh-CN" altLang="en-US" sz="1800"/>
              <a:t>  </a:t>
            </a:r>
            <a:r>
              <a:rPr lang="en-US" altLang="zh-CN" sz="1800"/>
              <a:t>protected:    double radius;	</a:t>
            </a:r>
            <a:endParaRPr lang="en-US" altLang="zh-CN" sz="1800" i="1">
              <a:solidFill>
                <a:srgbClr val="006600"/>
              </a:solidFill>
            </a:endParaRPr>
          </a:p>
          <a:p>
            <a:pPr algn="l">
              <a:lnSpc>
                <a:spcPct val="105000"/>
              </a:lnSpc>
            </a:pPr>
            <a:r>
              <a:rPr lang="en-US" altLang="zh-CN" sz="1800"/>
              <a:t>};</a:t>
            </a:r>
          </a:p>
          <a:p>
            <a:pPr algn="l">
              <a:lnSpc>
                <a:spcPct val="105000"/>
              </a:lnSpc>
            </a:pPr>
            <a:r>
              <a:rPr lang="en-US" altLang="zh-CN" sz="1800"/>
              <a:t>int main()</a:t>
            </a:r>
          </a:p>
          <a:p>
            <a:pPr algn="l">
              <a:lnSpc>
                <a:spcPct val="105000"/>
              </a:lnSpc>
            </a:pPr>
            <a:r>
              <a:rPr lang="en-US" altLang="zh-CN" sz="1800"/>
              <a:t>{ Circle c( 0, 0, 12.5 ) ;</a:t>
            </a:r>
          </a:p>
          <a:p>
            <a:pPr algn="l">
              <a:lnSpc>
                <a:spcPct val="105000"/>
              </a:lnSpc>
            </a:pPr>
            <a:r>
              <a:rPr lang="en-US" altLang="zh-CN" sz="1800"/>
              <a:t>  c.centre.OutPoint() ;	</a:t>
            </a:r>
            <a:r>
              <a:rPr lang="en-US" altLang="zh-CN" sz="1800" i="1">
                <a:solidFill>
                  <a:srgbClr val="006600"/>
                </a:solidFill>
              </a:rPr>
              <a:t>//</a:t>
            </a:r>
            <a:r>
              <a:rPr lang="zh-CN" altLang="en-US" sz="1800" i="1">
                <a:solidFill>
                  <a:srgbClr val="006600"/>
                </a:solidFill>
              </a:rPr>
              <a:t>通过成员</a:t>
            </a:r>
            <a:r>
              <a:rPr lang="en-US" altLang="zh-CN" sz="1800" i="1">
                <a:solidFill>
                  <a:srgbClr val="006600"/>
                </a:solidFill>
              </a:rPr>
              <a:t>centre</a:t>
            </a:r>
            <a:r>
              <a:rPr lang="zh-CN" altLang="en-US" sz="1800" i="1">
                <a:solidFill>
                  <a:srgbClr val="006600"/>
                </a:solidFill>
              </a:rPr>
              <a:t>调用</a:t>
            </a:r>
            <a:r>
              <a:rPr lang="en-US" altLang="zh-CN" sz="1800" i="1">
                <a:solidFill>
                  <a:srgbClr val="006600"/>
                </a:solidFill>
              </a:rPr>
              <a:t>Point</a:t>
            </a:r>
            <a:r>
              <a:rPr lang="zh-CN" altLang="en-US" sz="1800" i="1">
                <a:solidFill>
                  <a:srgbClr val="006600"/>
                </a:solidFill>
              </a:rPr>
              <a:t>的成员函数</a:t>
            </a:r>
          </a:p>
          <a:p>
            <a:pPr algn="l">
              <a:lnSpc>
                <a:spcPct val="105000"/>
              </a:lnSpc>
            </a:pPr>
            <a:r>
              <a:rPr lang="zh-CN" altLang="en-US" sz="1800"/>
              <a:t>  </a:t>
            </a:r>
            <a:r>
              <a:rPr lang="en-US" altLang="zh-CN" sz="1800"/>
              <a:t>c.OutCircle() ;		</a:t>
            </a:r>
            <a:r>
              <a:rPr lang="en-US" altLang="zh-CN" sz="1800" i="1">
                <a:solidFill>
                  <a:srgbClr val="006600"/>
                </a:solidFill>
              </a:rPr>
              <a:t>//</a:t>
            </a:r>
            <a:r>
              <a:rPr lang="zh-CN" altLang="en-US" sz="1800" i="1">
                <a:solidFill>
                  <a:srgbClr val="006600"/>
                </a:solidFill>
              </a:rPr>
              <a:t>调用</a:t>
            </a:r>
            <a:r>
              <a:rPr lang="en-US" altLang="zh-CN" sz="1800" i="1">
                <a:solidFill>
                  <a:srgbClr val="006600"/>
                </a:solidFill>
              </a:rPr>
              <a:t>Circle</a:t>
            </a:r>
            <a:r>
              <a:rPr lang="zh-CN" altLang="en-US" sz="1800" i="1">
                <a:solidFill>
                  <a:srgbClr val="006600"/>
                </a:solidFill>
              </a:rPr>
              <a:t>类成员函数</a:t>
            </a:r>
          </a:p>
          <a:p>
            <a:pPr algn="l">
              <a:lnSpc>
                <a:spcPct val="105000"/>
              </a:lnSpc>
            </a:pPr>
            <a:r>
              <a:rPr lang="en-US" altLang="zh-CN" sz="1800"/>
              <a:t>} </a:t>
            </a:r>
          </a:p>
        </p:txBody>
      </p:sp>
      <p:sp>
        <p:nvSpPr>
          <p:cNvPr id="666627" name="Rectangle 3"/>
          <p:cNvSpPr>
            <a:spLocks noGrp="1" noChangeArrowheads="1"/>
          </p:cNvSpPr>
          <p:nvPr>
            <p:ph type="title" idx="4294967295"/>
          </p:nvPr>
        </p:nvSpPr>
        <p:spPr>
          <a:xfrm flipV="1">
            <a:off x="8358188" y="60325"/>
            <a:ext cx="785812" cy="128588"/>
          </a:xfrm>
          <a:prstGeom prst="rect">
            <a:avLst/>
          </a:prstGeom>
        </p:spPr>
        <p:txBody>
          <a:bodyPr/>
          <a:lstStyle/>
          <a:p>
            <a:r>
              <a:rPr lang="en-US" altLang="zh-CN" sz="100">
                <a:solidFill>
                  <a:schemeClr val="bg1"/>
                </a:solidFill>
                <a:latin typeface="宋体" panose="02010600030101010101" pitchFamily="2" charset="-122"/>
              </a:rPr>
              <a:t>8.4  </a:t>
            </a:r>
            <a:r>
              <a:rPr lang="zh-CN" altLang="en-US" sz="100">
                <a:solidFill>
                  <a:schemeClr val="bg1"/>
                </a:solidFill>
                <a:latin typeface="宋体" panose="02010600030101010101" pitchFamily="2" charset="-122"/>
              </a:rPr>
              <a:t>继承的应用实例</a:t>
            </a:r>
          </a:p>
        </p:txBody>
      </p:sp>
      <p:sp>
        <p:nvSpPr>
          <p:cNvPr id="666628" name="Text Box 4"/>
          <p:cNvSpPr txBox="1">
            <a:spLocks noChangeArrowheads="1"/>
          </p:cNvSpPr>
          <p:nvPr/>
        </p:nvSpPr>
        <p:spPr bwMode="auto">
          <a:xfrm>
            <a:off x="5080000" y="115888"/>
            <a:ext cx="3884613" cy="641350"/>
          </a:xfrm>
          <a:prstGeom prst="rect">
            <a:avLst/>
          </a:prstGeom>
          <a:noFill/>
          <a:ln w="9525">
            <a:noFill/>
            <a:miter lim="800000"/>
          </a:ln>
          <a:effectLst/>
        </p:spPr>
        <p:txBody>
          <a:bodyPr>
            <a:spAutoFit/>
          </a:bodyPr>
          <a:lstStyle/>
          <a:p>
            <a:pPr algn="r">
              <a:lnSpc>
                <a:spcPct val="180000"/>
              </a:lnSpc>
              <a:buClr>
                <a:schemeClr val="accent2"/>
              </a:buClr>
              <a:buFont typeface="Wingdings" panose="05000000000000000000" pitchFamily="2" charset="2"/>
              <a:buNone/>
            </a:pPr>
            <a:r>
              <a:rPr lang="zh-CN" altLang="en-US" sz="2000" b="1" i="1">
                <a:solidFill>
                  <a:srgbClr val="006600"/>
                </a:solidFill>
              </a:rPr>
              <a:t>例</a:t>
            </a:r>
            <a:r>
              <a:rPr lang="en-US" altLang="zh-CN" sz="2000" b="1" i="1">
                <a:solidFill>
                  <a:srgbClr val="006600"/>
                </a:solidFill>
              </a:rPr>
              <a:t>8-9  </a:t>
            </a:r>
            <a:r>
              <a:rPr lang="zh-CN" altLang="en-US" sz="2000" b="1" i="1">
                <a:solidFill>
                  <a:srgbClr val="006600"/>
                </a:solidFill>
              </a:rPr>
              <a:t>类继承和类包含的比较 </a:t>
            </a:r>
          </a:p>
        </p:txBody>
      </p:sp>
      <p:sp>
        <p:nvSpPr>
          <p:cNvPr id="666629" name="Rectangle 5"/>
          <p:cNvSpPr>
            <a:spLocks noChangeArrowheads="1"/>
          </p:cNvSpPr>
          <p:nvPr/>
        </p:nvSpPr>
        <p:spPr bwMode="auto">
          <a:xfrm>
            <a:off x="555625" y="1125538"/>
            <a:ext cx="1331913"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nSpc>
                <a:spcPct val="70000"/>
              </a:lnSpc>
            </a:pPr>
            <a:r>
              <a:rPr lang="en-US" altLang="zh-CN" sz="2000" b="1">
                <a:solidFill>
                  <a:srgbClr val="A50021"/>
                </a:solidFill>
              </a:rPr>
              <a:t>class Point</a:t>
            </a:r>
          </a:p>
        </p:txBody>
      </p:sp>
      <p:sp>
        <p:nvSpPr>
          <p:cNvPr id="666630" name="Rectangle 6"/>
          <p:cNvSpPr>
            <a:spLocks noChangeArrowheads="1"/>
          </p:cNvSpPr>
          <p:nvPr/>
        </p:nvSpPr>
        <p:spPr bwMode="auto">
          <a:xfrm>
            <a:off x="474663" y="2908300"/>
            <a:ext cx="1416050"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0000FF"/>
                </a:solidFill>
              </a:rPr>
              <a:t>class Circle</a:t>
            </a:r>
            <a:endParaRPr lang="en-US" altLang="zh-CN" sz="2000" b="1">
              <a:solidFill>
                <a:srgbClr val="A50021"/>
              </a:solidFill>
            </a:endParaRPr>
          </a:p>
        </p:txBody>
      </p:sp>
      <p:sp>
        <p:nvSpPr>
          <p:cNvPr id="666631" name="Rectangle 7"/>
          <p:cNvSpPr>
            <a:spLocks noChangeArrowheads="1"/>
          </p:cNvSpPr>
          <p:nvPr/>
        </p:nvSpPr>
        <p:spPr bwMode="auto">
          <a:xfrm>
            <a:off x="4554538" y="3429000"/>
            <a:ext cx="1662112"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A50021"/>
                </a:solidFill>
              </a:rPr>
              <a:t>: centre(t1,t2)</a:t>
            </a:r>
          </a:p>
        </p:txBody>
      </p:sp>
      <p:sp>
        <p:nvSpPr>
          <p:cNvPr id="666632" name="AutoShape 8"/>
          <p:cNvSpPr/>
          <p:nvPr/>
        </p:nvSpPr>
        <p:spPr bwMode="auto">
          <a:xfrm>
            <a:off x="6227763" y="2133600"/>
            <a:ext cx="2305050" cy="609600"/>
          </a:xfrm>
          <a:prstGeom prst="borderCallout2">
            <a:avLst>
              <a:gd name="adj1" fmla="val 18750"/>
              <a:gd name="adj2" fmla="val -3306"/>
              <a:gd name="adj3" fmla="val 18750"/>
              <a:gd name="adj4" fmla="val -14671"/>
              <a:gd name="adj5" fmla="val 201824"/>
              <a:gd name="adj6" fmla="val -5062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调用成员类构造函数</a:t>
            </a:r>
          </a:p>
        </p:txBody>
      </p:sp>
      <p:sp>
        <p:nvSpPr>
          <p:cNvPr id="666633" name="Rectangle 9"/>
          <p:cNvSpPr>
            <a:spLocks noChangeArrowheads="1"/>
          </p:cNvSpPr>
          <p:nvPr/>
        </p:nvSpPr>
        <p:spPr bwMode="auto">
          <a:xfrm>
            <a:off x="1452563" y="4005263"/>
            <a:ext cx="2176462"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A50021"/>
                </a:solidFill>
              </a:rPr>
              <a:t>centre.OutPoint();</a:t>
            </a:r>
          </a:p>
        </p:txBody>
      </p:sp>
      <p:sp>
        <p:nvSpPr>
          <p:cNvPr id="666634" name="AutoShape 10"/>
          <p:cNvSpPr/>
          <p:nvPr/>
        </p:nvSpPr>
        <p:spPr bwMode="auto">
          <a:xfrm>
            <a:off x="3348038" y="2781300"/>
            <a:ext cx="2303462" cy="609600"/>
          </a:xfrm>
          <a:prstGeom prst="borderCallout2">
            <a:avLst>
              <a:gd name="adj1" fmla="val 18750"/>
              <a:gd name="adj2" fmla="val -3310"/>
              <a:gd name="adj3" fmla="val 18750"/>
              <a:gd name="adj4" fmla="val -13370"/>
              <a:gd name="adj5" fmla="val 194009"/>
              <a:gd name="adj6" fmla="val -4520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调用成员类成员函数</a:t>
            </a:r>
          </a:p>
        </p:txBody>
      </p:sp>
      <p:sp>
        <p:nvSpPr>
          <p:cNvPr id="666635" name="Rectangle 11"/>
          <p:cNvSpPr>
            <a:spLocks noChangeArrowheads="1"/>
          </p:cNvSpPr>
          <p:nvPr/>
        </p:nvSpPr>
        <p:spPr bwMode="auto">
          <a:xfrm>
            <a:off x="1041400" y="4348163"/>
            <a:ext cx="1585913"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solidFill>
                  <a:srgbClr val="A50021"/>
                </a:solidFill>
              </a:rPr>
              <a:t>Point</a:t>
            </a:r>
            <a:r>
              <a:rPr lang="en-US" altLang="zh-CN" sz="2000" b="1">
                <a:solidFill>
                  <a:srgbClr val="0000FF"/>
                </a:solidFill>
              </a:rPr>
              <a:t> centre;</a:t>
            </a:r>
            <a:endParaRPr lang="en-US" altLang="zh-CN" sz="2000" b="1">
              <a:solidFill>
                <a:srgbClr val="A50021"/>
              </a:solidFill>
            </a:endParaRPr>
          </a:p>
        </p:txBody>
      </p:sp>
      <p:sp>
        <p:nvSpPr>
          <p:cNvPr id="666636" name="AutoShape 12"/>
          <p:cNvSpPr/>
          <p:nvPr/>
        </p:nvSpPr>
        <p:spPr bwMode="auto">
          <a:xfrm>
            <a:off x="3851275" y="3179763"/>
            <a:ext cx="2016125" cy="609600"/>
          </a:xfrm>
          <a:prstGeom prst="borderCallout2">
            <a:avLst>
              <a:gd name="adj1" fmla="val 18750"/>
              <a:gd name="adj2" fmla="val -3778"/>
              <a:gd name="adj3" fmla="val 18750"/>
              <a:gd name="adj4" fmla="val -16773"/>
              <a:gd name="adj5" fmla="val 201824"/>
              <a:gd name="adj6" fmla="val -5787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包含</a:t>
            </a:r>
            <a:r>
              <a:rPr lang="en-US" altLang="zh-CN" sz="1800" b="1"/>
              <a:t>Point</a:t>
            </a:r>
            <a:r>
              <a:rPr lang="zh-CN" altLang="en-US" sz="1800" b="1"/>
              <a:t>类成员</a:t>
            </a:r>
          </a:p>
        </p:txBody>
      </p:sp>
      <p:sp>
        <p:nvSpPr>
          <p:cNvPr id="666637" name="Rectangle 13"/>
          <p:cNvSpPr>
            <a:spLocks noChangeArrowheads="1"/>
          </p:cNvSpPr>
          <p:nvPr/>
        </p:nvSpPr>
        <p:spPr bwMode="auto">
          <a:xfrm>
            <a:off x="800100" y="5500688"/>
            <a:ext cx="2403475" cy="304800"/>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wrap="none">
            <a:spAutoFit/>
          </a:bodyPr>
          <a:lstStyle/>
          <a:p>
            <a:pPr algn="l">
              <a:lnSpc>
                <a:spcPct val="70000"/>
              </a:lnSpc>
            </a:pPr>
            <a:r>
              <a:rPr lang="en-US" altLang="zh-CN" sz="2000" b="1"/>
              <a:t>Circle c</a:t>
            </a:r>
            <a:r>
              <a:rPr lang="en-US" altLang="zh-CN" sz="2000"/>
              <a:t>( 0, 0, 12.5 ) ;</a:t>
            </a:r>
          </a:p>
        </p:txBody>
      </p:sp>
      <p:grpSp>
        <p:nvGrpSpPr>
          <p:cNvPr id="666646" name="Group 22"/>
          <p:cNvGrpSpPr/>
          <p:nvPr/>
        </p:nvGrpSpPr>
        <p:grpSpPr bwMode="auto">
          <a:xfrm>
            <a:off x="4500563" y="4559300"/>
            <a:ext cx="4321175" cy="1174750"/>
            <a:chOff x="2880" y="2962"/>
            <a:chExt cx="2722" cy="740"/>
          </a:xfrm>
        </p:grpSpPr>
        <p:sp>
          <p:nvSpPr>
            <p:cNvPr id="666640" name="Rectangle 16"/>
            <p:cNvSpPr>
              <a:spLocks noChangeArrowheads="1"/>
            </p:cNvSpPr>
            <p:nvPr/>
          </p:nvSpPr>
          <p:spPr bwMode="auto">
            <a:xfrm>
              <a:off x="2880" y="3170"/>
              <a:ext cx="2722" cy="532"/>
            </a:xfrm>
            <a:prstGeom prst="rect">
              <a:avLst/>
            </a:prstGeom>
            <a:gradFill rotWithShape="1">
              <a:gsLst>
                <a:gs pos="0">
                  <a:srgbClr val="FFFF99"/>
                </a:gs>
                <a:gs pos="50000">
                  <a:schemeClr val="hlink"/>
                </a:gs>
                <a:gs pos="100000">
                  <a:srgbClr val="FFFF99"/>
                </a:gs>
              </a:gsLst>
              <a:lin ang="5400000" scaled="1"/>
            </a:gradFill>
            <a:ln w="9525">
              <a:solidFill>
                <a:schemeClr val="tx1"/>
              </a:solidFill>
              <a:miter lim="800000"/>
            </a:ln>
            <a:effectLst/>
          </p:spPr>
          <p:txBody>
            <a:bodyPr wrap="none" anchor="ctr"/>
            <a:lstStyle/>
            <a:p>
              <a:pPr algn="l">
                <a:lnSpc>
                  <a:spcPct val="70000"/>
                </a:lnSpc>
                <a:spcAft>
                  <a:spcPct val="20000"/>
                </a:spcAft>
              </a:pPr>
              <a:r>
                <a:rPr lang="en-US" altLang="zh-CN" sz="2000"/>
                <a:t>              </a:t>
              </a:r>
              <a:r>
                <a:rPr lang="en-US" altLang="zh-CN" sz="2000" b="1"/>
                <a:t>c.centre </a:t>
              </a:r>
              <a:r>
                <a:rPr lang="en-US" altLang="zh-CN" sz="2000"/>
                <a:t>  </a:t>
              </a:r>
            </a:p>
            <a:p>
              <a:pPr algn="l"/>
              <a:r>
                <a:rPr lang="en-US" altLang="zh-CN" sz="2000"/>
                <a:t> </a:t>
              </a:r>
              <a:r>
                <a:rPr lang="en-US" altLang="zh-CN" sz="2000" b="1"/>
                <a:t>c.centre.x       c.centre.y        c.radius</a:t>
              </a:r>
            </a:p>
          </p:txBody>
        </p:sp>
        <p:sp>
          <p:nvSpPr>
            <p:cNvPr id="666642" name="Line 18"/>
            <p:cNvSpPr>
              <a:spLocks noChangeShapeType="1"/>
            </p:cNvSpPr>
            <p:nvPr/>
          </p:nvSpPr>
          <p:spPr bwMode="auto">
            <a:xfrm>
              <a:off x="4755" y="3170"/>
              <a:ext cx="0" cy="532"/>
            </a:xfrm>
            <a:prstGeom prst="line">
              <a:avLst/>
            </a:prstGeom>
            <a:noFill/>
            <a:ln w="9525">
              <a:solidFill>
                <a:schemeClr val="tx1"/>
              </a:solidFill>
              <a:round/>
            </a:ln>
            <a:effectLst/>
          </p:spPr>
          <p:txBody>
            <a:bodyPr/>
            <a:lstStyle/>
            <a:p>
              <a:endParaRPr lang="zh-CN" altLang="en-US"/>
            </a:p>
          </p:txBody>
        </p:sp>
        <p:sp>
          <p:nvSpPr>
            <p:cNvPr id="666643" name="Text Box 19"/>
            <p:cNvSpPr txBox="1">
              <a:spLocks noChangeArrowheads="1"/>
            </p:cNvSpPr>
            <p:nvPr/>
          </p:nvSpPr>
          <p:spPr bwMode="auto">
            <a:xfrm>
              <a:off x="3538" y="2962"/>
              <a:ext cx="1406" cy="196"/>
            </a:xfrm>
            <a:prstGeom prst="rect">
              <a:avLst/>
            </a:prstGeom>
            <a:noFill/>
            <a:ln w="9525">
              <a:noFill/>
              <a:miter lim="800000"/>
            </a:ln>
            <a:effectLst/>
          </p:spPr>
          <p:txBody>
            <a:bodyPr>
              <a:spAutoFit/>
            </a:bodyPr>
            <a:lstStyle/>
            <a:p>
              <a:pPr>
                <a:lnSpc>
                  <a:spcPct val="80000"/>
                </a:lnSpc>
                <a:spcBef>
                  <a:spcPct val="50000"/>
                </a:spcBef>
              </a:pPr>
              <a:r>
                <a:rPr lang="zh-CN" altLang="en-US" sz="1800" b="1" i="1"/>
                <a:t>对象</a:t>
              </a:r>
              <a:r>
                <a:rPr lang="en-US" altLang="zh-CN" sz="1800" b="1" i="1"/>
                <a:t>c</a:t>
              </a:r>
              <a:r>
                <a:rPr lang="zh-CN" altLang="en-US" sz="1800" b="1" i="1"/>
                <a:t>的数据成员</a:t>
              </a:r>
            </a:p>
          </p:txBody>
        </p:sp>
        <p:sp>
          <p:nvSpPr>
            <p:cNvPr id="666644" name="Line 20"/>
            <p:cNvSpPr>
              <a:spLocks noChangeShapeType="1"/>
            </p:cNvSpPr>
            <p:nvPr/>
          </p:nvSpPr>
          <p:spPr bwMode="auto">
            <a:xfrm>
              <a:off x="2880" y="3430"/>
              <a:ext cx="2722" cy="0"/>
            </a:xfrm>
            <a:prstGeom prst="line">
              <a:avLst/>
            </a:prstGeom>
            <a:noFill/>
            <a:ln w="9525">
              <a:solidFill>
                <a:schemeClr val="tx1"/>
              </a:solidFill>
              <a:round/>
            </a:ln>
            <a:effectLst/>
          </p:spPr>
          <p:txBody>
            <a:bodyPr/>
            <a:lstStyle/>
            <a:p>
              <a:endParaRPr lang="zh-CN" altLang="en-US"/>
            </a:p>
          </p:txBody>
        </p:sp>
        <p:sp>
          <p:nvSpPr>
            <p:cNvPr id="666645" name="Line 21"/>
            <p:cNvSpPr>
              <a:spLocks noChangeShapeType="1"/>
            </p:cNvSpPr>
            <p:nvPr/>
          </p:nvSpPr>
          <p:spPr bwMode="auto">
            <a:xfrm>
              <a:off x="3787" y="3430"/>
              <a:ext cx="0" cy="272"/>
            </a:xfrm>
            <a:prstGeom prst="line">
              <a:avLst/>
            </a:prstGeom>
            <a:noFill/>
            <a:ln w="9525">
              <a:solidFill>
                <a:schemeClr val="tx1"/>
              </a:solidFill>
              <a:round/>
            </a:ln>
            <a:effectLst/>
          </p:spPr>
          <p:txBody>
            <a:bodyPr/>
            <a:lstStyle/>
            <a:p>
              <a:endParaRPr lang="zh-CN" altLang="en-US"/>
            </a:p>
          </p:txBody>
        </p:sp>
      </p:grpSp>
      <p:sp>
        <p:nvSpPr>
          <p:cNvPr id="666647" name="Rectangle 23"/>
          <p:cNvSpPr>
            <a:spLocks noChangeArrowheads="1"/>
          </p:cNvSpPr>
          <p:nvPr/>
        </p:nvSpPr>
        <p:spPr bwMode="auto">
          <a:xfrm>
            <a:off x="801688" y="5753100"/>
            <a:ext cx="6362700" cy="339725"/>
          </a:xfrm>
          <a:prstGeom prst="rect">
            <a:avLst/>
          </a:prstGeom>
          <a:gradFill rotWithShape="0">
            <a:gsLst>
              <a:gs pos="0">
                <a:srgbClr val="FFFF99"/>
              </a:gs>
              <a:gs pos="50000">
                <a:srgbClr val="FFFFFF"/>
              </a:gs>
              <a:gs pos="100000">
                <a:srgbClr val="FFFF99"/>
              </a:gs>
            </a:gsLst>
            <a:lin ang="5400000" scaled="1"/>
          </a:gradFill>
          <a:ln w="9525">
            <a:noFill/>
            <a:miter lim="800000"/>
          </a:ln>
          <a:effectLst/>
        </p:spPr>
        <p:txBody>
          <a:bodyPr>
            <a:spAutoFit/>
          </a:bodyPr>
          <a:lstStyle/>
          <a:p>
            <a:pPr algn="l">
              <a:lnSpc>
                <a:spcPct val="90000"/>
              </a:lnSpc>
            </a:pPr>
            <a:r>
              <a:rPr lang="en-US" altLang="zh-CN" sz="1800" b="1"/>
              <a:t>c.centre.OutPoint() ;	</a:t>
            </a:r>
            <a:r>
              <a:rPr lang="en-US" altLang="zh-CN" sz="1800" b="1" i="1">
                <a:solidFill>
                  <a:srgbClr val="006600"/>
                </a:solidFill>
              </a:rPr>
              <a:t>//</a:t>
            </a:r>
            <a:r>
              <a:rPr lang="zh-CN" altLang="en-US" sz="1800" b="1" i="1">
                <a:solidFill>
                  <a:srgbClr val="006600"/>
                </a:solidFill>
              </a:rPr>
              <a:t>通过成员</a:t>
            </a:r>
            <a:r>
              <a:rPr lang="en-US" altLang="zh-CN" sz="1800" b="1" i="1">
                <a:solidFill>
                  <a:srgbClr val="006600"/>
                </a:solidFill>
              </a:rPr>
              <a:t>centrePoint</a:t>
            </a:r>
            <a:r>
              <a:rPr lang="zh-CN" altLang="en-US" sz="1800" b="1" i="1">
                <a:solidFill>
                  <a:srgbClr val="006600"/>
                </a:solidFill>
              </a:rPr>
              <a:t>的成员函数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animEffect transition="in" filter="box(out)">
                                      <p:cBhvr>
                                        <p:cTn id="7" dur="500"/>
                                        <p:tgtEl>
                                          <p:spTgt spid="6666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66630"/>
                                        </p:tgtEl>
                                        <p:attrNameLst>
                                          <p:attrName>style.visibility</p:attrName>
                                        </p:attrNameLst>
                                      </p:cBhvr>
                                      <p:to>
                                        <p:strVal val="visible"/>
                                      </p:to>
                                    </p:set>
                                    <p:animEffect transition="in" filter="box(out)">
                                      <p:cBhvr>
                                        <p:cTn id="12" dur="500"/>
                                        <p:tgtEl>
                                          <p:spTgt spid="6666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66635"/>
                                        </p:tgtEl>
                                        <p:attrNameLst>
                                          <p:attrName>style.visibility</p:attrName>
                                        </p:attrNameLst>
                                      </p:cBhvr>
                                      <p:to>
                                        <p:strVal val="visible"/>
                                      </p:to>
                                    </p:set>
                                    <p:animEffect transition="in" filter="box(out)">
                                      <p:cBhvr>
                                        <p:cTn id="17" dur="500"/>
                                        <p:tgtEl>
                                          <p:spTgt spid="6666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66636"/>
                                        </p:tgtEl>
                                        <p:attrNameLst>
                                          <p:attrName>style.visibility</p:attrName>
                                        </p:attrNameLst>
                                      </p:cBhvr>
                                      <p:to>
                                        <p:strVal val="visible"/>
                                      </p:to>
                                    </p:set>
                                    <p:animEffect transition="in" filter="barn(outHorizontal)">
                                      <p:cBhvr>
                                        <p:cTn id="22" dur="500"/>
                                        <p:tgtEl>
                                          <p:spTgt spid="666636"/>
                                        </p:tgtEl>
                                      </p:cBhvr>
                                    </p:animEffect>
                                  </p:childTnLst>
                                  <p:subTnLst>
                                    <p:set>
                                      <p:cBhvr override="childStyle">
                                        <p:cTn dur="1" fill="hold" display="0" masterRel="nextClick" afterEffect="1"/>
                                        <p:tgtEl>
                                          <p:spTgt spid="66663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66631"/>
                                        </p:tgtEl>
                                        <p:attrNameLst>
                                          <p:attrName>style.visibility</p:attrName>
                                        </p:attrNameLst>
                                      </p:cBhvr>
                                      <p:to>
                                        <p:strVal val="visible"/>
                                      </p:to>
                                    </p:set>
                                    <p:animEffect transition="in" filter="box(out)">
                                      <p:cBhvr>
                                        <p:cTn id="27" dur="500"/>
                                        <p:tgtEl>
                                          <p:spTgt spid="6666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66632"/>
                                        </p:tgtEl>
                                        <p:attrNameLst>
                                          <p:attrName>style.visibility</p:attrName>
                                        </p:attrNameLst>
                                      </p:cBhvr>
                                      <p:to>
                                        <p:strVal val="visible"/>
                                      </p:to>
                                    </p:set>
                                    <p:animEffect transition="in" filter="barn(outHorizontal)">
                                      <p:cBhvr>
                                        <p:cTn id="32" dur="500"/>
                                        <p:tgtEl>
                                          <p:spTgt spid="666632"/>
                                        </p:tgtEl>
                                      </p:cBhvr>
                                    </p:animEffect>
                                  </p:childTnLst>
                                  <p:subTnLst>
                                    <p:set>
                                      <p:cBhvr override="childStyle">
                                        <p:cTn dur="1" fill="hold" display="0" masterRel="nextClick" afterEffect="1"/>
                                        <p:tgtEl>
                                          <p:spTgt spid="66663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66633"/>
                                        </p:tgtEl>
                                        <p:attrNameLst>
                                          <p:attrName>style.visibility</p:attrName>
                                        </p:attrNameLst>
                                      </p:cBhvr>
                                      <p:to>
                                        <p:strVal val="visible"/>
                                      </p:to>
                                    </p:set>
                                    <p:animEffect transition="in" filter="box(out)">
                                      <p:cBhvr>
                                        <p:cTn id="37" dur="500"/>
                                        <p:tgtEl>
                                          <p:spTgt spid="6666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66634"/>
                                        </p:tgtEl>
                                        <p:attrNameLst>
                                          <p:attrName>style.visibility</p:attrName>
                                        </p:attrNameLst>
                                      </p:cBhvr>
                                      <p:to>
                                        <p:strVal val="visible"/>
                                      </p:to>
                                    </p:set>
                                    <p:animEffect transition="in" filter="barn(outHorizontal)">
                                      <p:cBhvr>
                                        <p:cTn id="42" dur="500"/>
                                        <p:tgtEl>
                                          <p:spTgt spid="666634"/>
                                        </p:tgtEl>
                                      </p:cBhvr>
                                    </p:animEffect>
                                  </p:childTnLst>
                                  <p:subTnLst>
                                    <p:set>
                                      <p:cBhvr override="childStyle">
                                        <p:cTn dur="1" fill="hold" display="0" masterRel="nextClick" afterEffect="1"/>
                                        <p:tgtEl>
                                          <p:spTgt spid="66663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666637"/>
                                        </p:tgtEl>
                                        <p:attrNameLst>
                                          <p:attrName>style.visibility</p:attrName>
                                        </p:attrNameLst>
                                      </p:cBhvr>
                                      <p:to>
                                        <p:strVal val="visible"/>
                                      </p:to>
                                    </p:set>
                                    <p:animEffect transition="in" filter="box(out)">
                                      <p:cBhvr>
                                        <p:cTn id="47" dur="500"/>
                                        <p:tgtEl>
                                          <p:spTgt spid="66663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666646"/>
                                        </p:tgtEl>
                                        <p:attrNameLst>
                                          <p:attrName>style.visibility</p:attrName>
                                        </p:attrNameLst>
                                      </p:cBhvr>
                                      <p:to>
                                        <p:strVal val="visible"/>
                                      </p:to>
                                    </p:set>
                                    <p:animEffect transition="in" filter="checkerboard(across)">
                                      <p:cBhvr>
                                        <p:cTn id="52" dur="500"/>
                                        <p:tgtEl>
                                          <p:spTgt spid="6666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666647"/>
                                        </p:tgtEl>
                                        <p:attrNameLst>
                                          <p:attrName>style.visibility</p:attrName>
                                        </p:attrNameLst>
                                      </p:cBhvr>
                                      <p:to>
                                        <p:strVal val="visible"/>
                                      </p:to>
                                    </p:set>
                                    <p:animEffect transition="in" filter="box(out)">
                                      <p:cBhvr>
                                        <p:cTn id="57" dur="500"/>
                                        <p:tgtEl>
                                          <p:spTgt spid="66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animBg="1" autoUpdateAnimBg="0"/>
      <p:bldP spid="666630" grpId="0" animBg="1" autoUpdateAnimBg="0"/>
      <p:bldP spid="666631" grpId="0" animBg="1" autoUpdateAnimBg="0"/>
      <p:bldP spid="666632" grpId="0" animBg="1" autoUpdateAnimBg="0"/>
      <p:bldP spid="666633" grpId="0" animBg="1" autoUpdateAnimBg="0"/>
      <p:bldP spid="666634" grpId="0" animBg="1" autoUpdateAnimBg="0"/>
      <p:bldP spid="666635" grpId="0" animBg="1" autoUpdateAnimBg="0"/>
      <p:bldP spid="666636" grpId="0" animBg="1" autoUpdateAnimBg="0"/>
      <p:bldP spid="666637" grpId="0" animBg="1" autoUpdateAnimBg="0"/>
      <p:bldP spid="666647"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647700" y="1066800"/>
            <a:ext cx="8001000" cy="2338388"/>
          </a:xfrm>
          <a:prstGeom prst="rect">
            <a:avLst/>
          </a:prstGeom>
          <a:noFill/>
          <a:ln w="9525">
            <a:noFill/>
            <a:miter lim="800000"/>
          </a:ln>
          <a:effectLst/>
        </p:spPr>
        <p:txBody>
          <a:bodyPr>
            <a:spAutoFit/>
          </a:bodyPr>
          <a:lstStyle/>
          <a:p>
            <a:pPr algn="just">
              <a:lnSpc>
                <a:spcPct val="160000"/>
              </a:lnSpc>
              <a:buClr>
                <a:schemeClr val="accent2"/>
              </a:buClr>
              <a:buFont typeface="Wingdings" panose="05000000000000000000" pitchFamily="2" charset="2"/>
              <a:buNone/>
            </a:pPr>
            <a:r>
              <a:rPr lang="zh-CN" altLang="en-US" sz="2000" b="1" i="1">
                <a:solidFill>
                  <a:srgbClr val="008000"/>
                </a:solidFill>
                <a:ea typeface="Arial Unicode MS" pitchFamily="34" charset="-122"/>
                <a:cs typeface="Arial Unicode MS" pitchFamily="34" charset="-122"/>
              </a:rPr>
              <a:t>类继承关系的语法形式</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class </a:t>
            </a:r>
            <a:r>
              <a:rPr lang="zh-CN" altLang="en-US" sz="1800" b="1" i="1">
                <a:ea typeface="Arial Unicode MS" pitchFamily="34" charset="-122"/>
                <a:cs typeface="Arial Unicode MS" pitchFamily="34" charset="-122"/>
              </a:rPr>
              <a:t>派生类名</a:t>
            </a: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基类名表</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a:t>
            </a:r>
          </a:p>
          <a:p>
            <a:pPr algn="just">
              <a:lnSpc>
                <a:spcPct val="160000"/>
              </a:lnSpc>
              <a:buClr>
                <a:schemeClr val="accent2"/>
              </a:buClr>
              <a:buFont typeface="Wingdings" panose="05000000000000000000" pitchFamily="2" charset="2"/>
              <a:buNone/>
            </a:pP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数据成员和成员函数声明</a:t>
            </a:r>
          </a:p>
          <a:p>
            <a:pPr algn="just">
              <a:lnSpc>
                <a:spcPct val="160000"/>
              </a:lnSpc>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a:t>
            </a:r>
          </a:p>
        </p:txBody>
      </p:sp>
      <p:sp>
        <p:nvSpPr>
          <p:cNvPr id="534531" name="Rectangle 3"/>
          <p:cNvSpPr>
            <a:spLocks noGrp="1" noChangeArrowheads="1"/>
          </p:cNvSpPr>
          <p:nvPr>
            <p:ph type="ctrTitle" idx="4294967295"/>
          </p:nvPr>
        </p:nvSpPr>
        <p:spPr>
          <a:xfrm>
            <a:off x="533400" y="381000"/>
            <a:ext cx="5561013" cy="609600"/>
          </a:xfrm>
          <a:prstGeom prst="rect">
            <a:avLst/>
          </a:prstGeom>
        </p:spPr>
        <p:txBody>
          <a:bodyPr/>
          <a:lstStyle/>
          <a:p>
            <a:pPr algn="l"/>
            <a:r>
              <a:rPr lang="en-US" altLang="zh-CN" sz="2800" b="1">
                <a:solidFill>
                  <a:schemeClr val="accent2"/>
                </a:solidFill>
                <a:latin typeface="楷体_GB2312" pitchFamily="49" charset="-122"/>
                <a:ea typeface="楷体_GB2312" pitchFamily="49" charset="-122"/>
              </a:rPr>
              <a:t>8.2  </a:t>
            </a:r>
            <a:r>
              <a:rPr lang="zh-CN" altLang="en-US" sz="2800" b="1">
                <a:solidFill>
                  <a:schemeClr val="accent2"/>
                </a:solidFill>
                <a:latin typeface="楷体_GB2312" pitchFamily="49" charset="-122"/>
                <a:ea typeface="楷体_GB2312" pitchFamily="49" charset="-122"/>
              </a:rPr>
              <a:t>基类和派生类</a:t>
            </a:r>
          </a:p>
        </p:txBody>
      </p:sp>
      <p:sp>
        <p:nvSpPr>
          <p:cNvPr id="534532" name="Rectangle 4"/>
          <p:cNvSpPr>
            <a:spLocks noChangeArrowheads="1"/>
          </p:cNvSpPr>
          <p:nvPr/>
        </p:nvSpPr>
        <p:spPr bwMode="auto">
          <a:xfrm>
            <a:off x="647700" y="3625850"/>
            <a:ext cx="7621588" cy="779463"/>
          </a:xfrm>
          <a:prstGeom prst="rect">
            <a:avLst/>
          </a:prstGeom>
          <a:noFill/>
          <a:ln w="9525">
            <a:noFill/>
            <a:miter lim="800000"/>
          </a:ln>
          <a:effectLst/>
        </p:spPr>
        <p:txBody>
          <a:bodyPr wrap="none">
            <a:spAutoFit/>
          </a:bodyPr>
          <a:lstStyle/>
          <a:p>
            <a:pPr algn="l"/>
            <a:r>
              <a:rPr lang="zh-CN" altLang="en-US" sz="1800" b="1" i="1">
                <a:ea typeface="Arial Unicode MS" pitchFamily="34" charset="-122"/>
                <a:cs typeface="Arial Unicode MS" pitchFamily="34" charset="-122"/>
              </a:rPr>
              <a:t>基类名表</a:t>
            </a:r>
            <a:r>
              <a:rPr lang="zh-CN" altLang="en-US" sz="1800" b="1" i="1">
                <a:solidFill>
                  <a:srgbClr val="0000FF"/>
                </a:solidFill>
                <a:ea typeface="Arial Unicode MS" pitchFamily="34" charset="-122"/>
                <a:cs typeface="Arial Unicode MS" pitchFamily="34" charset="-122"/>
              </a:rPr>
              <a:t> </a:t>
            </a:r>
            <a:r>
              <a:rPr lang="zh-CN" altLang="en-US" sz="1800" b="1">
                <a:ea typeface="Arial Unicode MS" pitchFamily="34" charset="-122"/>
                <a:cs typeface="Arial Unicode MS" pitchFamily="34" charset="-122"/>
              </a:rPr>
              <a:t> 构成</a:t>
            </a:r>
          </a:p>
          <a:p>
            <a:pPr algn="l">
              <a:spcBef>
                <a:spcPct val="50000"/>
              </a:spcBef>
              <a:buClr>
                <a:schemeClr val="accent2"/>
              </a:buClr>
              <a:buFont typeface="Wingdings" panose="05000000000000000000" pitchFamily="2" charset="2"/>
              <a:buNone/>
            </a:pPr>
            <a:r>
              <a:rPr lang="zh-CN" altLang="en-US" sz="1800" b="1">
                <a:ea typeface="Arial Unicode MS" pitchFamily="34" charset="-122"/>
                <a:cs typeface="Arial Unicode MS" pitchFamily="34" charset="-122"/>
              </a:rPr>
              <a:t>	</a:t>
            </a:r>
            <a:r>
              <a:rPr lang="zh-CN" altLang="en-US" sz="1800" b="1" i="1">
                <a:solidFill>
                  <a:srgbClr val="0000FF"/>
                </a:solidFill>
                <a:ea typeface="Arial Unicode MS" pitchFamily="34" charset="-122"/>
                <a:cs typeface="Arial Unicode MS" pitchFamily="34" charset="-122"/>
              </a:rPr>
              <a:t>访问控制</a:t>
            </a:r>
            <a:r>
              <a:rPr lang="zh-CN" altLang="en-US" sz="1800" b="1" i="1">
                <a:ea typeface="Arial Unicode MS" pitchFamily="34" charset="-122"/>
                <a:cs typeface="Arial Unicode MS" pitchFamily="34" charset="-122"/>
              </a:rPr>
              <a:t>  基类名</a:t>
            </a:r>
            <a:r>
              <a:rPr lang="en-US" altLang="zh-CN" sz="1800" b="1" i="1" baseline="-30000">
                <a:ea typeface="Arial Unicode MS" pitchFamily="34" charset="-122"/>
                <a:cs typeface="Arial Unicode MS" pitchFamily="34" charset="-122"/>
              </a:rPr>
              <a:t>1</a:t>
            </a:r>
            <a:r>
              <a:rPr lang="zh-CN" altLang="en-US" sz="1800" b="1">
                <a:ea typeface="Arial Unicode MS" pitchFamily="34" charset="-122"/>
                <a:cs typeface="Arial Unicode MS" pitchFamily="34" charset="-122"/>
              </a:rPr>
              <a:t>， </a:t>
            </a:r>
            <a:r>
              <a:rPr lang="zh-CN" altLang="en-US" sz="1800" b="1" i="1">
                <a:solidFill>
                  <a:srgbClr val="0000FF"/>
                </a:solidFill>
                <a:ea typeface="Arial Unicode MS" pitchFamily="34" charset="-122"/>
                <a:cs typeface="Arial Unicode MS" pitchFamily="34" charset="-122"/>
              </a:rPr>
              <a:t>访问控制</a:t>
            </a:r>
            <a:r>
              <a:rPr lang="zh-CN" altLang="en-US" sz="1800" b="1" i="1">
                <a:ea typeface="Arial Unicode MS" pitchFamily="34" charset="-122"/>
                <a:cs typeface="Arial Unicode MS" pitchFamily="34" charset="-122"/>
              </a:rPr>
              <a:t>  基类名</a:t>
            </a:r>
            <a:r>
              <a:rPr lang="en-US" altLang="zh-CN" sz="1800" b="1" i="1" baseline="-30000">
                <a:ea typeface="Arial Unicode MS" pitchFamily="34" charset="-122"/>
                <a:cs typeface="Arial Unicode MS" pitchFamily="34" charset="-122"/>
              </a:rPr>
              <a:t>2</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 </a:t>
            </a:r>
            <a:r>
              <a:rPr lang="zh-CN" altLang="en-US" sz="1800" b="1" i="1">
                <a:solidFill>
                  <a:srgbClr val="0000FF"/>
                </a:solidFill>
                <a:ea typeface="Arial Unicode MS" pitchFamily="34" charset="-122"/>
                <a:cs typeface="Arial Unicode MS" pitchFamily="34" charset="-122"/>
              </a:rPr>
              <a:t>访问控制</a:t>
            </a:r>
            <a:r>
              <a:rPr lang="zh-CN" altLang="en-US" sz="1800" b="1" i="1">
                <a:ea typeface="Arial Unicode MS" pitchFamily="34" charset="-122"/>
                <a:cs typeface="Arial Unicode MS" pitchFamily="34" charset="-122"/>
              </a:rPr>
              <a:t>  基类名</a:t>
            </a:r>
            <a:r>
              <a:rPr lang="en-US" altLang="zh-CN" sz="1800" b="1" i="1" baseline="-30000">
                <a:ea typeface="Arial Unicode MS" pitchFamily="34" charset="-122"/>
                <a:cs typeface="Arial Unicode MS" pitchFamily="34" charset="-122"/>
              </a:rPr>
              <a:t>n</a:t>
            </a:r>
            <a:endParaRPr lang="en-US" altLang="zh-CN" sz="1800" b="1" i="1">
              <a:ea typeface="Arial Unicode MS" pitchFamily="34" charset="-122"/>
              <a:cs typeface="Arial Unicode MS" pitchFamily="34" charset="-122"/>
            </a:endParaRPr>
          </a:p>
        </p:txBody>
      </p:sp>
      <p:sp>
        <p:nvSpPr>
          <p:cNvPr id="534533" name="Rectangle 5"/>
          <p:cNvSpPr>
            <a:spLocks noChangeArrowheads="1"/>
          </p:cNvSpPr>
          <p:nvPr/>
        </p:nvSpPr>
        <p:spPr bwMode="auto">
          <a:xfrm>
            <a:off x="647700" y="4538663"/>
            <a:ext cx="6858000" cy="1628775"/>
          </a:xfrm>
          <a:prstGeom prst="rect">
            <a:avLst/>
          </a:prstGeom>
          <a:noFill/>
          <a:ln w="9525">
            <a:noFill/>
            <a:miter lim="800000"/>
            <a:headEnd type="none" w="sm" len="med"/>
          </a:ln>
          <a:effectLst/>
        </p:spPr>
        <p:txBody>
          <a:bodyPr lIns="90000" tIns="46800" rIns="90000" bIns="46800" anchor="ctr">
            <a:spAutoFit/>
          </a:bodyPr>
          <a:lstStyle/>
          <a:p>
            <a:pPr algn="l">
              <a:lnSpc>
                <a:spcPct val="140000"/>
              </a:lnSpc>
            </a:pPr>
            <a:r>
              <a:rPr lang="zh-CN" altLang="en-US" sz="1800" b="1" i="1">
                <a:solidFill>
                  <a:srgbClr val="0000FF"/>
                </a:solidFill>
                <a:ea typeface="Arial Unicode MS" pitchFamily="34" charset="-122"/>
                <a:cs typeface="Arial Unicode MS" pitchFamily="34" charset="-122"/>
              </a:rPr>
              <a:t>访问控制</a:t>
            </a:r>
            <a:r>
              <a:rPr lang="zh-CN" altLang="en-US" sz="1800" b="1" i="1">
                <a:ea typeface="Arial Unicode MS" pitchFamily="34" charset="-122"/>
                <a:cs typeface="Arial Unicode MS" pitchFamily="34" charset="-122"/>
              </a:rPr>
              <a:t> </a:t>
            </a:r>
            <a:r>
              <a:rPr lang="zh-CN" altLang="en-US" sz="1800" b="1">
                <a:ea typeface="Arial Unicode MS" pitchFamily="34" charset="-122"/>
                <a:cs typeface="Arial Unicode MS" pitchFamily="34" charset="-122"/>
              </a:rPr>
              <a:t>表示派生类对基类的继承方式，使用关键字：</a:t>
            </a:r>
          </a:p>
          <a:p>
            <a:pPr algn="l">
              <a:lnSpc>
                <a:spcPct val="140000"/>
              </a:lnSpc>
            </a:pPr>
            <a:r>
              <a:rPr lang="zh-CN" altLang="en-US" sz="1800" b="1">
                <a:solidFill>
                  <a:srgbClr val="00CC00"/>
                </a:solidFill>
                <a:ea typeface="Arial Unicode MS" pitchFamily="34" charset="-122"/>
                <a:cs typeface="Arial Unicode MS" pitchFamily="34" charset="-122"/>
              </a:rPr>
              <a:t>  	</a:t>
            </a:r>
            <a:r>
              <a:rPr lang="en-US" altLang="zh-CN" sz="1800" b="1">
                <a:solidFill>
                  <a:srgbClr val="008000"/>
                </a:solidFill>
                <a:effectLst>
                  <a:outerShdw blurRad="38100" dist="38100" dir="2700000" algn="tl">
                    <a:srgbClr val="000000"/>
                  </a:outerShdw>
                </a:effectLst>
                <a:ea typeface="Arial Unicode MS" pitchFamily="34" charset="-122"/>
                <a:cs typeface="Arial Unicode MS" pitchFamily="34" charset="-122"/>
              </a:rPr>
              <a:t>public</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公有继承</a:t>
            </a:r>
          </a:p>
          <a:p>
            <a:pPr algn="l">
              <a:lnSpc>
                <a:spcPct val="140000"/>
              </a:lnSpc>
            </a:pPr>
            <a:r>
              <a:rPr lang="zh-CN" altLang="en-US" sz="1800" b="1">
                <a:ea typeface="Arial Unicode MS" pitchFamily="34" charset="-122"/>
                <a:cs typeface="Arial Unicode MS" pitchFamily="34" charset="-122"/>
              </a:rPr>
              <a:t> 	</a:t>
            </a:r>
            <a:r>
              <a:rPr lang="en-US" altLang="zh-CN" sz="1800" b="1">
                <a:solidFill>
                  <a:srgbClr val="008000"/>
                </a:solidFill>
                <a:effectLst>
                  <a:outerShdw blurRad="38100" dist="38100" dir="2700000" algn="tl">
                    <a:srgbClr val="000000"/>
                  </a:outerShdw>
                </a:effectLst>
                <a:ea typeface="Arial Unicode MS" pitchFamily="34" charset="-122"/>
                <a:cs typeface="Arial Unicode MS" pitchFamily="34" charset="-122"/>
              </a:rPr>
              <a:t>private</a:t>
            </a:r>
            <a:r>
              <a:rPr lang="en-US" altLang="zh-CN" sz="1800" b="1">
                <a:solidFill>
                  <a:srgbClr val="FF6600"/>
                </a:solidFill>
                <a:ea typeface="Arial Unicode MS" pitchFamily="34" charset="-122"/>
                <a:cs typeface="Arial Unicode MS" pitchFamily="34" charset="-122"/>
              </a:rPr>
              <a:t>	</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私有继承</a:t>
            </a:r>
          </a:p>
          <a:p>
            <a:pPr algn="l">
              <a:lnSpc>
                <a:spcPct val="140000"/>
              </a:lnSpc>
            </a:pPr>
            <a:r>
              <a:rPr lang="zh-CN" altLang="en-US" sz="1800" b="1">
                <a:solidFill>
                  <a:srgbClr val="FFFF00"/>
                </a:solidFill>
                <a:ea typeface="Arial Unicode MS" pitchFamily="34" charset="-122"/>
                <a:cs typeface="Arial Unicode MS" pitchFamily="34" charset="-122"/>
              </a:rPr>
              <a:t>  	</a:t>
            </a:r>
            <a:r>
              <a:rPr lang="en-US" altLang="zh-CN" sz="1800" b="1">
                <a:solidFill>
                  <a:srgbClr val="008000"/>
                </a:solidFill>
                <a:effectLst>
                  <a:outerShdw blurRad="38100" dist="38100" dir="2700000" algn="tl">
                    <a:srgbClr val="000000"/>
                  </a:outerShdw>
                </a:effectLst>
                <a:ea typeface="Arial Unicode MS" pitchFamily="34" charset="-122"/>
                <a:cs typeface="Arial Unicode MS" pitchFamily="34" charset="-122"/>
              </a:rPr>
              <a:t>protected</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保护继承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2000"/>
                                  </p:stCondLst>
                                  <p:childTnLst>
                                    <p:set>
                                      <p:cBhvr>
                                        <p:cTn id="6" dur="1" fill="hold">
                                          <p:stCondLst>
                                            <p:cond delay="0"/>
                                          </p:stCondLst>
                                        </p:cTn>
                                        <p:tgtEl>
                                          <p:spTgt spid="534533"/>
                                        </p:tgtEl>
                                        <p:attrNameLst>
                                          <p:attrName>style.visibility</p:attrName>
                                        </p:attrNameLst>
                                      </p:cBhvr>
                                      <p:to>
                                        <p:strVal val="visible"/>
                                      </p:to>
                                    </p:set>
                                    <p:animEffect transition="in" filter="blinds(vertical)">
                                      <p:cBhvr>
                                        <p:cTn id="7" dur="500"/>
                                        <p:tgtEl>
                                          <p:spTgt spid="534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3"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533400" y="381000"/>
            <a:ext cx="5561013" cy="609600"/>
          </a:xfrm>
          <a:prstGeom prst="rect">
            <a:avLst/>
          </a:prstGeom>
          <a:noFill/>
          <a:ln w="9525">
            <a:noFill/>
            <a:miter lim="800000"/>
          </a:ln>
          <a:effectLst/>
        </p:spPr>
        <p:txBody>
          <a:bodyPr lIns="92075" tIns="46038" rIns="92075" bIns="46038" anchor="ctr"/>
          <a:lstStyle/>
          <a:p>
            <a:pPr algn="l"/>
            <a:r>
              <a:rPr lang="en-US" altLang="zh-CN" sz="2800" b="1">
                <a:solidFill>
                  <a:srgbClr val="CC3300"/>
                </a:solidFill>
                <a:effectLst>
                  <a:outerShdw blurRad="38100" dist="38100" dir="2700000" algn="tl">
                    <a:srgbClr val="000000"/>
                  </a:outerShdw>
                </a:effectLst>
                <a:latin typeface="楷体_GB2312" pitchFamily="49" charset="-122"/>
                <a:ea typeface="楷体_GB2312" pitchFamily="49" charset="-122"/>
              </a:rPr>
              <a:t>8.5  </a:t>
            </a:r>
            <a:r>
              <a:rPr lang="zh-CN" altLang="en-US" sz="2800" b="1">
                <a:solidFill>
                  <a:srgbClr val="CC3300"/>
                </a:solidFill>
                <a:effectLst>
                  <a:outerShdw blurRad="38100" dist="38100" dir="2700000" algn="tl">
                    <a:srgbClr val="000000"/>
                  </a:outerShdw>
                </a:effectLst>
                <a:latin typeface="楷体_GB2312" pitchFamily="49" charset="-122"/>
                <a:ea typeface="楷体_GB2312" pitchFamily="49" charset="-122"/>
              </a:rPr>
              <a:t>多继承</a:t>
            </a:r>
          </a:p>
        </p:txBody>
      </p:sp>
      <p:sp>
        <p:nvSpPr>
          <p:cNvPr id="610307" name="Rectangle 3"/>
          <p:cNvSpPr>
            <a:spLocks noChangeArrowheads="1"/>
          </p:cNvSpPr>
          <p:nvPr/>
        </p:nvSpPr>
        <p:spPr bwMode="auto">
          <a:xfrm>
            <a:off x="304800" y="1947863"/>
            <a:ext cx="8610600" cy="3221037"/>
          </a:xfrm>
          <a:prstGeom prst="rect">
            <a:avLst/>
          </a:prstGeom>
          <a:noFill/>
          <a:ln w="9525">
            <a:noFill/>
            <a:miter lim="800000"/>
            <a:headEnd type="none" w="sm" len="med"/>
          </a:ln>
          <a:effectLst/>
        </p:spPr>
        <p:txBody>
          <a:bodyPr lIns="90000" tIns="46800" rIns="90000" bIns="46800" anchor="ctr">
            <a:spAutoFit/>
          </a:bodyPr>
          <a:lstStyle/>
          <a:p>
            <a:pPr algn="l">
              <a:lnSpc>
                <a:spcPct val="18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一个类有多个直接基类的继承关系称为</a:t>
            </a:r>
            <a:r>
              <a:rPr lang="zh-CN" altLang="en-US" sz="2000" b="1">
                <a:solidFill>
                  <a:srgbClr val="0000FF"/>
                </a:solidFill>
                <a:ea typeface="Arial Unicode MS" pitchFamily="34" charset="-122"/>
                <a:cs typeface="Arial Unicode MS" pitchFamily="34" charset="-122"/>
              </a:rPr>
              <a:t>多继承</a:t>
            </a:r>
          </a:p>
          <a:p>
            <a:pPr algn="l">
              <a:lnSpc>
                <a:spcPct val="180000"/>
              </a:lnSpc>
              <a:buFont typeface="Wingdings" panose="05000000000000000000" pitchFamily="2" charset="2"/>
              <a:buChar char="Ø"/>
            </a:pPr>
            <a:r>
              <a:rPr lang="zh-CN" altLang="en-US"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solidFill>
                  <a:srgbClr val="FF0000"/>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多继承声明语法</a:t>
            </a:r>
          </a:p>
          <a:p>
            <a:pPr algn="l">
              <a:lnSpc>
                <a:spcPct val="180000"/>
              </a:lnSpc>
              <a:buFont typeface="Wingdings" panose="05000000000000000000" pitchFamily="2" charset="2"/>
              <a:buNone/>
            </a:pPr>
            <a:r>
              <a:rPr lang="en-US" altLang="zh-CN" sz="2000" b="1">
                <a:ea typeface="Arial Unicode MS" pitchFamily="34" charset="-122"/>
                <a:cs typeface="Arial Unicode MS" pitchFamily="34" charset="-122"/>
              </a:rPr>
              <a:t>class</a:t>
            </a: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派生类名</a:t>
            </a: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访问控制  基类名</a:t>
            </a:r>
            <a:r>
              <a:rPr lang="en-US" altLang="zh-CN" sz="1800" b="1" i="1">
                <a:ea typeface="Arial Unicode MS" pitchFamily="34" charset="-122"/>
                <a:cs typeface="Arial Unicode MS" pitchFamily="34" charset="-122"/>
              </a:rPr>
              <a:t>1</a:t>
            </a:r>
            <a:r>
              <a:rPr lang="en-US" altLang="zh-CN" sz="1800" b="1">
                <a:ea typeface="Arial Unicode MS" pitchFamily="34" charset="-122"/>
                <a:cs typeface="Arial Unicode MS" pitchFamily="34" charset="-122"/>
              </a:rPr>
              <a:t> ,  </a:t>
            </a:r>
            <a:r>
              <a:rPr lang="zh-CN" altLang="en-US" sz="1800" b="1" i="1">
                <a:ea typeface="Arial Unicode MS" pitchFamily="34" charset="-122"/>
                <a:cs typeface="Arial Unicode MS" pitchFamily="34" charset="-122"/>
              </a:rPr>
              <a:t>访问控制  基类名</a:t>
            </a:r>
            <a:r>
              <a:rPr lang="en-US" altLang="zh-CN" sz="1800" b="1" i="1">
                <a:ea typeface="Arial Unicode MS" pitchFamily="34" charset="-122"/>
                <a:cs typeface="Arial Unicode MS" pitchFamily="34" charset="-122"/>
              </a:rPr>
              <a:t>2</a:t>
            </a:r>
            <a:r>
              <a:rPr lang="en-US" altLang="zh-CN" sz="1800" b="1">
                <a:ea typeface="Arial Unicode MS" pitchFamily="34" charset="-122"/>
                <a:cs typeface="Arial Unicode MS" pitchFamily="34" charset="-122"/>
              </a:rPr>
              <a:t> ,  … , </a:t>
            </a:r>
            <a:r>
              <a:rPr lang="zh-CN" altLang="en-US" sz="1800" b="1" i="1">
                <a:ea typeface="Arial Unicode MS" pitchFamily="34" charset="-122"/>
                <a:cs typeface="Arial Unicode MS" pitchFamily="34" charset="-122"/>
              </a:rPr>
              <a:t>访问控制  基类名</a:t>
            </a:r>
            <a:r>
              <a:rPr lang="en-US" altLang="zh-CN" sz="1800" b="1" i="1">
                <a:ea typeface="Arial Unicode MS" pitchFamily="34" charset="-122"/>
                <a:cs typeface="Arial Unicode MS" pitchFamily="34" charset="-122"/>
              </a:rPr>
              <a:t>n</a:t>
            </a:r>
          </a:p>
          <a:p>
            <a:pPr algn="l">
              <a:lnSpc>
                <a:spcPct val="180000"/>
              </a:lnSpc>
              <a:buFont typeface="Wingdings" panose="05000000000000000000" pitchFamily="2" charset="2"/>
              <a:buNone/>
            </a:pPr>
            <a:r>
              <a:rPr lang="en-US" altLang="zh-CN" sz="1800" b="1">
                <a:ea typeface="Arial Unicode MS" pitchFamily="34" charset="-122"/>
                <a:cs typeface="Arial Unicode MS" pitchFamily="34" charset="-122"/>
              </a:rPr>
              <a:t>    {</a:t>
            </a:r>
          </a:p>
          <a:p>
            <a:pPr algn="l">
              <a:lnSpc>
                <a:spcPct val="180000"/>
              </a:lnSpc>
              <a:buFont typeface="Wingdings" panose="05000000000000000000" pitchFamily="2" charset="2"/>
              <a:buNone/>
            </a:pPr>
            <a:r>
              <a:rPr lang="en-US" altLang="zh-CN" sz="1800" b="1">
                <a:ea typeface="Arial Unicode MS" pitchFamily="34" charset="-122"/>
                <a:cs typeface="Arial Unicode MS" pitchFamily="34" charset="-122"/>
              </a:rPr>
              <a:t>         </a:t>
            </a:r>
            <a:r>
              <a:rPr lang="zh-CN" altLang="en-US" sz="1800" b="1" i="1">
                <a:ea typeface="Arial Unicode MS" pitchFamily="34" charset="-122"/>
                <a:cs typeface="Arial Unicode MS" pitchFamily="34" charset="-122"/>
              </a:rPr>
              <a:t>数据成员和成员函数声明</a:t>
            </a:r>
          </a:p>
          <a:p>
            <a:pPr algn="l">
              <a:lnSpc>
                <a:spcPct val="180000"/>
              </a:lnSpc>
              <a:buFont typeface="Wingdings" panose="05000000000000000000" pitchFamily="2" charset="2"/>
              <a:buNone/>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a:t>
            </a:r>
            <a:r>
              <a:rPr lang="zh-CN" altLang="en-US" sz="1800" b="1">
                <a:ea typeface="Arial Unicode MS" pitchFamily="34" charset="-122"/>
                <a:cs typeface="Arial Unicode MS" pitchFamily="34" charset="-122"/>
              </a:rPr>
              <a:t>；</a:t>
            </a:r>
          </a:p>
        </p:txBody>
      </p:sp>
      <p:sp>
        <p:nvSpPr>
          <p:cNvPr id="61030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8.5  </a:t>
            </a:r>
            <a:r>
              <a:rPr lang="zh-CN" altLang="en-US" sz="100">
                <a:solidFill>
                  <a:schemeClr val="bg1"/>
                </a:solidFill>
              </a:rPr>
              <a:t>多继承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0306"/>
                                        </p:tgtEl>
                                        <p:attrNameLst>
                                          <p:attrName>style.visibility</p:attrName>
                                        </p:attrNameLst>
                                      </p:cBhvr>
                                      <p:to>
                                        <p:strVal val="visible"/>
                                      </p:to>
                                    </p:set>
                                    <p:animEffect transition="in" filter="checkerboard(across)">
                                      <p:cBhvr>
                                        <p:cTn id="7" dur="500"/>
                                        <p:tgtEl>
                                          <p:spTgt spid="6103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10307"/>
                                        </p:tgtEl>
                                        <p:attrNameLst>
                                          <p:attrName>style.visibility</p:attrName>
                                        </p:attrNameLst>
                                      </p:cBhvr>
                                      <p:to>
                                        <p:strVal val="visible"/>
                                      </p:to>
                                    </p:set>
                                    <p:animEffect transition="in" filter="checkerboard(down)">
                                      <p:cBhvr>
                                        <p:cTn id="12" dur="500"/>
                                        <p:tgtEl>
                                          <p:spTgt spid="610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autoUpdateAnimBg="0"/>
      <p:bldP spid="610307"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ChangeArrowheads="1"/>
          </p:cNvSpPr>
          <p:nvPr/>
        </p:nvSpPr>
        <p:spPr bwMode="auto">
          <a:xfrm>
            <a:off x="533400" y="381000"/>
            <a:ext cx="5561013" cy="609600"/>
          </a:xfrm>
          <a:prstGeom prst="rect">
            <a:avLst/>
          </a:prstGeom>
          <a:noFill/>
          <a:ln w="9525">
            <a:noFill/>
            <a:miter lim="800000"/>
          </a:ln>
          <a:effectLst/>
        </p:spPr>
        <p:txBody>
          <a:bodyPr lIns="92075" tIns="46038" rIns="92075" bIns="46038" anchor="ctr"/>
          <a:lstStyle/>
          <a:p>
            <a:pPr algn="l"/>
            <a:r>
              <a:rPr lang="en-US" altLang="zh-CN" sz="2800" b="1">
                <a:solidFill>
                  <a:srgbClr val="CC3300"/>
                </a:solidFill>
                <a:effectLst>
                  <a:outerShdw blurRad="38100" dist="38100" dir="2700000" algn="tl">
                    <a:srgbClr val="000000"/>
                  </a:outerShdw>
                </a:effectLst>
                <a:latin typeface="楷体_GB2312" pitchFamily="49" charset="-122"/>
                <a:ea typeface="楷体_GB2312" pitchFamily="49" charset="-122"/>
              </a:rPr>
              <a:t>8.5  </a:t>
            </a:r>
            <a:r>
              <a:rPr lang="zh-CN" altLang="en-US" sz="2800" b="1">
                <a:solidFill>
                  <a:srgbClr val="CC3300"/>
                </a:solidFill>
                <a:effectLst>
                  <a:outerShdw blurRad="38100" dist="38100" dir="2700000" algn="tl">
                    <a:srgbClr val="000000"/>
                  </a:outerShdw>
                </a:effectLst>
                <a:latin typeface="楷体_GB2312" pitchFamily="49" charset="-122"/>
                <a:ea typeface="楷体_GB2312" pitchFamily="49" charset="-122"/>
              </a:rPr>
              <a:t>多继承</a:t>
            </a:r>
          </a:p>
        </p:txBody>
      </p:sp>
      <p:sp>
        <p:nvSpPr>
          <p:cNvPr id="611331" name="Rectangle 3"/>
          <p:cNvSpPr>
            <a:spLocks noChangeArrowheads="1"/>
          </p:cNvSpPr>
          <p:nvPr/>
        </p:nvSpPr>
        <p:spPr bwMode="auto">
          <a:xfrm>
            <a:off x="2713038" y="4495800"/>
            <a:ext cx="3840162" cy="6477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b="1"/>
              <a:t>class  C : public  A </a:t>
            </a:r>
            <a:r>
              <a:rPr lang="zh-CN" altLang="en-US" sz="1800" b="1"/>
              <a:t>，</a:t>
            </a:r>
            <a:r>
              <a:rPr lang="en-US" altLang="zh-CN" sz="1800" b="1"/>
              <a:t>public  B</a:t>
            </a:r>
          </a:p>
        </p:txBody>
      </p:sp>
      <p:grpSp>
        <p:nvGrpSpPr>
          <p:cNvPr id="611332" name="Group 4"/>
          <p:cNvGrpSpPr/>
          <p:nvPr/>
        </p:nvGrpSpPr>
        <p:grpSpPr bwMode="auto">
          <a:xfrm>
            <a:off x="2062163" y="2911475"/>
            <a:ext cx="5149850" cy="647700"/>
            <a:chOff x="1299" y="1834"/>
            <a:chExt cx="3244" cy="408"/>
          </a:xfrm>
        </p:grpSpPr>
        <p:sp>
          <p:nvSpPr>
            <p:cNvPr id="611333" name="Rectangle 5"/>
            <p:cNvSpPr>
              <a:spLocks noChangeArrowheads="1"/>
            </p:cNvSpPr>
            <p:nvPr/>
          </p:nvSpPr>
          <p:spPr bwMode="auto">
            <a:xfrm>
              <a:off x="1299" y="1834"/>
              <a:ext cx="1360" cy="408"/>
            </a:xfrm>
            <a:prstGeom prst="rect">
              <a:avLst/>
            </a:prstGeom>
            <a:solidFill>
              <a:srgbClr val="FF7C8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b="1"/>
                <a:t>class  A</a:t>
              </a:r>
            </a:p>
          </p:txBody>
        </p:sp>
        <p:sp>
          <p:nvSpPr>
            <p:cNvPr id="611334" name="Rectangle 6"/>
            <p:cNvSpPr>
              <a:spLocks noChangeArrowheads="1"/>
            </p:cNvSpPr>
            <p:nvPr/>
          </p:nvSpPr>
          <p:spPr bwMode="auto">
            <a:xfrm>
              <a:off x="3183" y="1834"/>
              <a:ext cx="1360" cy="408"/>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b="1"/>
                <a:t>class  B </a:t>
              </a:r>
            </a:p>
          </p:txBody>
        </p:sp>
      </p:grpSp>
      <p:grpSp>
        <p:nvGrpSpPr>
          <p:cNvPr id="611335" name="Group 7"/>
          <p:cNvGrpSpPr/>
          <p:nvPr/>
        </p:nvGrpSpPr>
        <p:grpSpPr bwMode="auto">
          <a:xfrm>
            <a:off x="3043238" y="3540125"/>
            <a:ext cx="3095625" cy="955675"/>
            <a:chOff x="1917" y="2230"/>
            <a:chExt cx="1950" cy="602"/>
          </a:xfrm>
        </p:grpSpPr>
        <p:sp>
          <p:nvSpPr>
            <p:cNvPr id="611336" name="Freeform 8"/>
            <p:cNvSpPr/>
            <p:nvPr/>
          </p:nvSpPr>
          <p:spPr bwMode="auto">
            <a:xfrm>
              <a:off x="1917" y="2230"/>
              <a:ext cx="1011" cy="602"/>
            </a:xfrm>
            <a:custGeom>
              <a:avLst/>
              <a:gdLst/>
              <a:ahLst/>
              <a:cxnLst>
                <a:cxn ang="0">
                  <a:pos x="0" y="0"/>
                </a:cxn>
                <a:cxn ang="0">
                  <a:pos x="1011" y="602"/>
                </a:cxn>
              </a:cxnLst>
              <a:rect l="0" t="0" r="r" b="b"/>
              <a:pathLst>
                <a:path w="1011" h="602">
                  <a:moveTo>
                    <a:pt x="0" y="0"/>
                  </a:moveTo>
                  <a:lnTo>
                    <a:pt x="1011" y="602"/>
                  </a:lnTo>
                </a:path>
              </a:pathLst>
            </a:custGeom>
            <a:noFill/>
            <a:ln w="38100">
              <a:solidFill>
                <a:schemeClr val="folHlink"/>
              </a:solidFill>
              <a:round/>
              <a:headEnd type="stealth" w="lg"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1337" name="Freeform 9"/>
            <p:cNvSpPr/>
            <p:nvPr/>
          </p:nvSpPr>
          <p:spPr bwMode="auto">
            <a:xfrm>
              <a:off x="2928" y="2230"/>
              <a:ext cx="939" cy="602"/>
            </a:xfrm>
            <a:custGeom>
              <a:avLst/>
              <a:gdLst/>
              <a:ahLst/>
              <a:cxnLst>
                <a:cxn ang="0">
                  <a:pos x="939" y="0"/>
                </a:cxn>
                <a:cxn ang="0">
                  <a:pos x="0" y="602"/>
                </a:cxn>
              </a:cxnLst>
              <a:rect l="0" t="0" r="r" b="b"/>
              <a:pathLst>
                <a:path w="939" h="602">
                  <a:moveTo>
                    <a:pt x="939" y="0"/>
                  </a:moveTo>
                  <a:lnTo>
                    <a:pt x="0" y="602"/>
                  </a:lnTo>
                </a:path>
              </a:pathLst>
            </a:custGeom>
            <a:noFill/>
            <a:ln w="38100">
              <a:solidFill>
                <a:schemeClr val="folHlink"/>
              </a:solidFill>
              <a:round/>
              <a:headEnd type="stealth" w="lg"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11338" name="Rectangle 10"/>
          <p:cNvSpPr>
            <a:spLocks noChangeArrowheads="1"/>
          </p:cNvSpPr>
          <p:nvPr/>
        </p:nvSpPr>
        <p:spPr bwMode="auto">
          <a:xfrm>
            <a:off x="819150" y="1290638"/>
            <a:ext cx="7486650" cy="946150"/>
          </a:xfrm>
          <a:prstGeom prst="rect">
            <a:avLst/>
          </a:prstGeom>
          <a:noFill/>
          <a:ln w="9525">
            <a:noFill/>
            <a:miter lim="800000"/>
            <a:headEnd type="none" w="sm" len="med"/>
          </a:ln>
          <a:effectLst/>
        </p:spPr>
        <p:txBody>
          <a:bodyPr lIns="90000" tIns="46800" rIns="90000" bIns="46800" anchor="ctr">
            <a:spAutoFit/>
          </a:bodyPr>
          <a:lstStyle/>
          <a:p>
            <a:pPr algn="l">
              <a:lnSpc>
                <a:spcPct val="14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类 </a:t>
            </a:r>
            <a:r>
              <a:rPr lang="en-US" altLang="zh-CN" sz="2000" b="1">
                <a:ea typeface="Arial Unicode MS" pitchFamily="34" charset="-122"/>
                <a:cs typeface="Arial Unicode MS" pitchFamily="34" charset="-122"/>
              </a:rPr>
              <a:t>C </a:t>
            </a:r>
            <a:r>
              <a:rPr lang="zh-CN" altLang="en-US" sz="2000" b="1">
                <a:ea typeface="Arial Unicode MS" pitchFamily="34" charset="-122"/>
                <a:cs typeface="Arial Unicode MS" pitchFamily="34" charset="-122"/>
              </a:rPr>
              <a:t>可以根据访问控制同时继承类 </a:t>
            </a:r>
            <a:r>
              <a:rPr lang="en-US" altLang="zh-CN" sz="2000" b="1">
                <a:ea typeface="Arial Unicode MS" pitchFamily="34" charset="-122"/>
                <a:cs typeface="Arial Unicode MS" pitchFamily="34" charset="-122"/>
              </a:rPr>
              <a:t>A </a:t>
            </a:r>
            <a:r>
              <a:rPr lang="zh-CN" altLang="en-US" sz="2000" b="1">
                <a:ea typeface="Arial Unicode MS" pitchFamily="34" charset="-122"/>
                <a:cs typeface="Arial Unicode MS" pitchFamily="34" charset="-122"/>
              </a:rPr>
              <a:t>和类 </a:t>
            </a:r>
            <a:r>
              <a:rPr lang="en-US" altLang="zh-CN" sz="2000" b="1">
                <a:ea typeface="Arial Unicode MS" pitchFamily="34" charset="-122"/>
                <a:cs typeface="Arial Unicode MS" pitchFamily="34" charset="-122"/>
              </a:rPr>
              <a:t>B </a:t>
            </a:r>
            <a:r>
              <a:rPr lang="zh-CN" altLang="en-US" sz="2000" b="1">
                <a:ea typeface="Arial Unicode MS" pitchFamily="34" charset="-122"/>
                <a:cs typeface="Arial Unicode MS" pitchFamily="34" charset="-122"/>
              </a:rPr>
              <a:t>的成员，并添加</a:t>
            </a:r>
          </a:p>
          <a:p>
            <a:pPr algn="l">
              <a:lnSpc>
                <a:spcPct val="140000"/>
              </a:lnSpc>
              <a:buFont typeface="Wingdings" panose="05000000000000000000" pitchFamily="2" charset="2"/>
              <a:buNone/>
            </a:pPr>
            <a:r>
              <a:rPr lang="zh-CN" altLang="en-US" sz="2000" b="1">
                <a:ea typeface="Arial Unicode MS" pitchFamily="34" charset="-122"/>
                <a:cs typeface="Arial Unicode MS" pitchFamily="34" charset="-122"/>
              </a:rPr>
              <a:t>     自己的成员</a:t>
            </a:r>
          </a:p>
        </p:txBody>
      </p:sp>
      <p:sp>
        <p:nvSpPr>
          <p:cNvPr id="611339"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8.5  </a:t>
            </a:r>
            <a:r>
              <a:rPr lang="zh-CN" altLang="en-US" sz="100">
                <a:solidFill>
                  <a:schemeClr val="bg1"/>
                </a:solidFill>
              </a:rPr>
              <a:t>多继承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611338"/>
                                        </p:tgtEl>
                                        <p:attrNameLst>
                                          <p:attrName>style.visibility</p:attrName>
                                        </p:attrNameLst>
                                      </p:cBhvr>
                                      <p:to>
                                        <p:strVal val="visible"/>
                                      </p:to>
                                    </p:set>
                                    <p:animEffect transition="in" filter="checkerboard(across)">
                                      <p:cBhvr>
                                        <p:cTn id="7" dur="500"/>
                                        <p:tgtEl>
                                          <p:spTgt spid="611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11332"/>
                                        </p:tgtEl>
                                        <p:attrNameLst>
                                          <p:attrName>style.visibility</p:attrName>
                                        </p:attrNameLst>
                                      </p:cBhvr>
                                      <p:to>
                                        <p:strVal val="visible"/>
                                      </p:to>
                                    </p:set>
                                    <p:animEffect transition="in" filter="box(out)">
                                      <p:cBhvr>
                                        <p:cTn id="12" dur="500"/>
                                        <p:tgtEl>
                                          <p:spTgt spid="61133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nodeType="clickEffect">
                                  <p:stCondLst>
                                    <p:cond delay="0"/>
                                  </p:stCondLst>
                                  <p:childTnLst>
                                    <p:set>
                                      <p:cBhvr>
                                        <p:cTn id="16" dur="1" fill="hold">
                                          <p:stCondLst>
                                            <p:cond delay="0"/>
                                          </p:stCondLst>
                                        </p:cTn>
                                        <p:tgtEl>
                                          <p:spTgt spid="611335"/>
                                        </p:tgtEl>
                                        <p:attrNameLst>
                                          <p:attrName>style.visibility</p:attrName>
                                        </p:attrNameLst>
                                      </p:cBhvr>
                                      <p:to>
                                        <p:strVal val="visible"/>
                                      </p:to>
                                    </p:set>
                                    <p:anim calcmode="lin" valueType="num">
                                      <p:cBhvr>
                                        <p:cTn id="17" dur="500" fill="hold"/>
                                        <p:tgtEl>
                                          <p:spTgt spid="611335"/>
                                        </p:tgtEl>
                                        <p:attrNameLst>
                                          <p:attrName>ppt_x</p:attrName>
                                        </p:attrNameLst>
                                      </p:cBhvr>
                                      <p:tavLst>
                                        <p:tav tm="0">
                                          <p:val>
                                            <p:strVal val="#ppt_x"/>
                                          </p:val>
                                        </p:tav>
                                        <p:tav tm="100000">
                                          <p:val>
                                            <p:strVal val="#ppt_x"/>
                                          </p:val>
                                        </p:tav>
                                      </p:tavLst>
                                    </p:anim>
                                    <p:anim calcmode="lin" valueType="num">
                                      <p:cBhvr>
                                        <p:cTn id="18" dur="500" fill="hold"/>
                                        <p:tgtEl>
                                          <p:spTgt spid="611335"/>
                                        </p:tgtEl>
                                        <p:attrNameLst>
                                          <p:attrName>ppt_y</p:attrName>
                                        </p:attrNameLst>
                                      </p:cBhvr>
                                      <p:tavLst>
                                        <p:tav tm="0">
                                          <p:val>
                                            <p:strVal val="#ppt_y-#ppt_h/2"/>
                                          </p:val>
                                        </p:tav>
                                        <p:tav tm="100000">
                                          <p:val>
                                            <p:strVal val="#ppt_y"/>
                                          </p:val>
                                        </p:tav>
                                      </p:tavLst>
                                    </p:anim>
                                    <p:anim calcmode="lin" valueType="num">
                                      <p:cBhvr>
                                        <p:cTn id="19" dur="500" fill="hold"/>
                                        <p:tgtEl>
                                          <p:spTgt spid="611335"/>
                                        </p:tgtEl>
                                        <p:attrNameLst>
                                          <p:attrName>ppt_w</p:attrName>
                                        </p:attrNameLst>
                                      </p:cBhvr>
                                      <p:tavLst>
                                        <p:tav tm="0">
                                          <p:val>
                                            <p:strVal val="#ppt_w"/>
                                          </p:val>
                                        </p:tav>
                                        <p:tav tm="100000">
                                          <p:val>
                                            <p:strVal val="#ppt_w"/>
                                          </p:val>
                                        </p:tav>
                                      </p:tavLst>
                                    </p:anim>
                                    <p:anim calcmode="lin" valueType="num">
                                      <p:cBhvr>
                                        <p:cTn id="20" dur="500" fill="hold"/>
                                        <p:tgtEl>
                                          <p:spTgt spid="61133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4" presetClass="entr" presetSubtype="32" fill="hold" grpId="0" nodeType="afterEffect">
                                  <p:stCondLst>
                                    <p:cond delay="1000"/>
                                  </p:stCondLst>
                                  <p:childTnLst>
                                    <p:set>
                                      <p:cBhvr>
                                        <p:cTn id="23" dur="1" fill="hold">
                                          <p:stCondLst>
                                            <p:cond delay="0"/>
                                          </p:stCondLst>
                                        </p:cTn>
                                        <p:tgtEl>
                                          <p:spTgt spid="611331"/>
                                        </p:tgtEl>
                                        <p:attrNameLst>
                                          <p:attrName>style.visibility</p:attrName>
                                        </p:attrNameLst>
                                      </p:cBhvr>
                                      <p:to>
                                        <p:strVal val="visible"/>
                                      </p:to>
                                    </p:set>
                                    <p:animEffect transition="in" filter="box(out)">
                                      <p:cBhvr>
                                        <p:cTn id="24" dur="500"/>
                                        <p:tgtEl>
                                          <p:spTgt spid="61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autoUpdateAnimBg="0"/>
      <p:bldP spid="611338"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ext Box 2"/>
          <p:cNvSpPr txBox="1">
            <a:spLocks noChangeArrowheads="1"/>
          </p:cNvSpPr>
          <p:nvPr/>
        </p:nvSpPr>
        <p:spPr bwMode="auto">
          <a:xfrm>
            <a:off x="609600" y="1600200"/>
            <a:ext cx="8001000" cy="4359275"/>
          </a:xfrm>
          <a:prstGeom prst="rect">
            <a:avLst/>
          </a:prstGeom>
          <a:noFill/>
          <a:ln w="9525">
            <a:noFill/>
            <a:miter lim="800000"/>
          </a:ln>
          <a:effectLst/>
        </p:spPr>
        <p:txBody>
          <a:bodyPr>
            <a:spAutoFit/>
          </a:bodyPr>
          <a:lstStyle/>
          <a:p>
            <a:pPr algn="just">
              <a:lnSpc>
                <a:spcPct val="200000"/>
              </a:lnSpc>
              <a:buClr>
                <a:srgbClr val="FF3300"/>
              </a:buClr>
              <a:buFont typeface="Wingdings" panose="05000000000000000000" pitchFamily="2" charset="2"/>
              <a:buChar char="Ø"/>
            </a:pPr>
            <a:r>
              <a:rPr lang="en-US" altLang="zh-CN" sz="2000" b="1">
                <a:latin typeface="宋体" panose="02010600030101010101" pitchFamily="2" charset="-122"/>
                <a:ea typeface="Arial Unicode MS" pitchFamily="34" charset="-122"/>
                <a:cs typeface="Arial Unicode MS" pitchFamily="34" charset="-122"/>
              </a:rPr>
              <a:t> </a:t>
            </a:r>
            <a:r>
              <a:rPr lang="zh-CN" altLang="en-US" sz="2000" b="1">
                <a:latin typeface="宋体" panose="02010600030101010101" pitchFamily="2" charset="-122"/>
                <a:ea typeface="Arial Unicode MS" pitchFamily="34" charset="-122"/>
                <a:cs typeface="Arial Unicode MS" pitchFamily="34" charset="-122"/>
              </a:rPr>
              <a:t>多个基类的派生类构造函数可以用初始式调用基类构造函数初始化数据成员。</a:t>
            </a:r>
          </a:p>
          <a:p>
            <a:pPr algn="just">
              <a:lnSpc>
                <a:spcPct val="200000"/>
              </a:lnSpc>
              <a:buClr>
                <a:srgbClr val="FF3300"/>
              </a:buClr>
              <a:buFont typeface="Wingdings" panose="05000000000000000000" pitchFamily="2" charset="2"/>
              <a:buChar char="Ø"/>
            </a:pPr>
            <a:r>
              <a:rPr lang="zh-CN" altLang="en-US" sz="2000" b="1">
                <a:latin typeface="宋体" panose="02010600030101010101" pitchFamily="2" charset="-122"/>
                <a:ea typeface="Arial Unicode MS" pitchFamily="34" charset="-122"/>
                <a:cs typeface="Arial Unicode MS" pitchFamily="34" charset="-122"/>
              </a:rPr>
              <a:t>执行顺序与单继承构造函数情况类似。多个直接基类构造函数执行顺序取决于定义派生类时指定的各个继承基类的顺序。</a:t>
            </a:r>
          </a:p>
          <a:p>
            <a:pPr algn="l">
              <a:lnSpc>
                <a:spcPct val="200000"/>
              </a:lnSpc>
              <a:buClr>
                <a:srgbClr val="FF3300"/>
              </a:buClr>
              <a:buFont typeface="Wingdings" panose="05000000000000000000" pitchFamily="2" charset="2"/>
              <a:buChar char="Ø"/>
            </a:pPr>
            <a:r>
              <a:rPr lang="zh-CN" altLang="en-US" sz="2000" b="1">
                <a:latin typeface="宋体" panose="02010600030101010101" pitchFamily="2" charset="-122"/>
                <a:ea typeface="Arial Unicode MS" pitchFamily="34" charset="-122"/>
                <a:cs typeface="Arial Unicode MS" pitchFamily="34" charset="-122"/>
              </a:rPr>
              <a:t> 一个派生类对象拥有多个直接或间接基类的成员。不同名成员访问不会出现二义性。如果不同的基类有同名成员，派生类对象访问时应该加以识别。</a:t>
            </a:r>
            <a:r>
              <a:rPr lang="zh-CN" altLang="en-US" sz="2000" b="1">
                <a:ea typeface="Arial Unicode MS" pitchFamily="34" charset="-122"/>
                <a:cs typeface="Arial Unicode MS" pitchFamily="34" charset="-122"/>
              </a:rPr>
              <a:t> </a:t>
            </a:r>
          </a:p>
        </p:txBody>
      </p:sp>
      <p:sp>
        <p:nvSpPr>
          <p:cNvPr id="612355" name="Rectangle 3"/>
          <p:cNvSpPr>
            <a:spLocks noChangeArrowheads="1"/>
          </p:cNvSpPr>
          <p:nvPr/>
        </p:nvSpPr>
        <p:spPr bwMode="auto">
          <a:xfrm>
            <a:off x="685800" y="685800"/>
            <a:ext cx="5638800" cy="609600"/>
          </a:xfrm>
          <a:prstGeom prst="rect">
            <a:avLst/>
          </a:prstGeom>
          <a:noFill/>
          <a:ln w="9525">
            <a:noFill/>
            <a:miter lim="800000"/>
          </a:ln>
          <a:effectLst/>
        </p:spPr>
        <p:txBody>
          <a:bodyPr lIns="92075" tIns="46038" rIns="92075" bIns="46038" anchor="ctr"/>
          <a:lstStyle/>
          <a:p>
            <a:pPr marL="342900" indent="-342900" algn="l">
              <a:spcBef>
                <a:spcPct val="20000"/>
              </a:spcBef>
              <a:buClr>
                <a:schemeClr val="tx2"/>
              </a:buClr>
              <a:buFont typeface="Wingdings" panose="05000000000000000000" pitchFamily="2" charset="2"/>
              <a:buNone/>
            </a:pPr>
            <a:r>
              <a:rPr lang="en-US" altLang="zh-CN" b="1">
                <a:solidFill>
                  <a:srgbClr val="CC3300"/>
                </a:solidFill>
                <a:latin typeface="宋体" panose="02010600030101010101" pitchFamily="2" charset="-122"/>
              </a:rPr>
              <a:t>8.5.1  </a:t>
            </a:r>
            <a:r>
              <a:rPr lang="zh-CN" altLang="en-US" b="1">
                <a:solidFill>
                  <a:srgbClr val="CC3300"/>
                </a:solidFill>
                <a:latin typeface="宋体" panose="02010600030101010101" pitchFamily="2" charset="-122"/>
              </a:rPr>
              <a:t>多继承的派生类构造和访问</a:t>
            </a:r>
            <a:endParaRPr lang="zh-CN" altLang="en-US" b="1">
              <a:solidFill>
                <a:srgbClr val="CC3300"/>
              </a:solidFill>
              <a:latin typeface="楷体_GB2312" pitchFamily="49" charset="-122"/>
            </a:endParaRPr>
          </a:p>
        </p:txBody>
      </p:sp>
      <p:sp>
        <p:nvSpPr>
          <p:cNvPr id="61235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8.5.1  </a:t>
            </a:r>
            <a:r>
              <a:rPr lang="zh-CN" altLang="en-US" sz="100">
                <a:solidFill>
                  <a:schemeClr val="bg1"/>
                </a:solidFill>
              </a:rPr>
              <a:t>多继承的派生类构造和访问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12355"/>
                                        </p:tgtEl>
                                        <p:attrNameLst>
                                          <p:attrName>style.visibility</p:attrName>
                                        </p:attrNameLst>
                                      </p:cBhvr>
                                      <p:to>
                                        <p:strVal val="visible"/>
                                      </p:to>
                                    </p:set>
                                    <p:animEffect transition="in" filter="blinds(vertical)">
                                      <p:cBhvr>
                                        <p:cTn id="7" dur="500"/>
                                        <p:tgtEl>
                                          <p:spTgt spid="6123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2354"/>
                                        </p:tgtEl>
                                        <p:attrNameLst>
                                          <p:attrName>style.visibility</p:attrName>
                                        </p:attrNameLst>
                                      </p:cBhvr>
                                      <p:to>
                                        <p:strVal val="visible"/>
                                      </p:to>
                                    </p:set>
                                    <p:animEffect transition="in" filter="checkerboard(across)">
                                      <p:cBhvr>
                                        <p:cTn id="12" dur="500"/>
                                        <p:tgtEl>
                                          <p:spTgt spid="612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utoUpdateAnimBg="0"/>
      <p:bldP spid="612355"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ChangeArrowheads="1"/>
          </p:cNvSpPr>
          <p:nvPr/>
        </p:nvSpPr>
        <p:spPr bwMode="auto">
          <a:xfrm>
            <a:off x="1600200" y="3962400"/>
            <a:ext cx="6172200" cy="2438400"/>
          </a:xfrm>
          <a:prstGeom prst="rect">
            <a:avLst/>
          </a:prstGeom>
          <a:gradFill rotWithShape="0">
            <a:gsLst>
              <a:gs pos="0">
                <a:srgbClr val="FFFFFF"/>
              </a:gs>
              <a:gs pos="100000">
                <a:srgbClr val="FFCC66"/>
              </a:gs>
            </a:gsLst>
            <a:lin ang="5400000" scaled="1"/>
          </a:gra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gn="l"/>
            <a:r>
              <a:rPr lang="en-US" altLang="zh-CN" sz="1800" dirty="0"/>
              <a:t>class </a:t>
            </a:r>
            <a:r>
              <a:rPr lang="en-US" altLang="zh-CN" sz="1800" b="1" dirty="0">
                <a:solidFill>
                  <a:srgbClr val="C00000"/>
                </a:solidFill>
              </a:rPr>
              <a:t>Derived</a:t>
            </a:r>
            <a:r>
              <a:rPr lang="en-US" altLang="zh-CN" sz="1800" dirty="0"/>
              <a:t> </a:t>
            </a:r>
            <a:r>
              <a:rPr lang="en-US" altLang="zh-CN" sz="1800" b="1" dirty="0">
                <a:solidFill>
                  <a:srgbClr val="0000FF"/>
                </a:solidFill>
              </a:rPr>
              <a:t>: public Base1, public Base2</a:t>
            </a:r>
          </a:p>
          <a:p>
            <a:pPr algn="l"/>
            <a:r>
              <a:rPr lang="en-US" altLang="zh-CN" sz="1800" dirty="0"/>
              <a:t>{   friend </a:t>
            </a:r>
            <a:r>
              <a:rPr lang="en-US" altLang="zh-CN" sz="1800" dirty="0" err="1"/>
              <a:t>ostream</a:t>
            </a:r>
            <a:r>
              <a:rPr lang="en-US" altLang="zh-CN" sz="1800" dirty="0"/>
              <a:t> &amp;operator&lt;&lt; ( </a:t>
            </a:r>
            <a:r>
              <a:rPr lang="en-US" altLang="zh-CN" sz="1800" dirty="0" err="1"/>
              <a:t>ostream</a:t>
            </a:r>
            <a:r>
              <a:rPr lang="en-US" altLang="zh-CN" sz="1800" dirty="0"/>
              <a:t> &amp;, const Derived &amp; ) ;</a:t>
            </a:r>
          </a:p>
          <a:p>
            <a:pPr algn="l"/>
            <a:r>
              <a:rPr lang="en-US" altLang="zh-CN" sz="1800" dirty="0"/>
              <a:t>   public :</a:t>
            </a:r>
          </a:p>
          <a:p>
            <a:pPr algn="l"/>
            <a:r>
              <a:rPr lang="en-US" altLang="zh-CN" sz="1800" dirty="0"/>
              <a:t>      Derived ( </a:t>
            </a:r>
            <a:r>
              <a:rPr lang="en-US" altLang="zh-CN" sz="1800" dirty="0" err="1"/>
              <a:t>int</a:t>
            </a:r>
            <a:r>
              <a:rPr lang="en-US" altLang="zh-CN" sz="1800" dirty="0"/>
              <a:t>, char, double ) ;</a:t>
            </a:r>
          </a:p>
          <a:p>
            <a:pPr algn="l"/>
            <a:r>
              <a:rPr lang="en-US" altLang="zh-CN" sz="1800" dirty="0"/>
              <a:t>      double </a:t>
            </a:r>
            <a:r>
              <a:rPr lang="en-US" altLang="zh-CN" sz="1800" dirty="0" err="1"/>
              <a:t>getReal</a:t>
            </a:r>
            <a:r>
              <a:rPr lang="en-US" altLang="zh-CN" sz="1800" dirty="0"/>
              <a:t>() const ;</a:t>
            </a:r>
          </a:p>
          <a:p>
            <a:pPr algn="l"/>
            <a:r>
              <a:rPr lang="en-US" altLang="zh-CN" sz="1800" dirty="0"/>
              <a:t>   private :</a:t>
            </a:r>
          </a:p>
          <a:p>
            <a:pPr algn="l"/>
            <a:r>
              <a:rPr lang="en-US" altLang="zh-CN" sz="1800" dirty="0"/>
              <a:t>      </a:t>
            </a:r>
            <a:r>
              <a:rPr lang="en-US" altLang="zh-CN" sz="1800" b="1" dirty="0">
                <a:solidFill>
                  <a:srgbClr val="0000FF"/>
                </a:solidFill>
              </a:rPr>
              <a:t>double real ;</a:t>
            </a:r>
          </a:p>
          <a:p>
            <a:pPr algn="l"/>
            <a:r>
              <a:rPr lang="en-US" altLang="zh-CN" sz="1800" dirty="0"/>
              <a:t>};</a:t>
            </a:r>
          </a:p>
        </p:txBody>
      </p:sp>
      <p:grpSp>
        <p:nvGrpSpPr>
          <p:cNvPr id="613379" name="Group 3"/>
          <p:cNvGrpSpPr/>
          <p:nvPr/>
        </p:nvGrpSpPr>
        <p:grpSpPr bwMode="auto">
          <a:xfrm>
            <a:off x="457200" y="1143000"/>
            <a:ext cx="8305800" cy="1800225"/>
            <a:chOff x="288" y="528"/>
            <a:chExt cx="5232" cy="1134"/>
          </a:xfrm>
        </p:grpSpPr>
        <p:sp>
          <p:nvSpPr>
            <p:cNvPr id="613380" name="Rectangle 4"/>
            <p:cNvSpPr>
              <a:spLocks noChangeArrowheads="1"/>
            </p:cNvSpPr>
            <p:nvPr/>
          </p:nvSpPr>
          <p:spPr bwMode="auto">
            <a:xfrm>
              <a:off x="288" y="528"/>
              <a:ext cx="2494" cy="1134"/>
            </a:xfrm>
            <a:prstGeom prst="rect">
              <a:avLst/>
            </a:prstGeom>
            <a:gradFill rotWithShape="0">
              <a:gsLst>
                <a:gs pos="0">
                  <a:srgbClr val="FFFFFF"/>
                </a:gs>
                <a:gs pos="50000">
                  <a:srgbClr val="FF7C80"/>
                </a:gs>
                <a:gs pos="100000">
                  <a:srgbClr val="FFFFFF"/>
                </a:gs>
              </a:gsLst>
              <a:lin ang="18900000" scaled="1"/>
            </a:gra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gn="l">
                <a:lnSpc>
                  <a:spcPct val="90000"/>
                </a:lnSpc>
              </a:pPr>
              <a:r>
                <a:rPr lang="en-US" altLang="zh-CN" sz="1800"/>
                <a:t>class </a:t>
              </a:r>
              <a:r>
                <a:rPr lang="en-US" altLang="zh-CN" sz="1800" b="1">
                  <a:solidFill>
                    <a:srgbClr val="0000FF"/>
                  </a:solidFill>
                </a:rPr>
                <a:t>Base1</a:t>
              </a:r>
            </a:p>
            <a:p>
              <a:pPr algn="l">
                <a:lnSpc>
                  <a:spcPct val="90000"/>
                </a:lnSpc>
              </a:pPr>
              <a:r>
                <a:rPr lang="en-US" altLang="zh-CN" sz="1800"/>
                <a:t>{ public:</a:t>
              </a:r>
            </a:p>
            <a:p>
              <a:pPr algn="l">
                <a:lnSpc>
                  <a:spcPct val="90000"/>
                </a:lnSpc>
              </a:pPr>
              <a:r>
                <a:rPr lang="en-US" altLang="zh-CN" sz="1800"/>
                <a:t>      Base1(int x) { value = x ; }</a:t>
              </a:r>
            </a:p>
            <a:p>
              <a:pPr algn="l">
                <a:lnSpc>
                  <a:spcPct val="90000"/>
                </a:lnSpc>
              </a:pPr>
              <a:r>
                <a:rPr lang="en-US" altLang="zh-CN" sz="1800"/>
                <a:t>      int getData() const { return value ; }</a:t>
              </a:r>
            </a:p>
            <a:p>
              <a:pPr algn="l">
                <a:lnSpc>
                  <a:spcPct val="90000"/>
                </a:lnSpc>
              </a:pPr>
              <a:r>
                <a:rPr lang="en-US" altLang="zh-CN" sz="1800"/>
                <a:t>   protected:</a:t>
              </a:r>
            </a:p>
            <a:p>
              <a:pPr algn="l">
                <a:lnSpc>
                  <a:spcPct val="90000"/>
                </a:lnSpc>
              </a:pPr>
              <a:r>
                <a:rPr lang="en-US" altLang="zh-CN" sz="1800"/>
                <a:t>      </a:t>
              </a:r>
              <a:r>
                <a:rPr lang="en-US" altLang="zh-CN" sz="1800" b="1">
                  <a:solidFill>
                    <a:srgbClr val="0000FF"/>
                  </a:solidFill>
                </a:rPr>
                <a:t>int value;</a:t>
              </a:r>
            </a:p>
            <a:p>
              <a:pPr algn="l">
                <a:lnSpc>
                  <a:spcPct val="90000"/>
                </a:lnSpc>
              </a:pPr>
              <a:r>
                <a:rPr lang="en-US" altLang="zh-CN" sz="1800"/>
                <a:t>};</a:t>
              </a:r>
            </a:p>
          </p:txBody>
        </p:sp>
        <p:sp>
          <p:nvSpPr>
            <p:cNvPr id="613381" name="Rectangle 5"/>
            <p:cNvSpPr>
              <a:spLocks noChangeArrowheads="1"/>
            </p:cNvSpPr>
            <p:nvPr/>
          </p:nvSpPr>
          <p:spPr bwMode="auto">
            <a:xfrm>
              <a:off x="3026" y="528"/>
              <a:ext cx="2494" cy="1134"/>
            </a:xfrm>
            <a:prstGeom prst="rect">
              <a:avLst/>
            </a:prstGeom>
            <a:gradFill rotWithShape="0">
              <a:gsLst>
                <a:gs pos="0">
                  <a:srgbClr val="FFFFFF"/>
                </a:gs>
                <a:gs pos="50000">
                  <a:srgbClr val="FFFF00"/>
                </a:gs>
                <a:gs pos="100000">
                  <a:srgbClr val="FFFFFF"/>
                </a:gs>
              </a:gsLst>
              <a:lin ang="2700000" scaled="1"/>
            </a:gra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gn="l">
                <a:lnSpc>
                  <a:spcPct val="90000"/>
                </a:lnSpc>
              </a:pPr>
              <a:r>
                <a:rPr lang="en-US" altLang="zh-CN" sz="1800"/>
                <a:t>class </a:t>
              </a:r>
              <a:r>
                <a:rPr lang="en-US" altLang="zh-CN" sz="1800" b="1">
                  <a:solidFill>
                    <a:srgbClr val="0000FF"/>
                  </a:solidFill>
                </a:rPr>
                <a:t>Base2</a:t>
              </a:r>
            </a:p>
            <a:p>
              <a:pPr algn="l">
                <a:lnSpc>
                  <a:spcPct val="90000"/>
                </a:lnSpc>
              </a:pPr>
              <a:r>
                <a:rPr lang="en-US" altLang="zh-CN" sz="1800"/>
                <a:t>{ public:</a:t>
              </a:r>
            </a:p>
            <a:p>
              <a:pPr algn="l">
                <a:lnSpc>
                  <a:spcPct val="90000"/>
                </a:lnSpc>
              </a:pPr>
              <a:r>
                <a:rPr lang="en-US" altLang="zh-CN" sz="1800"/>
                <a:t>      Base2(char c) { letter=c; }</a:t>
              </a:r>
            </a:p>
            <a:p>
              <a:pPr algn="l">
                <a:lnSpc>
                  <a:spcPct val="90000"/>
                </a:lnSpc>
              </a:pPr>
              <a:r>
                <a:rPr lang="en-US" altLang="zh-CN" sz="1800"/>
                <a:t>      char getData() const { return letter;}</a:t>
              </a:r>
            </a:p>
            <a:p>
              <a:pPr algn="l">
                <a:lnSpc>
                  <a:spcPct val="90000"/>
                </a:lnSpc>
              </a:pPr>
              <a:r>
                <a:rPr lang="en-US" altLang="zh-CN" sz="1800"/>
                <a:t>   protected:</a:t>
              </a:r>
            </a:p>
            <a:p>
              <a:pPr algn="l">
                <a:lnSpc>
                  <a:spcPct val="90000"/>
                </a:lnSpc>
              </a:pPr>
              <a:r>
                <a:rPr lang="en-US" altLang="zh-CN" sz="1800"/>
                <a:t>      </a:t>
              </a:r>
              <a:r>
                <a:rPr lang="en-US" altLang="zh-CN" sz="1800" b="1">
                  <a:solidFill>
                    <a:srgbClr val="0000FF"/>
                  </a:solidFill>
                </a:rPr>
                <a:t>char letter;</a:t>
              </a:r>
            </a:p>
            <a:p>
              <a:pPr algn="l">
                <a:lnSpc>
                  <a:spcPct val="90000"/>
                </a:lnSpc>
              </a:pPr>
              <a:r>
                <a:rPr lang="en-US" altLang="zh-CN" sz="1800"/>
                <a:t>};</a:t>
              </a:r>
            </a:p>
          </p:txBody>
        </p:sp>
      </p:grpSp>
      <p:grpSp>
        <p:nvGrpSpPr>
          <p:cNvPr id="613382" name="Group 6"/>
          <p:cNvGrpSpPr/>
          <p:nvPr/>
        </p:nvGrpSpPr>
        <p:grpSpPr bwMode="auto">
          <a:xfrm>
            <a:off x="2743200" y="2854325"/>
            <a:ext cx="3738563" cy="1108075"/>
            <a:chOff x="1917" y="2230"/>
            <a:chExt cx="1950" cy="602"/>
          </a:xfrm>
        </p:grpSpPr>
        <p:sp>
          <p:nvSpPr>
            <p:cNvPr id="613383" name="Freeform 7"/>
            <p:cNvSpPr/>
            <p:nvPr/>
          </p:nvSpPr>
          <p:spPr bwMode="auto">
            <a:xfrm>
              <a:off x="1917" y="2230"/>
              <a:ext cx="1011" cy="602"/>
            </a:xfrm>
            <a:custGeom>
              <a:avLst/>
              <a:gdLst/>
              <a:ahLst/>
              <a:cxnLst>
                <a:cxn ang="0">
                  <a:pos x="0" y="0"/>
                </a:cxn>
                <a:cxn ang="0">
                  <a:pos x="1011" y="602"/>
                </a:cxn>
              </a:cxnLst>
              <a:rect l="0" t="0" r="r" b="b"/>
              <a:pathLst>
                <a:path w="1011" h="602">
                  <a:moveTo>
                    <a:pt x="0" y="0"/>
                  </a:moveTo>
                  <a:lnTo>
                    <a:pt x="1011" y="602"/>
                  </a:lnTo>
                </a:path>
              </a:pathLst>
            </a:custGeom>
            <a:noFill/>
            <a:ln w="38100">
              <a:solidFill>
                <a:schemeClr val="folHlink"/>
              </a:solidFill>
              <a:round/>
              <a:headEnd type="stealth" w="lg"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3384" name="Freeform 8"/>
            <p:cNvSpPr/>
            <p:nvPr/>
          </p:nvSpPr>
          <p:spPr bwMode="auto">
            <a:xfrm>
              <a:off x="2928" y="2230"/>
              <a:ext cx="939" cy="602"/>
            </a:xfrm>
            <a:custGeom>
              <a:avLst/>
              <a:gdLst/>
              <a:ahLst/>
              <a:cxnLst>
                <a:cxn ang="0">
                  <a:pos x="939" y="0"/>
                </a:cxn>
                <a:cxn ang="0">
                  <a:pos x="0" y="602"/>
                </a:cxn>
              </a:cxnLst>
              <a:rect l="0" t="0" r="r" b="b"/>
              <a:pathLst>
                <a:path w="939" h="602">
                  <a:moveTo>
                    <a:pt x="939" y="0"/>
                  </a:moveTo>
                  <a:lnTo>
                    <a:pt x="0" y="602"/>
                  </a:lnTo>
                </a:path>
              </a:pathLst>
            </a:custGeom>
            <a:noFill/>
            <a:ln w="38100">
              <a:solidFill>
                <a:schemeClr val="folHlink"/>
              </a:solidFill>
              <a:round/>
              <a:headEnd type="stealth" w="lg"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13385" name="Rectangle 9"/>
          <p:cNvSpPr>
            <a:spLocks noChangeArrowheads="1"/>
          </p:cNvSpPr>
          <p:nvPr/>
        </p:nvSpPr>
        <p:spPr bwMode="auto">
          <a:xfrm>
            <a:off x="457200" y="457200"/>
            <a:ext cx="2362200" cy="396875"/>
          </a:xfrm>
          <a:prstGeom prst="rect">
            <a:avLst/>
          </a:prstGeom>
          <a:noFill/>
          <a:ln w="9525">
            <a:noFill/>
            <a:miter lim="800000"/>
          </a:ln>
          <a:effectLst/>
        </p:spPr>
        <p:txBody>
          <a:bodyPr>
            <a:spAutoFit/>
          </a:bodyPr>
          <a:lstStyle/>
          <a:p>
            <a:pPr algn="l"/>
            <a:r>
              <a:rPr lang="zh-CN" altLang="en-US" sz="2000" b="1" i="1">
                <a:solidFill>
                  <a:srgbClr val="008000"/>
                </a:solidFill>
                <a:latin typeface="宋体" panose="02010600030101010101" pitchFamily="2" charset="-122"/>
              </a:rPr>
              <a:t>多继承的简单应用</a:t>
            </a:r>
            <a:r>
              <a:rPr lang="zh-CN" altLang="en-US" sz="2000" b="1" i="1">
                <a:solidFill>
                  <a:srgbClr val="008000"/>
                </a:solidFill>
              </a:rPr>
              <a:t> </a:t>
            </a:r>
          </a:p>
        </p:txBody>
      </p:sp>
      <p:sp>
        <p:nvSpPr>
          <p:cNvPr id="613386"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8.5.1  </a:t>
            </a:r>
            <a:r>
              <a:rPr lang="zh-CN" altLang="en-US" sz="100" dirty="0">
                <a:solidFill>
                  <a:schemeClr val="bg1"/>
                </a:solidFill>
              </a:rPr>
              <a:t>多继承的派生类构造和访问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3385"/>
                                        </p:tgtEl>
                                        <p:attrNameLst>
                                          <p:attrName>style.visibility</p:attrName>
                                        </p:attrNameLst>
                                      </p:cBhvr>
                                      <p:to>
                                        <p:strVal val="visible"/>
                                      </p:to>
                                    </p:set>
                                    <p:animEffect transition="in" filter="checkerboard(across)">
                                      <p:cBhvr>
                                        <p:cTn id="7" dur="500"/>
                                        <p:tgtEl>
                                          <p:spTgt spid="6133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13379"/>
                                        </p:tgtEl>
                                        <p:attrNameLst>
                                          <p:attrName>style.visibility</p:attrName>
                                        </p:attrNameLst>
                                      </p:cBhvr>
                                      <p:to>
                                        <p:strVal val="visible"/>
                                      </p:to>
                                    </p:set>
                                    <p:animEffect transition="in" filter="box(out)">
                                      <p:cBhvr>
                                        <p:cTn id="12" dur="500"/>
                                        <p:tgtEl>
                                          <p:spTgt spid="61337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nodeType="clickEffect">
                                  <p:stCondLst>
                                    <p:cond delay="0"/>
                                  </p:stCondLst>
                                  <p:childTnLst>
                                    <p:set>
                                      <p:cBhvr>
                                        <p:cTn id="16" dur="1" fill="hold">
                                          <p:stCondLst>
                                            <p:cond delay="0"/>
                                          </p:stCondLst>
                                        </p:cTn>
                                        <p:tgtEl>
                                          <p:spTgt spid="613382"/>
                                        </p:tgtEl>
                                        <p:attrNameLst>
                                          <p:attrName>style.visibility</p:attrName>
                                        </p:attrNameLst>
                                      </p:cBhvr>
                                      <p:to>
                                        <p:strVal val="visible"/>
                                      </p:to>
                                    </p:set>
                                    <p:anim calcmode="lin" valueType="num">
                                      <p:cBhvr>
                                        <p:cTn id="17" dur="500" fill="hold"/>
                                        <p:tgtEl>
                                          <p:spTgt spid="613382"/>
                                        </p:tgtEl>
                                        <p:attrNameLst>
                                          <p:attrName>ppt_x</p:attrName>
                                        </p:attrNameLst>
                                      </p:cBhvr>
                                      <p:tavLst>
                                        <p:tav tm="0">
                                          <p:val>
                                            <p:strVal val="#ppt_x"/>
                                          </p:val>
                                        </p:tav>
                                        <p:tav tm="100000">
                                          <p:val>
                                            <p:strVal val="#ppt_x"/>
                                          </p:val>
                                        </p:tav>
                                      </p:tavLst>
                                    </p:anim>
                                    <p:anim calcmode="lin" valueType="num">
                                      <p:cBhvr>
                                        <p:cTn id="18" dur="500" fill="hold"/>
                                        <p:tgtEl>
                                          <p:spTgt spid="613382"/>
                                        </p:tgtEl>
                                        <p:attrNameLst>
                                          <p:attrName>ppt_y</p:attrName>
                                        </p:attrNameLst>
                                      </p:cBhvr>
                                      <p:tavLst>
                                        <p:tav tm="0">
                                          <p:val>
                                            <p:strVal val="#ppt_y-#ppt_h/2"/>
                                          </p:val>
                                        </p:tav>
                                        <p:tav tm="100000">
                                          <p:val>
                                            <p:strVal val="#ppt_y"/>
                                          </p:val>
                                        </p:tav>
                                      </p:tavLst>
                                    </p:anim>
                                    <p:anim calcmode="lin" valueType="num">
                                      <p:cBhvr>
                                        <p:cTn id="19" dur="500" fill="hold"/>
                                        <p:tgtEl>
                                          <p:spTgt spid="613382"/>
                                        </p:tgtEl>
                                        <p:attrNameLst>
                                          <p:attrName>ppt_w</p:attrName>
                                        </p:attrNameLst>
                                      </p:cBhvr>
                                      <p:tavLst>
                                        <p:tav tm="0">
                                          <p:val>
                                            <p:strVal val="#ppt_w"/>
                                          </p:val>
                                        </p:tav>
                                        <p:tav tm="100000">
                                          <p:val>
                                            <p:strVal val="#ppt_w"/>
                                          </p:val>
                                        </p:tav>
                                      </p:tavLst>
                                    </p:anim>
                                    <p:anim calcmode="lin" valueType="num">
                                      <p:cBhvr>
                                        <p:cTn id="20" dur="500" fill="hold"/>
                                        <p:tgtEl>
                                          <p:spTgt spid="61338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13378"/>
                                        </p:tgtEl>
                                        <p:attrNameLst>
                                          <p:attrName>style.visibility</p:attrName>
                                        </p:attrNameLst>
                                      </p:cBhvr>
                                      <p:to>
                                        <p:strVal val="visible"/>
                                      </p:to>
                                    </p:set>
                                    <p:animEffect transition="in" filter="box(out)">
                                      <p:cBhvr>
                                        <p:cTn id="25" dur="500"/>
                                        <p:tgtEl>
                                          <p:spTgt spid="613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8" grpId="0" animBg="1" autoUpdateAnimBg="0"/>
      <p:bldP spid="613385"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457200" y="457200"/>
            <a:ext cx="2362200" cy="396875"/>
          </a:xfrm>
          <a:prstGeom prst="rect">
            <a:avLst/>
          </a:prstGeom>
          <a:noFill/>
          <a:ln w="9525">
            <a:noFill/>
            <a:miter lim="800000"/>
          </a:ln>
          <a:effectLst/>
        </p:spPr>
        <p:txBody>
          <a:bodyPr>
            <a:spAutoFit/>
          </a:bodyPr>
          <a:lstStyle/>
          <a:p>
            <a:pPr algn="l"/>
            <a:r>
              <a:rPr lang="zh-CN" altLang="en-US" sz="2000" b="1" i="1">
                <a:solidFill>
                  <a:srgbClr val="008000"/>
                </a:solidFill>
                <a:latin typeface="宋体" panose="02010600030101010101" pitchFamily="2" charset="-122"/>
              </a:rPr>
              <a:t>多继承的简单应用</a:t>
            </a:r>
            <a:r>
              <a:rPr lang="zh-CN" altLang="en-US" sz="2000" b="1" i="1">
                <a:solidFill>
                  <a:srgbClr val="008000"/>
                </a:solidFill>
              </a:rPr>
              <a:t> </a:t>
            </a:r>
          </a:p>
        </p:txBody>
      </p:sp>
      <p:sp>
        <p:nvSpPr>
          <p:cNvPr id="614403" name="Text Box 3"/>
          <p:cNvSpPr txBox="1">
            <a:spLocks noChangeArrowheads="1"/>
          </p:cNvSpPr>
          <p:nvPr/>
        </p:nvSpPr>
        <p:spPr bwMode="auto">
          <a:xfrm>
            <a:off x="457200" y="1187450"/>
            <a:ext cx="5638800" cy="5137150"/>
          </a:xfrm>
          <a:prstGeom prst="rect">
            <a:avLst/>
          </a:prstGeom>
          <a:noFill/>
          <a:ln w="9525">
            <a:noFill/>
            <a:miter lim="800000"/>
          </a:ln>
          <a:effectLst/>
        </p:spPr>
        <p:txBody>
          <a:bodyPr>
            <a:spAutoFit/>
          </a:bodyPr>
          <a:lstStyle/>
          <a:p>
            <a:pPr algn="l">
              <a:lnSpc>
                <a:spcPct val="90000"/>
              </a:lnSpc>
            </a:pPr>
            <a:r>
              <a:rPr lang="en-US" altLang="zh-CN" sz="1600" dirty="0"/>
              <a:t>class </a:t>
            </a:r>
            <a:r>
              <a:rPr lang="en-US" altLang="zh-CN" sz="1600" b="1" dirty="0">
                <a:solidFill>
                  <a:srgbClr val="0000FF"/>
                </a:solidFill>
              </a:rPr>
              <a:t>Base1</a:t>
            </a:r>
          </a:p>
          <a:p>
            <a:pPr algn="l">
              <a:lnSpc>
                <a:spcPct val="90000"/>
              </a:lnSpc>
            </a:pPr>
            <a:r>
              <a:rPr lang="en-US" altLang="zh-CN" sz="1600" dirty="0"/>
              <a:t>{ public:</a:t>
            </a:r>
          </a:p>
          <a:p>
            <a:pPr algn="l">
              <a:lnSpc>
                <a:spcPct val="90000"/>
              </a:lnSpc>
            </a:pPr>
            <a:r>
              <a:rPr lang="en-US" altLang="zh-CN" sz="1600" dirty="0"/>
              <a:t>      Base1(</a:t>
            </a:r>
            <a:r>
              <a:rPr lang="en-US" altLang="zh-CN" sz="1600" dirty="0" err="1"/>
              <a:t>int</a:t>
            </a:r>
            <a:r>
              <a:rPr lang="en-US" altLang="zh-CN" sz="1600" dirty="0"/>
              <a:t> x) { value = x ; }</a:t>
            </a:r>
          </a:p>
          <a:p>
            <a:pPr algn="l">
              <a:lnSpc>
                <a:spcPct val="90000"/>
              </a:lnSpc>
            </a:pPr>
            <a:r>
              <a:rPr lang="en-US" altLang="zh-CN" sz="1600" dirty="0"/>
              <a:t>      </a:t>
            </a:r>
            <a:r>
              <a:rPr lang="en-US" altLang="zh-CN" sz="1600" dirty="0" err="1"/>
              <a:t>int</a:t>
            </a:r>
            <a:r>
              <a:rPr lang="en-US" altLang="zh-CN" sz="1600" dirty="0"/>
              <a:t> </a:t>
            </a:r>
            <a:r>
              <a:rPr lang="en-US" altLang="zh-CN" sz="1600" dirty="0" err="1"/>
              <a:t>getData</a:t>
            </a:r>
            <a:r>
              <a:rPr lang="en-US" altLang="zh-CN" sz="1600" dirty="0"/>
              <a:t>() const { return value ; }</a:t>
            </a:r>
          </a:p>
          <a:p>
            <a:pPr algn="l">
              <a:lnSpc>
                <a:spcPct val="90000"/>
              </a:lnSpc>
            </a:pPr>
            <a:r>
              <a:rPr lang="en-US" altLang="zh-CN" sz="1600" dirty="0"/>
              <a:t>   protected:</a:t>
            </a:r>
          </a:p>
          <a:p>
            <a:pPr algn="l">
              <a:lnSpc>
                <a:spcPct val="90000"/>
              </a:lnSpc>
            </a:pPr>
            <a:r>
              <a:rPr lang="en-US" altLang="zh-CN" sz="1600" dirty="0"/>
              <a:t>      </a:t>
            </a:r>
            <a:r>
              <a:rPr lang="en-US" altLang="zh-CN" sz="1600" b="1" dirty="0" err="1">
                <a:solidFill>
                  <a:srgbClr val="0000FF"/>
                </a:solidFill>
              </a:rPr>
              <a:t>int</a:t>
            </a:r>
            <a:r>
              <a:rPr lang="en-US" altLang="zh-CN" sz="1600" b="1" dirty="0">
                <a:solidFill>
                  <a:srgbClr val="0000FF"/>
                </a:solidFill>
              </a:rPr>
              <a:t> value;</a:t>
            </a:r>
          </a:p>
          <a:p>
            <a:pPr algn="l">
              <a:lnSpc>
                <a:spcPct val="90000"/>
              </a:lnSpc>
            </a:pPr>
            <a:r>
              <a:rPr lang="en-US" altLang="zh-CN" sz="1600" dirty="0"/>
              <a:t>};</a:t>
            </a:r>
          </a:p>
          <a:p>
            <a:pPr algn="l">
              <a:lnSpc>
                <a:spcPct val="90000"/>
              </a:lnSpc>
            </a:pPr>
            <a:r>
              <a:rPr lang="en-US" altLang="zh-CN" sz="1600" dirty="0"/>
              <a:t>class </a:t>
            </a:r>
            <a:r>
              <a:rPr lang="en-US" altLang="zh-CN" sz="1600" b="1" dirty="0">
                <a:solidFill>
                  <a:srgbClr val="0000FF"/>
                </a:solidFill>
              </a:rPr>
              <a:t>Base2</a:t>
            </a:r>
          </a:p>
          <a:p>
            <a:pPr algn="l">
              <a:lnSpc>
                <a:spcPct val="90000"/>
              </a:lnSpc>
            </a:pPr>
            <a:r>
              <a:rPr lang="en-US" altLang="zh-CN" sz="1600" dirty="0"/>
              <a:t>{ public:</a:t>
            </a:r>
          </a:p>
          <a:p>
            <a:pPr algn="l">
              <a:lnSpc>
                <a:spcPct val="90000"/>
              </a:lnSpc>
            </a:pPr>
            <a:r>
              <a:rPr lang="en-US" altLang="zh-CN" sz="1600" dirty="0"/>
              <a:t>      Base2(char c) { letter=c; }</a:t>
            </a:r>
          </a:p>
          <a:p>
            <a:pPr algn="l">
              <a:lnSpc>
                <a:spcPct val="90000"/>
              </a:lnSpc>
            </a:pPr>
            <a:r>
              <a:rPr lang="en-US" altLang="zh-CN" sz="1600" dirty="0"/>
              <a:t>      char </a:t>
            </a:r>
            <a:r>
              <a:rPr lang="en-US" altLang="zh-CN" sz="1600" dirty="0" err="1"/>
              <a:t>getData</a:t>
            </a:r>
            <a:r>
              <a:rPr lang="en-US" altLang="zh-CN" sz="1600" dirty="0"/>
              <a:t>() const { return letter;}</a:t>
            </a:r>
          </a:p>
          <a:p>
            <a:pPr algn="l">
              <a:lnSpc>
                <a:spcPct val="90000"/>
              </a:lnSpc>
            </a:pPr>
            <a:r>
              <a:rPr lang="en-US" altLang="zh-CN" sz="1600" dirty="0"/>
              <a:t>   protected:</a:t>
            </a:r>
          </a:p>
          <a:p>
            <a:pPr algn="l">
              <a:lnSpc>
                <a:spcPct val="90000"/>
              </a:lnSpc>
            </a:pPr>
            <a:r>
              <a:rPr lang="en-US" altLang="zh-CN" sz="1600" dirty="0"/>
              <a:t>      </a:t>
            </a:r>
            <a:r>
              <a:rPr lang="en-US" altLang="zh-CN" sz="1600" b="1" dirty="0">
                <a:solidFill>
                  <a:srgbClr val="0000FF"/>
                </a:solidFill>
              </a:rPr>
              <a:t>char letter;</a:t>
            </a:r>
          </a:p>
          <a:p>
            <a:pPr algn="l">
              <a:lnSpc>
                <a:spcPct val="90000"/>
              </a:lnSpc>
            </a:pPr>
            <a:r>
              <a:rPr lang="en-US" altLang="zh-CN" sz="1600" dirty="0"/>
              <a:t>};</a:t>
            </a:r>
          </a:p>
          <a:p>
            <a:pPr algn="l"/>
            <a:r>
              <a:rPr lang="en-US" altLang="zh-CN" sz="1600" dirty="0"/>
              <a:t>class </a:t>
            </a:r>
            <a:r>
              <a:rPr lang="en-US" altLang="zh-CN" sz="1600" b="1" dirty="0">
                <a:solidFill>
                  <a:srgbClr val="C00000"/>
                </a:solidFill>
              </a:rPr>
              <a:t>Derived</a:t>
            </a:r>
            <a:r>
              <a:rPr lang="en-US" altLang="zh-CN" sz="1600" dirty="0"/>
              <a:t> </a:t>
            </a:r>
            <a:r>
              <a:rPr lang="en-US" altLang="zh-CN" sz="1600" b="1" dirty="0">
                <a:solidFill>
                  <a:srgbClr val="0000FF"/>
                </a:solidFill>
              </a:rPr>
              <a:t>: public Base1, public Base2</a:t>
            </a:r>
          </a:p>
          <a:p>
            <a:pPr algn="l"/>
            <a:r>
              <a:rPr lang="en-US" altLang="zh-CN" sz="1600" dirty="0"/>
              <a:t>{    friend </a:t>
            </a:r>
            <a:r>
              <a:rPr lang="en-US" altLang="zh-CN" sz="1600" dirty="0" err="1"/>
              <a:t>ostream</a:t>
            </a:r>
            <a:r>
              <a:rPr lang="en-US" altLang="zh-CN" sz="1600" dirty="0"/>
              <a:t> &amp;operator&lt;&lt; ( </a:t>
            </a:r>
            <a:r>
              <a:rPr lang="en-US" altLang="zh-CN" sz="1600" dirty="0" err="1"/>
              <a:t>ostream</a:t>
            </a:r>
            <a:r>
              <a:rPr lang="en-US" altLang="zh-CN" sz="1600" dirty="0"/>
              <a:t> &amp;, const Derived &amp; ) ;</a:t>
            </a:r>
          </a:p>
          <a:p>
            <a:pPr algn="l"/>
            <a:r>
              <a:rPr lang="en-US" altLang="zh-CN" sz="1600" dirty="0"/>
              <a:t>   public :</a:t>
            </a:r>
          </a:p>
          <a:p>
            <a:pPr algn="l"/>
            <a:r>
              <a:rPr lang="en-US" altLang="zh-CN" sz="1600" dirty="0"/>
              <a:t>      Derived ( </a:t>
            </a:r>
            <a:r>
              <a:rPr lang="en-US" altLang="zh-CN" sz="1600" dirty="0" err="1"/>
              <a:t>int</a:t>
            </a:r>
            <a:r>
              <a:rPr lang="en-US" altLang="zh-CN" sz="1600" dirty="0"/>
              <a:t>, char, double ) ;</a:t>
            </a:r>
          </a:p>
          <a:p>
            <a:pPr algn="l"/>
            <a:r>
              <a:rPr lang="en-US" altLang="zh-CN" sz="1600" dirty="0"/>
              <a:t>      double </a:t>
            </a:r>
            <a:r>
              <a:rPr lang="en-US" altLang="zh-CN" sz="1600" dirty="0" err="1"/>
              <a:t>getReal</a:t>
            </a:r>
            <a:r>
              <a:rPr lang="en-US" altLang="zh-CN" sz="1600" dirty="0"/>
              <a:t>() const ;</a:t>
            </a:r>
          </a:p>
          <a:p>
            <a:pPr algn="l"/>
            <a:r>
              <a:rPr lang="en-US" altLang="zh-CN" sz="1600" dirty="0"/>
              <a:t>   private :</a:t>
            </a:r>
          </a:p>
          <a:p>
            <a:pPr algn="l"/>
            <a:r>
              <a:rPr lang="en-US" altLang="zh-CN" sz="1600" dirty="0"/>
              <a:t>      </a:t>
            </a:r>
            <a:r>
              <a:rPr lang="en-US" altLang="zh-CN" sz="1600" b="1" dirty="0">
                <a:solidFill>
                  <a:srgbClr val="0000FF"/>
                </a:solidFill>
              </a:rPr>
              <a:t>double real ;</a:t>
            </a:r>
          </a:p>
          <a:p>
            <a:pPr algn="l"/>
            <a:r>
              <a:rPr lang="en-US" altLang="zh-CN" sz="1600" dirty="0"/>
              <a:t>};</a:t>
            </a:r>
          </a:p>
        </p:txBody>
      </p:sp>
      <p:grpSp>
        <p:nvGrpSpPr>
          <p:cNvPr id="614404" name="Group 4"/>
          <p:cNvGrpSpPr/>
          <p:nvPr/>
        </p:nvGrpSpPr>
        <p:grpSpPr bwMode="auto">
          <a:xfrm>
            <a:off x="4648200" y="1143000"/>
            <a:ext cx="4267200" cy="5029200"/>
            <a:chOff x="2928" y="720"/>
            <a:chExt cx="2688" cy="3168"/>
          </a:xfrm>
        </p:grpSpPr>
        <p:sp>
          <p:nvSpPr>
            <p:cNvPr id="614405" name="Text Box 5"/>
            <p:cNvSpPr txBox="1">
              <a:spLocks noChangeArrowheads="1"/>
            </p:cNvSpPr>
            <p:nvPr/>
          </p:nvSpPr>
          <p:spPr bwMode="auto">
            <a:xfrm>
              <a:off x="2928" y="720"/>
              <a:ext cx="2688" cy="1388"/>
            </a:xfrm>
            <a:prstGeom prst="rect">
              <a:avLst/>
            </a:prstGeom>
            <a:solidFill>
              <a:srgbClr val="FFFFFF"/>
            </a:solidFill>
            <a:ln w="9525">
              <a:noFill/>
              <a:miter lim="800000"/>
            </a:ln>
            <a:effectLst>
              <a:prstShdw prst="shdw17" dist="53882" dir="18900000">
                <a:srgbClr val="FFFFFF">
                  <a:gamma/>
                  <a:shade val="60000"/>
                  <a:invGamma/>
                </a:srgbClr>
              </a:prstShdw>
            </a:effectLst>
          </p:spPr>
          <p:txBody>
            <a:bodyPr>
              <a:spAutoFit/>
            </a:bodyPr>
            <a:lstStyle/>
            <a:p>
              <a:pPr algn="l">
                <a:lnSpc>
                  <a:spcPct val="110000"/>
                </a:lnSpc>
              </a:pPr>
              <a:r>
                <a:rPr lang="en-US" altLang="zh-CN" sz="1800"/>
                <a:t>int main()</a:t>
              </a:r>
            </a:p>
            <a:p>
              <a:pPr algn="l">
                <a:lnSpc>
                  <a:spcPct val="110000"/>
                </a:lnSpc>
              </a:pPr>
              <a:r>
                <a:rPr lang="en-US" altLang="zh-CN" sz="1800"/>
                <a:t>{ Base1 b1 ( 10 ) ;</a:t>
              </a:r>
            </a:p>
            <a:p>
              <a:pPr algn="l">
                <a:lnSpc>
                  <a:spcPct val="110000"/>
                </a:lnSpc>
              </a:pPr>
              <a:r>
                <a:rPr lang="en-US" altLang="zh-CN" sz="1800"/>
                <a:t>   Base2 b2 ( 'k' ) ;</a:t>
              </a:r>
            </a:p>
            <a:p>
              <a:pPr algn="l">
                <a:lnSpc>
                  <a:spcPct val="110000"/>
                </a:lnSpc>
              </a:pPr>
              <a:r>
                <a:rPr lang="en-US" altLang="zh-CN" sz="1800"/>
                <a:t>   Derived d ( 5, 'A', 2.5 ) ;</a:t>
              </a:r>
            </a:p>
            <a:p>
              <a:pPr algn="l">
                <a:lnSpc>
                  <a:spcPct val="110000"/>
                </a:lnSpc>
              </a:pPr>
              <a:r>
                <a:rPr lang="en-US" altLang="zh-CN" sz="1800"/>
                <a:t>      :</a:t>
              </a:r>
            </a:p>
            <a:p>
              <a:pPr algn="l">
                <a:lnSpc>
                  <a:spcPct val="110000"/>
                </a:lnSpc>
              </a:pPr>
              <a:r>
                <a:rPr lang="en-US" altLang="zh-CN" sz="1800"/>
                <a:t>   return ;</a:t>
              </a:r>
            </a:p>
            <a:p>
              <a:pPr algn="l">
                <a:lnSpc>
                  <a:spcPct val="110000"/>
                </a:lnSpc>
              </a:pPr>
              <a:r>
                <a:rPr lang="en-US" altLang="zh-CN" sz="1800"/>
                <a:t>}</a:t>
              </a:r>
            </a:p>
          </p:txBody>
        </p:sp>
        <p:sp>
          <p:nvSpPr>
            <p:cNvPr id="614406" name="Rectangle 6"/>
            <p:cNvSpPr>
              <a:spLocks noChangeArrowheads="1"/>
            </p:cNvSpPr>
            <p:nvPr/>
          </p:nvSpPr>
          <p:spPr bwMode="auto">
            <a:xfrm>
              <a:off x="2928" y="2112"/>
              <a:ext cx="2688" cy="1776"/>
            </a:xfrm>
            <a:prstGeom prst="rect">
              <a:avLst/>
            </a:prstGeom>
            <a:solidFill>
              <a:srgbClr val="FFFFFF"/>
            </a:solidFill>
            <a:ln w="9525">
              <a:noFill/>
              <a:miter lim="800000"/>
            </a:ln>
            <a:effectLst>
              <a:prstShdw prst="shdw17" dist="53882" dir="2700000">
                <a:srgbClr val="FFFFFF">
                  <a:gamma/>
                  <a:shade val="60000"/>
                  <a:invGamma/>
                </a:srgbClr>
              </a:prstShdw>
            </a:effectLst>
          </p:spPr>
          <p:txBody>
            <a:bodyPr wrap="none" anchor="ctr"/>
            <a:lstStyle/>
            <a:p>
              <a:endParaRPr lang="zh-CN" altLang="en-US"/>
            </a:p>
          </p:txBody>
        </p:sp>
        <p:grpSp>
          <p:nvGrpSpPr>
            <p:cNvPr id="614407" name="Group 7"/>
            <p:cNvGrpSpPr/>
            <p:nvPr/>
          </p:nvGrpSpPr>
          <p:grpSpPr bwMode="auto">
            <a:xfrm>
              <a:off x="3024" y="2457"/>
              <a:ext cx="2304" cy="1239"/>
              <a:chOff x="1008" y="1209"/>
              <a:chExt cx="2304" cy="1239"/>
            </a:xfrm>
          </p:grpSpPr>
          <p:sp>
            <p:nvSpPr>
              <p:cNvPr id="614408" name="Rectangle 8"/>
              <p:cNvSpPr>
                <a:spLocks noChangeArrowheads="1"/>
              </p:cNvSpPr>
              <p:nvPr/>
            </p:nvSpPr>
            <p:spPr bwMode="auto">
              <a:xfrm>
                <a:off x="2256" y="1824"/>
                <a:ext cx="528" cy="224"/>
              </a:xfrm>
              <a:prstGeom prst="rect">
                <a:avLst/>
              </a:prstGeom>
              <a:solidFill>
                <a:srgbClr val="FFFF00"/>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dirty="0">
                    <a:solidFill>
                      <a:srgbClr val="C00000"/>
                    </a:solidFill>
                  </a:rPr>
                  <a:t>'K'</a:t>
                </a:r>
              </a:p>
            </p:txBody>
          </p:sp>
          <p:sp>
            <p:nvSpPr>
              <p:cNvPr id="614409" name="Rectangle 9"/>
              <p:cNvSpPr>
                <a:spLocks noChangeArrowheads="1"/>
              </p:cNvSpPr>
              <p:nvPr/>
            </p:nvSpPr>
            <p:spPr bwMode="auto">
              <a:xfrm>
                <a:off x="2784" y="2224"/>
                <a:ext cx="528" cy="224"/>
              </a:xfrm>
              <a:prstGeom prst="rect">
                <a:avLst/>
              </a:prstGeom>
              <a:solidFill>
                <a:srgbClr val="FF9966"/>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dirty="0">
                    <a:solidFill>
                      <a:srgbClr val="C00000"/>
                    </a:solidFill>
                  </a:rPr>
                  <a:t>2.5</a:t>
                </a:r>
              </a:p>
            </p:txBody>
          </p:sp>
          <p:sp>
            <p:nvSpPr>
              <p:cNvPr id="614410" name="Rectangle 10"/>
              <p:cNvSpPr>
                <a:spLocks noChangeArrowheads="1"/>
              </p:cNvSpPr>
              <p:nvPr/>
            </p:nvSpPr>
            <p:spPr bwMode="auto">
              <a:xfrm>
                <a:off x="2256" y="2224"/>
                <a:ext cx="528" cy="224"/>
              </a:xfrm>
              <a:prstGeom prst="rect">
                <a:avLst/>
              </a:prstGeom>
              <a:solidFill>
                <a:srgbClr val="FFFF00"/>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dirty="0">
                    <a:solidFill>
                      <a:srgbClr val="C00000"/>
                    </a:solidFill>
                  </a:rPr>
                  <a:t>'A'</a:t>
                </a:r>
              </a:p>
            </p:txBody>
          </p:sp>
          <p:sp>
            <p:nvSpPr>
              <p:cNvPr id="614411" name="Rectangle 11"/>
              <p:cNvSpPr>
                <a:spLocks noChangeArrowheads="1"/>
              </p:cNvSpPr>
              <p:nvPr/>
            </p:nvSpPr>
            <p:spPr bwMode="auto">
              <a:xfrm>
                <a:off x="1728" y="222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dirty="0">
                    <a:solidFill>
                      <a:srgbClr val="C00000"/>
                    </a:solidFill>
                  </a:rPr>
                  <a:t>5</a:t>
                </a:r>
              </a:p>
            </p:txBody>
          </p:sp>
          <p:sp>
            <p:nvSpPr>
              <p:cNvPr id="614412" name="Line 12"/>
              <p:cNvSpPr>
                <a:spLocks noChangeShapeType="1"/>
              </p:cNvSpPr>
              <p:nvPr/>
            </p:nvSpPr>
            <p:spPr bwMode="auto">
              <a:xfrm>
                <a:off x="1728" y="2224"/>
                <a:ext cx="1584" cy="0"/>
              </a:xfrm>
              <a:prstGeom prst="line">
                <a:avLst/>
              </a:prstGeom>
              <a:noFill/>
              <a:ln w="12700">
                <a:solidFill>
                  <a:schemeClr val="tx1"/>
                </a:solidFill>
                <a:round/>
              </a:ln>
              <a:effectLst/>
            </p:spPr>
            <p:txBody>
              <a:bodyPr wrap="none" anchor="ctr"/>
              <a:lstStyle/>
              <a:p>
                <a:endParaRPr lang="zh-CN" altLang="en-US"/>
              </a:p>
            </p:txBody>
          </p:sp>
          <p:sp>
            <p:nvSpPr>
              <p:cNvPr id="614413" name="Line 13"/>
              <p:cNvSpPr>
                <a:spLocks noChangeShapeType="1"/>
              </p:cNvSpPr>
              <p:nvPr/>
            </p:nvSpPr>
            <p:spPr bwMode="auto">
              <a:xfrm>
                <a:off x="1728" y="2224"/>
                <a:ext cx="0" cy="224"/>
              </a:xfrm>
              <a:prstGeom prst="line">
                <a:avLst/>
              </a:prstGeom>
              <a:noFill/>
              <a:ln w="12700">
                <a:solidFill>
                  <a:schemeClr val="tx1"/>
                </a:solidFill>
                <a:round/>
              </a:ln>
              <a:effectLst/>
            </p:spPr>
            <p:txBody>
              <a:bodyPr wrap="none" anchor="ctr"/>
              <a:lstStyle/>
              <a:p>
                <a:endParaRPr lang="zh-CN" altLang="en-US"/>
              </a:p>
            </p:txBody>
          </p:sp>
          <p:sp>
            <p:nvSpPr>
              <p:cNvPr id="614414" name="Line 14"/>
              <p:cNvSpPr>
                <a:spLocks noChangeShapeType="1"/>
              </p:cNvSpPr>
              <p:nvPr/>
            </p:nvSpPr>
            <p:spPr bwMode="auto">
              <a:xfrm>
                <a:off x="2256" y="2224"/>
                <a:ext cx="0" cy="224"/>
              </a:xfrm>
              <a:prstGeom prst="line">
                <a:avLst/>
              </a:prstGeom>
              <a:noFill/>
              <a:ln w="12700">
                <a:solidFill>
                  <a:schemeClr val="tx1"/>
                </a:solidFill>
                <a:round/>
              </a:ln>
              <a:effectLst/>
            </p:spPr>
            <p:txBody>
              <a:bodyPr wrap="none" anchor="ctr"/>
              <a:lstStyle/>
              <a:p>
                <a:endParaRPr lang="zh-CN" altLang="en-US"/>
              </a:p>
            </p:txBody>
          </p:sp>
          <p:sp>
            <p:nvSpPr>
              <p:cNvPr id="614415" name="Line 15"/>
              <p:cNvSpPr>
                <a:spLocks noChangeShapeType="1"/>
              </p:cNvSpPr>
              <p:nvPr/>
            </p:nvSpPr>
            <p:spPr bwMode="auto">
              <a:xfrm>
                <a:off x="3312" y="2224"/>
                <a:ext cx="0" cy="224"/>
              </a:xfrm>
              <a:prstGeom prst="line">
                <a:avLst/>
              </a:prstGeom>
              <a:noFill/>
              <a:ln w="12700">
                <a:solidFill>
                  <a:schemeClr val="tx1"/>
                </a:solidFill>
                <a:round/>
              </a:ln>
              <a:effectLst/>
            </p:spPr>
            <p:txBody>
              <a:bodyPr wrap="none" anchor="ctr"/>
              <a:lstStyle/>
              <a:p>
                <a:endParaRPr lang="zh-CN" altLang="en-US"/>
              </a:p>
            </p:txBody>
          </p:sp>
          <p:sp>
            <p:nvSpPr>
              <p:cNvPr id="614416" name="Line 16"/>
              <p:cNvSpPr>
                <a:spLocks noChangeShapeType="1"/>
              </p:cNvSpPr>
              <p:nvPr/>
            </p:nvSpPr>
            <p:spPr bwMode="auto">
              <a:xfrm>
                <a:off x="1728" y="2448"/>
                <a:ext cx="1584" cy="0"/>
              </a:xfrm>
              <a:prstGeom prst="line">
                <a:avLst/>
              </a:prstGeom>
              <a:noFill/>
              <a:ln w="12700">
                <a:solidFill>
                  <a:schemeClr val="tx1"/>
                </a:solidFill>
                <a:round/>
              </a:ln>
              <a:effectLst/>
            </p:spPr>
            <p:txBody>
              <a:bodyPr wrap="none" anchor="ctr"/>
              <a:lstStyle/>
              <a:p>
                <a:endParaRPr lang="zh-CN" altLang="en-US"/>
              </a:p>
            </p:txBody>
          </p:sp>
          <p:sp>
            <p:nvSpPr>
              <p:cNvPr id="614417" name="Line 17"/>
              <p:cNvSpPr>
                <a:spLocks noChangeShapeType="1"/>
              </p:cNvSpPr>
              <p:nvPr/>
            </p:nvSpPr>
            <p:spPr bwMode="auto">
              <a:xfrm>
                <a:off x="2784" y="2224"/>
                <a:ext cx="0" cy="224"/>
              </a:xfrm>
              <a:prstGeom prst="line">
                <a:avLst/>
              </a:prstGeom>
              <a:noFill/>
              <a:ln w="12700">
                <a:solidFill>
                  <a:schemeClr val="tx1"/>
                </a:solidFill>
                <a:round/>
              </a:ln>
              <a:effectLst/>
            </p:spPr>
            <p:txBody>
              <a:bodyPr wrap="none" anchor="ctr"/>
              <a:lstStyle/>
              <a:p>
                <a:endParaRPr lang="zh-CN" altLang="en-US"/>
              </a:p>
            </p:txBody>
          </p:sp>
          <p:sp>
            <p:nvSpPr>
              <p:cNvPr id="614418" name="Rectangle 18"/>
              <p:cNvSpPr>
                <a:spLocks noChangeArrowheads="1"/>
              </p:cNvSpPr>
              <p:nvPr/>
            </p:nvSpPr>
            <p:spPr bwMode="auto">
              <a:xfrm>
                <a:off x="1728" y="1440"/>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dirty="0">
                    <a:solidFill>
                      <a:srgbClr val="C00000"/>
                    </a:solidFill>
                  </a:rPr>
                  <a:t>10</a:t>
                </a:r>
              </a:p>
            </p:txBody>
          </p:sp>
          <p:sp>
            <p:nvSpPr>
              <p:cNvPr id="614419" name="Text Box 19"/>
              <p:cNvSpPr txBox="1">
                <a:spLocks noChangeArrowheads="1"/>
              </p:cNvSpPr>
              <p:nvPr/>
            </p:nvSpPr>
            <p:spPr bwMode="auto">
              <a:xfrm>
                <a:off x="1776" y="1209"/>
                <a:ext cx="452" cy="231"/>
              </a:xfrm>
              <a:prstGeom prst="rect">
                <a:avLst/>
              </a:prstGeom>
              <a:noFill/>
              <a:ln w="9525">
                <a:noFill/>
                <a:miter lim="800000"/>
              </a:ln>
              <a:effectLst/>
            </p:spPr>
            <p:txBody>
              <a:bodyPr>
                <a:spAutoFit/>
              </a:bodyPr>
              <a:lstStyle/>
              <a:p>
                <a:r>
                  <a:rPr lang="en-US" altLang="zh-CN" sz="1800" i="1"/>
                  <a:t>value </a:t>
                </a:r>
                <a:r>
                  <a:rPr lang="en-US" altLang="zh-CN" sz="1800"/>
                  <a:t> </a:t>
                </a:r>
              </a:p>
            </p:txBody>
          </p:sp>
          <p:sp>
            <p:nvSpPr>
              <p:cNvPr id="614420" name="Text Box 20"/>
              <p:cNvSpPr txBox="1">
                <a:spLocks noChangeArrowheads="1"/>
              </p:cNvSpPr>
              <p:nvPr/>
            </p:nvSpPr>
            <p:spPr bwMode="auto">
              <a:xfrm>
                <a:off x="2284" y="1593"/>
                <a:ext cx="452" cy="231"/>
              </a:xfrm>
              <a:prstGeom prst="rect">
                <a:avLst/>
              </a:prstGeom>
              <a:noFill/>
              <a:ln w="9525">
                <a:noFill/>
                <a:miter lim="800000"/>
              </a:ln>
              <a:effectLst/>
            </p:spPr>
            <p:txBody>
              <a:bodyPr>
                <a:spAutoFit/>
              </a:bodyPr>
              <a:lstStyle/>
              <a:p>
                <a:r>
                  <a:rPr lang="en-US" altLang="zh-CN" sz="1800" i="1"/>
                  <a:t>letter </a:t>
                </a:r>
              </a:p>
            </p:txBody>
          </p:sp>
          <p:sp>
            <p:nvSpPr>
              <p:cNvPr id="614421" name="Text Box 21"/>
              <p:cNvSpPr txBox="1">
                <a:spLocks noChangeArrowheads="1"/>
              </p:cNvSpPr>
              <p:nvPr/>
            </p:nvSpPr>
            <p:spPr bwMode="auto">
              <a:xfrm>
                <a:off x="2812" y="1968"/>
                <a:ext cx="452" cy="231"/>
              </a:xfrm>
              <a:prstGeom prst="rect">
                <a:avLst/>
              </a:prstGeom>
              <a:noFill/>
              <a:ln w="9525">
                <a:noFill/>
                <a:miter lim="800000"/>
              </a:ln>
              <a:effectLst/>
            </p:spPr>
            <p:txBody>
              <a:bodyPr>
                <a:spAutoFit/>
              </a:bodyPr>
              <a:lstStyle/>
              <a:p>
                <a:r>
                  <a:rPr lang="en-US" altLang="zh-CN" sz="1800" i="1"/>
                  <a:t>real</a:t>
                </a:r>
              </a:p>
            </p:txBody>
          </p:sp>
          <p:sp>
            <p:nvSpPr>
              <p:cNvPr id="614422" name="Text Box 22"/>
              <p:cNvSpPr txBox="1">
                <a:spLocks noChangeArrowheads="1"/>
              </p:cNvSpPr>
              <p:nvPr/>
            </p:nvSpPr>
            <p:spPr bwMode="auto">
              <a:xfrm>
                <a:off x="1056" y="1440"/>
                <a:ext cx="672" cy="231"/>
              </a:xfrm>
              <a:prstGeom prst="rect">
                <a:avLst/>
              </a:prstGeom>
              <a:noFill/>
              <a:ln w="9525">
                <a:noFill/>
                <a:miter lim="800000"/>
              </a:ln>
              <a:effectLst/>
            </p:spPr>
            <p:txBody>
              <a:bodyPr>
                <a:spAutoFit/>
              </a:bodyPr>
              <a:lstStyle/>
              <a:p>
                <a:pPr algn="r"/>
                <a:r>
                  <a:rPr lang="en-US" altLang="zh-CN" sz="1800"/>
                  <a:t>Basc1 b1</a:t>
                </a:r>
              </a:p>
            </p:txBody>
          </p:sp>
          <p:sp>
            <p:nvSpPr>
              <p:cNvPr id="614423" name="Text Box 23"/>
              <p:cNvSpPr txBox="1">
                <a:spLocks noChangeArrowheads="1"/>
              </p:cNvSpPr>
              <p:nvPr/>
            </p:nvSpPr>
            <p:spPr bwMode="auto">
              <a:xfrm>
                <a:off x="1056" y="1833"/>
                <a:ext cx="672" cy="231"/>
              </a:xfrm>
              <a:prstGeom prst="rect">
                <a:avLst/>
              </a:prstGeom>
              <a:noFill/>
              <a:ln w="9525">
                <a:noFill/>
                <a:miter lim="800000"/>
              </a:ln>
              <a:effectLst/>
            </p:spPr>
            <p:txBody>
              <a:bodyPr>
                <a:spAutoFit/>
              </a:bodyPr>
              <a:lstStyle/>
              <a:p>
                <a:pPr algn="r"/>
                <a:r>
                  <a:rPr lang="en-US" altLang="zh-CN" sz="1800"/>
                  <a:t>Basc2 b2</a:t>
                </a:r>
              </a:p>
            </p:txBody>
          </p:sp>
          <p:sp>
            <p:nvSpPr>
              <p:cNvPr id="614424" name="Text Box 24"/>
              <p:cNvSpPr txBox="1">
                <a:spLocks noChangeArrowheads="1"/>
              </p:cNvSpPr>
              <p:nvPr/>
            </p:nvSpPr>
            <p:spPr bwMode="auto">
              <a:xfrm>
                <a:off x="1008" y="2208"/>
                <a:ext cx="720" cy="231"/>
              </a:xfrm>
              <a:prstGeom prst="rect">
                <a:avLst/>
              </a:prstGeom>
              <a:noFill/>
              <a:ln w="9525">
                <a:noFill/>
                <a:miter lim="800000"/>
              </a:ln>
              <a:effectLst/>
            </p:spPr>
            <p:txBody>
              <a:bodyPr>
                <a:spAutoFit/>
              </a:bodyPr>
              <a:lstStyle/>
              <a:p>
                <a:pPr algn="r"/>
                <a:r>
                  <a:rPr lang="en-US" altLang="zh-CN" sz="1800"/>
                  <a:t>Derived d</a:t>
                </a:r>
              </a:p>
            </p:txBody>
          </p:sp>
        </p:grpSp>
      </p:grpSp>
      <p:sp>
        <p:nvSpPr>
          <p:cNvPr id="614425" name="Rectangle 2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8.5.1  </a:t>
            </a:r>
            <a:r>
              <a:rPr lang="zh-CN" altLang="en-US" sz="100" dirty="0">
                <a:solidFill>
                  <a:schemeClr val="bg1"/>
                </a:solidFill>
              </a:rPr>
              <a:t>多继承的派生类构造和访问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animEffect transition="in" filter="blinds(horizontal)">
                                      <p:cBhvr>
                                        <p:cTn id="7" dur="500"/>
                                        <p:tgtEl>
                                          <p:spTgt spid="6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ChangeArrowheads="1"/>
          </p:cNvSpPr>
          <p:nvPr/>
        </p:nvSpPr>
        <p:spPr bwMode="auto">
          <a:xfrm>
            <a:off x="762000" y="762000"/>
            <a:ext cx="5638800" cy="609600"/>
          </a:xfrm>
          <a:prstGeom prst="rect">
            <a:avLst/>
          </a:prstGeom>
          <a:noFill/>
          <a:ln w="9525">
            <a:noFill/>
            <a:miter lim="800000"/>
          </a:ln>
          <a:effectLst/>
        </p:spPr>
        <p:txBody>
          <a:bodyPr lIns="92075" tIns="46038" rIns="92075" bIns="46038" anchor="ctr"/>
          <a:lstStyle/>
          <a:p>
            <a:pPr marL="342900" indent="-342900" algn="l">
              <a:spcBef>
                <a:spcPct val="20000"/>
              </a:spcBef>
              <a:buClr>
                <a:schemeClr val="tx2"/>
              </a:buClr>
              <a:buFont typeface="Wingdings" panose="05000000000000000000" pitchFamily="2" charset="2"/>
              <a:buNone/>
            </a:pPr>
            <a:r>
              <a:rPr lang="en-US" altLang="zh-CN" b="1">
                <a:solidFill>
                  <a:srgbClr val="CC3300"/>
                </a:solidFill>
                <a:latin typeface="宋体" panose="02010600030101010101" pitchFamily="2" charset="-122"/>
              </a:rPr>
              <a:t>8.5.2  </a:t>
            </a:r>
            <a:r>
              <a:rPr lang="zh-CN" altLang="en-US" b="1">
                <a:solidFill>
                  <a:srgbClr val="CC3300"/>
                </a:solidFill>
                <a:latin typeface="宋体" panose="02010600030101010101" pitchFamily="2" charset="-122"/>
              </a:rPr>
              <a:t>虚基类</a:t>
            </a:r>
            <a:endParaRPr lang="zh-CN" altLang="en-US" b="1">
              <a:solidFill>
                <a:srgbClr val="CC3300"/>
              </a:solidFill>
              <a:latin typeface="楷体_GB2312" pitchFamily="49" charset="-122"/>
            </a:endParaRPr>
          </a:p>
        </p:txBody>
      </p:sp>
      <p:sp>
        <p:nvSpPr>
          <p:cNvPr id="615427" name="Rectangle 3"/>
          <p:cNvSpPr>
            <a:spLocks noChangeArrowheads="1"/>
          </p:cNvSpPr>
          <p:nvPr/>
        </p:nvSpPr>
        <p:spPr bwMode="auto">
          <a:xfrm>
            <a:off x="1008063" y="1676400"/>
            <a:ext cx="7219950" cy="14636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如果一个派生类从多个基类派生，而这些基类又有一个共同</a:t>
            </a:r>
          </a:p>
          <a:p>
            <a:pPr algn="l">
              <a:lnSpc>
                <a:spcPct val="150000"/>
              </a:lnSpc>
              <a:buFont typeface="Wingdings" panose="05000000000000000000" pitchFamily="2" charset="2"/>
              <a:buNone/>
            </a:pPr>
            <a:r>
              <a:rPr lang="zh-CN" altLang="en-US" sz="2000" b="1">
                <a:ea typeface="Arial Unicode MS" pitchFamily="34" charset="-122"/>
                <a:cs typeface="Arial Unicode MS" pitchFamily="34" charset="-122"/>
              </a:rPr>
              <a:t>     的基类，则在对该基类中声明的名字进行访问时，可能产生</a:t>
            </a:r>
          </a:p>
          <a:p>
            <a:pPr algn="l">
              <a:lnSpc>
                <a:spcPct val="150000"/>
              </a:lnSpc>
              <a:buFont typeface="Wingdings" panose="05000000000000000000" pitchFamily="2" charset="2"/>
              <a:buNone/>
            </a:pPr>
            <a:r>
              <a:rPr lang="zh-CN" altLang="en-US" sz="2000" b="1">
                <a:ea typeface="Arial Unicode MS" pitchFamily="34" charset="-122"/>
                <a:cs typeface="Arial Unicode MS" pitchFamily="34" charset="-122"/>
              </a:rPr>
              <a:t>     二义性。</a:t>
            </a:r>
          </a:p>
        </p:txBody>
      </p:sp>
      <p:sp>
        <p:nvSpPr>
          <p:cNvPr id="61542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15426"/>
                                        </p:tgtEl>
                                        <p:attrNameLst>
                                          <p:attrName>style.visibility</p:attrName>
                                        </p:attrNameLst>
                                      </p:cBhvr>
                                      <p:to>
                                        <p:strVal val="visible"/>
                                      </p:to>
                                    </p:set>
                                    <p:animEffect transition="in" filter="blinds(vertical)">
                                      <p:cBhvr>
                                        <p:cTn id="7" dur="500"/>
                                        <p:tgtEl>
                                          <p:spTgt spid="615426"/>
                                        </p:tgtEl>
                                      </p:cBhvr>
                                    </p:animEffect>
                                  </p:childTnLst>
                                </p:cTn>
                              </p:par>
                            </p:childTnLst>
                          </p:cTn>
                        </p:par>
                        <p:par>
                          <p:cTn id="8" fill="hold">
                            <p:stCondLst>
                              <p:cond delay="1500"/>
                            </p:stCondLst>
                            <p:childTnLst>
                              <p:par>
                                <p:cTn id="9" presetID="5" presetClass="entr" presetSubtype="10" fill="hold" grpId="0" nodeType="afterEffect">
                                  <p:stCondLst>
                                    <p:cond delay="2000"/>
                                  </p:stCondLst>
                                  <p:childTnLst>
                                    <p:set>
                                      <p:cBhvr>
                                        <p:cTn id="10" dur="1" fill="hold">
                                          <p:stCondLst>
                                            <p:cond delay="0"/>
                                          </p:stCondLst>
                                        </p:cTn>
                                        <p:tgtEl>
                                          <p:spTgt spid="615427"/>
                                        </p:tgtEl>
                                        <p:attrNameLst>
                                          <p:attrName>style.visibility</p:attrName>
                                        </p:attrNameLst>
                                      </p:cBhvr>
                                      <p:to>
                                        <p:strVal val="visible"/>
                                      </p:to>
                                    </p:set>
                                    <p:animEffect transition="in" filter="checkerboard(across)">
                                      <p:cBhvr>
                                        <p:cTn id="11" dur="500"/>
                                        <p:tgtEl>
                                          <p:spTgt spid="615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autoUpdateAnimBg="0"/>
      <p:bldP spid="615427"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628650" y="303213"/>
            <a:ext cx="4476750" cy="2778125"/>
          </a:xfrm>
          <a:prstGeom prst="rect">
            <a:avLst/>
          </a:prstGeom>
          <a:noFill/>
          <a:ln w="9525">
            <a:noFill/>
            <a:miter lim="800000"/>
            <a:headEnd type="none" w="sm" len="med"/>
          </a:ln>
          <a:effectLst/>
        </p:spPr>
        <p:txBody>
          <a:bodyPr lIns="90000" tIns="46800" rIns="90000" bIns="46800" anchor="ctr">
            <a:spAutoFit/>
          </a:bodyPr>
          <a:lstStyle/>
          <a:p>
            <a:pPr algn="l">
              <a:lnSpc>
                <a:spcPct val="160000"/>
              </a:lnSpc>
            </a:pPr>
            <a:r>
              <a:rPr lang="zh-CN" altLang="en-US" sz="2000" b="1" i="1" dirty="0">
                <a:solidFill>
                  <a:srgbClr val="008000"/>
                </a:solidFill>
              </a:rPr>
              <a:t>例如：</a:t>
            </a:r>
          </a:p>
          <a:p>
            <a:pPr algn="l">
              <a:lnSpc>
                <a:spcPct val="160000"/>
              </a:lnSpc>
            </a:pPr>
            <a:r>
              <a:rPr lang="en-US" altLang="zh-CN" sz="1800" dirty="0"/>
              <a:t>class  B  { public : int  b ;} ;</a:t>
            </a:r>
          </a:p>
          <a:p>
            <a:pPr algn="l">
              <a:lnSpc>
                <a:spcPct val="160000"/>
              </a:lnSpc>
            </a:pPr>
            <a:r>
              <a:rPr lang="en-US" altLang="zh-CN" sz="1800" dirty="0"/>
              <a:t>class  B1 : public  B { private : int  b1 ; } ;</a:t>
            </a:r>
          </a:p>
          <a:p>
            <a:pPr algn="l">
              <a:lnSpc>
                <a:spcPct val="160000"/>
              </a:lnSpc>
            </a:pPr>
            <a:r>
              <a:rPr lang="en-US" altLang="zh-CN" sz="1800" dirty="0"/>
              <a:t>class  B2 : public  B { private : int  b2 ; } ;</a:t>
            </a:r>
          </a:p>
          <a:p>
            <a:pPr algn="l">
              <a:lnSpc>
                <a:spcPct val="160000"/>
              </a:lnSpc>
            </a:pPr>
            <a:r>
              <a:rPr lang="en-US" altLang="zh-CN" sz="1800" dirty="0"/>
              <a:t>class  D : public  B1 , public  B2 </a:t>
            </a:r>
          </a:p>
          <a:p>
            <a:pPr algn="l">
              <a:lnSpc>
                <a:spcPct val="160000"/>
              </a:lnSpc>
            </a:pPr>
            <a:r>
              <a:rPr lang="en-US" altLang="zh-CN" sz="1800" dirty="0"/>
              <a:t>    { public : int  f ( ) ;  private : int  d ; } ;</a:t>
            </a:r>
          </a:p>
        </p:txBody>
      </p:sp>
      <p:sp>
        <p:nvSpPr>
          <p:cNvPr id="616451" name="Rectangle 3"/>
          <p:cNvSpPr>
            <a:spLocks noChangeArrowheads="1"/>
          </p:cNvSpPr>
          <p:nvPr/>
        </p:nvSpPr>
        <p:spPr bwMode="auto">
          <a:xfrm>
            <a:off x="628650" y="3469786"/>
            <a:ext cx="4664075" cy="2418740"/>
          </a:xfrm>
          <a:prstGeom prst="rect">
            <a:avLst/>
          </a:prstGeom>
          <a:noFill/>
          <a:ln w="9525">
            <a:noFill/>
            <a:miter lim="800000"/>
            <a:headEnd type="none" w="sm" len="med"/>
          </a:ln>
          <a:effectLst/>
        </p:spPr>
        <p:txBody>
          <a:bodyPr lIns="90000" tIns="46800" rIns="90000" bIns="46800" anchor="ctr">
            <a:spAutoFit/>
          </a:bodyPr>
          <a:lstStyle/>
          <a:p>
            <a:pPr algn="l">
              <a:lnSpc>
                <a:spcPct val="140000"/>
              </a:lnSpc>
            </a:pPr>
            <a:r>
              <a:rPr lang="zh-CN" altLang="en-US" sz="2000" b="1" i="1" dirty="0">
                <a:solidFill>
                  <a:srgbClr val="008000"/>
                </a:solidFill>
              </a:rPr>
              <a:t>有：</a:t>
            </a:r>
          </a:p>
          <a:p>
            <a:pPr algn="l">
              <a:lnSpc>
                <a:spcPct val="140000"/>
              </a:lnSpc>
            </a:pPr>
            <a:r>
              <a:rPr lang="en-US" altLang="zh-CN" sz="1800" dirty="0"/>
              <a:t>D  dd ;</a:t>
            </a:r>
          </a:p>
          <a:p>
            <a:pPr algn="l">
              <a:lnSpc>
                <a:spcPct val="140000"/>
              </a:lnSpc>
            </a:pPr>
            <a:r>
              <a:rPr lang="en-US" altLang="zh-CN" sz="1800" b="1" i="1" dirty="0" err="1">
                <a:solidFill>
                  <a:srgbClr val="C00000"/>
                </a:solidFill>
              </a:rPr>
              <a:t>dd.B</a:t>
            </a:r>
            <a:r>
              <a:rPr lang="en-US" altLang="zh-CN" sz="1800" b="1" i="1" dirty="0">
                <a:solidFill>
                  <a:srgbClr val="C00000"/>
                </a:solidFill>
              </a:rPr>
              <a:t> ;</a:t>
            </a:r>
            <a:r>
              <a:rPr lang="en-US" altLang="zh-CN" sz="1800" dirty="0"/>
              <a:t>		</a:t>
            </a:r>
            <a:r>
              <a:rPr lang="en-US" altLang="zh-CN" sz="1800" b="1" i="1" dirty="0">
                <a:solidFill>
                  <a:srgbClr val="006600"/>
                </a:solidFill>
              </a:rPr>
              <a:t>// error</a:t>
            </a:r>
          </a:p>
          <a:p>
            <a:pPr algn="l">
              <a:lnSpc>
                <a:spcPct val="140000"/>
              </a:lnSpc>
            </a:pPr>
            <a:r>
              <a:rPr lang="en-US" altLang="zh-CN" sz="1800" b="1" i="1" dirty="0" err="1">
                <a:solidFill>
                  <a:srgbClr val="C00000"/>
                </a:solidFill>
              </a:rPr>
              <a:t>dd.B</a:t>
            </a:r>
            <a:r>
              <a:rPr lang="en-US" altLang="zh-CN" sz="1800" b="1" i="1" dirty="0">
                <a:solidFill>
                  <a:srgbClr val="C00000"/>
                </a:solidFill>
              </a:rPr>
              <a:t> :: b ;</a:t>
            </a:r>
            <a:r>
              <a:rPr lang="en-US" altLang="zh-CN" sz="1800" dirty="0"/>
              <a:t>	</a:t>
            </a:r>
            <a:r>
              <a:rPr lang="en-US" altLang="zh-CN" sz="1800" b="1" i="1" dirty="0">
                <a:solidFill>
                  <a:srgbClr val="006600"/>
                </a:solidFill>
              </a:rPr>
              <a:t>// error</a:t>
            </a:r>
            <a:r>
              <a:rPr lang="zh-CN" altLang="en-US" sz="1800" b="1" i="1" dirty="0">
                <a:solidFill>
                  <a:srgbClr val="006600"/>
                </a:solidFill>
              </a:rPr>
              <a:t>，从哪里继承的？</a:t>
            </a:r>
          </a:p>
          <a:p>
            <a:pPr algn="l">
              <a:lnSpc>
                <a:spcPct val="140000"/>
              </a:lnSpc>
            </a:pPr>
            <a:r>
              <a:rPr lang="en-US" altLang="zh-CN" sz="1800" dirty="0"/>
              <a:t>dd.B1 :: b	 ;	</a:t>
            </a:r>
            <a:r>
              <a:rPr lang="en-US" altLang="zh-CN" sz="1800" b="1" i="1" dirty="0">
                <a:solidFill>
                  <a:srgbClr val="006600"/>
                </a:solidFill>
              </a:rPr>
              <a:t>// ok</a:t>
            </a:r>
            <a:r>
              <a:rPr lang="zh-CN" altLang="en-US" sz="1800" b="1" i="1" dirty="0">
                <a:solidFill>
                  <a:srgbClr val="006600"/>
                </a:solidFill>
              </a:rPr>
              <a:t>，从</a:t>
            </a:r>
            <a:r>
              <a:rPr lang="en-US" altLang="zh-CN" sz="1800" b="1" i="1" dirty="0">
                <a:solidFill>
                  <a:srgbClr val="006600"/>
                </a:solidFill>
              </a:rPr>
              <a:t>B1</a:t>
            </a:r>
            <a:r>
              <a:rPr lang="zh-CN" altLang="en-US" sz="1800" b="1" i="1" dirty="0">
                <a:solidFill>
                  <a:srgbClr val="006600"/>
                </a:solidFill>
              </a:rPr>
              <a:t>继承的</a:t>
            </a:r>
          </a:p>
          <a:p>
            <a:pPr algn="l">
              <a:lnSpc>
                <a:spcPct val="140000"/>
              </a:lnSpc>
            </a:pPr>
            <a:r>
              <a:rPr lang="en-US" altLang="zh-CN" sz="1800" dirty="0"/>
              <a:t>dd.B2 :: b	 ;	</a:t>
            </a:r>
            <a:r>
              <a:rPr lang="en-US" altLang="zh-CN" sz="1800" b="1" i="1" dirty="0">
                <a:solidFill>
                  <a:srgbClr val="006600"/>
                </a:solidFill>
              </a:rPr>
              <a:t>// ok </a:t>
            </a:r>
            <a:r>
              <a:rPr lang="zh-CN" altLang="en-US" sz="1800" b="1" i="1" dirty="0">
                <a:solidFill>
                  <a:srgbClr val="006600"/>
                </a:solidFill>
              </a:rPr>
              <a:t>，从</a:t>
            </a:r>
            <a:r>
              <a:rPr lang="en-US" altLang="zh-CN" sz="1800" b="1" i="1" dirty="0">
                <a:solidFill>
                  <a:srgbClr val="006600"/>
                </a:solidFill>
              </a:rPr>
              <a:t>B2</a:t>
            </a:r>
            <a:r>
              <a:rPr lang="zh-CN" altLang="en-US" sz="1800" b="1" i="1" dirty="0">
                <a:solidFill>
                  <a:srgbClr val="006600"/>
                </a:solidFill>
              </a:rPr>
              <a:t>继承的</a:t>
            </a:r>
          </a:p>
        </p:txBody>
      </p:sp>
      <p:sp>
        <p:nvSpPr>
          <p:cNvPr id="616452" name="Rectangle 4"/>
          <p:cNvSpPr>
            <a:spLocks noChangeArrowheads="1"/>
          </p:cNvSpPr>
          <p:nvPr/>
        </p:nvSpPr>
        <p:spPr bwMode="auto">
          <a:xfrm>
            <a:off x="5943600" y="3095625"/>
            <a:ext cx="1889125" cy="431800"/>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D { f () , d }</a:t>
            </a:r>
          </a:p>
        </p:txBody>
      </p:sp>
      <p:sp>
        <p:nvSpPr>
          <p:cNvPr id="616453" name="Rectangle 5"/>
          <p:cNvSpPr>
            <a:spLocks noChangeArrowheads="1"/>
          </p:cNvSpPr>
          <p:nvPr/>
        </p:nvSpPr>
        <p:spPr bwMode="auto">
          <a:xfrm>
            <a:off x="4953000"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B1 { b1 }</a:t>
            </a:r>
          </a:p>
        </p:txBody>
      </p:sp>
      <p:sp>
        <p:nvSpPr>
          <p:cNvPr id="616454" name="Rectangle 6"/>
          <p:cNvSpPr>
            <a:spLocks noChangeArrowheads="1"/>
          </p:cNvSpPr>
          <p:nvPr/>
        </p:nvSpPr>
        <p:spPr bwMode="auto">
          <a:xfrm>
            <a:off x="7205663"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B2 {b2} </a:t>
            </a:r>
          </a:p>
        </p:txBody>
      </p:sp>
      <p:grpSp>
        <p:nvGrpSpPr>
          <p:cNvPr id="616455" name="Group 7"/>
          <p:cNvGrpSpPr/>
          <p:nvPr/>
        </p:nvGrpSpPr>
        <p:grpSpPr bwMode="auto">
          <a:xfrm>
            <a:off x="5753100" y="2419350"/>
            <a:ext cx="2252663" cy="620713"/>
            <a:chOff x="1968" y="2364"/>
            <a:chExt cx="1884" cy="684"/>
          </a:xfrm>
        </p:grpSpPr>
        <p:sp>
          <p:nvSpPr>
            <p:cNvPr id="616456" name="Line 8"/>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6457" name="Line 9"/>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16458" name="Line 10"/>
          <p:cNvSpPr>
            <a:spLocks noChangeShapeType="1"/>
          </p:cNvSpPr>
          <p:nvPr/>
        </p:nvSpPr>
        <p:spPr bwMode="auto">
          <a:xfrm flipV="1">
            <a:off x="5781675" y="1352550"/>
            <a:ext cx="0" cy="620713"/>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6459" name="Line 11"/>
          <p:cNvSpPr>
            <a:spLocks noChangeShapeType="1"/>
          </p:cNvSpPr>
          <p:nvPr/>
        </p:nvSpPr>
        <p:spPr bwMode="auto">
          <a:xfrm flipH="1" flipV="1">
            <a:off x="8034338" y="1368425"/>
            <a:ext cx="0" cy="615950"/>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6460" name="Rectangle 12"/>
          <p:cNvSpPr>
            <a:spLocks noChangeArrowheads="1"/>
          </p:cNvSpPr>
          <p:nvPr/>
        </p:nvSpPr>
        <p:spPr bwMode="auto">
          <a:xfrm>
            <a:off x="5016500" y="946150"/>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a:t>
            </a:r>
            <a:r>
              <a:rPr lang="en-US" altLang="zh-CN" sz="1800"/>
              <a:t> }</a:t>
            </a:r>
          </a:p>
        </p:txBody>
      </p:sp>
      <p:sp>
        <p:nvSpPr>
          <p:cNvPr id="616461" name="Rectangle 13"/>
          <p:cNvSpPr>
            <a:spLocks noChangeArrowheads="1"/>
          </p:cNvSpPr>
          <p:nvPr/>
        </p:nvSpPr>
        <p:spPr bwMode="auto">
          <a:xfrm>
            <a:off x="7208838" y="962025"/>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 </a:t>
            </a:r>
            <a:r>
              <a:rPr lang="en-US" altLang="zh-CN" sz="1800"/>
              <a:t>}</a:t>
            </a:r>
          </a:p>
        </p:txBody>
      </p:sp>
      <p:sp>
        <p:nvSpPr>
          <p:cNvPr id="616462" name="Rectangle 14"/>
          <p:cNvSpPr>
            <a:spLocks noGrp="1" noChangeArrowheads="1"/>
          </p:cNvSpPr>
          <p:nvPr>
            <p:ph type="title" idx="4294967295"/>
          </p:nvPr>
        </p:nvSpPr>
        <p:spPr>
          <a:xfrm>
            <a:off x="838200" y="260350"/>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616450"/>
                                        </p:tgtEl>
                                        <p:attrNameLst>
                                          <p:attrName>style.visibility</p:attrName>
                                        </p:attrNameLst>
                                      </p:cBhvr>
                                      <p:to>
                                        <p:strVal val="visible"/>
                                      </p:to>
                                    </p:set>
                                    <p:animEffect transition="in" filter="checkerboard(across)">
                                      <p:cBhvr>
                                        <p:cTn id="7" dur="500"/>
                                        <p:tgtEl>
                                          <p:spTgt spid="616450"/>
                                        </p:tgtEl>
                                      </p:cBhvr>
                                    </p:animEffect>
                                  </p:childTnLst>
                                </p:cTn>
                              </p:par>
                            </p:childTnLst>
                          </p:cTn>
                        </p:par>
                        <p:par>
                          <p:cTn id="8" fill="hold">
                            <p:stCondLst>
                              <p:cond delay="2500"/>
                            </p:stCondLst>
                            <p:childTnLst>
                              <p:par>
                                <p:cTn id="9" presetID="4" presetClass="entr" presetSubtype="32" fill="hold" grpId="0" nodeType="afterEffect">
                                  <p:stCondLst>
                                    <p:cond delay="1000"/>
                                  </p:stCondLst>
                                  <p:childTnLst>
                                    <p:set>
                                      <p:cBhvr>
                                        <p:cTn id="10" dur="1" fill="hold">
                                          <p:stCondLst>
                                            <p:cond delay="0"/>
                                          </p:stCondLst>
                                        </p:cTn>
                                        <p:tgtEl>
                                          <p:spTgt spid="616460"/>
                                        </p:tgtEl>
                                        <p:attrNameLst>
                                          <p:attrName>style.visibility</p:attrName>
                                        </p:attrNameLst>
                                      </p:cBhvr>
                                      <p:to>
                                        <p:strVal val="visible"/>
                                      </p:to>
                                    </p:set>
                                    <p:animEffect transition="in" filter="box(out)">
                                      <p:cBhvr>
                                        <p:cTn id="11" dur="500"/>
                                        <p:tgtEl>
                                          <p:spTgt spid="616460"/>
                                        </p:tgtEl>
                                      </p:cBhvr>
                                    </p:animEffect>
                                  </p:childTnLst>
                                </p:cTn>
                              </p:par>
                            </p:childTnLst>
                          </p:cTn>
                        </p:par>
                        <p:par>
                          <p:cTn id="12" fill="hold">
                            <p:stCondLst>
                              <p:cond delay="4000"/>
                            </p:stCondLst>
                            <p:childTnLst>
                              <p:par>
                                <p:cTn id="13" presetID="17" presetClass="entr" presetSubtype="1" fill="hold" grpId="0" nodeType="afterEffect">
                                  <p:stCondLst>
                                    <p:cond delay="1000"/>
                                  </p:stCondLst>
                                  <p:childTnLst>
                                    <p:set>
                                      <p:cBhvr>
                                        <p:cTn id="14" dur="1" fill="hold">
                                          <p:stCondLst>
                                            <p:cond delay="0"/>
                                          </p:stCondLst>
                                        </p:cTn>
                                        <p:tgtEl>
                                          <p:spTgt spid="616458"/>
                                        </p:tgtEl>
                                        <p:attrNameLst>
                                          <p:attrName>style.visibility</p:attrName>
                                        </p:attrNameLst>
                                      </p:cBhvr>
                                      <p:to>
                                        <p:strVal val="visible"/>
                                      </p:to>
                                    </p:set>
                                    <p:anim calcmode="lin" valueType="num">
                                      <p:cBhvr>
                                        <p:cTn id="15" dur="500" fill="hold"/>
                                        <p:tgtEl>
                                          <p:spTgt spid="616458"/>
                                        </p:tgtEl>
                                        <p:attrNameLst>
                                          <p:attrName>ppt_x</p:attrName>
                                        </p:attrNameLst>
                                      </p:cBhvr>
                                      <p:tavLst>
                                        <p:tav tm="0">
                                          <p:val>
                                            <p:strVal val="#ppt_x"/>
                                          </p:val>
                                        </p:tav>
                                        <p:tav tm="100000">
                                          <p:val>
                                            <p:strVal val="#ppt_x"/>
                                          </p:val>
                                        </p:tav>
                                      </p:tavLst>
                                    </p:anim>
                                    <p:anim calcmode="lin" valueType="num">
                                      <p:cBhvr>
                                        <p:cTn id="16" dur="500" fill="hold"/>
                                        <p:tgtEl>
                                          <p:spTgt spid="616458"/>
                                        </p:tgtEl>
                                        <p:attrNameLst>
                                          <p:attrName>ppt_y</p:attrName>
                                        </p:attrNameLst>
                                      </p:cBhvr>
                                      <p:tavLst>
                                        <p:tav tm="0">
                                          <p:val>
                                            <p:strVal val="#ppt_y-#ppt_h/2"/>
                                          </p:val>
                                        </p:tav>
                                        <p:tav tm="100000">
                                          <p:val>
                                            <p:strVal val="#ppt_y"/>
                                          </p:val>
                                        </p:tav>
                                      </p:tavLst>
                                    </p:anim>
                                    <p:anim calcmode="lin" valueType="num">
                                      <p:cBhvr>
                                        <p:cTn id="17" dur="500" fill="hold"/>
                                        <p:tgtEl>
                                          <p:spTgt spid="616458"/>
                                        </p:tgtEl>
                                        <p:attrNameLst>
                                          <p:attrName>ppt_w</p:attrName>
                                        </p:attrNameLst>
                                      </p:cBhvr>
                                      <p:tavLst>
                                        <p:tav tm="0">
                                          <p:val>
                                            <p:strVal val="#ppt_w"/>
                                          </p:val>
                                        </p:tav>
                                        <p:tav tm="100000">
                                          <p:val>
                                            <p:strVal val="#ppt_w"/>
                                          </p:val>
                                        </p:tav>
                                      </p:tavLst>
                                    </p:anim>
                                    <p:anim calcmode="lin" valueType="num">
                                      <p:cBhvr>
                                        <p:cTn id="18" dur="500" fill="hold"/>
                                        <p:tgtEl>
                                          <p:spTgt spid="616458"/>
                                        </p:tgtEl>
                                        <p:attrNameLst>
                                          <p:attrName>ppt_h</p:attrName>
                                        </p:attrNameLst>
                                      </p:cBhvr>
                                      <p:tavLst>
                                        <p:tav tm="0">
                                          <p:val>
                                            <p:fltVal val="0"/>
                                          </p:val>
                                        </p:tav>
                                        <p:tav tm="100000">
                                          <p:val>
                                            <p:strVal val="#ppt_h"/>
                                          </p:val>
                                        </p:tav>
                                      </p:tavLst>
                                    </p:anim>
                                  </p:childTnLst>
                                </p:cTn>
                              </p:par>
                            </p:childTnLst>
                          </p:cTn>
                        </p:par>
                        <p:par>
                          <p:cTn id="19" fill="hold">
                            <p:stCondLst>
                              <p:cond delay="5500"/>
                            </p:stCondLst>
                            <p:childTnLst>
                              <p:par>
                                <p:cTn id="20" presetID="4" presetClass="entr" presetSubtype="32" fill="hold" grpId="0" nodeType="afterEffect">
                                  <p:stCondLst>
                                    <p:cond delay="0"/>
                                  </p:stCondLst>
                                  <p:childTnLst>
                                    <p:set>
                                      <p:cBhvr>
                                        <p:cTn id="21" dur="1" fill="hold">
                                          <p:stCondLst>
                                            <p:cond delay="0"/>
                                          </p:stCondLst>
                                        </p:cTn>
                                        <p:tgtEl>
                                          <p:spTgt spid="616453"/>
                                        </p:tgtEl>
                                        <p:attrNameLst>
                                          <p:attrName>style.visibility</p:attrName>
                                        </p:attrNameLst>
                                      </p:cBhvr>
                                      <p:to>
                                        <p:strVal val="visible"/>
                                      </p:to>
                                    </p:set>
                                    <p:animEffect transition="in" filter="box(out)">
                                      <p:cBhvr>
                                        <p:cTn id="22" dur="500"/>
                                        <p:tgtEl>
                                          <p:spTgt spid="616453"/>
                                        </p:tgtEl>
                                      </p:cBhvr>
                                    </p:animEffect>
                                  </p:childTnLst>
                                </p:cTn>
                              </p:par>
                            </p:childTnLst>
                          </p:cTn>
                        </p:par>
                        <p:par>
                          <p:cTn id="23" fill="hold">
                            <p:stCondLst>
                              <p:cond delay="6000"/>
                            </p:stCondLst>
                            <p:childTnLst>
                              <p:par>
                                <p:cTn id="24" presetID="4" presetClass="entr" presetSubtype="32" fill="hold" grpId="0" nodeType="afterEffect">
                                  <p:stCondLst>
                                    <p:cond delay="1000"/>
                                  </p:stCondLst>
                                  <p:childTnLst>
                                    <p:set>
                                      <p:cBhvr>
                                        <p:cTn id="25" dur="1" fill="hold">
                                          <p:stCondLst>
                                            <p:cond delay="0"/>
                                          </p:stCondLst>
                                        </p:cTn>
                                        <p:tgtEl>
                                          <p:spTgt spid="616461"/>
                                        </p:tgtEl>
                                        <p:attrNameLst>
                                          <p:attrName>style.visibility</p:attrName>
                                        </p:attrNameLst>
                                      </p:cBhvr>
                                      <p:to>
                                        <p:strVal val="visible"/>
                                      </p:to>
                                    </p:set>
                                    <p:animEffect transition="in" filter="box(out)">
                                      <p:cBhvr>
                                        <p:cTn id="26" dur="500"/>
                                        <p:tgtEl>
                                          <p:spTgt spid="616461"/>
                                        </p:tgtEl>
                                      </p:cBhvr>
                                    </p:animEffect>
                                  </p:childTnLst>
                                </p:cTn>
                              </p:par>
                            </p:childTnLst>
                          </p:cTn>
                        </p:par>
                        <p:par>
                          <p:cTn id="27" fill="hold">
                            <p:stCondLst>
                              <p:cond delay="7500"/>
                            </p:stCondLst>
                            <p:childTnLst>
                              <p:par>
                                <p:cTn id="28" presetID="17" presetClass="entr" presetSubtype="1" fill="hold" grpId="0" nodeType="afterEffect">
                                  <p:stCondLst>
                                    <p:cond delay="1000"/>
                                  </p:stCondLst>
                                  <p:childTnLst>
                                    <p:set>
                                      <p:cBhvr>
                                        <p:cTn id="29" dur="1" fill="hold">
                                          <p:stCondLst>
                                            <p:cond delay="0"/>
                                          </p:stCondLst>
                                        </p:cTn>
                                        <p:tgtEl>
                                          <p:spTgt spid="616459"/>
                                        </p:tgtEl>
                                        <p:attrNameLst>
                                          <p:attrName>style.visibility</p:attrName>
                                        </p:attrNameLst>
                                      </p:cBhvr>
                                      <p:to>
                                        <p:strVal val="visible"/>
                                      </p:to>
                                    </p:set>
                                    <p:anim calcmode="lin" valueType="num">
                                      <p:cBhvr>
                                        <p:cTn id="30" dur="500" fill="hold"/>
                                        <p:tgtEl>
                                          <p:spTgt spid="616459"/>
                                        </p:tgtEl>
                                        <p:attrNameLst>
                                          <p:attrName>ppt_x</p:attrName>
                                        </p:attrNameLst>
                                      </p:cBhvr>
                                      <p:tavLst>
                                        <p:tav tm="0">
                                          <p:val>
                                            <p:strVal val="#ppt_x"/>
                                          </p:val>
                                        </p:tav>
                                        <p:tav tm="100000">
                                          <p:val>
                                            <p:strVal val="#ppt_x"/>
                                          </p:val>
                                        </p:tav>
                                      </p:tavLst>
                                    </p:anim>
                                    <p:anim calcmode="lin" valueType="num">
                                      <p:cBhvr>
                                        <p:cTn id="31" dur="500" fill="hold"/>
                                        <p:tgtEl>
                                          <p:spTgt spid="616459"/>
                                        </p:tgtEl>
                                        <p:attrNameLst>
                                          <p:attrName>ppt_y</p:attrName>
                                        </p:attrNameLst>
                                      </p:cBhvr>
                                      <p:tavLst>
                                        <p:tav tm="0">
                                          <p:val>
                                            <p:strVal val="#ppt_y-#ppt_h/2"/>
                                          </p:val>
                                        </p:tav>
                                        <p:tav tm="100000">
                                          <p:val>
                                            <p:strVal val="#ppt_y"/>
                                          </p:val>
                                        </p:tav>
                                      </p:tavLst>
                                    </p:anim>
                                    <p:anim calcmode="lin" valueType="num">
                                      <p:cBhvr>
                                        <p:cTn id="32" dur="500" fill="hold"/>
                                        <p:tgtEl>
                                          <p:spTgt spid="616459"/>
                                        </p:tgtEl>
                                        <p:attrNameLst>
                                          <p:attrName>ppt_w</p:attrName>
                                        </p:attrNameLst>
                                      </p:cBhvr>
                                      <p:tavLst>
                                        <p:tav tm="0">
                                          <p:val>
                                            <p:strVal val="#ppt_w"/>
                                          </p:val>
                                        </p:tav>
                                        <p:tav tm="100000">
                                          <p:val>
                                            <p:strVal val="#ppt_w"/>
                                          </p:val>
                                        </p:tav>
                                      </p:tavLst>
                                    </p:anim>
                                    <p:anim calcmode="lin" valueType="num">
                                      <p:cBhvr>
                                        <p:cTn id="33" dur="500" fill="hold"/>
                                        <p:tgtEl>
                                          <p:spTgt spid="616459"/>
                                        </p:tgtEl>
                                        <p:attrNameLst>
                                          <p:attrName>ppt_h</p:attrName>
                                        </p:attrNameLst>
                                      </p:cBhvr>
                                      <p:tavLst>
                                        <p:tav tm="0">
                                          <p:val>
                                            <p:fltVal val="0"/>
                                          </p:val>
                                        </p:tav>
                                        <p:tav tm="100000">
                                          <p:val>
                                            <p:strVal val="#ppt_h"/>
                                          </p:val>
                                        </p:tav>
                                      </p:tavLst>
                                    </p:anim>
                                  </p:childTnLst>
                                </p:cTn>
                              </p:par>
                            </p:childTnLst>
                          </p:cTn>
                        </p:par>
                        <p:par>
                          <p:cTn id="34" fill="hold">
                            <p:stCondLst>
                              <p:cond delay="9000"/>
                            </p:stCondLst>
                            <p:childTnLst>
                              <p:par>
                                <p:cTn id="35" presetID="4" presetClass="entr" presetSubtype="32" fill="hold" grpId="0" nodeType="afterEffect">
                                  <p:stCondLst>
                                    <p:cond delay="1000"/>
                                  </p:stCondLst>
                                  <p:childTnLst>
                                    <p:set>
                                      <p:cBhvr>
                                        <p:cTn id="36" dur="1" fill="hold">
                                          <p:stCondLst>
                                            <p:cond delay="0"/>
                                          </p:stCondLst>
                                        </p:cTn>
                                        <p:tgtEl>
                                          <p:spTgt spid="616454"/>
                                        </p:tgtEl>
                                        <p:attrNameLst>
                                          <p:attrName>style.visibility</p:attrName>
                                        </p:attrNameLst>
                                      </p:cBhvr>
                                      <p:to>
                                        <p:strVal val="visible"/>
                                      </p:to>
                                    </p:set>
                                    <p:animEffect transition="in" filter="box(out)">
                                      <p:cBhvr>
                                        <p:cTn id="37" dur="500"/>
                                        <p:tgtEl>
                                          <p:spTgt spid="616454"/>
                                        </p:tgtEl>
                                      </p:cBhvr>
                                    </p:animEffect>
                                  </p:childTnLst>
                                </p:cTn>
                              </p:par>
                            </p:childTnLst>
                          </p:cTn>
                        </p:par>
                        <p:par>
                          <p:cTn id="38" fill="hold">
                            <p:stCondLst>
                              <p:cond delay="10500"/>
                            </p:stCondLst>
                            <p:childTnLst>
                              <p:par>
                                <p:cTn id="39" presetID="17" presetClass="entr" presetSubtype="1" fill="hold" nodeType="afterEffect">
                                  <p:stCondLst>
                                    <p:cond delay="1000"/>
                                  </p:stCondLst>
                                  <p:childTnLst>
                                    <p:set>
                                      <p:cBhvr>
                                        <p:cTn id="40" dur="1" fill="hold">
                                          <p:stCondLst>
                                            <p:cond delay="0"/>
                                          </p:stCondLst>
                                        </p:cTn>
                                        <p:tgtEl>
                                          <p:spTgt spid="616455"/>
                                        </p:tgtEl>
                                        <p:attrNameLst>
                                          <p:attrName>style.visibility</p:attrName>
                                        </p:attrNameLst>
                                      </p:cBhvr>
                                      <p:to>
                                        <p:strVal val="visible"/>
                                      </p:to>
                                    </p:set>
                                    <p:anim calcmode="lin" valueType="num">
                                      <p:cBhvr>
                                        <p:cTn id="41" dur="500" fill="hold"/>
                                        <p:tgtEl>
                                          <p:spTgt spid="616455"/>
                                        </p:tgtEl>
                                        <p:attrNameLst>
                                          <p:attrName>ppt_x</p:attrName>
                                        </p:attrNameLst>
                                      </p:cBhvr>
                                      <p:tavLst>
                                        <p:tav tm="0">
                                          <p:val>
                                            <p:strVal val="#ppt_x"/>
                                          </p:val>
                                        </p:tav>
                                        <p:tav tm="100000">
                                          <p:val>
                                            <p:strVal val="#ppt_x"/>
                                          </p:val>
                                        </p:tav>
                                      </p:tavLst>
                                    </p:anim>
                                    <p:anim calcmode="lin" valueType="num">
                                      <p:cBhvr>
                                        <p:cTn id="42" dur="500" fill="hold"/>
                                        <p:tgtEl>
                                          <p:spTgt spid="616455"/>
                                        </p:tgtEl>
                                        <p:attrNameLst>
                                          <p:attrName>ppt_y</p:attrName>
                                        </p:attrNameLst>
                                      </p:cBhvr>
                                      <p:tavLst>
                                        <p:tav tm="0">
                                          <p:val>
                                            <p:strVal val="#ppt_y-#ppt_h/2"/>
                                          </p:val>
                                        </p:tav>
                                        <p:tav tm="100000">
                                          <p:val>
                                            <p:strVal val="#ppt_y"/>
                                          </p:val>
                                        </p:tav>
                                      </p:tavLst>
                                    </p:anim>
                                    <p:anim calcmode="lin" valueType="num">
                                      <p:cBhvr>
                                        <p:cTn id="43" dur="500" fill="hold"/>
                                        <p:tgtEl>
                                          <p:spTgt spid="616455"/>
                                        </p:tgtEl>
                                        <p:attrNameLst>
                                          <p:attrName>ppt_w</p:attrName>
                                        </p:attrNameLst>
                                      </p:cBhvr>
                                      <p:tavLst>
                                        <p:tav tm="0">
                                          <p:val>
                                            <p:strVal val="#ppt_w"/>
                                          </p:val>
                                        </p:tav>
                                        <p:tav tm="100000">
                                          <p:val>
                                            <p:strVal val="#ppt_w"/>
                                          </p:val>
                                        </p:tav>
                                      </p:tavLst>
                                    </p:anim>
                                    <p:anim calcmode="lin" valueType="num">
                                      <p:cBhvr>
                                        <p:cTn id="44" dur="500" fill="hold"/>
                                        <p:tgtEl>
                                          <p:spTgt spid="616455"/>
                                        </p:tgtEl>
                                        <p:attrNameLst>
                                          <p:attrName>ppt_h</p:attrName>
                                        </p:attrNameLst>
                                      </p:cBhvr>
                                      <p:tavLst>
                                        <p:tav tm="0">
                                          <p:val>
                                            <p:fltVal val="0"/>
                                          </p:val>
                                        </p:tav>
                                        <p:tav tm="100000">
                                          <p:val>
                                            <p:strVal val="#ppt_h"/>
                                          </p:val>
                                        </p:tav>
                                      </p:tavLst>
                                    </p:anim>
                                  </p:childTnLst>
                                </p:cTn>
                              </p:par>
                            </p:childTnLst>
                          </p:cTn>
                        </p:par>
                        <p:par>
                          <p:cTn id="45" fill="hold">
                            <p:stCondLst>
                              <p:cond delay="12000"/>
                            </p:stCondLst>
                            <p:childTnLst>
                              <p:par>
                                <p:cTn id="46" presetID="4" presetClass="entr" presetSubtype="32" fill="hold" grpId="0" nodeType="afterEffect">
                                  <p:stCondLst>
                                    <p:cond delay="1000"/>
                                  </p:stCondLst>
                                  <p:childTnLst>
                                    <p:set>
                                      <p:cBhvr>
                                        <p:cTn id="47" dur="1" fill="hold">
                                          <p:stCondLst>
                                            <p:cond delay="0"/>
                                          </p:stCondLst>
                                        </p:cTn>
                                        <p:tgtEl>
                                          <p:spTgt spid="616452"/>
                                        </p:tgtEl>
                                        <p:attrNameLst>
                                          <p:attrName>style.visibility</p:attrName>
                                        </p:attrNameLst>
                                      </p:cBhvr>
                                      <p:to>
                                        <p:strVal val="visible"/>
                                      </p:to>
                                    </p:set>
                                    <p:animEffect transition="in" filter="box(out)">
                                      <p:cBhvr>
                                        <p:cTn id="48" dur="500"/>
                                        <p:tgtEl>
                                          <p:spTgt spid="61645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616451"/>
                                        </p:tgtEl>
                                        <p:attrNameLst>
                                          <p:attrName>style.visibility</p:attrName>
                                        </p:attrNameLst>
                                      </p:cBhvr>
                                      <p:to>
                                        <p:strVal val="visible"/>
                                      </p:to>
                                    </p:set>
                                    <p:animEffect transition="in" filter="checkerboard(across)">
                                      <p:cBhvr>
                                        <p:cTn id="53" dur="500"/>
                                        <p:tgtEl>
                                          <p:spTgt spid="61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autoUpdateAnimBg="0"/>
      <p:bldP spid="616451" grpId="0" autoUpdateAnimBg="0"/>
      <p:bldP spid="616452" grpId="0" animBg="1" autoUpdateAnimBg="0"/>
      <p:bldP spid="616453" grpId="0" animBg="1" autoUpdateAnimBg="0"/>
      <p:bldP spid="616454" grpId="0" animBg="1" autoUpdateAnimBg="0"/>
      <p:bldP spid="616458" grpId="0" animBg="1"/>
      <p:bldP spid="616459" grpId="0" animBg="1"/>
      <p:bldP spid="616460" grpId="0" animBg="1" autoUpdateAnimBg="0"/>
      <p:bldP spid="616461"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628650" y="303213"/>
            <a:ext cx="4476750" cy="2778125"/>
          </a:xfrm>
          <a:prstGeom prst="rect">
            <a:avLst/>
          </a:prstGeom>
          <a:noFill/>
          <a:ln w="9525">
            <a:noFill/>
            <a:miter lim="800000"/>
            <a:headEnd type="none" w="sm" len="med"/>
          </a:ln>
          <a:effectLst/>
        </p:spPr>
        <p:txBody>
          <a:bodyPr lIns="90000" tIns="46800" rIns="90000" bIns="46800" anchor="ctr">
            <a:spAutoFit/>
          </a:bodyPr>
          <a:lstStyle/>
          <a:p>
            <a:pPr algn="l">
              <a:lnSpc>
                <a:spcPct val="160000"/>
              </a:lnSpc>
            </a:pPr>
            <a:r>
              <a:rPr lang="zh-CN" altLang="en-US" sz="2000" b="1" i="1" dirty="0">
                <a:solidFill>
                  <a:srgbClr val="008000"/>
                </a:solidFill>
              </a:rPr>
              <a:t>例如：</a:t>
            </a:r>
          </a:p>
          <a:p>
            <a:pPr algn="l">
              <a:lnSpc>
                <a:spcPct val="160000"/>
              </a:lnSpc>
            </a:pPr>
            <a:r>
              <a:rPr lang="en-US" altLang="zh-CN" sz="1800" dirty="0"/>
              <a:t>class  B  { public : int  b ;} ;</a:t>
            </a:r>
          </a:p>
          <a:p>
            <a:pPr algn="l">
              <a:lnSpc>
                <a:spcPct val="160000"/>
              </a:lnSpc>
            </a:pPr>
            <a:r>
              <a:rPr lang="en-US" altLang="zh-CN" sz="1800" dirty="0"/>
              <a:t>class  B1 : public  B { private : int  b1 ; } ;</a:t>
            </a:r>
          </a:p>
          <a:p>
            <a:pPr algn="l">
              <a:lnSpc>
                <a:spcPct val="160000"/>
              </a:lnSpc>
            </a:pPr>
            <a:r>
              <a:rPr lang="en-US" altLang="zh-CN" sz="1800" dirty="0"/>
              <a:t>class  B2 : public  B { private : int  b2 ; } ;</a:t>
            </a:r>
          </a:p>
          <a:p>
            <a:pPr algn="l">
              <a:lnSpc>
                <a:spcPct val="160000"/>
              </a:lnSpc>
            </a:pPr>
            <a:r>
              <a:rPr lang="en-US" altLang="zh-CN" sz="1800" dirty="0"/>
              <a:t>class  D : public  B1 , public  B2 </a:t>
            </a:r>
          </a:p>
          <a:p>
            <a:pPr algn="l">
              <a:lnSpc>
                <a:spcPct val="160000"/>
              </a:lnSpc>
            </a:pPr>
            <a:r>
              <a:rPr lang="en-US" altLang="zh-CN" sz="1800" dirty="0"/>
              <a:t>    { public : int  f ( ) ;  private : int  d ; } ;</a:t>
            </a:r>
          </a:p>
        </p:txBody>
      </p:sp>
      <p:sp>
        <p:nvSpPr>
          <p:cNvPr id="617475" name="Rectangle 3"/>
          <p:cNvSpPr>
            <a:spLocks noChangeArrowheads="1"/>
          </p:cNvSpPr>
          <p:nvPr/>
        </p:nvSpPr>
        <p:spPr bwMode="auto">
          <a:xfrm>
            <a:off x="5943600" y="3095625"/>
            <a:ext cx="1889125" cy="431800"/>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D { f () , d }</a:t>
            </a:r>
          </a:p>
        </p:txBody>
      </p:sp>
      <p:sp>
        <p:nvSpPr>
          <p:cNvPr id="617476" name="Rectangle 4"/>
          <p:cNvSpPr>
            <a:spLocks noChangeArrowheads="1"/>
          </p:cNvSpPr>
          <p:nvPr/>
        </p:nvSpPr>
        <p:spPr bwMode="auto">
          <a:xfrm>
            <a:off x="4953000"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B1 { b1 }</a:t>
            </a:r>
          </a:p>
        </p:txBody>
      </p:sp>
      <p:sp>
        <p:nvSpPr>
          <p:cNvPr id="617477" name="Rectangle 5"/>
          <p:cNvSpPr>
            <a:spLocks noChangeArrowheads="1"/>
          </p:cNvSpPr>
          <p:nvPr/>
        </p:nvSpPr>
        <p:spPr bwMode="auto">
          <a:xfrm>
            <a:off x="7205663"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B2 {b2} </a:t>
            </a:r>
          </a:p>
        </p:txBody>
      </p:sp>
      <p:grpSp>
        <p:nvGrpSpPr>
          <p:cNvPr id="617478" name="Group 6"/>
          <p:cNvGrpSpPr/>
          <p:nvPr/>
        </p:nvGrpSpPr>
        <p:grpSpPr bwMode="auto">
          <a:xfrm>
            <a:off x="5753100" y="2419350"/>
            <a:ext cx="2252663" cy="620713"/>
            <a:chOff x="1968" y="2364"/>
            <a:chExt cx="1884" cy="684"/>
          </a:xfrm>
        </p:grpSpPr>
        <p:sp>
          <p:nvSpPr>
            <p:cNvPr id="617479" name="Line 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7480" name="Line 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17481" name="Line 9"/>
          <p:cNvSpPr>
            <a:spLocks noChangeShapeType="1"/>
          </p:cNvSpPr>
          <p:nvPr/>
        </p:nvSpPr>
        <p:spPr bwMode="auto">
          <a:xfrm flipV="1">
            <a:off x="5781675" y="1352550"/>
            <a:ext cx="0" cy="620713"/>
          </a:xfrm>
          <a:prstGeom prst="line">
            <a:avLst/>
          </a:prstGeom>
          <a:noFill/>
          <a:ln w="38100">
            <a:solidFill>
              <a:srgbClr val="C0C0C0"/>
            </a:solidFill>
            <a:round/>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7482" name="Line 10"/>
          <p:cNvSpPr>
            <a:spLocks noChangeShapeType="1"/>
          </p:cNvSpPr>
          <p:nvPr/>
        </p:nvSpPr>
        <p:spPr bwMode="auto">
          <a:xfrm flipH="1" flipV="1">
            <a:off x="8034338" y="1368425"/>
            <a:ext cx="0" cy="615950"/>
          </a:xfrm>
          <a:prstGeom prst="line">
            <a:avLst/>
          </a:prstGeom>
          <a:noFill/>
          <a:ln w="38100">
            <a:solidFill>
              <a:srgbClr val="C0C0C0"/>
            </a:solidFill>
            <a:round/>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7483" name="Rectangle 11"/>
          <p:cNvSpPr>
            <a:spLocks noChangeArrowheads="1"/>
          </p:cNvSpPr>
          <p:nvPr/>
        </p:nvSpPr>
        <p:spPr bwMode="auto">
          <a:xfrm>
            <a:off x="5016500" y="946150"/>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a:t>
            </a:r>
            <a:r>
              <a:rPr lang="en-US" altLang="zh-CN" sz="1800"/>
              <a:t> }</a:t>
            </a:r>
          </a:p>
        </p:txBody>
      </p:sp>
      <p:sp>
        <p:nvSpPr>
          <p:cNvPr id="617484" name="Rectangle 12"/>
          <p:cNvSpPr>
            <a:spLocks noChangeArrowheads="1"/>
          </p:cNvSpPr>
          <p:nvPr/>
        </p:nvSpPr>
        <p:spPr bwMode="auto">
          <a:xfrm>
            <a:off x="7208838" y="962025"/>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 </a:t>
            </a:r>
            <a:r>
              <a:rPr lang="en-US" altLang="zh-CN" sz="1800"/>
              <a:t>}</a:t>
            </a:r>
          </a:p>
        </p:txBody>
      </p:sp>
      <p:sp>
        <p:nvSpPr>
          <p:cNvPr id="617485" name="Rectangle 13"/>
          <p:cNvSpPr>
            <a:spLocks noChangeArrowheads="1"/>
          </p:cNvSpPr>
          <p:nvPr/>
        </p:nvSpPr>
        <p:spPr bwMode="auto">
          <a:xfrm>
            <a:off x="625475" y="3143250"/>
            <a:ext cx="4860925" cy="3165475"/>
          </a:xfrm>
          <a:prstGeom prst="rect">
            <a:avLst/>
          </a:prstGeom>
          <a:noFill/>
          <a:ln w="9525">
            <a:noFill/>
            <a:miter lim="800000"/>
            <a:headEnd type="none" w="sm" len="med"/>
          </a:ln>
          <a:effectLst/>
        </p:spPr>
        <p:txBody>
          <a:bodyPr lIns="90000" tIns="46800" rIns="90000" bIns="46800" anchor="ctr">
            <a:spAutoFit/>
          </a:bodyPr>
          <a:lstStyle/>
          <a:p>
            <a:pPr algn="l">
              <a:lnSpc>
                <a:spcPct val="140000"/>
              </a:lnSpc>
            </a:pPr>
            <a:r>
              <a:rPr lang="en-US" altLang="zh-CN" sz="1800" dirty="0"/>
              <a:t>#include&lt;iostream&gt;</a:t>
            </a:r>
          </a:p>
          <a:p>
            <a:pPr algn="l">
              <a:lnSpc>
                <a:spcPct val="140000"/>
              </a:lnSpc>
            </a:pPr>
            <a:r>
              <a:rPr lang="en-US" altLang="zh-CN" sz="1800" dirty="0"/>
              <a:t>using namespace std ;</a:t>
            </a:r>
          </a:p>
          <a:p>
            <a:pPr algn="l">
              <a:lnSpc>
                <a:spcPct val="140000"/>
              </a:lnSpc>
            </a:pPr>
            <a:r>
              <a:rPr lang="en-US" altLang="zh-CN" sz="1800" dirty="0"/>
              <a:t>int main ()	</a:t>
            </a:r>
          </a:p>
          <a:p>
            <a:pPr algn="l">
              <a:lnSpc>
                <a:spcPct val="140000"/>
              </a:lnSpc>
            </a:pPr>
            <a:r>
              <a:rPr lang="en-US" altLang="zh-CN" sz="1800" dirty="0"/>
              <a:t>{ D  dd ;</a:t>
            </a:r>
          </a:p>
          <a:p>
            <a:pPr algn="l">
              <a:lnSpc>
                <a:spcPct val="140000"/>
              </a:lnSpc>
            </a:pPr>
            <a:r>
              <a:rPr lang="en-US" altLang="zh-CN" sz="1800" dirty="0"/>
              <a:t>  dd.B1 :: b = 5 ;       dd.B2 :: b = 10 ;</a:t>
            </a:r>
          </a:p>
          <a:p>
            <a:pPr algn="l">
              <a:lnSpc>
                <a:spcPct val="140000"/>
              </a:lnSpc>
            </a:pPr>
            <a:r>
              <a:rPr lang="en-US" altLang="zh-CN" sz="1800" dirty="0"/>
              <a:t>  </a:t>
            </a:r>
            <a:r>
              <a:rPr lang="en-US" altLang="zh-CN" sz="1800" dirty="0" err="1"/>
              <a:t>cout</a:t>
            </a:r>
            <a:r>
              <a:rPr lang="en-US" altLang="zh-CN" sz="1800" dirty="0"/>
              <a:t> &lt;&lt; </a:t>
            </a:r>
            <a:r>
              <a:rPr lang="en-US" altLang="zh-CN" sz="1800" b="1" dirty="0"/>
              <a:t>"</a:t>
            </a:r>
            <a:r>
              <a:rPr lang="en-US" altLang="zh-CN" sz="1800" dirty="0"/>
              <a:t>path B1==&gt; </a:t>
            </a:r>
            <a:r>
              <a:rPr lang="en-US" altLang="zh-CN" sz="1800" b="1" dirty="0"/>
              <a:t>"</a:t>
            </a:r>
            <a:r>
              <a:rPr lang="en-US" altLang="zh-CN" sz="1800" dirty="0"/>
              <a:t> &lt;&lt; dd.B1 :: b &lt;&lt; </a:t>
            </a:r>
            <a:r>
              <a:rPr lang="en-US" altLang="zh-CN" sz="1800" dirty="0" err="1"/>
              <a:t>endl</a:t>
            </a:r>
            <a:r>
              <a:rPr lang="en-US" altLang="zh-CN" sz="1800" dirty="0"/>
              <a:t> ;</a:t>
            </a:r>
          </a:p>
          <a:p>
            <a:pPr algn="l">
              <a:lnSpc>
                <a:spcPct val="140000"/>
              </a:lnSpc>
            </a:pPr>
            <a:r>
              <a:rPr lang="en-US" altLang="zh-CN" sz="1800" dirty="0"/>
              <a:t>  </a:t>
            </a:r>
            <a:r>
              <a:rPr lang="en-US" altLang="zh-CN" sz="1800" dirty="0" err="1"/>
              <a:t>cout</a:t>
            </a:r>
            <a:r>
              <a:rPr lang="en-US" altLang="zh-CN" sz="1800" dirty="0"/>
              <a:t> &lt;&lt; </a:t>
            </a:r>
            <a:r>
              <a:rPr lang="en-US" altLang="zh-CN" sz="1800" b="1" dirty="0"/>
              <a:t>"</a:t>
            </a:r>
            <a:r>
              <a:rPr lang="en-US" altLang="zh-CN" sz="1800" dirty="0"/>
              <a:t>path B2==&gt; </a:t>
            </a:r>
            <a:r>
              <a:rPr lang="en-US" altLang="zh-CN" sz="1800" b="1" dirty="0"/>
              <a:t>"</a:t>
            </a:r>
            <a:r>
              <a:rPr lang="en-US" altLang="zh-CN" sz="1800" dirty="0"/>
              <a:t> &lt;&lt; dd.B2 :: b &lt;&lt; </a:t>
            </a:r>
            <a:r>
              <a:rPr lang="en-US" altLang="zh-CN" sz="1800" dirty="0" err="1"/>
              <a:t>endl</a:t>
            </a:r>
            <a:r>
              <a:rPr lang="en-US" altLang="zh-CN" sz="1800" dirty="0"/>
              <a:t> ;</a:t>
            </a:r>
          </a:p>
          <a:p>
            <a:pPr algn="l">
              <a:lnSpc>
                <a:spcPct val="140000"/>
              </a:lnSpc>
            </a:pPr>
            <a:r>
              <a:rPr lang="en-US" altLang="zh-CN" sz="1800" dirty="0"/>
              <a:t>}</a:t>
            </a:r>
          </a:p>
        </p:txBody>
      </p:sp>
      <p:sp>
        <p:nvSpPr>
          <p:cNvPr id="617487" name="Rectangle 15"/>
          <p:cNvSpPr>
            <a:spLocks noGrp="1" noChangeArrowheads="1"/>
          </p:cNvSpPr>
          <p:nvPr>
            <p:ph type="title" idx="4294967295"/>
          </p:nvPr>
        </p:nvSpPr>
        <p:spPr>
          <a:xfrm>
            <a:off x="838200" y="260350"/>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pic>
        <p:nvPicPr>
          <p:cNvPr id="617489" name="Picture 17"/>
          <p:cNvPicPr>
            <a:picLocks noChangeAspect="1" noChangeArrowheads="1"/>
          </p:cNvPicPr>
          <p:nvPr/>
        </p:nvPicPr>
        <p:blipFill>
          <a:blip r:embed="rId2"/>
          <a:srcRect/>
          <a:stretch>
            <a:fillRect/>
          </a:stretch>
        </p:blipFill>
        <p:spPr bwMode="auto">
          <a:xfrm>
            <a:off x="5435600" y="4365625"/>
            <a:ext cx="3405188" cy="1439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1000"/>
                                  </p:stCondLst>
                                  <p:childTnLst>
                                    <p:set>
                                      <p:cBhvr>
                                        <p:cTn id="6" dur="1" fill="hold">
                                          <p:stCondLst>
                                            <p:cond delay="0"/>
                                          </p:stCondLst>
                                        </p:cTn>
                                        <p:tgtEl>
                                          <p:spTgt spid="617485"/>
                                        </p:tgtEl>
                                        <p:attrNameLst>
                                          <p:attrName>style.visibility</p:attrName>
                                        </p:attrNameLst>
                                      </p:cBhvr>
                                      <p:to>
                                        <p:strVal val="visible"/>
                                      </p:to>
                                    </p:set>
                                    <p:animEffect transition="in" filter="checkerboard(down)">
                                      <p:cBhvr>
                                        <p:cTn id="7" dur="500"/>
                                        <p:tgtEl>
                                          <p:spTgt spid="6174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7489"/>
                                        </p:tgtEl>
                                        <p:attrNameLst>
                                          <p:attrName>style.visibility</p:attrName>
                                        </p:attrNameLst>
                                      </p:cBhvr>
                                      <p:to>
                                        <p:strVal val="visible"/>
                                      </p:to>
                                    </p:set>
                                    <p:animEffect transition="in" filter="blinds(horizontal)">
                                      <p:cBhvr>
                                        <p:cTn id="12" dur="500"/>
                                        <p:tgtEl>
                                          <p:spTgt spid="617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85"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ChangeArrowheads="1"/>
          </p:cNvSpPr>
          <p:nvPr/>
        </p:nvSpPr>
        <p:spPr bwMode="auto">
          <a:xfrm>
            <a:off x="628650" y="303213"/>
            <a:ext cx="4476750" cy="2778125"/>
          </a:xfrm>
          <a:prstGeom prst="rect">
            <a:avLst/>
          </a:prstGeom>
          <a:noFill/>
          <a:ln w="9525">
            <a:noFill/>
            <a:miter lim="800000"/>
            <a:headEnd type="none" w="sm" len="med"/>
          </a:ln>
          <a:effectLst/>
        </p:spPr>
        <p:txBody>
          <a:bodyPr lIns="90000" tIns="46800" rIns="90000" bIns="46800" anchor="ctr">
            <a:spAutoFit/>
          </a:bodyPr>
          <a:lstStyle/>
          <a:p>
            <a:pPr algn="l">
              <a:lnSpc>
                <a:spcPct val="160000"/>
              </a:lnSpc>
            </a:pPr>
            <a:r>
              <a:rPr lang="zh-CN" altLang="en-US" sz="2000" b="1" i="1" dirty="0">
                <a:solidFill>
                  <a:srgbClr val="008000"/>
                </a:solidFill>
              </a:rPr>
              <a:t>例如：</a:t>
            </a:r>
          </a:p>
          <a:p>
            <a:pPr algn="l">
              <a:lnSpc>
                <a:spcPct val="160000"/>
              </a:lnSpc>
            </a:pPr>
            <a:r>
              <a:rPr lang="en-US" altLang="zh-CN" sz="1800" dirty="0"/>
              <a:t>class  B  { public : int  b ;} ;</a:t>
            </a:r>
          </a:p>
          <a:p>
            <a:pPr algn="l">
              <a:lnSpc>
                <a:spcPct val="160000"/>
              </a:lnSpc>
            </a:pPr>
            <a:r>
              <a:rPr lang="en-US" altLang="zh-CN" sz="1800" dirty="0"/>
              <a:t>class  B1 : public  B { private : int  b1 ; } ;</a:t>
            </a:r>
          </a:p>
          <a:p>
            <a:pPr algn="l">
              <a:lnSpc>
                <a:spcPct val="160000"/>
              </a:lnSpc>
            </a:pPr>
            <a:r>
              <a:rPr lang="en-US" altLang="zh-CN" sz="1800" dirty="0"/>
              <a:t>class  B2 : public  B { private : int  b2 ; } ;</a:t>
            </a:r>
          </a:p>
          <a:p>
            <a:pPr algn="l">
              <a:lnSpc>
                <a:spcPct val="160000"/>
              </a:lnSpc>
            </a:pPr>
            <a:r>
              <a:rPr lang="en-US" altLang="zh-CN" sz="1800" dirty="0"/>
              <a:t>class  D : public  B1 , public  B2 </a:t>
            </a:r>
          </a:p>
          <a:p>
            <a:pPr algn="l">
              <a:lnSpc>
                <a:spcPct val="160000"/>
              </a:lnSpc>
            </a:pPr>
            <a:r>
              <a:rPr lang="en-US" altLang="zh-CN" sz="1800" dirty="0"/>
              <a:t>    { public : int  f ( ) ;  private : int  d ; } ;</a:t>
            </a:r>
          </a:p>
        </p:txBody>
      </p:sp>
      <p:sp>
        <p:nvSpPr>
          <p:cNvPr id="618500" name="Rectangle 4"/>
          <p:cNvSpPr>
            <a:spLocks noChangeArrowheads="1"/>
          </p:cNvSpPr>
          <p:nvPr/>
        </p:nvSpPr>
        <p:spPr bwMode="auto">
          <a:xfrm>
            <a:off x="5943600" y="3095625"/>
            <a:ext cx="1889125" cy="431800"/>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D { f () , d }</a:t>
            </a:r>
          </a:p>
        </p:txBody>
      </p:sp>
      <p:sp>
        <p:nvSpPr>
          <p:cNvPr id="618501" name="Rectangle 5"/>
          <p:cNvSpPr>
            <a:spLocks noChangeArrowheads="1"/>
          </p:cNvSpPr>
          <p:nvPr/>
        </p:nvSpPr>
        <p:spPr bwMode="auto">
          <a:xfrm>
            <a:off x="4953000"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B1 { b1 }</a:t>
            </a:r>
          </a:p>
        </p:txBody>
      </p:sp>
      <p:sp>
        <p:nvSpPr>
          <p:cNvPr id="618502" name="Rectangle 6"/>
          <p:cNvSpPr>
            <a:spLocks noChangeArrowheads="1"/>
          </p:cNvSpPr>
          <p:nvPr/>
        </p:nvSpPr>
        <p:spPr bwMode="auto">
          <a:xfrm>
            <a:off x="7205663" y="2009775"/>
            <a:ext cx="1606550" cy="431800"/>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B2 {b2} </a:t>
            </a:r>
          </a:p>
        </p:txBody>
      </p:sp>
      <p:grpSp>
        <p:nvGrpSpPr>
          <p:cNvPr id="618503" name="Group 7"/>
          <p:cNvGrpSpPr/>
          <p:nvPr/>
        </p:nvGrpSpPr>
        <p:grpSpPr bwMode="auto">
          <a:xfrm>
            <a:off x="5753100" y="2419350"/>
            <a:ext cx="2252663" cy="620713"/>
            <a:chOff x="1968" y="2364"/>
            <a:chExt cx="1884" cy="684"/>
          </a:xfrm>
        </p:grpSpPr>
        <p:sp>
          <p:nvSpPr>
            <p:cNvPr id="618504" name="Line 8"/>
            <p:cNvSpPr>
              <a:spLocks noChangeShapeType="1"/>
            </p:cNvSpPr>
            <p:nvPr/>
          </p:nvSpPr>
          <p:spPr bwMode="auto">
            <a:xfrm>
              <a:off x="1968" y="2376"/>
              <a:ext cx="912" cy="672"/>
            </a:xfrm>
            <a:prstGeom prst="line">
              <a:avLst/>
            </a:prstGeom>
            <a:noFill/>
            <a:ln w="38100">
              <a:solidFill>
                <a:srgbClr val="C0C0C0"/>
              </a:solidFill>
              <a:round/>
              <a:headEnd type="stealth" w="med"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8505" name="Line 9"/>
            <p:cNvSpPr>
              <a:spLocks noChangeShapeType="1"/>
            </p:cNvSpPr>
            <p:nvPr/>
          </p:nvSpPr>
          <p:spPr bwMode="auto">
            <a:xfrm flipH="1">
              <a:off x="2880" y="2364"/>
              <a:ext cx="972" cy="684"/>
            </a:xfrm>
            <a:prstGeom prst="line">
              <a:avLst/>
            </a:prstGeom>
            <a:noFill/>
            <a:ln w="38100">
              <a:solidFill>
                <a:srgbClr val="C0C0C0"/>
              </a:solidFill>
              <a:round/>
              <a:headEnd type="stealth" w="med"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18506" name="Line 10"/>
          <p:cNvSpPr>
            <a:spLocks noChangeShapeType="1"/>
          </p:cNvSpPr>
          <p:nvPr/>
        </p:nvSpPr>
        <p:spPr bwMode="auto">
          <a:xfrm flipV="1">
            <a:off x="5781675" y="1352550"/>
            <a:ext cx="0" cy="620713"/>
          </a:xfrm>
          <a:prstGeom prst="line">
            <a:avLst/>
          </a:prstGeom>
          <a:noFill/>
          <a:ln w="38100">
            <a:solidFill>
              <a:srgbClr val="C0C0C0"/>
            </a:solidFill>
            <a:round/>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8507" name="Line 11"/>
          <p:cNvSpPr>
            <a:spLocks noChangeShapeType="1"/>
          </p:cNvSpPr>
          <p:nvPr/>
        </p:nvSpPr>
        <p:spPr bwMode="auto">
          <a:xfrm flipH="1" flipV="1">
            <a:off x="8034338" y="1368425"/>
            <a:ext cx="0" cy="615950"/>
          </a:xfrm>
          <a:prstGeom prst="line">
            <a:avLst/>
          </a:prstGeom>
          <a:noFill/>
          <a:ln w="38100">
            <a:solidFill>
              <a:srgbClr val="C0C0C0"/>
            </a:solidFill>
            <a:round/>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18508" name="Rectangle 12"/>
          <p:cNvSpPr>
            <a:spLocks noChangeArrowheads="1"/>
          </p:cNvSpPr>
          <p:nvPr/>
        </p:nvSpPr>
        <p:spPr bwMode="auto">
          <a:xfrm>
            <a:off x="5016500" y="946150"/>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a:t>
            </a:r>
            <a:r>
              <a:rPr lang="en-US" altLang="zh-CN" sz="1800"/>
              <a:t> }</a:t>
            </a:r>
          </a:p>
        </p:txBody>
      </p:sp>
      <p:sp>
        <p:nvSpPr>
          <p:cNvPr id="618509" name="Rectangle 13"/>
          <p:cNvSpPr>
            <a:spLocks noChangeArrowheads="1"/>
          </p:cNvSpPr>
          <p:nvPr/>
        </p:nvSpPr>
        <p:spPr bwMode="auto">
          <a:xfrm>
            <a:off x="7208838" y="962025"/>
            <a:ext cx="1606550" cy="431800"/>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 </a:t>
            </a:r>
            <a:r>
              <a:rPr lang="en-US" altLang="zh-CN" sz="1800"/>
              <a:t>}</a:t>
            </a:r>
          </a:p>
        </p:txBody>
      </p:sp>
      <p:grpSp>
        <p:nvGrpSpPr>
          <p:cNvPr id="618510" name="Group 14"/>
          <p:cNvGrpSpPr/>
          <p:nvPr/>
        </p:nvGrpSpPr>
        <p:grpSpPr bwMode="auto">
          <a:xfrm>
            <a:off x="704850" y="3689350"/>
            <a:ext cx="1390650" cy="2182813"/>
            <a:chOff x="624" y="2153"/>
            <a:chExt cx="876" cy="1375"/>
          </a:xfrm>
        </p:grpSpPr>
        <p:sp>
          <p:nvSpPr>
            <p:cNvPr id="618511" name="Rectangle 15"/>
            <p:cNvSpPr>
              <a:spLocks noChangeArrowheads="1"/>
            </p:cNvSpPr>
            <p:nvPr/>
          </p:nvSpPr>
          <p:spPr bwMode="auto">
            <a:xfrm>
              <a:off x="624" y="2153"/>
              <a:ext cx="876" cy="271"/>
            </a:xfrm>
            <a:prstGeom prst="rect">
              <a:avLst/>
            </a:prstGeom>
            <a:solidFill>
              <a:srgbClr val="FFCC66"/>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err="1"/>
                <a:t>dd.b</a:t>
              </a:r>
              <a:endParaRPr lang="en-US" altLang="zh-CN" sz="1800" dirty="0"/>
            </a:p>
          </p:txBody>
        </p:sp>
        <p:sp>
          <p:nvSpPr>
            <p:cNvPr id="618512" name="Rectangle 16"/>
            <p:cNvSpPr>
              <a:spLocks noChangeArrowheads="1"/>
            </p:cNvSpPr>
            <p:nvPr/>
          </p:nvSpPr>
          <p:spPr bwMode="auto">
            <a:xfrm>
              <a:off x="624" y="2429"/>
              <a:ext cx="876" cy="271"/>
            </a:xfrm>
            <a:prstGeom prst="rect">
              <a:avLst/>
            </a:prstGeom>
            <a:solidFill>
              <a:srgbClr val="99FF99"/>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a:t>dd.b1</a:t>
              </a:r>
            </a:p>
          </p:txBody>
        </p:sp>
        <p:sp>
          <p:nvSpPr>
            <p:cNvPr id="618513" name="Rectangle 17"/>
            <p:cNvSpPr>
              <a:spLocks noChangeArrowheads="1"/>
            </p:cNvSpPr>
            <p:nvPr/>
          </p:nvSpPr>
          <p:spPr bwMode="auto">
            <a:xfrm>
              <a:off x="624" y="2705"/>
              <a:ext cx="876" cy="271"/>
            </a:xfrm>
            <a:prstGeom prst="rect">
              <a:avLst/>
            </a:prstGeom>
            <a:solidFill>
              <a:srgbClr val="FFCC66"/>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err="1"/>
                <a:t>dd.b</a:t>
              </a:r>
              <a:endParaRPr lang="en-US" altLang="zh-CN" sz="1800" dirty="0"/>
            </a:p>
          </p:txBody>
        </p:sp>
        <p:sp>
          <p:nvSpPr>
            <p:cNvPr id="618514" name="Rectangle 18"/>
            <p:cNvSpPr>
              <a:spLocks noChangeArrowheads="1"/>
            </p:cNvSpPr>
            <p:nvPr/>
          </p:nvSpPr>
          <p:spPr bwMode="auto">
            <a:xfrm>
              <a:off x="624" y="2981"/>
              <a:ext cx="876" cy="271"/>
            </a:xfrm>
            <a:prstGeom prst="rect">
              <a:avLst/>
            </a:prstGeom>
            <a:solidFill>
              <a:srgbClr val="99FF99"/>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a:t>dd.b2</a:t>
              </a:r>
            </a:p>
          </p:txBody>
        </p:sp>
        <p:sp>
          <p:nvSpPr>
            <p:cNvPr id="618515" name="Rectangle 19"/>
            <p:cNvSpPr>
              <a:spLocks noChangeArrowheads="1"/>
            </p:cNvSpPr>
            <p:nvPr/>
          </p:nvSpPr>
          <p:spPr bwMode="auto">
            <a:xfrm>
              <a:off x="624" y="3257"/>
              <a:ext cx="876" cy="271"/>
            </a:xfrm>
            <a:prstGeom prst="rect">
              <a:avLst/>
            </a:prstGeom>
            <a:solidFill>
              <a:srgbClr val="FFFFCC"/>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err="1"/>
                <a:t>dd.d</a:t>
              </a:r>
              <a:endParaRPr lang="en-US" altLang="zh-CN" sz="1800" dirty="0"/>
            </a:p>
          </p:txBody>
        </p:sp>
      </p:grpSp>
      <p:grpSp>
        <p:nvGrpSpPr>
          <p:cNvPr id="618516" name="Group 20"/>
          <p:cNvGrpSpPr/>
          <p:nvPr/>
        </p:nvGrpSpPr>
        <p:grpSpPr bwMode="auto">
          <a:xfrm>
            <a:off x="2076450" y="3689350"/>
            <a:ext cx="2571750" cy="2190750"/>
            <a:chOff x="1536" y="2585"/>
            <a:chExt cx="1947" cy="1380"/>
          </a:xfrm>
        </p:grpSpPr>
        <p:sp>
          <p:nvSpPr>
            <p:cNvPr id="618517" name="Line 21"/>
            <p:cNvSpPr>
              <a:spLocks noChangeShapeType="1"/>
            </p:cNvSpPr>
            <p:nvPr/>
          </p:nvSpPr>
          <p:spPr bwMode="auto">
            <a:xfrm>
              <a:off x="1548" y="2585"/>
              <a:ext cx="1935"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18" name="Line 22"/>
            <p:cNvSpPr>
              <a:spLocks noChangeShapeType="1"/>
            </p:cNvSpPr>
            <p:nvPr/>
          </p:nvSpPr>
          <p:spPr bwMode="auto">
            <a:xfrm flipV="1">
              <a:off x="1560" y="3965"/>
              <a:ext cx="1923"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19" name="Line 23"/>
            <p:cNvSpPr>
              <a:spLocks noChangeShapeType="1"/>
            </p:cNvSpPr>
            <p:nvPr/>
          </p:nvSpPr>
          <p:spPr bwMode="auto">
            <a:xfrm>
              <a:off x="1548" y="2856"/>
              <a:ext cx="768"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20" name="Line 24"/>
            <p:cNvSpPr>
              <a:spLocks noChangeShapeType="1"/>
            </p:cNvSpPr>
            <p:nvPr/>
          </p:nvSpPr>
          <p:spPr bwMode="auto">
            <a:xfrm>
              <a:off x="1548" y="3408"/>
              <a:ext cx="768" cy="5"/>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21" name="Line 25"/>
            <p:cNvSpPr>
              <a:spLocks noChangeShapeType="1"/>
            </p:cNvSpPr>
            <p:nvPr/>
          </p:nvSpPr>
          <p:spPr bwMode="auto">
            <a:xfrm>
              <a:off x="1548" y="3132"/>
              <a:ext cx="1380"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22" name="Line 26"/>
            <p:cNvSpPr>
              <a:spLocks noChangeShapeType="1"/>
            </p:cNvSpPr>
            <p:nvPr/>
          </p:nvSpPr>
          <p:spPr bwMode="auto">
            <a:xfrm flipV="1">
              <a:off x="1536" y="3684"/>
              <a:ext cx="1380"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18523" name="Line 27"/>
            <p:cNvSpPr>
              <a:spLocks noChangeShapeType="1"/>
            </p:cNvSpPr>
            <p:nvPr/>
          </p:nvSpPr>
          <p:spPr bwMode="auto">
            <a:xfrm>
              <a:off x="1968" y="2585"/>
              <a:ext cx="0" cy="276"/>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18524" name="Line 28"/>
            <p:cNvSpPr>
              <a:spLocks noChangeShapeType="1"/>
            </p:cNvSpPr>
            <p:nvPr/>
          </p:nvSpPr>
          <p:spPr bwMode="auto">
            <a:xfrm>
              <a:off x="1968" y="3137"/>
              <a:ext cx="0" cy="276"/>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18525" name="Line 29"/>
            <p:cNvSpPr>
              <a:spLocks noChangeShapeType="1"/>
            </p:cNvSpPr>
            <p:nvPr/>
          </p:nvSpPr>
          <p:spPr bwMode="auto">
            <a:xfrm>
              <a:off x="2520" y="2585"/>
              <a:ext cx="0" cy="547"/>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18526" name="Line 30"/>
            <p:cNvSpPr>
              <a:spLocks noChangeShapeType="1"/>
            </p:cNvSpPr>
            <p:nvPr/>
          </p:nvSpPr>
          <p:spPr bwMode="auto">
            <a:xfrm>
              <a:off x="2520" y="3149"/>
              <a:ext cx="0" cy="523"/>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18527" name="Line 31"/>
            <p:cNvSpPr>
              <a:spLocks noChangeShapeType="1"/>
            </p:cNvSpPr>
            <p:nvPr/>
          </p:nvSpPr>
          <p:spPr bwMode="auto">
            <a:xfrm>
              <a:off x="3132" y="2585"/>
              <a:ext cx="0" cy="1375"/>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18528" name="Text Box 32"/>
            <p:cNvSpPr txBox="1">
              <a:spLocks noChangeArrowheads="1"/>
            </p:cNvSpPr>
            <p:nvPr/>
          </p:nvSpPr>
          <p:spPr bwMode="auto">
            <a:xfrm>
              <a:off x="2085" y="2630"/>
              <a:ext cx="253"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FF9900"/>
                  </a:solidFill>
                  <a:effectLst>
                    <a:outerShdw blurRad="38100" dist="38100" dir="2700000" algn="tl">
                      <a:srgbClr val="000000"/>
                    </a:outerShdw>
                  </a:effectLst>
                </a:rPr>
                <a:t>B</a:t>
              </a:r>
              <a:endParaRPr lang="en-US" altLang="zh-CN" sz="1800" b="1">
                <a:solidFill>
                  <a:srgbClr val="FFCC66"/>
                </a:solidFill>
                <a:effectLst>
                  <a:outerShdw blurRad="38100" dist="38100" dir="2700000" algn="tl">
                    <a:srgbClr val="000000"/>
                  </a:outerShdw>
                </a:effectLst>
              </a:endParaRPr>
            </a:p>
          </p:txBody>
        </p:sp>
        <p:sp>
          <p:nvSpPr>
            <p:cNvPr id="618529" name="Text Box 33"/>
            <p:cNvSpPr txBox="1">
              <a:spLocks noChangeArrowheads="1"/>
            </p:cNvSpPr>
            <p:nvPr/>
          </p:nvSpPr>
          <p:spPr bwMode="auto">
            <a:xfrm>
              <a:off x="2085" y="3182"/>
              <a:ext cx="253"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FF9900"/>
                  </a:solidFill>
                  <a:effectLst>
                    <a:outerShdw blurRad="38100" dist="38100" dir="2700000" algn="tl">
                      <a:srgbClr val="000000"/>
                    </a:outerShdw>
                  </a:effectLst>
                </a:rPr>
                <a:t>B</a:t>
              </a:r>
            </a:p>
          </p:txBody>
        </p:sp>
        <p:sp>
          <p:nvSpPr>
            <p:cNvPr id="618530" name="Text Box 34"/>
            <p:cNvSpPr txBox="1">
              <a:spLocks noChangeArrowheads="1"/>
            </p:cNvSpPr>
            <p:nvPr/>
          </p:nvSpPr>
          <p:spPr bwMode="auto">
            <a:xfrm>
              <a:off x="2531" y="2753"/>
              <a:ext cx="339"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339933"/>
                  </a:solidFill>
                  <a:effectLst>
                    <a:outerShdw blurRad="38100" dist="38100" dir="2700000" algn="tl">
                      <a:srgbClr val="000000"/>
                    </a:outerShdw>
                  </a:effectLst>
                </a:rPr>
                <a:t>B1</a:t>
              </a:r>
              <a:endParaRPr lang="en-US" altLang="zh-CN" sz="1800" b="1">
                <a:solidFill>
                  <a:srgbClr val="99FF99"/>
                </a:solidFill>
                <a:effectLst>
                  <a:outerShdw blurRad="38100" dist="38100" dir="2700000" algn="tl">
                    <a:srgbClr val="000000"/>
                  </a:outerShdw>
                </a:effectLst>
              </a:endParaRPr>
            </a:p>
          </p:txBody>
        </p:sp>
        <p:sp>
          <p:nvSpPr>
            <p:cNvPr id="618531" name="Text Box 35"/>
            <p:cNvSpPr txBox="1">
              <a:spLocks noChangeArrowheads="1"/>
            </p:cNvSpPr>
            <p:nvPr/>
          </p:nvSpPr>
          <p:spPr bwMode="auto">
            <a:xfrm>
              <a:off x="2531" y="3293"/>
              <a:ext cx="339"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339933"/>
                  </a:solidFill>
                  <a:effectLst>
                    <a:outerShdw blurRad="38100" dist="38100" dir="2700000" algn="tl">
                      <a:srgbClr val="000000"/>
                    </a:outerShdw>
                  </a:effectLst>
                </a:rPr>
                <a:t>B2</a:t>
              </a:r>
              <a:endParaRPr lang="en-US" altLang="zh-CN" sz="1800" b="1">
                <a:solidFill>
                  <a:srgbClr val="99FF99"/>
                </a:solidFill>
                <a:effectLst>
                  <a:outerShdw blurRad="38100" dist="38100" dir="2700000" algn="tl">
                    <a:srgbClr val="000000"/>
                  </a:outerShdw>
                </a:effectLst>
              </a:endParaRPr>
            </a:p>
          </p:txBody>
        </p:sp>
        <p:sp>
          <p:nvSpPr>
            <p:cNvPr id="618532" name="Text Box 36"/>
            <p:cNvSpPr txBox="1">
              <a:spLocks noChangeArrowheads="1"/>
            </p:cNvSpPr>
            <p:nvPr/>
          </p:nvSpPr>
          <p:spPr bwMode="auto">
            <a:xfrm>
              <a:off x="3157" y="3190"/>
              <a:ext cx="262"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effectLst>
                    <a:outerShdw blurRad="38100" dist="38100" dir="2700000" algn="tl">
                      <a:srgbClr val="FFFFFF"/>
                    </a:outerShdw>
                  </a:effectLst>
                </a:rPr>
                <a:t>C</a:t>
              </a:r>
              <a:endParaRPr lang="en-US" altLang="zh-CN" sz="1800" b="1">
                <a:solidFill>
                  <a:srgbClr val="FFFF00"/>
                </a:solidFill>
                <a:effectLst>
                  <a:outerShdw blurRad="38100" dist="38100" dir="2700000" algn="tl">
                    <a:srgbClr val="000000"/>
                  </a:outerShdw>
                </a:effectLst>
              </a:endParaRPr>
            </a:p>
          </p:txBody>
        </p:sp>
      </p:grpSp>
      <p:sp>
        <p:nvSpPr>
          <p:cNvPr id="618533" name="Text Box 37"/>
          <p:cNvSpPr txBox="1">
            <a:spLocks noChangeArrowheads="1"/>
          </p:cNvSpPr>
          <p:nvPr/>
        </p:nvSpPr>
        <p:spPr bwMode="auto">
          <a:xfrm>
            <a:off x="385763" y="3244038"/>
            <a:ext cx="3950418" cy="371513"/>
          </a:xfrm>
          <a:prstGeom prst="rect">
            <a:avLst/>
          </a:prstGeom>
          <a:noFill/>
          <a:ln w="9525">
            <a:noFill/>
            <a:miter lim="800000"/>
            <a:headEnd type="none" w="sm" len="med"/>
          </a:ln>
          <a:effectLst/>
        </p:spPr>
        <p:txBody>
          <a:bodyPr wrap="none" lIns="90000" tIns="46800" rIns="90000" bIns="46800" anchor="ctr">
            <a:spAutoFit/>
          </a:bodyPr>
          <a:lstStyle/>
          <a:p>
            <a:pPr algn="l"/>
            <a:r>
              <a:rPr lang="zh-CN" altLang="en-US" sz="1800" b="1" i="1" dirty="0">
                <a:solidFill>
                  <a:srgbClr val="008000"/>
                </a:solidFill>
              </a:rPr>
              <a:t>多重派生类 </a:t>
            </a:r>
            <a:r>
              <a:rPr lang="en-US" altLang="zh-CN" sz="1800" b="1" i="1" dirty="0">
                <a:solidFill>
                  <a:srgbClr val="008000"/>
                </a:solidFill>
              </a:rPr>
              <a:t>D </a:t>
            </a:r>
            <a:r>
              <a:rPr lang="zh-CN" altLang="en-US" sz="1800" b="1" i="1" dirty="0">
                <a:solidFill>
                  <a:srgbClr val="008000"/>
                </a:solidFill>
              </a:rPr>
              <a:t>的对象的存储结构示意</a:t>
            </a:r>
          </a:p>
        </p:txBody>
      </p:sp>
      <p:sp>
        <p:nvSpPr>
          <p:cNvPr id="618534" name="AutoShape 38"/>
          <p:cNvSpPr>
            <a:spLocks noChangeArrowheads="1"/>
          </p:cNvSpPr>
          <p:nvPr/>
        </p:nvSpPr>
        <p:spPr bwMode="auto">
          <a:xfrm flipH="1">
            <a:off x="5167313" y="3460750"/>
            <a:ext cx="3671887" cy="2643188"/>
          </a:xfrm>
          <a:prstGeom prst="horizontalScroll">
            <a:avLst>
              <a:gd name="adj" fmla="val 8227"/>
            </a:avLst>
          </a:prstGeom>
          <a:solidFill>
            <a:srgbClr val="FFFFFF"/>
          </a:solidFill>
          <a:ln w="9525">
            <a:solidFill>
              <a:schemeClr val="tx1"/>
            </a:solidFill>
            <a:round/>
            <a:headEnd type="none" w="sm" len="med"/>
          </a:ln>
          <a:effectLst>
            <a:outerShdw dist="40161" dir="20493903" algn="ctr" rotWithShape="0">
              <a:srgbClr val="808080"/>
            </a:outerShdw>
          </a:effectLst>
        </p:spPr>
        <p:txBody>
          <a:bodyPr wrap="none" lIns="90000" tIns="46800" rIns="90000" bIns="46800" anchor="ctr"/>
          <a:lstStyle/>
          <a:p>
            <a:pPr algn="l">
              <a:lnSpc>
                <a:spcPct val="130000"/>
              </a:lnSpc>
            </a:pPr>
            <a:r>
              <a:rPr lang="en-US" altLang="zh-CN" sz="1800" b="1" dirty="0">
                <a:ea typeface="Arial Unicode MS" pitchFamily="34" charset="-122"/>
                <a:cs typeface="Arial Unicode MS" pitchFamily="34" charset="-122"/>
              </a:rPr>
              <a:t>        </a:t>
            </a:r>
            <a:r>
              <a:rPr lang="zh-CN" altLang="en-US" sz="1800" b="1" dirty="0">
                <a:ea typeface="Arial Unicode MS" pitchFamily="34" charset="-122"/>
                <a:cs typeface="Arial Unicode MS" pitchFamily="34" charset="-122"/>
              </a:rPr>
              <a:t>建立 </a:t>
            </a:r>
            <a:r>
              <a:rPr lang="en-US" altLang="zh-CN" sz="1800" b="1" dirty="0">
                <a:ea typeface="Arial Unicode MS" pitchFamily="34" charset="-122"/>
                <a:cs typeface="Arial Unicode MS" pitchFamily="34" charset="-122"/>
              </a:rPr>
              <a:t>D </a:t>
            </a:r>
            <a:r>
              <a:rPr lang="zh-CN" altLang="en-US" sz="1800" b="1" dirty="0">
                <a:ea typeface="Arial Unicode MS" pitchFamily="34" charset="-122"/>
                <a:cs typeface="Arial Unicode MS" pitchFamily="34" charset="-122"/>
              </a:rPr>
              <a:t>类的对象时，</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的</a:t>
            </a:r>
          </a:p>
          <a:p>
            <a:pPr algn="l">
              <a:lnSpc>
                <a:spcPct val="130000"/>
              </a:lnSpc>
            </a:pPr>
            <a:r>
              <a:rPr lang="zh-CN" altLang="en-US" sz="1800" b="1" dirty="0">
                <a:ea typeface="Arial Unicode MS" pitchFamily="34" charset="-122"/>
                <a:cs typeface="Arial Unicode MS" pitchFamily="34" charset="-122"/>
              </a:rPr>
              <a:t>构造函数将被调用两次：一次</a:t>
            </a:r>
          </a:p>
          <a:p>
            <a:pPr algn="l">
              <a:lnSpc>
                <a:spcPct val="130000"/>
              </a:lnSpc>
            </a:pPr>
            <a:r>
              <a:rPr lang="zh-CN" altLang="en-US" sz="1800" b="1" dirty="0">
                <a:ea typeface="Arial Unicode MS" pitchFamily="34" charset="-122"/>
                <a:cs typeface="Arial Unicode MS" pitchFamily="34" charset="-122"/>
              </a:rPr>
              <a:t>由</a:t>
            </a:r>
            <a:r>
              <a:rPr lang="en-US" altLang="zh-CN" sz="1800" b="1" dirty="0">
                <a:ea typeface="Arial Unicode MS" pitchFamily="34" charset="-122"/>
                <a:cs typeface="Arial Unicode MS" pitchFamily="34" charset="-122"/>
              </a:rPr>
              <a:t>B1</a:t>
            </a:r>
            <a:r>
              <a:rPr lang="zh-CN" altLang="en-US" sz="1800" b="1" dirty="0">
                <a:ea typeface="Arial Unicode MS" pitchFamily="34" charset="-122"/>
                <a:cs typeface="Arial Unicode MS" pitchFamily="34" charset="-122"/>
              </a:rPr>
              <a:t>调用，另一次由 </a:t>
            </a:r>
            <a:r>
              <a:rPr lang="en-US" altLang="zh-CN" sz="1800" b="1" dirty="0">
                <a:ea typeface="Arial Unicode MS" pitchFamily="34" charset="-122"/>
                <a:cs typeface="Arial Unicode MS" pitchFamily="34" charset="-122"/>
              </a:rPr>
              <a:t>B2 </a:t>
            </a:r>
            <a:r>
              <a:rPr lang="zh-CN" altLang="en-US" sz="1800" b="1" dirty="0">
                <a:ea typeface="Arial Unicode MS" pitchFamily="34" charset="-122"/>
                <a:cs typeface="Arial Unicode MS" pitchFamily="34" charset="-122"/>
              </a:rPr>
              <a:t>调用，</a:t>
            </a:r>
          </a:p>
          <a:p>
            <a:pPr algn="l">
              <a:lnSpc>
                <a:spcPct val="130000"/>
              </a:lnSpc>
            </a:pPr>
            <a:r>
              <a:rPr lang="zh-CN" altLang="en-US" sz="1800" b="1" dirty="0">
                <a:ea typeface="Arial Unicode MS" pitchFamily="34" charset="-122"/>
                <a:cs typeface="Arial Unicode MS" pitchFamily="34" charset="-122"/>
              </a:rPr>
              <a:t>以初始化 </a:t>
            </a:r>
            <a:r>
              <a:rPr lang="en-US" altLang="zh-CN" sz="1800" b="1" dirty="0">
                <a:ea typeface="Arial Unicode MS" pitchFamily="34" charset="-122"/>
                <a:cs typeface="Arial Unicode MS" pitchFamily="34" charset="-122"/>
              </a:rPr>
              <a:t>D</a:t>
            </a:r>
            <a:r>
              <a:rPr lang="zh-CN" altLang="en-US" sz="1800" b="1" dirty="0">
                <a:ea typeface="Arial Unicode MS" pitchFamily="34" charset="-122"/>
                <a:cs typeface="Arial Unicode MS" pitchFamily="34" charset="-122"/>
              </a:rPr>
              <a:t>类的对象中所包含</a:t>
            </a:r>
          </a:p>
          <a:p>
            <a:pPr algn="l">
              <a:lnSpc>
                <a:spcPct val="130000"/>
              </a:lnSpc>
            </a:pPr>
            <a:r>
              <a:rPr lang="zh-CN" altLang="en-US" sz="1800" b="1" dirty="0">
                <a:ea typeface="Arial Unicode MS" pitchFamily="34" charset="-122"/>
                <a:cs typeface="Arial Unicode MS" pitchFamily="34" charset="-122"/>
              </a:rPr>
              <a:t>的两个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类的子对象</a:t>
            </a:r>
          </a:p>
        </p:txBody>
      </p:sp>
      <p:sp>
        <p:nvSpPr>
          <p:cNvPr id="618535" name="Rectangle 39"/>
          <p:cNvSpPr>
            <a:spLocks noGrp="1" noChangeArrowheads="1"/>
          </p:cNvSpPr>
          <p:nvPr>
            <p:ph type="title" idx="4294967295"/>
          </p:nvPr>
        </p:nvSpPr>
        <p:spPr>
          <a:xfrm>
            <a:off x="838200" y="260350"/>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18533"/>
                                        </p:tgtEl>
                                        <p:attrNameLst>
                                          <p:attrName>style.visibility</p:attrName>
                                        </p:attrNameLst>
                                      </p:cBhvr>
                                      <p:to>
                                        <p:strVal val="visible"/>
                                      </p:to>
                                    </p:set>
                                    <p:animEffect transition="in" filter="checkerboard(across)">
                                      <p:cBhvr>
                                        <p:cTn id="7" dur="500"/>
                                        <p:tgtEl>
                                          <p:spTgt spid="618533"/>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618510"/>
                                        </p:tgtEl>
                                        <p:attrNameLst>
                                          <p:attrName>style.visibility</p:attrName>
                                        </p:attrNameLst>
                                      </p:cBhvr>
                                      <p:to>
                                        <p:strVal val="visible"/>
                                      </p:to>
                                    </p:set>
                                    <p:animEffect transition="in" filter="blinds(horizontal)">
                                      <p:cBhvr>
                                        <p:cTn id="11" dur="500"/>
                                        <p:tgtEl>
                                          <p:spTgt spid="618510"/>
                                        </p:tgtEl>
                                      </p:cBhvr>
                                    </p:animEffect>
                                  </p:childTnLst>
                                </p:cTn>
                              </p:par>
                            </p:childTnLst>
                          </p:cTn>
                        </p:par>
                        <p:par>
                          <p:cTn id="12" fill="hold">
                            <p:stCondLst>
                              <p:cond delay="3000"/>
                            </p:stCondLst>
                            <p:childTnLst>
                              <p:par>
                                <p:cTn id="13" presetID="17" presetClass="entr" presetSubtype="8" fill="hold" nodeType="afterEffect">
                                  <p:stCondLst>
                                    <p:cond delay="2000"/>
                                  </p:stCondLst>
                                  <p:childTnLst>
                                    <p:set>
                                      <p:cBhvr>
                                        <p:cTn id="14" dur="1" fill="hold">
                                          <p:stCondLst>
                                            <p:cond delay="0"/>
                                          </p:stCondLst>
                                        </p:cTn>
                                        <p:tgtEl>
                                          <p:spTgt spid="618516"/>
                                        </p:tgtEl>
                                        <p:attrNameLst>
                                          <p:attrName>style.visibility</p:attrName>
                                        </p:attrNameLst>
                                      </p:cBhvr>
                                      <p:to>
                                        <p:strVal val="visible"/>
                                      </p:to>
                                    </p:set>
                                    <p:anim calcmode="lin" valueType="num">
                                      <p:cBhvr>
                                        <p:cTn id="15" dur="500" fill="hold"/>
                                        <p:tgtEl>
                                          <p:spTgt spid="618516"/>
                                        </p:tgtEl>
                                        <p:attrNameLst>
                                          <p:attrName>ppt_x</p:attrName>
                                        </p:attrNameLst>
                                      </p:cBhvr>
                                      <p:tavLst>
                                        <p:tav tm="0">
                                          <p:val>
                                            <p:strVal val="#ppt_x-#ppt_w/2"/>
                                          </p:val>
                                        </p:tav>
                                        <p:tav tm="100000">
                                          <p:val>
                                            <p:strVal val="#ppt_x"/>
                                          </p:val>
                                        </p:tav>
                                      </p:tavLst>
                                    </p:anim>
                                    <p:anim calcmode="lin" valueType="num">
                                      <p:cBhvr>
                                        <p:cTn id="16" dur="500" fill="hold"/>
                                        <p:tgtEl>
                                          <p:spTgt spid="618516"/>
                                        </p:tgtEl>
                                        <p:attrNameLst>
                                          <p:attrName>ppt_y</p:attrName>
                                        </p:attrNameLst>
                                      </p:cBhvr>
                                      <p:tavLst>
                                        <p:tav tm="0">
                                          <p:val>
                                            <p:strVal val="#ppt_y"/>
                                          </p:val>
                                        </p:tav>
                                        <p:tav tm="100000">
                                          <p:val>
                                            <p:strVal val="#ppt_y"/>
                                          </p:val>
                                        </p:tav>
                                      </p:tavLst>
                                    </p:anim>
                                    <p:anim calcmode="lin" valueType="num">
                                      <p:cBhvr>
                                        <p:cTn id="17" dur="500" fill="hold"/>
                                        <p:tgtEl>
                                          <p:spTgt spid="618516"/>
                                        </p:tgtEl>
                                        <p:attrNameLst>
                                          <p:attrName>ppt_w</p:attrName>
                                        </p:attrNameLst>
                                      </p:cBhvr>
                                      <p:tavLst>
                                        <p:tav tm="0">
                                          <p:val>
                                            <p:fltVal val="0"/>
                                          </p:val>
                                        </p:tav>
                                        <p:tav tm="100000">
                                          <p:val>
                                            <p:strVal val="#ppt_w"/>
                                          </p:val>
                                        </p:tav>
                                      </p:tavLst>
                                    </p:anim>
                                    <p:anim calcmode="lin" valueType="num">
                                      <p:cBhvr>
                                        <p:cTn id="18" dur="500" fill="hold"/>
                                        <p:tgtEl>
                                          <p:spTgt spid="61851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618534"/>
                                        </p:tgtEl>
                                        <p:attrNameLst>
                                          <p:attrName>style.visibility</p:attrName>
                                        </p:attrNameLst>
                                      </p:cBhvr>
                                      <p:to>
                                        <p:strVal val="visible"/>
                                      </p:to>
                                    </p:set>
                                    <p:anim calcmode="lin" valueType="num">
                                      <p:cBhvr>
                                        <p:cTn id="23" dur="500" fill="hold"/>
                                        <p:tgtEl>
                                          <p:spTgt spid="618534"/>
                                        </p:tgtEl>
                                        <p:attrNameLst>
                                          <p:attrName>ppt_x</p:attrName>
                                        </p:attrNameLst>
                                      </p:cBhvr>
                                      <p:tavLst>
                                        <p:tav tm="0">
                                          <p:val>
                                            <p:strVal val="#ppt_x"/>
                                          </p:val>
                                        </p:tav>
                                        <p:tav tm="100000">
                                          <p:val>
                                            <p:strVal val="#ppt_x"/>
                                          </p:val>
                                        </p:tav>
                                      </p:tavLst>
                                    </p:anim>
                                    <p:anim calcmode="lin" valueType="num">
                                      <p:cBhvr>
                                        <p:cTn id="24" dur="500" fill="hold"/>
                                        <p:tgtEl>
                                          <p:spTgt spid="618534"/>
                                        </p:tgtEl>
                                        <p:attrNameLst>
                                          <p:attrName>ppt_y</p:attrName>
                                        </p:attrNameLst>
                                      </p:cBhvr>
                                      <p:tavLst>
                                        <p:tav tm="0">
                                          <p:val>
                                            <p:strVal val="#ppt_y-#ppt_h/2"/>
                                          </p:val>
                                        </p:tav>
                                        <p:tav tm="100000">
                                          <p:val>
                                            <p:strVal val="#ppt_y"/>
                                          </p:val>
                                        </p:tav>
                                      </p:tavLst>
                                    </p:anim>
                                    <p:anim calcmode="lin" valueType="num">
                                      <p:cBhvr>
                                        <p:cTn id="25" dur="500" fill="hold"/>
                                        <p:tgtEl>
                                          <p:spTgt spid="618534"/>
                                        </p:tgtEl>
                                        <p:attrNameLst>
                                          <p:attrName>ppt_w</p:attrName>
                                        </p:attrNameLst>
                                      </p:cBhvr>
                                      <p:tavLst>
                                        <p:tav tm="0">
                                          <p:val>
                                            <p:strVal val="#ppt_w"/>
                                          </p:val>
                                        </p:tav>
                                        <p:tav tm="100000">
                                          <p:val>
                                            <p:strVal val="#ppt_w"/>
                                          </p:val>
                                        </p:tav>
                                      </p:tavLst>
                                    </p:anim>
                                    <p:anim calcmode="lin" valueType="num">
                                      <p:cBhvr>
                                        <p:cTn id="26" dur="500" fill="hold"/>
                                        <p:tgtEl>
                                          <p:spTgt spid="6185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33" grpId="0" autoUpdateAnimBg="0"/>
      <p:bldP spid="618534" grpId="0"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762000" y="633413"/>
            <a:ext cx="5638800" cy="609600"/>
          </a:xfrm>
          <a:prstGeom prst="rect">
            <a:avLst/>
          </a:prstGeom>
          <a:noFill/>
          <a:ln w="9525">
            <a:noFill/>
            <a:miter lim="800000"/>
          </a:ln>
          <a:effectLst/>
        </p:spPr>
        <p:txBody>
          <a:bodyPr lIns="92075" tIns="46038" rIns="92075" bIns="46038" anchor="ctr"/>
          <a:lstStyle/>
          <a:p>
            <a:pPr marL="342900" indent="-342900" algn="l">
              <a:spcBef>
                <a:spcPct val="20000"/>
              </a:spcBef>
              <a:buClr>
                <a:schemeClr val="tx2"/>
              </a:buClr>
              <a:buFont typeface="Wingdings" panose="05000000000000000000" pitchFamily="2" charset="2"/>
              <a:buNone/>
            </a:pPr>
            <a:r>
              <a:rPr lang="en-US" altLang="zh-CN" b="1">
                <a:solidFill>
                  <a:srgbClr val="CC3300"/>
                </a:solidFill>
                <a:latin typeface="宋体" panose="02010600030101010101" pitchFamily="2" charset="-122"/>
              </a:rPr>
              <a:t>8.5.2  </a:t>
            </a:r>
            <a:r>
              <a:rPr lang="zh-CN" altLang="en-US" b="1">
                <a:solidFill>
                  <a:srgbClr val="CC3300"/>
                </a:solidFill>
                <a:latin typeface="宋体" panose="02010600030101010101" pitchFamily="2" charset="-122"/>
              </a:rPr>
              <a:t>虚基类</a:t>
            </a:r>
            <a:endParaRPr lang="zh-CN" altLang="en-US" b="1">
              <a:solidFill>
                <a:srgbClr val="CC3300"/>
              </a:solidFill>
              <a:latin typeface="楷体_GB2312" pitchFamily="49" charset="-122"/>
            </a:endParaRPr>
          </a:p>
        </p:txBody>
      </p:sp>
      <p:sp>
        <p:nvSpPr>
          <p:cNvPr id="619523" name="Rectangle 3"/>
          <p:cNvSpPr>
            <a:spLocks noChangeArrowheads="1"/>
          </p:cNvSpPr>
          <p:nvPr/>
        </p:nvSpPr>
        <p:spPr bwMode="auto">
          <a:xfrm>
            <a:off x="1008063" y="1547813"/>
            <a:ext cx="7219950" cy="14636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如果一个派生类从多个基类派生，而这些基类又有一个共同</a:t>
            </a:r>
          </a:p>
          <a:p>
            <a:pPr algn="l">
              <a:lnSpc>
                <a:spcPct val="150000"/>
              </a:lnSpc>
              <a:buFont typeface="Wingdings" panose="05000000000000000000" pitchFamily="2" charset="2"/>
              <a:buNone/>
            </a:pPr>
            <a:r>
              <a:rPr lang="zh-CN" altLang="en-US" sz="2000" b="1">
                <a:ea typeface="Arial Unicode MS" pitchFamily="34" charset="-122"/>
                <a:cs typeface="Arial Unicode MS" pitchFamily="34" charset="-122"/>
              </a:rPr>
              <a:t>     的基类，则在对该基类中声明的名字进行访问时，可能产生</a:t>
            </a:r>
          </a:p>
          <a:p>
            <a:pPr algn="l">
              <a:lnSpc>
                <a:spcPct val="150000"/>
              </a:lnSpc>
              <a:buFont typeface="Wingdings" panose="05000000000000000000" pitchFamily="2" charset="2"/>
              <a:buNone/>
            </a:pPr>
            <a:r>
              <a:rPr lang="zh-CN" altLang="en-US" sz="2000" b="1">
                <a:ea typeface="Arial Unicode MS" pitchFamily="34" charset="-122"/>
                <a:cs typeface="Arial Unicode MS" pitchFamily="34" charset="-122"/>
              </a:rPr>
              <a:t>     二义性。</a:t>
            </a:r>
          </a:p>
        </p:txBody>
      </p:sp>
      <p:sp>
        <p:nvSpPr>
          <p:cNvPr id="619524" name="Rectangle 4"/>
          <p:cNvSpPr>
            <a:spLocks noChangeArrowheads="1"/>
          </p:cNvSpPr>
          <p:nvPr/>
        </p:nvSpPr>
        <p:spPr bwMode="auto">
          <a:xfrm>
            <a:off x="1008063" y="3119438"/>
            <a:ext cx="7380287" cy="9175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1800" b="1">
                <a:solidFill>
                  <a:srgbClr val="FF0000"/>
                </a:solidFill>
                <a:ea typeface="Arial Unicode MS" pitchFamily="34" charset="-122"/>
                <a:cs typeface="Arial Unicode MS" pitchFamily="34" charset="-122"/>
                <a:sym typeface="Symbol" panose="05050102010706020507" pitchFamily="18" charset="2"/>
              </a:rPr>
              <a:t>  </a:t>
            </a:r>
            <a:r>
              <a:rPr lang="zh-CN" altLang="en-US" sz="1800" b="1">
                <a:ea typeface="Arial Unicode MS" pitchFamily="34" charset="-122"/>
                <a:cs typeface="Arial Unicode MS" pitchFamily="34" charset="-122"/>
              </a:rPr>
              <a:t>如果在多条继承路径上有一个公共的基类，那么在继承路径的某处</a:t>
            </a:r>
          </a:p>
          <a:p>
            <a:pPr algn="l">
              <a:lnSpc>
                <a:spcPct val="150000"/>
              </a:lnSpc>
              <a:buFont typeface="Wingdings" panose="05000000000000000000" pitchFamily="2" charset="2"/>
              <a:buNone/>
            </a:pPr>
            <a:r>
              <a:rPr lang="zh-CN" altLang="en-US" sz="1800" b="1">
                <a:ea typeface="Arial Unicode MS" pitchFamily="34" charset="-122"/>
                <a:cs typeface="Arial Unicode MS" pitchFamily="34" charset="-122"/>
              </a:rPr>
              <a:t>     汇合点，这个公共基类就会在派生类的对象中产生多个基类子对象。</a:t>
            </a:r>
          </a:p>
        </p:txBody>
      </p:sp>
      <p:sp>
        <p:nvSpPr>
          <p:cNvPr id="619525" name="Rectangle 5"/>
          <p:cNvSpPr>
            <a:spLocks noChangeArrowheads="1"/>
          </p:cNvSpPr>
          <p:nvPr/>
        </p:nvSpPr>
        <p:spPr bwMode="auto">
          <a:xfrm>
            <a:off x="1008063" y="4144963"/>
            <a:ext cx="7143750" cy="9175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1800" b="1">
                <a:solidFill>
                  <a:srgbClr val="FF0000"/>
                </a:solidFill>
                <a:ea typeface="Arial Unicode MS" pitchFamily="34" charset="-122"/>
                <a:cs typeface="Arial Unicode MS" pitchFamily="34" charset="-122"/>
                <a:sym typeface="Symbol" panose="05050102010706020507" pitchFamily="18" charset="2"/>
              </a:rPr>
              <a:t>  </a:t>
            </a:r>
            <a:r>
              <a:rPr lang="zh-CN" altLang="en-US" sz="1800" b="1">
                <a:ea typeface="Arial Unicode MS" pitchFamily="34" charset="-122"/>
                <a:cs typeface="Arial Unicode MS" pitchFamily="34" charset="-122"/>
              </a:rPr>
              <a:t>要使这个公共基类在派生类中只产生一个子对象，必须对这个基类</a:t>
            </a:r>
          </a:p>
          <a:p>
            <a:pPr algn="l">
              <a:lnSpc>
                <a:spcPct val="150000"/>
              </a:lnSpc>
              <a:buFont typeface="Wingdings" panose="05000000000000000000" pitchFamily="2" charset="2"/>
              <a:buNone/>
            </a:pPr>
            <a:r>
              <a:rPr lang="zh-CN" altLang="en-US" sz="1800" b="1">
                <a:ea typeface="Arial Unicode MS" pitchFamily="34" charset="-122"/>
                <a:cs typeface="Arial Unicode MS" pitchFamily="34" charset="-122"/>
              </a:rPr>
              <a:t>     声明为虚继承，使这个基类成为虚基类。</a:t>
            </a:r>
          </a:p>
        </p:txBody>
      </p:sp>
      <p:sp>
        <p:nvSpPr>
          <p:cNvPr id="619526" name="Rectangle 6"/>
          <p:cNvSpPr>
            <a:spLocks noChangeArrowheads="1"/>
          </p:cNvSpPr>
          <p:nvPr/>
        </p:nvSpPr>
        <p:spPr bwMode="auto">
          <a:xfrm>
            <a:off x="1008063" y="5149850"/>
            <a:ext cx="7297737" cy="5492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1800" b="1">
                <a:solidFill>
                  <a:srgbClr val="FF0000"/>
                </a:solidFill>
                <a:ea typeface="Arial Unicode MS" pitchFamily="34" charset="-122"/>
                <a:cs typeface="Arial Unicode MS" pitchFamily="34" charset="-122"/>
                <a:sym typeface="Symbol" panose="05050102010706020507" pitchFamily="18" charset="2"/>
              </a:rPr>
              <a:t>  </a:t>
            </a:r>
            <a:r>
              <a:rPr lang="zh-CN" altLang="en-US" sz="1800" b="1">
                <a:ea typeface="Arial Unicode MS" pitchFamily="34" charset="-122"/>
                <a:cs typeface="Arial Unicode MS" pitchFamily="34" charset="-122"/>
              </a:rPr>
              <a:t>虚继承声明使用关键字	   </a:t>
            </a:r>
            <a:r>
              <a:rPr lang="zh-CN" altLang="en-US"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virtual</a:t>
            </a:r>
          </a:p>
        </p:txBody>
      </p:sp>
      <p:sp>
        <p:nvSpPr>
          <p:cNvPr id="619527" name="Rectangle 7"/>
          <p:cNvSpPr>
            <a:spLocks noGrp="1" noChangeArrowheads="1"/>
          </p:cNvSpPr>
          <p:nvPr>
            <p:ph type="title" idx="4294967295"/>
          </p:nvPr>
        </p:nvSpPr>
        <p:spPr>
          <a:xfrm>
            <a:off x="838200" y="404813"/>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619524"/>
                                        </p:tgtEl>
                                        <p:attrNameLst>
                                          <p:attrName>style.visibility</p:attrName>
                                        </p:attrNameLst>
                                      </p:cBhvr>
                                      <p:to>
                                        <p:strVal val="visible"/>
                                      </p:to>
                                    </p:set>
                                    <p:animEffect transition="in" filter="checkerboard(across)">
                                      <p:cBhvr>
                                        <p:cTn id="7" dur="500"/>
                                        <p:tgtEl>
                                          <p:spTgt spid="619524"/>
                                        </p:tgtEl>
                                      </p:cBhvr>
                                    </p:animEffect>
                                  </p:childTnLst>
                                </p:cTn>
                              </p:par>
                            </p:childTnLst>
                          </p:cTn>
                        </p:par>
                        <p:par>
                          <p:cTn id="8" fill="hold">
                            <p:stCondLst>
                              <p:cond delay="2500"/>
                            </p:stCondLst>
                            <p:childTnLst>
                              <p:par>
                                <p:cTn id="9" presetID="5" presetClass="entr" presetSubtype="10" fill="hold" grpId="0" nodeType="afterEffect">
                                  <p:stCondLst>
                                    <p:cond delay="2000"/>
                                  </p:stCondLst>
                                  <p:childTnLst>
                                    <p:set>
                                      <p:cBhvr>
                                        <p:cTn id="10" dur="1" fill="hold">
                                          <p:stCondLst>
                                            <p:cond delay="0"/>
                                          </p:stCondLst>
                                        </p:cTn>
                                        <p:tgtEl>
                                          <p:spTgt spid="619525"/>
                                        </p:tgtEl>
                                        <p:attrNameLst>
                                          <p:attrName>style.visibility</p:attrName>
                                        </p:attrNameLst>
                                      </p:cBhvr>
                                      <p:to>
                                        <p:strVal val="visible"/>
                                      </p:to>
                                    </p:set>
                                    <p:animEffect transition="in" filter="checkerboard(across)">
                                      <p:cBhvr>
                                        <p:cTn id="11" dur="500"/>
                                        <p:tgtEl>
                                          <p:spTgt spid="619525"/>
                                        </p:tgtEl>
                                      </p:cBhvr>
                                    </p:animEffect>
                                  </p:childTnLst>
                                </p:cTn>
                              </p:par>
                            </p:childTnLst>
                          </p:cTn>
                        </p:par>
                        <p:par>
                          <p:cTn id="12" fill="hold">
                            <p:stCondLst>
                              <p:cond delay="5000"/>
                            </p:stCondLst>
                            <p:childTnLst>
                              <p:par>
                                <p:cTn id="13" presetID="5" presetClass="entr" presetSubtype="10" fill="hold" grpId="0" nodeType="afterEffect">
                                  <p:stCondLst>
                                    <p:cond delay="2000"/>
                                  </p:stCondLst>
                                  <p:childTnLst>
                                    <p:set>
                                      <p:cBhvr>
                                        <p:cTn id="14" dur="1" fill="hold">
                                          <p:stCondLst>
                                            <p:cond delay="0"/>
                                          </p:stCondLst>
                                        </p:cTn>
                                        <p:tgtEl>
                                          <p:spTgt spid="619526"/>
                                        </p:tgtEl>
                                        <p:attrNameLst>
                                          <p:attrName>style.visibility</p:attrName>
                                        </p:attrNameLst>
                                      </p:cBhvr>
                                      <p:to>
                                        <p:strVal val="visible"/>
                                      </p:to>
                                    </p:set>
                                    <p:animEffect transition="in" filter="checkerboard(across)">
                                      <p:cBhvr>
                                        <p:cTn id="15" dur="500"/>
                                        <p:tgtEl>
                                          <p:spTgt spid="619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autoUpdateAnimBg="0"/>
      <p:bldP spid="619525" grpId="0" autoUpdateAnimBg="0"/>
      <p:bldP spid="6195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 Box 2"/>
          <p:cNvSpPr txBox="1">
            <a:spLocks noChangeArrowheads="1"/>
          </p:cNvSpPr>
          <p:nvPr/>
        </p:nvSpPr>
        <p:spPr bwMode="auto">
          <a:xfrm>
            <a:off x="533400" y="1412875"/>
            <a:ext cx="8229600" cy="4302125"/>
          </a:xfrm>
          <a:prstGeom prst="rect">
            <a:avLst/>
          </a:prstGeom>
          <a:noFill/>
          <a:ln w="9525">
            <a:noFill/>
            <a:miter lim="800000"/>
          </a:ln>
          <a:effectLst/>
        </p:spPr>
        <p:txBody>
          <a:bodyPr>
            <a:spAutoFit/>
          </a:bodyPr>
          <a:lstStyle/>
          <a:p>
            <a:pPr algn="just">
              <a:lnSpc>
                <a:spcPct val="230000"/>
              </a:lnSpc>
              <a:buClr>
                <a:schemeClr val="accent2"/>
              </a:buClr>
              <a:buFont typeface="Wingdings" panose="05000000000000000000" pitchFamily="2" charset="2"/>
              <a:buChar char="Ø"/>
            </a:pPr>
            <a:r>
              <a:rPr lang="zh-CN" altLang="en-US" sz="2000" b="1">
                <a:latin typeface="宋体" panose="02010600030101010101" pitchFamily="2" charset="-122"/>
                <a:ea typeface="Arial Unicode MS" pitchFamily="34" charset="-122"/>
                <a:cs typeface="Arial Unicode MS" pitchFamily="34" charset="-122"/>
              </a:rPr>
              <a:t>派生类对基类成员的使用，与继承访问控制和基类中成员性质有关</a:t>
            </a:r>
          </a:p>
          <a:p>
            <a:pPr algn="just">
              <a:lnSpc>
                <a:spcPct val="230000"/>
              </a:lnSpc>
              <a:buClr>
                <a:schemeClr val="accent2"/>
              </a:buClr>
              <a:buFont typeface="Wingdings" panose="05000000000000000000" pitchFamily="2" charset="2"/>
              <a:buChar char="Ø"/>
            </a:pPr>
            <a:r>
              <a:rPr lang="zh-CN" altLang="en-US" sz="2000" b="1" i="1">
                <a:solidFill>
                  <a:srgbClr val="008000"/>
                </a:solidFill>
                <a:latin typeface="宋体" panose="02010600030101010101" pitchFamily="2" charset="-122"/>
                <a:ea typeface="Arial Unicode MS" pitchFamily="34" charset="-122"/>
                <a:cs typeface="Arial Unicode MS" pitchFamily="34" charset="-122"/>
              </a:rPr>
              <a:t>公有继承</a:t>
            </a:r>
            <a:r>
              <a:rPr lang="zh-CN" altLang="en-US" sz="2000" b="1">
                <a:latin typeface="宋体" panose="02010600030101010101" pitchFamily="2" charset="-122"/>
                <a:ea typeface="Arial Unicode MS" pitchFamily="34" charset="-122"/>
                <a:cs typeface="Arial Unicode MS" pitchFamily="34" charset="-122"/>
              </a:rPr>
              <a:t>	基类的公有成员</a:t>
            </a:r>
            <a:r>
              <a:rPr lang="zh-CN" altLang="en-US" sz="2000" b="1">
                <a:latin typeface="宋体" panose="02010600030101010101" pitchFamily="2" charset="-122"/>
                <a:ea typeface="Arial Unicode MS" pitchFamily="34" charset="-122"/>
                <a:cs typeface="Arial Unicode MS" pitchFamily="34" charset="-122"/>
                <a:sym typeface="Wingdings" panose="05000000000000000000" pitchFamily="2" charset="2"/>
              </a:rPr>
              <a:t></a:t>
            </a:r>
            <a:r>
              <a:rPr lang="zh-CN" altLang="en-US" sz="2000" b="1">
                <a:latin typeface="宋体" panose="02010600030101010101" pitchFamily="2" charset="-122"/>
                <a:ea typeface="Arial Unicode MS" pitchFamily="34" charset="-122"/>
                <a:cs typeface="Arial Unicode MS" pitchFamily="34" charset="-122"/>
              </a:rPr>
              <a:t>派生类的公有成员</a:t>
            </a:r>
          </a:p>
          <a:p>
            <a:pPr algn="just">
              <a:lnSpc>
                <a:spcPct val="230000"/>
              </a:lnSpc>
              <a:buClr>
                <a:schemeClr val="accent2"/>
              </a:buClr>
              <a:buFont typeface="Wingdings" panose="05000000000000000000" pitchFamily="2" charset="2"/>
              <a:buNone/>
            </a:pPr>
            <a:r>
              <a:rPr lang="zh-CN" altLang="en-US" sz="2000" b="1">
                <a:latin typeface="宋体" panose="02010600030101010101" pitchFamily="2" charset="-122"/>
                <a:ea typeface="Arial Unicode MS" pitchFamily="34" charset="-122"/>
                <a:cs typeface="Arial Unicode MS" pitchFamily="34" charset="-122"/>
              </a:rPr>
              <a:t>          	基类的保护成员</a:t>
            </a:r>
            <a:r>
              <a:rPr lang="zh-CN" altLang="en-US" sz="2000" b="1">
                <a:latin typeface="宋体" panose="02010600030101010101" pitchFamily="2" charset="-122"/>
                <a:ea typeface="Arial Unicode MS" pitchFamily="34" charset="-122"/>
                <a:cs typeface="Arial Unicode MS" pitchFamily="34" charset="-122"/>
                <a:sym typeface="Wingdings" panose="05000000000000000000" pitchFamily="2" charset="2"/>
              </a:rPr>
              <a:t></a:t>
            </a:r>
            <a:r>
              <a:rPr lang="zh-CN" altLang="en-US" sz="2000" b="1">
                <a:latin typeface="宋体" panose="02010600030101010101" pitchFamily="2" charset="-122"/>
                <a:ea typeface="Arial Unicode MS" pitchFamily="34" charset="-122"/>
                <a:cs typeface="Arial Unicode MS" pitchFamily="34" charset="-122"/>
              </a:rPr>
              <a:t>派生类的保护成员</a:t>
            </a:r>
          </a:p>
          <a:p>
            <a:pPr algn="just">
              <a:lnSpc>
                <a:spcPct val="230000"/>
              </a:lnSpc>
              <a:buClr>
                <a:schemeClr val="accent2"/>
              </a:buClr>
              <a:buFont typeface="Wingdings" panose="05000000000000000000" pitchFamily="2" charset="2"/>
              <a:buChar char="Ø"/>
            </a:pPr>
            <a:r>
              <a:rPr lang="zh-CN" altLang="en-US" sz="2000" b="1" i="1">
                <a:solidFill>
                  <a:srgbClr val="008000"/>
                </a:solidFill>
                <a:latin typeface="宋体" panose="02010600030101010101" pitchFamily="2" charset="-122"/>
                <a:ea typeface="Arial Unicode MS" pitchFamily="34" charset="-122"/>
                <a:cs typeface="Arial Unicode MS" pitchFamily="34" charset="-122"/>
              </a:rPr>
              <a:t>私有继承</a:t>
            </a:r>
            <a:r>
              <a:rPr lang="zh-CN" altLang="en-US" sz="2000" b="1">
                <a:latin typeface="宋体" panose="02010600030101010101" pitchFamily="2" charset="-122"/>
                <a:ea typeface="Arial Unicode MS" pitchFamily="34" charset="-122"/>
                <a:cs typeface="Arial Unicode MS" pitchFamily="34" charset="-122"/>
              </a:rPr>
              <a:t>  基类的公有成员和保护成员</a:t>
            </a:r>
            <a:r>
              <a:rPr lang="zh-CN" altLang="en-US" sz="2000" b="1">
                <a:latin typeface="宋体" panose="02010600030101010101" pitchFamily="2" charset="-122"/>
                <a:ea typeface="Arial Unicode MS" pitchFamily="34" charset="-122"/>
                <a:cs typeface="Arial Unicode MS" pitchFamily="34" charset="-122"/>
                <a:sym typeface="Wingdings" panose="05000000000000000000" pitchFamily="2" charset="2"/>
              </a:rPr>
              <a:t></a:t>
            </a:r>
            <a:r>
              <a:rPr lang="zh-CN" altLang="en-US" sz="2000" b="1">
                <a:latin typeface="宋体" panose="02010600030101010101" pitchFamily="2" charset="-122"/>
                <a:ea typeface="Arial Unicode MS" pitchFamily="34" charset="-122"/>
                <a:cs typeface="Arial Unicode MS" pitchFamily="34" charset="-122"/>
              </a:rPr>
              <a:t>派生类的私有成员</a:t>
            </a:r>
          </a:p>
          <a:p>
            <a:pPr algn="just">
              <a:lnSpc>
                <a:spcPct val="230000"/>
              </a:lnSpc>
              <a:buClr>
                <a:schemeClr val="accent2"/>
              </a:buClr>
              <a:buFont typeface="Wingdings" panose="05000000000000000000" pitchFamily="2" charset="2"/>
              <a:buChar char="Ø"/>
            </a:pPr>
            <a:r>
              <a:rPr lang="zh-CN" altLang="en-US" sz="2000" b="1" i="1">
                <a:solidFill>
                  <a:srgbClr val="008000"/>
                </a:solidFill>
                <a:latin typeface="宋体" panose="02010600030101010101" pitchFamily="2" charset="-122"/>
                <a:ea typeface="Arial Unicode MS" pitchFamily="34" charset="-122"/>
                <a:cs typeface="Arial Unicode MS" pitchFamily="34" charset="-122"/>
              </a:rPr>
              <a:t>保护继承</a:t>
            </a:r>
            <a:r>
              <a:rPr lang="zh-CN" altLang="en-US" sz="2000" b="1">
                <a:latin typeface="宋体" panose="02010600030101010101" pitchFamily="2" charset="-122"/>
                <a:ea typeface="Arial Unicode MS" pitchFamily="34" charset="-122"/>
                <a:cs typeface="Arial Unicode MS" pitchFamily="34" charset="-122"/>
              </a:rPr>
              <a:t>  基类的公有成员和保护成员</a:t>
            </a:r>
            <a:r>
              <a:rPr lang="zh-CN" altLang="en-US" sz="2000" b="1">
                <a:latin typeface="宋体" panose="02010600030101010101" pitchFamily="2" charset="-122"/>
                <a:ea typeface="Arial Unicode MS" pitchFamily="34" charset="-122"/>
                <a:cs typeface="Arial Unicode MS" pitchFamily="34" charset="-122"/>
                <a:sym typeface="Wingdings" panose="05000000000000000000" pitchFamily="2" charset="2"/>
              </a:rPr>
              <a:t></a:t>
            </a:r>
            <a:r>
              <a:rPr lang="zh-CN" altLang="en-US" sz="2000" b="1">
                <a:latin typeface="宋体" panose="02010600030101010101" pitchFamily="2" charset="-122"/>
                <a:ea typeface="Arial Unicode MS" pitchFamily="34" charset="-122"/>
                <a:cs typeface="Arial Unicode MS" pitchFamily="34" charset="-122"/>
              </a:rPr>
              <a:t>派生类的保护成员</a:t>
            </a:r>
          </a:p>
          <a:p>
            <a:pPr algn="l">
              <a:lnSpc>
                <a:spcPct val="230000"/>
              </a:lnSpc>
              <a:buClr>
                <a:schemeClr val="accent2"/>
              </a:buClr>
              <a:buFont typeface="Wingdings" panose="05000000000000000000" pitchFamily="2" charset="2"/>
              <a:buChar char="Ø"/>
            </a:pPr>
            <a:r>
              <a:rPr lang="zh-CN" altLang="en-US" sz="2000" b="1">
                <a:latin typeface="宋体" panose="02010600030101010101" pitchFamily="2" charset="-122"/>
                <a:ea typeface="Arial Unicode MS" pitchFamily="34" charset="-122"/>
                <a:cs typeface="Arial Unicode MS" pitchFamily="34" charset="-122"/>
              </a:rPr>
              <a:t>不论种方式继承基类，派生类都不能直接使用基类的私有成员</a:t>
            </a:r>
            <a:r>
              <a:rPr lang="zh-CN" altLang="en-US" sz="2000" b="1">
                <a:ea typeface="Arial Unicode MS" pitchFamily="34" charset="-122"/>
                <a:cs typeface="Arial Unicode MS" pitchFamily="34" charset="-122"/>
              </a:rPr>
              <a:t> </a:t>
            </a:r>
          </a:p>
        </p:txBody>
      </p:sp>
      <p:sp>
        <p:nvSpPr>
          <p:cNvPr id="535555"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latin typeface="宋体" panose="02010600030101010101" pitchFamily="2" charset="-122"/>
              </a:rPr>
              <a:t>8.2.1  </a:t>
            </a:r>
            <a:r>
              <a:rPr lang="zh-CN" altLang="en-US" sz="100" dirty="0">
                <a:solidFill>
                  <a:schemeClr val="bg1"/>
                </a:solidFill>
                <a:latin typeface="宋体" panose="02010600030101010101" pitchFamily="2" charset="-122"/>
              </a:rPr>
              <a:t>访问控制</a:t>
            </a:r>
            <a:endParaRPr lang="zh-CN" altLang="en-US" sz="100" dirty="0">
              <a:solidFill>
                <a:schemeClr val="bg1"/>
              </a:solidFill>
            </a:endParaRPr>
          </a:p>
        </p:txBody>
      </p:sp>
      <p:sp>
        <p:nvSpPr>
          <p:cNvPr id="535556" name="Rectangle 4"/>
          <p:cNvSpPr>
            <a:spLocks noChangeArrowheads="1"/>
          </p:cNvSpPr>
          <p:nvPr/>
        </p:nvSpPr>
        <p:spPr bwMode="auto">
          <a:xfrm>
            <a:off x="619125" y="609600"/>
            <a:ext cx="2470150" cy="457200"/>
          </a:xfrm>
          <a:prstGeom prst="rect">
            <a:avLst/>
          </a:prstGeom>
          <a:noFill/>
          <a:ln w="9525">
            <a:noFill/>
            <a:miter lim="800000"/>
          </a:ln>
          <a:effectLst/>
        </p:spPr>
        <p:txBody>
          <a:bodyPr wrap="none">
            <a:spAutoFit/>
          </a:bodyPr>
          <a:lstStyle/>
          <a:p>
            <a:r>
              <a:rPr lang="en-US" altLang="zh-CN" b="1">
                <a:solidFill>
                  <a:srgbClr val="CC3300"/>
                </a:solidFill>
                <a:latin typeface="宋体" panose="02010600030101010101" pitchFamily="2" charset="-122"/>
              </a:rPr>
              <a:t>8.2.1  </a:t>
            </a:r>
            <a:r>
              <a:rPr lang="zh-CN" altLang="en-US" b="1">
                <a:solidFill>
                  <a:srgbClr val="CC3300"/>
                </a:solidFill>
                <a:latin typeface="宋体" panose="02010600030101010101" pitchFamily="2" charset="-122"/>
              </a:rPr>
              <a:t>访问控制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checkerboard(across)">
                                      <p:cBhvr>
                                        <p:cTn id="7" dur="500"/>
                                        <p:tgtEl>
                                          <p:spTgt spid="5355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5554">
                                            <p:txEl>
                                              <p:pRg st="0" end="0"/>
                                            </p:txEl>
                                          </p:spTgt>
                                        </p:tgtEl>
                                        <p:attrNameLst>
                                          <p:attrName>style.visibility</p:attrName>
                                        </p:attrNameLst>
                                      </p:cBhvr>
                                      <p:to>
                                        <p:strVal val="visible"/>
                                      </p:to>
                                    </p:set>
                                    <p:animEffect transition="in" filter="checkerboard(across)">
                                      <p:cBhvr>
                                        <p:cTn id="12" dur="500"/>
                                        <p:tgtEl>
                                          <p:spTgt spid="5355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35554">
                                            <p:txEl>
                                              <p:pRg st="1" end="1"/>
                                            </p:txEl>
                                          </p:spTgt>
                                        </p:tgtEl>
                                        <p:attrNameLst>
                                          <p:attrName>style.visibility</p:attrName>
                                        </p:attrNameLst>
                                      </p:cBhvr>
                                      <p:to>
                                        <p:strVal val="visible"/>
                                      </p:to>
                                    </p:set>
                                    <p:animEffect transition="in" filter="checkerboard(across)">
                                      <p:cBhvr>
                                        <p:cTn id="17" dur="500"/>
                                        <p:tgtEl>
                                          <p:spTgt spid="5355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35554">
                                            <p:txEl>
                                              <p:pRg st="2" end="2"/>
                                            </p:txEl>
                                          </p:spTgt>
                                        </p:tgtEl>
                                        <p:attrNameLst>
                                          <p:attrName>style.visibility</p:attrName>
                                        </p:attrNameLst>
                                      </p:cBhvr>
                                      <p:to>
                                        <p:strVal val="visible"/>
                                      </p:to>
                                    </p:set>
                                    <p:animEffect transition="in" filter="checkerboard(across)">
                                      <p:cBhvr>
                                        <p:cTn id="22" dur="500"/>
                                        <p:tgtEl>
                                          <p:spTgt spid="5355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35554">
                                            <p:txEl>
                                              <p:pRg st="3" end="3"/>
                                            </p:txEl>
                                          </p:spTgt>
                                        </p:tgtEl>
                                        <p:attrNameLst>
                                          <p:attrName>style.visibility</p:attrName>
                                        </p:attrNameLst>
                                      </p:cBhvr>
                                      <p:to>
                                        <p:strVal val="visible"/>
                                      </p:to>
                                    </p:set>
                                    <p:animEffect transition="in" filter="checkerboard(across)">
                                      <p:cBhvr>
                                        <p:cTn id="27" dur="500"/>
                                        <p:tgtEl>
                                          <p:spTgt spid="53555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35554">
                                            <p:txEl>
                                              <p:pRg st="4" end="4"/>
                                            </p:txEl>
                                          </p:spTgt>
                                        </p:tgtEl>
                                        <p:attrNameLst>
                                          <p:attrName>style.visibility</p:attrName>
                                        </p:attrNameLst>
                                      </p:cBhvr>
                                      <p:to>
                                        <p:strVal val="visible"/>
                                      </p:to>
                                    </p:set>
                                    <p:animEffect transition="in" filter="checkerboard(across)">
                                      <p:cBhvr>
                                        <p:cTn id="32" dur="500"/>
                                        <p:tgtEl>
                                          <p:spTgt spid="53555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35554">
                                            <p:txEl>
                                              <p:pRg st="5" end="5"/>
                                            </p:txEl>
                                          </p:spTgt>
                                        </p:tgtEl>
                                        <p:attrNameLst>
                                          <p:attrName>style.visibility</p:attrName>
                                        </p:attrNameLst>
                                      </p:cBhvr>
                                      <p:to>
                                        <p:strVal val="visible"/>
                                      </p:to>
                                    </p:set>
                                    <p:animEffect transition="in" filter="checkerboard(across)">
                                      <p:cBhvr>
                                        <p:cTn id="37" dur="500"/>
                                        <p:tgtEl>
                                          <p:spTgt spid="535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4" grpId="0" build="p" autoUpdateAnimBg="0"/>
      <p:bldP spid="535556"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ChangeArrowheads="1"/>
          </p:cNvSpPr>
          <p:nvPr/>
        </p:nvSpPr>
        <p:spPr bwMode="auto">
          <a:xfrm>
            <a:off x="495300" y="188913"/>
            <a:ext cx="4914900" cy="2439987"/>
          </a:xfrm>
          <a:prstGeom prst="rect">
            <a:avLst/>
          </a:prstGeom>
          <a:noFill/>
          <a:ln w="9525">
            <a:noFill/>
            <a:miter lim="800000"/>
            <a:headEnd type="none" w="sm" len="med"/>
          </a:ln>
          <a:effectLst/>
        </p:spPr>
        <p:txBody>
          <a:bodyPr lIns="90000" tIns="46800" rIns="90000" bIns="46800" anchor="ctr">
            <a:spAutoFit/>
          </a:bodyPr>
          <a:lstStyle/>
          <a:p>
            <a:pPr algn="l">
              <a:lnSpc>
                <a:spcPct val="140000"/>
              </a:lnSpc>
            </a:pPr>
            <a:r>
              <a:rPr lang="zh-CN" altLang="en-US" sz="2000" b="1" i="1" dirty="0">
                <a:solidFill>
                  <a:srgbClr val="008000"/>
                </a:solidFill>
              </a:rPr>
              <a:t>例如：</a:t>
            </a:r>
          </a:p>
          <a:p>
            <a:pPr algn="l">
              <a:lnSpc>
                <a:spcPct val="140000"/>
              </a:lnSpc>
            </a:pPr>
            <a:r>
              <a:rPr lang="en-US" altLang="zh-CN" sz="1800" dirty="0"/>
              <a:t>class  B  { public : int  b ;} ;</a:t>
            </a:r>
          </a:p>
          <a:p>
            <a:pPr algn="l">
              <a:lnSpc>
                <a:spcPct val="140000"/>
              </a:lnSpc>
            </a:pPr>
            <a:r>
              <a:rPr lang="en-US" altLang="zh-CN" sz="1800" dirty="0"/>
              <a:t>class  B1 : </a:t>
            </a:r>
            <a:r>
              <a:rPr lang="en-US" altLang="zh-CN" sz="1800" b="1" dirty="0">
                <a:solidFill>
                  <a:srgbClr val="0000FF"/>
                </a:solidFill>
              </a:rPr>
              <a:t>virtual</a:t>
            </a:r>
            <a:r>
              <a:rPr lang="en-US" altLang="zh-CN" sz="1800" dirty="0">
                <a:solidFill>
                  <a:srgbClr val="FF33CC"/>
                </a:solidFill>
              </a:rPr>
              <a:t> </a:t>
            </a:r>
            <a:r>
              <a:rPr lang="en-US" altLang="zh-CN" sz="1800" dirty="0"/>
              <a:t> public  B { private : int  b1 ; } ;</a:t>
            </a:r>
          </a:p>
          <a:p>
            <a:pPr algn="l">
              <a:lnSpc>
                <a:spcPct val="140000"/>
              </a:lnSpc>
            </a:pPr>
            <a:r>
              <a:rPr lang="en-US" altLang="zh-CN" sz="1800" dirty="0"/>
              <a:t>class  B2 : </a:t>
            </a:r>
            <a:r>
              <a:rPr lang="en-US" altLang="zh-CN" sz="1800" b="1" dirty="0">
                <a:solidFill>
                  <a:srgbClr val="0000FF"/>
                </a:solidFill>
              </a:rPr>
              <a:t>virtual </a:t>
            </a:r>
            <a:r>
              <a:rPr lang="en-US" altLang="zh-CN" sz="1800" dirty="0"/>
              <a:t> public  B { private : int  b2 ; } ;</a:t>
            </a:r>
          </a:p>
          <a:p>
            <a:pPr algn="l">
              <a:lnSpc>
                <a:spcPct val="140000"/>
              </a:lnSpc>
            </a:pPr>
            <a:r>
              <a:rPr lang="en-US" altLang="zh-CN" sz="1800" dirty="0"/>
              <a:t>class  D : public  B1 , public  B2 </a:t>
            </a:r>
          </a:p>
          <a:p>
            <a:pPr algn="l">
              <a:lnSpc>
                <a:spcPct val="140000"/>
              </a:lnSpc>
            </a:pPr>
            <a:r>
              <a:rPr lang="en-US" altLang="zh-CN" sz="1800" dirty="0"/>
              <a:t>    { private : float  d ; } ;</a:t>
            </a:r>
          </a:p>
        </p:txBody>
      </p:sp>
      <p:sp>
        <p:nvSpPr>
          <p:cNvPr id="620547" name="Rectangle 3"/>
          <p:cNvSpPr>
            <a:spLocks noChangeArrowheads="1"/>
          </p:cNvSpPr>
          <p:nvPr/>
        </p:nvSpPr>
        <p:spPr bwMode="auto">
          <a:xfrm>
            <a:off x="495300" y="2627313"/>
            <a:ext cx="4648200" cy="1203325"/>
          </a:xfrm>
          <a:prstGeom prst="rect">
            <a:avLst/>
          </a:prstGeom>
          <a:noFill/>
          <a:ln w="9525">
            <a:noFill/>
            <a:miter lim="800000"/>
            <a:headEnd type="none" w="sm" len="med"/>
          </a:ln>
          <a:effectLst/>
        </p:spPr>
        <p:txBody>
          <a:bodyPr lIns="90000" tIns="46800" rIns="90000" bIns="46800" anchor="ctr">
            <a:spAutoFit/>
          </a:bodyPr>
          <a:lstStyle/>
          <a:p>
            <a:pPr algn="l">
              <a:lnSpc>
                <a:spcPct val="130000"/>
              </a:lnSpc>
            </a:pPr>
            <a:r>
              <a:rPr lang="zh-CN" altLang="en-US" sz="2000" b="1" i="1" dirty="0">
                <a:solidFill>
                  <a:srgbClr val="008000"/>
                </a:solidFill>
              </a:rPr>
              <a:t>有：</a:t>
            </a:r>
          </a:p>
          <a:p>
            <a:pPr algn="l">
              <a:lnSpc>
                <a:spcPct val="130000"/>
              </a:lnSpc>
            </a:pPr>
            <a:r>
              <a:rPr lang="en-US" altLang="zh-CN" sz="1800" dirty="0"/>
              <a:t>D  dd ;</a:t>
            </a:r>
          </a:p>
          <a:p>
            <a:pPr algn="l">
              <a:lnSpc>
                <a:spcPct val="130000"/>
              </a:lnSpc>
            </a:pPr>
            <a:r>
              <a:rPr lang="en-US" altLang="zh-CN" sz="1800" b="1" dirty="0" err="1">
                <a:solidFill>
                  <a:srgbClr val="C00000"/>
                </a:solidFill>
              </a:rPr>
              <a:t>dd.b</a:t>
            </a:r>
            <a:r>
              <a:rPr lang="en-US" altLang="zh-CN" sz="1800" dirty="0"/>
              <a:t>		</a:t>
            </a:r>
            <a:r>
              <a:rPr lang="en-US" altLang="zh-CN" sz="1800" b="1" i="1" dirty="0">
                <a:solidFill>
                  <a:srgbClr val="006600"/>
                </a:solidFill>
              </a:rPr>
              <a:t>// ok</a:t>
            </a:r>
          </a:p>
        </p:txBody>
      </p:sp>
      <p:sp>
        <p:nvSpPr>
          <p:cNvPr id="620548" name="Rectangle 4"/>
          <p:cNvSpPr>
            <a:spLocks noChangeArrowheads="1"/>
          </p:cNvSpPr>
          <p:nvPr/>
        </p:nvSpPr>
        <p:spPr bwMode="auto">
          <a:xfrm>
            <a:off x="6169025" y="3187700"/>
            <a:ext cx="1828800" cy="431800"/>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D { d }</a:t>
            </a:r>
          </a:p>
        </p:txBody>
      </p:sp>
      <p:grpSp>
        <p:nvGrpSpPr>
          <p:cNvPr id="620549" name="Group 5"/>
          <p:cNvGrpSpPr/>
          <p:nvPr/>
        </p:nvGrpSpPr>
        <p:grpSpPr bwMode="auto">
          <a:xfrm>
            <a:off x="5210175" y="2103438"/>
            <a:ext cx="3735388" cy="431800"/>
            <a:chOff x="1299" y="1834"/>
            <a:chExt cx="3228" cy="542"/>
          </a:xfrm>
        </p:grpSpPr>
        <p:sp>
          <p:nvSpPr>
            <p:cNvPr id="620550" name="Rectangle 6"/>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B1 { b1}</a:t>
              </a:r>
            </a:p>
          </p:txBody>
        </p:sp>
        <p:sp>
          <p:nvSpPr>
            <p:cNvPr id="620551" name="Rectangle 7"/>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B2 {b2} </a:t>
              </a:r>
            </a:p>
          </p:txBody>
        </p:sp>
      </p:grpSp>
      <p:grpSp>
        <p:nvGrpSpPr>
          <p:cNvPr id="620552" name="Group 8"/>
          <p:cNvGrpSpPr/>
          <p:nvPr/>
        </p:nvGrpSpPr>
        <p:grpSpPr bwMode="auto">
          <a:xfrm>
            <a:off x="5983288" y="2551113"/>
            <a:ext cx="2181225" cy="636587"/>
            <a:chOff x="1968" y="2364"/>
            <a:chExt cx="1884" cy="684"/>
          </a:xfrm>
        </p:grpSpPr>
        <p:sp>
          <p:nvSpPr>
            <p:cNvPr id="620553" name="Line 9"/>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0554" name="Line 10"/>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0555" name="Rectangle 11"/>
          <p:cNvSpPr>
            <a:spLocks noChangeArrowheads="1"/>
          </p:cNvSpPr>
          <p:nvPr/>
        </p:nvSpPr>
        <p:spPr bwMode="auto">
          <a:xfrm>
            <a:off x="6292850" y="1054100"/>
            <a:ext cx="1555750" cy="431800"/>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a:t>
            </a:r>
            <a:r>
              <a:rPr lang="en-US" altLang="zh-CN" sz="1800"/>
              <a:t> }</a:t>
            </a:r>
          </a:p>
        </p:txBody>
      </p:sp>
      <p:grpSp>
        <p:nvGrpSpPr>
          <p:cNvPr id="620556" name="Group 12"/>
          <p:cNvGrpSpPr/>
          <p:nvPr/>
        </p:nvGrpSpPr>
        <p:grpSpPr bwMode="auto">
          <a:xfrm flipV="1">
            <a:off x="6011863" y="1484313"/>
            <a:ext cx="2181225" cy="619125"/>
            <a:chOff x="1968" y="2364"/>
            <a:chExt cx="1884" cy="684"/>
          </a:xfrm>
        </p:grpSpPr>
        <p:sp>
          <p:nvSpPr>
            <p:cNvPr id="620557" name="Line 13"/>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0558" name="Line 14"/>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0559" name="AutoShape 15"/>
          <p:cNvSpPr>
            <a:spLocks noChangeArrowheads="1"/>
          </p:cNvSpPr>
          <p:nvPr/>
        </p:nvSpPr>
        <p:spPr bwMode="auto">
          <a:xfrm>
            <a:off x="685800" y="3617913"/>
            <a:ext cx="7772400" cy="2743200"/>
          </a:xfrm>
          <a:prstGeom prst="horizontalScroll">
            <a:avLst>
              <a:gd name="adj" fmla="val 7829"/>
            </a:avLst>
          </a:prstGeom>
          <a:solidFill>
            <a:srgbClr val="FFFFFF"/>
          </a:solidFill>
          <a:ln w="9525">
            <a:solidFill>
              <a:schemeClr val="tx1"/>
            </a:solidFill>
            <a:round/>
          </a:ln>
          <a:effectLst/>
        </p:spPr>
        <p:txBody>
          <a:bodyPr wrap="none" anchor="ctr"/>
          <a:lstStyle/>
          <a:p>
            <a:pPr algn="l">
              <a:lnSpc>
                <a:spcPct val="160000"/>
              </a:lnSpc>
            </a:pPr>
            <a:r>
              <a:rPr lang="en-US" altLang="zh-CN" sz="1800" b="1" dirty="0">
                <a:ea typeface="Arial Unicode MS" pitchFamily="34" charset="-122"/>
                <a:cs typeface="Arial Unicode MS" pitchFamily="34" charset="-122"/>
              </a:rPr>
              <a:t>  </a:t>
            </a:r>
            <a:r>
              <a:rPr lang="zh-CN" altLang="en-US" sz="1800" b="1" dirty="0">
                <a:ea typeface="Arial Unicode MS" pitchFamily="34" charset="-122"/>
                <a:cs typeface="Arial Unicode MS" pitchFamily="34" charset="-122"/>
              </a:rPr>
              <a:t>由于类 </a:t>
            </a:r>
            <a:r>
              <a:rPr lang="en-US" altLang="zh-CN" sz="1800" b="1" dirty="0">
                <a:ea typeface="Arial Unicode MS" pitchFamily="34" charset="-122"/>
                <a:cs typeface="Arial Unicode MS" pitchFamily="34" charset="-122"/>
              </a:rPr>
              <a:t>D</a:t>
            </a:r>
            <a:r>
              <a:rPr lang="zh-CN" altLang="en-US" sz="1800" b="1" dirty="0">
                <a:ea typeface="Arial Unicode MS" pitchFamily="34" charset="-122"/>
                <a:cs typeface="Arial Unicode MS" pitchFamily="34" charset="-122"/>
              </a:rPr>
              <a:t>的对象中只有一个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类子对象，名字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被约束到该子对象上，</a:t>
            </a:r>
          </a:p>
          <a:p>
            <a:pPr algn="l">
              <a:lnSpc>
                <a:spcPct val="160000"/>
              </a:lnSpc>
            </a:pPr>
            <a:r>
              <a:rPr lang="zh-CN" altLang="en-US" sz="1800" b="1" dirty="0">
                <a:ea typeface="Arial Unicode MS" pitchFamily="34" charset="-122"/>
                <a:cs typeface="Arial Unicode MS" pitchFamily="34" charset="-122"/>
              </a:rPr>
              <a:t>  所以，当以不同路径使用名字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访问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类的子对象时，所访问的都是</a:t>
            </a:r>
          </a:p>
          <a:p>
            <a:pPr algn="l">
              <a:lnSpc>
                <a:spcPct val="160000"/>
              </a:lnSpc>
            </a:pPr>
            <a:r>
              <a:rPr lang="zh-CN" altLang="en-US" sz="1800" b="1" dirty="0">
                <a:ea typeface="Arial Unicode MS" pitchFamily="34" charset="-122"/>
                <a:cs typeface="Arial Unicode MS" pitchFamily="34" charset="-122"/>
              </a:rPr>
              <a:t>  那个唯一的基类子对象。即</a:t>
            </a:r>
          </a:p>
          <a:p>
            <a:pPr algn="l">
              <a:lnSpc>
                <a:spcPct val="160000"/>
              </a:lnSpc>
            </a:pPr>
            <a:r>
              <a:rPr lang="zh-CN" altLang="en-US" sz="1800" b="1" dirty="0">
                <a:ea typeface="Arial Unicode MS" pitchFamily="34" charset="-122"/>
                <a:cs typeface="Arial Unicode MS" pitchFamily="34" charset="-122"/>
              </a:rPr>
              <a:t>	</a:t>
            </a:r>
            <a:r>
              <a:rPr lang="en-US" altLang="zh-CN" sz="1800" b="1" dirty="0">
                <a:ea typeface="Arial Unicode MS" pitchFamily="34" charset="-122"/>
                <a:cs typeface="Arial Unicode MS" pitchFamily="34" charset="-122"/>
              </a:rPr>
              <a:t>dd.B1 :: b   </a:t>
            </a:r>
            <a:r>
              <a:rPr lang="zh-CN" altLang="en-US" sz="1800" b="1" dirty="0">
                <a:ea typeface="Arial Unicode MS" pitchFamily="34" charset="-122"/>
                <a:cs typeface="Arial Unicode MS" pitchFamily="34" charset="-122"/>
              </a:rPr>
              <a:t>和   </a:t>
            </a:r>
            <a:r>
              <a:rPr lang="en-US" altLang="zh-CN" sz="1800" b="1" dirty="0">
                <a:ea typeface="Arial Unicode MS" pitchFamily="34" charset="-122"/>
                <a:cs typeface="Arial Unicode MS" pitchFamily="34" charset="-122"/>
              </a:rPr>
              <a:t>dd.B2 :: b   </a:t>
            </a:r>
          </a:p>
          <a:p>
            <a:pPr algn="l">
              <a:lnSpc>
                <a:spcPct val="160000"/>
              </a:lnSpc>
            </a:pPr>
            <a:r>
              <a:rPr lang="en-US" altLang="zh-CN" sz="1800" b="1" dirty="0">
                <a:ea typeface="Arial Unicode MS" pitchFamily="34" charset="-122"/>
                <a:cs typeface="Arial Unicode MS" pitchFamily="34" charset="-122"/>
              </a:rPr>
              <a:t>  </a:t>
            </a:r>
            <a:r>
              <a:rPr lang="zh-CN" altLang="en-US" sz="1800" b="1" dirty="0">
                <a:ea typeface="Arial Unicode MS" pitchFamily="34" charset="-122"/>
                <a:cs typeface="Arial Unicode MS" pitchFamily="34" charset="-122"/>
              </a:rPr>
              <a:t>引用是同一个基类 </a:t>
            </a:r>
            <a:r>
              <a:rPr lang="en-US" altLang="zh-CN" sz="1800" b="1" dirty="0">
                <a:ea typeface="Arial Unicode MS" pitchFamily="34" charset="-122"/>
                <a:cs typeface="Arial Unicode MS" pitchFamily="34" charset="-122"/>
              </a:rPr>
              <a:t>B </a:t>
            </a:r>
            <a:r>
              <a:rPr lang="zh-CN" altLang="en-US" sz="1800" b="1" dirty="0">
                <a:ea typeface="Arial Unicode MS" pitchFamily="34" charset="-122"/>
                <a:cs typeface="Arial Unicode MS" pitchFamily="34" charset="-122"/>
              </a:rPr>
              <a:t>的子对象</a:t>
            </a:r>
          </a:p>
        </p:txBody>
      </p:sp>
      <p:sp>
        <p:nvSpPr>
          <p:cNvPr id="620560" name="Rectangle 16"/>
          <p:cNvSpPr>
            <a:spLocks noGrp="1" noChangeArrowheads="1"/>
          </p:cNvSpPr>
          <p:nvPr>
            <p:ph type="title" idx="4294967295"/>
          </p:nvPr>
        </p:nvSpPr>
        <p:spPr>
          <a:xfrm>
            <a:off x="838200" y="417513"/>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620546"/>
                                        </p:tgtEl>
                                        <p:attrNameLst>
                                          <p:attrName>style.visibility</p:attrName>
                                        </p:attrNameLst>
                                      </p:cBhvr>
                                      <p:to>
                                        <p:strVal val="visible"/>
                                      </p:to>
                                    </p:set>
                                    <p:animEffect transition="in" filter="checkerboard(across)">
                                      <p:cBhvr>
                                        <p:cTn id="7" dur="500"/>
                                        <p:tgtEl>
                                          <p:spTgt spid="620546"/>
                                        </p:tgtEl>
                                      </p:cBhvr>
                                    </p:animEffect>
                                  </p:childTnLst>
                                </p:cTn>
                              </p:par>
                            </p:childTnLst>
                          </p:cTn>
                        </p:par>
                        <p:par>
                          <p:cTn id="8" fill="hold">
                            <p:stCondLst>
                              <p:cond delay="2500"/>
                            </p:stCondLst>
                            <p:childTnLst>
                              <p:par>
                                <p:cTn id="9" presetID="4" presetClass="entr" presetSubtype="32" fill="hold" grpId="0" nodeType="afterEffect">
                                  <p:stCondLst>
                                    <p:cond delay="1000"/>
                                  </p:stCondLst>
                                  <p:childTnLst>
                                    <p:set>
                                      <p:cBhvr>
                                        <p:cTn id="10" dur="1" fill="hold">
                                          <p:stCondLst>
                                            <p:cond delay="0"/>
                                          </p:stCondLst>
                                        </p:cTn>
                                        <p:tgtEl>
                                          <p:spTgt spid="620555"/>
                                        </p:tgtEl>
                                        <p:attrNameLst>
                                          <p:attrName>style.visibility</p:attrName>
                                        </p:attrNameLst>
                                      </p:cBhvr>
                                      <p:to>
                                        <p:strVal val="visible"/>
                                      </p:to>
                                    </p:set>
                                    <p:animEffect transition="in" filter="box(out)">
                                      <p:cBhvr>
                                        <p:cTn id="11" dur="500"/>
                                        <p:tgtEl>
                                          <p:spTgt spid="620555"/>
                                        </p:tgtEl>
                                      </p:cBhvr>
                                    </p:animEffect>
                                  </p:childTnLst>
                                </p:cTn>
                              </p:par>
                            </p:childTnLst>
                          </p:cTn>
                        </p:par>
                        <p:par>
                          <p:cTn id="12" fill="hold">
                            <p:stCondLst>
                              <p:cond delay="4000"/>
                            </p:stCondLst>
                            <p:childTnLst>
                              <p:par>
                                <p:cTn id="13" presetID="17" presetClass="entr" presetSubtype="1" fill="hold" nodeType="afterEffect">
                                  <p:stCondLst>
                                    <p:cond delay="1000"/>
                                  </p:stCondLst>
                                  <p:childTnLst>
                                    <p:set>
                                      <p:cBhvr>
                                        <p:cTn id="14" dur="1" fill="hold">
                                          <p:stCondLst>
                                            <p:cond delay="0"/>
                                          </p:stCondLst>
                                        </p:cTn>
                                        <p:tgtEl>
                                          <p:spTgt spid="620556"/>
                                        </p:tgtEl>
                                        <p:attrNameLst>
                                          <p:attrName>style.visibility</p:attrName>
                                        </p:attrNameLst>
                                      </p:cBhvr>
                                      <p:to>
                                        <p:strVal val="visible"/>
                                      </p:to>
                                    </p:set>
                                    <p:anim calcmode="lin" valueType="num">
                                      <p:cBhvr>
                                        <p:cTn id="15" dur="500" fill="hold"/>
                                        <p:tgtEl>
                                          <p:spTgt spid="620556"/>
                                        </p:tgtEl>
                                        <p:attrNameLst>
                                          <p:attrName>ppt_x</p:attrName>
                                        </p:attrNameLst>
                                      </p:cBhvr>
                                      <p:tavLst>
                                        <p:tav tm="0">
                                          <p:val>
                                            <p:strVal val="#ppt_x"/>
                                          </p:val>
                                        </p:tav>
                                        <p:tav tm="100000">
                                          <p:val>
                                            <p:strVal val="#ppt_x"/>
                                          </p:val>
                                        </p:tav>
                                      </p:tavLst>
                                    </p:anim>
                                    <p:anim calcmode="lin" valueType="num">
                                      <p:cBhvr>
                                        <p:cTn id="16" dur="500" fill="hold"/>
                                        <p:tgtEl>
                                          <p:spTgt spid="620556"/>
                                        </p:tgtEl>
                                        <p:attrNameLst>
                                          <p:attrName>ppt_y</p:attrName>
                                        </p:attrNameLst>
                                      </p:cBhvr>
                                      <p:tavLst>
                                        <p:tav tm="0">
                                          <p:val>
                                            <p:strVal val="#ppt_y-#ppt_h/2"/>
                                          </p:val>
                                        </p:tav>
                                        <p:tav tm="100000">
                                          <p:val>
                                            <p:strVal val="#ppt_y"/>
                                          </p:val>
                                        </p:tav>
                                      </p:tavLst>
                                    </p:anim>
                                    <p:anim calcmode="lin" valueType="num">
                                      <p:cBhvr>
                                        <p:cTn id="17" dur="500" fill="hold"/>
                                        <p:tgtEl>
                                          <p:spTgt spid="620556"/>
                                        </p:tgtEl>
                                        <p:attrNameLst>
                                          <p:attrName>ppt_w</p:attrName>
                                        </p:attrNameLst>
                                      </p:cBhvr>
                                      <p:tavLst>
                                        <p:tav tm="0">
                                          <p:val>
                                            <p:strVal val="#ppt_w"/>
                                          </p:val>
                                        </p:tav>
                                        <p:tav tm="100000">
                                          <p:val>
                                            <p:strVal val="#ppt_w"/>
                                          </p:val>
                                        </p:tav>
                                      </p:tavLst>
                                    </p:anim>
                                    <p:anim calcmode="lin" valueType="num">
                                      <p:cBhvr>
                                        <p:cTn id="18" dur="500" fill="hold"/>
                                        <p:tgtEl>
                                          <p:spTgt spid="620556"/>
                                        </p:tgtEl>
                                        <p:attrNameLst>
                                          <p:attrName>ppt_h</p:attrName>
                                        </p:attrNameLst>
                                      </p:cBhvr>
                                      <p:tavLst>
                                        <p:tav tm="0">
                                          <p:val>
                                            <p:fltVal val="0"/>
                                          </p:val>
                                        </p:tav>
                                        <p:tav tm="100000">
                                          <p:val>
                                            <p:strVal val="#ppt_h"/>
                                          </p:val>
                                        </p:tav>
                                      </p:tavLst>
                                    </p:anim>
                                  </p:childTnLst>
                                </p:cTn>
                              </p:par>
                            </p:childTnLst>
                          </p:cTn>
                        </p:par>
                        <p:par>
                          <p:cTn id="19" fill="hold">
                            <p:stCondLst>
                              <p:cond delay="5500"/>
                            </p:stCondLst>
                            <p:childTnLst>
                              <p:par>
                                <p:cTn id="20" presetID="4" presetClass="entr" presetSubtype="32" fill="hold" nodeType="afterEffect">
                                  <p:stCondLst>
                                    <p:cond delay="0"/>
                                  </p:stCondLst>
                                  <p:childTnLst>
                                    <p:set>
                                      <p:cBhvr>
                                        <p:cTn id="21" dur="1" fill="hold">
                                          <p:stCondLst>
                                            <p:cond delay="0"/>
                                          </p:stCondLst>
                                        </p:cTn>
                                        <p:tgtEl>
                                          <p:spTgt spid="620549"/>
                                        </p:tgtEl>
                                        <p:attrNameLst>
                                          <p:attrName>style.visibility</p:attrName>
                                        </p:attrNameLst>
                                      </p:cBhvr>
                                      <p:to>
                                        <p:strVal val="visible"/>
                                      </p:to>
                                    </p:set>
                                    <p:animEffect transition="in" filter="box(out)">
                                      <p:cBhvr>
                                        <p:cTn id="22" dur="500"/>
                                        <p:tgtEl>
                                          <p:spTgt spid="620549"/>
                                        </p:tgtEl>
                                      </p:cBhvr>
                                    </p:animEffect>
                                  </p:childTnLst>
                                </p:cTn>
                              </p:par>
                            </p:childTnLst>
                          </p:cTn>
                        </p:par>
                        <p:par>
                          <p:cTn id="23" fill="hold">
                            <p:stCondLst>
                              <p:cond delay="6000"/>
                            </p:stCondLst>
                            <p:childTnLst>
                              <p:par>
                                <p:cTn id="24" presetID="17" presetClass="entr" presetSubtype="1" fill="hold" nodeType="afterEffect">
                                  <p:stCondLst>
                                    <p:cond delay="1000"/>
                                  </p:stCondLst>
                                  <p:childTnLst>
                                    <p:set>
                                      <p:cBhvr>
                                        <p:cTn id="25" dur="1" fill="hold">
                                          <p:stCondLst>
                                            <p:cond delay="0"/>
                                          </p:stCondLst>
                                        </p:cTn>
                                        <p:tgtEl>
                                          <p:spTgt spid="620552"/>
                                        </p:tgtEl>
                                        <p:attrNameLst>
                                          <p:attrName>style.visibility</p:attrName>
                                        </p:attrNameLst>
                                      </p:cBhvr>
                                      <p:to>
                                        <p:strVal val="visible"/>
                                      </p:to>
                                    </p:set>
                                    <p:anim calcmode="lin" valueType="num">
                                      <p:cBhvr>
                                        <p:cTn id="26" dur="500" fill="hold"/>
                                        <p:tgtEl>
                                          <p:spTgt spid="620552"/>
                                        </p:tgtEl>
                                        <p:attrNameLst>
                                          <p:attrName>ppt_x</p:attrName>
                                        </p:attrNameLst>
                                      </p:cBhvr>
                                      <p:tavLst>
                                        <p:tav tm="0">
                                          <p:val>
                                            <p:strVal val="#ppt_x"/>
                                          </p:val>
                                        </p:tav>
                                        <p:tav tm="100000">
                                          <p:val>
                                            <p:strVal val="#ppt_x"/>
                                          </p:val>
                                        </p:tav>
                                      </p:tavLst>
                                    </p:anim>
                                    <p:anim calcmode="lin" valueType="num">
                                      <p:cBhvr>
                                        <p:cTn id="27" dur="500" fill="hold"/>
                                        <p:tgtEl>
                                          <p:spTgt spid="620552"/>
                                        </p:tgtEl>
                                        <p:attrNameLst>
                                          <p:attrName>ppt_y</p:attrName>
                                        </p:attrNameLst>
                                      </p:cBhvr>
                                      <p:tavLst>
                                        <p:tav tm="0">
                                          <p:val>
                                            <p:strVal val="#ppt_y-#ppt_h/2"/>
                                          </p:val>
                                        </p:tav>
                                        <p:tav tm="100000">
                                          <p:val>
                                            <p:strVal val="#ppt_y"/>
                                          </p:val>
                                        </p:tav>
                                      </p:tavLst>
                                    </p:anim>
                                    <p:anim calcmode="lin" valueType="num">
                                      <p:cBhvr>
                                        <p:cTn id="28" dur="500" fill="hold"/>
                                        <p:tgtEl>
                                          <p:spTgt spid="620552"/>
                                        </p:tgtEl>
                                        <p:attrNameLst>
                                          <p:attrName>ppt_w</p:attrName>
                                        </p:attrNameLst>
                                      </p:cBhvr>
                                      <p:tavLst>
                                        <p:tav tm="0">
                                          <p:val>
                                            <p:strVal val="#ppt_w"/>
                                          </p:val>
                                        </p:tav>
                                        <p:tav tm="100000">
                                          <p:val>
                                            <p:strVal val="#ppt_w"/>
                                          </p:val>
                                        </p:tav>
                                      </p:tavLst>
                                    </p:anim>
                                    <p:anim calcmode="lin" valueType="num">
                                      <p:cBhvr>
                                        <p:cTn id="29" dur="500" fill="hold"/>
                                        <p:tgtEl>
                                          <p:spTgt spid="620552"/>
                                        </p:tgtEl>
                                        <p:attrNameLst>
                                          <p:attrName>ppt_h</p:attrName>
                                        </p:attrNameLst>
                                      </p:cBhvr>
                                      <p:tavLst>
                                        <p:tav tm="0">
                                          <p:val>
                                            <p:fltVal val="0"/>
                                          </p:val>
                                        </p:tav>
                                        <p:tav tm="100000">
                                          <p:val>
                                            <p:strVal val="#ppt_h"/>
                                          </p:val>
                                        </p:tav>
                                      </p:tavLst>
                                    </p:anim>
                                  </p:childTnLst>
                                </p:cTn>
                              </p:par>
                            </p:childTnLst>
                          </p:cTn>
                        </p:par>
                        <p:par>
                          <p:cTn id="30" fill="hold">
                            <p:stCondLst>
                              <p:cond delay="7500"/>
                            </p:stCondLst>
                            <p:childTnLst>
                              <p:par>
                                <p:cTn id="31" presetID="4" presetClass="entr" presetSubtype="32" fill="hold" grpId="0" nodeType="afterEffect">
                                  <p:stCondLst>
                                    <p:cond delay="1000"/>
                                  </p:stCondLst>
                                  <p:childTnLst>
                                    <p:set>
                                      <p:cBhvr>
                                        <p:cTn id="32" dur="1" fill="hold">
                                          <p:stCondLst>
                                            <p:cond delay="0"/>
                                          </p:stCondLst>
                                        </p:cTn>
                                        <p:tgtEl>
                                          <p:spTgt spid="620548"/>
                                        </p:tgtEl>
                                        <p:attrNameLst>
                                          <p:attrName>style.visibility</p:attrName>
                                        </p:attrNameLst>
                                      </p:cBhvr>
                                      <p:to>
                                        <p:strVal val="visible"/>
                                      </p:to>
                                    </p:set>
                                    <p:animEffect transition="in" filter="box(out)">
                                      <p:cBhvr>
                                        <p:cTn id="33" dur="500"/>
                                        <p:tgtEl>
                                          <p:spTgt spid="62054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20547"/>
                                        </p:tgtEl>
                                        <p:attrNameLst>
                                          <p:attrName>style.visibility</p:attrName>
                                        </p:attrNameLst>
                                      </p:cBhvr>
                                      <p:to>
                                        <p:strVal val="visible"/>
                                      </p:to>
                                    </p:set>
                                    <p:animEffect transition="in" filter="checkerboard(across)">
                                      <p:cBhvr>
                                        <p:cTn id="38" dur="500"/>
                                        <p:tgtEl>
                                          <p:spTgt spid="620547"/>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20559"/>
                                        </p:tgtEl>
                                        <p:attrNameLst>
                                          <p:attrName>style.visibility</p:attrName>
                                        </p:attrNameLst>
                                      </p:cBhvr>
                                      <p:to>
                                        <p:strVal val="visible"/>
                                      </p:to>
                                    </p:set>
                                    <p:anim calcmode="lin" valueType="num">
                                      <p:cBhvr>
                                        <p:cTn id="43" dur="500" fill="hold"/>
                                        <p:tgtEl>
                                          <p:spTgt spid="620559"/>
                                        </p:tgtEl>
                                        <p:attrNameLst>
                                          <p:attrName>ppt_w</p:attrName>
                                        </p:attrNameLst>
                                      </p:cBhvr>
                                      <p:tavLst>
                                        <p:tav tm="0">
                                          <p:val>
                                            <p:fltVal val="0"/>
                                          </p:val>
                                        </p:tav>
                                        <p:tav tm="100000">
                                          <p:val>
                                            <p:strVal val="#ppt_w"/>
                                          </p:val>
                                        </p:tav>
                                      </p:tavLst>
                                    </p:anim>
                                    <p:anim calcmode="lin" valueType="num">
                                      <p:cBhvr>
                                        <p:cTn id="44" dur="500" fill="hold"/>
                                        <p:tgtEl>
                                          <p:spTgt spid="6205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620547" grpId="0" autoUpdateAnimBg="0"/>
      <p:bldP spid="620548" grpId="0" animBg="1" autoUpdateAnimBg="0"/>
      <p:bldP spid="620555" grpId="0" animBg="1" autoUpdateAnimBg="0"/>
      <p:bldP spid="620559"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15" name="Rectangle 47"/>
          <p:cNvSpPr>
            <a:spLocks noGrp="1" noChangeArrowheads="1"/>
          </p:cNvSpPr>
          <p:nvPr>
            <p:ph type="title" idx="4294967295"/>
          </p:nvPr>
        </p:nvSpPr>
        <p:spPr>
          <a:xfrm>
            <a:off x="838200" y="417513"/>
            <a:ext cx="7543800" cy="1143000"/>
          </a:xfrm>
          <a:prstGeom prst="rect">
            <a:avLst/>
          </a:prstGeom>
          <a:noFill/>
        </p:spPr>
        <p:txBody>
          <a:bodyPr/>
          <a:lstStyle/>
          <a:p>
            <a:r>
              <a:rPr lang="en-US" altLang="zh-CN" sz="100">
                <a:solidFill>
                  <a:schemeClr val="bg1"/>
                </a:solidFill>
              </a:rPr>
              <a:t>8.5.2  </a:t>
            </a:r>
            <a:r>
              <a:rPr lang="zh-CN" altLang="en-US" sz="100">
                <a:solidFill>
                  <a:schemeClr val="bg1"/>
                </a:solidFill>
              </a:rPr>
              <a:t>虚基类</a:t>
            </a:r>
          </a:p>
        </p:txBody>
      </p:sp>
      <p:sp>
        <p:nvSpPr>
          <p:cNvPr id="621617" name="Rectangle 49"/>
          <p:cNvSpPr>
            <a:spLocks noChangeArrowheads="1"/>
          </p:cNvSpPr>
          <p:nvPr/>
        </p:nvSpPr>
        <p:spPr bwMode="auto">
          <a:xfrm>
            <a:off x="495300" y="188913"/>
            <a:ext cx="4914900" cy="2439987"/>
          </a:xfrm>
          <a:prstGeom prst="rect">
            <a:avLst/>
          </a:prstGeom>
          <a:noFill/>
          <a:ln w="9525">
            <a:noFill/>
            <a:miter lim="800000"/>
            <a:headEnd type="none" w="sm" len="med"/>
          </a:ln>
          <a:effectLst/>
        </p:spPr>
        <p:txBody>
          <a:bodyPr lIns="90000" tIns="46800" rIns="90000" bIns="46800" anchor="ctr">
            <a:spAutoFit/>
          </a:bodyPr>
          <a:lstStyle/>
          <a:p>
            <a:pPr algn="l">
              <a:lnSpc>
                <a:spcPct val="140000"/>
              </a:lnSpc>
            </a:pPr>
            <a:r>
              <a:rPr lang="zh-CN" altLang="en-US" sz="2000" b="1" i="1" dirty="0">
                <a:solidFill>
                  <a:srgbClr val="008000"/>
                </a:solidFill>
              </a:rPr>
              <a:t>例如：</a:t>
            </a:r>
          </a:p>
          <a:p>
            <a:pPr algn="l">
              <a:lnSpc>
                <a:spcPct val="140000"/>
              </a:lnSpc>
            </a:pPr>
            <a:r>
              <a:rPr lang="en-US" altLang="zh-CN" sz="1800" dirty="0"/>
              <a:t>class  B  { public : int  b ;} ;</a:t>
            </a:r>
          </a:p>
          <a:p>
            <a:pPr algn="l">
              <a:lnSpc>
                <a:spcPct val="140000"/>
              </a:lnSpc>
            </a:pPr>
            <a:r>
              <a:rPr lang="en-US" altLang="zh-CN" sz="1800" dirty="0"/>
              <a:t>class  B1 : </a:t>
            </a:r>
            <a:r>
              <a:rPr lang="en-US" altLang="zh-CN" sz="1800" b="1" dirty="0">
                <a:solidFill>
                  <a:srgbClr val="0000FF"/>
                </a:solidFill>
              </a:rPr>
              <a:t>virtual</a:t>
            </a:r>
            <a:r>
              <a:rPr lang="en-US" altLang="zh-CN" sz="1800" dirty="0">
                <a:solidFill>
                  <a:srgbClr val="FF33CC"/>
                </a:solidFill>
              </a:rPr>
              <a:t> </a:t>
            </a:r>
            <a:r>
              <a:rPr lang="en-US" altLang="zh-CN" sz="1800" dirty="0"/>
              <a:t> public  B { private : int  b1 ; } ;</a:t>
            </a:r>
          </a:p>
          <a:p>
            <a:pPr algn="l">
              <a:lnSpc>
                <a:spcPct val="140000"/>
              </a:lnSpc>
            </a:pPr>
            <a:r>
              <a:rPr lang="en-US" altLang="zh-CN" sz="1800" dirty="0"/>
              <a:t>class  B2 : </a:t>
            </a:r>
            <a:r>
              <a:rPr lang="en-US" altLang="zh-CN" sz="1800" b="1" dirty="0">
                <a:solidFill>
                  <a:srgbClr val="0000FF"/>
                </a:solidFill>
              </a:rPr>
              <a:t>virtual </a:t>
            </a:r>
            <a:r>
              <a:rPr lang="en-US" altLang="zh-CN" sz="1800" dirty="0"/>
              <a:t> public  B { private : int  b2 ; } ;</a:t>
            </a:r>
          </a:p>
          <a:p>
            <a:pPr algn="l">
              <a:lnSpc>
                <a:spcPct val="140000"/>
              </a:lnSpc>
            </a:pPr>
            <a:r>
              <a:rPr lang="en-US" altLang="zh-CN" sz="1800" dirty="0"/>
              <a:t>class  D : public  B1 , public  B2 </a:t>
            </a:r>
          </a:p>
          <a:p>
            <a:pPr algn="l">
              <a:lnSpc>
                <a:spcPct val="140000"/>
              </a:lnSpc>
            </a:pPr>
            <a:r>
              <a:rPr lang="en-US" altLang="zh-CN" sz="1800" dirty="0"/>
              <a:t>    { private : float  d ; } ;</a:t>
            </a:r>
          </a:p>
        </p:txBody>
      </p:sp>
      <p:sp>
        <p:nvSpPr>
          <p:cNvPr id="621618" name="Rectangle 50"/>
          <p:cNvSpPr>
            <a:spLocks noChangeArrowheads="1"/>
          </p:cNvSpPr>
          <p:nvPr/>
        </p:nvSpPr>
        <p:spPr bwMode="auto">
          <a:xfrm>
            <a:off x="6169025" y="3187700"/>
            <a:ext cx="1828800" cy="431800"/>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D { d }</a:t>
            </a:r>
          </a:p>
        </p:txBody>
      </p:sp>
      <p:grpSp>
        <p:nvGrpSpPr>
          <p:cNvPr id="621619" name="Group 51"/>
          <p:cNvGrpSpPr/>
          <p:nvPr/>
        </p:nvGrpSpPr>
        <p:grpSpPr bwMode="auto">
          <a:xfrm>
            <a:off x="5210175" y="2103438"/>
            <a:ext cx="3735388" cy="431800"/>
            <a:chOff x="1299" y="1834"/>
            <a:chExt cx="3228" cy="542"/>
          </a:xfrm>
        </p:grpSpPr>
        <p:sp>
          <p:nvSpPr>
            <p:cNvPr id="621620" name="Rectangle 52"/>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B1 { b1}</a:t>
              </a:r>
            </a:p>
          </p:txBody>
        </p:sp>
        <p:sp>
          <p:nvSpPr>
            <p:cNvPr id="621621" name="Rectangle 53"/>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B2 {b2} </a:t>
              </a:r>
            </a:p>
          </p:txBody>
        </p:sp>
      </p:grpSp>
      <p:grpSp>
        <p:nvGrpSpPr>
          <p:cNvPr id="621622" name="Group 54"/>
          <p:cNvGrpSpPr/>
          <p:nvPr/>
        </p:nvGrpSpPr>
        <p:grpSpPr bwMode="auto">
          <a:xfrm>
            <a:off x="5983288" y="2551113"/>
            <a:ext cx="2181225" cy="636587"/>
            <a:chOff x="1968" y="2364"/>
            <a:chExt cx="1884" cy="684"/>
          </a:xfrm>
        </p:grpSpPr>
        <p:sp>
          <p:nvSpPr>
            <p:cNvPr id="621623" name="Line 55"/>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1624" name="Line 56"/>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1625" name="Rectangle 57"/>
          <p:cNvSpPr>
            <a:spLocks noChangeArrowheads="1"/>
          </p:cNvSpPr>
          <p:nvPr/>
        </p:nvSpPr>
        <p:spPr bwMode="auto">
          <a:xfrm>
            <a:off x="6292850" y="1054100"/>
            <a:ext cx="1555750" cy="431800"/>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a:t>
            </a:r>
            <a:r>
              <a:rPr lang="en-US" altLang="zh-CN" sz="1800" b="1">
                <a:solidFill>
                  <a:schemeClr val="accent2"/>
                </a:solidFill>
              </a:rPr>
              <a:t>b</a:t>
            </a:r>
            <a:r>
              <a:rPr lang="en-US" altLang="zh-CN" sz="1800"/>
              <a:t> }</a:t>
            </a:r>
          </a:p>
        </p:txBody>
      </p:sp>
      <p:grpSp>
        <p:nvGrpSpPr>
          <p:cNvPr id="621626" name="Group 58"/>
          <p:cNvGrpSpPr/>
          <p:nvPr/>
        </p:nvGrpSpPr>
        <p:grpSpPr bwMode="auto">
          <a:xfrm flipV="1">
            <a:off x="6011863" y="1484313"/>
            <a:ext cx="2181225" cy="619125"/>
            <a:chOff x="1968" y="2364"/>
            <a:chExt cx="1884" cy="684"/>
          </a:xfrm>
        </p:grpSpPr>
        <p:sp>
          <p:nvSpPr>
            <p:cNvPr id="621627" name="Line 59"/>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1628" name="Line 60"/>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1629" name="Text Box 61"/>
          <p:cNvSpPr txBox="1">
            <a:spLocks noChangeArrowheads="1"/>
          </p:cNvSpPr>
          <p:nvPr/>
        </p:nvSpPr>
        <p:spPr bwMode="auto">
          <a:xfrm>
            <a:off x="385763" y="2929405"/>
            <a:ext cx="5335413" cy="402291"/>
          </a:xfrm>
          <a:prstGeom prst="rect">
            <a:avLst/>
          </a:prstGeom>
          <a:noFill/>
          <a:ln w="9525">
            <a:noFill/>
            <a:miter lim="800000"/>
            <a:headEnd type="none" w="sm" len="med"/>
          </a:ln>
          <a:effectLst/>
        </p:spPr>
        <p:txBody>
          <a:bodyPr wrap="none" lIns="90000" tIns="46800" rIns="90000" bIns="46800" anchor="ctr">
            <a:spAutoFit/>
          </a:bodyPr>
          <a:lstStyle/>
          <a:p>
            <a:pPr algn="l"/>
            <a:r>
              <a:rPr lang="zh-CN" altLang="en-US" sz="2000" b="1" i="1" dirty="0">
                <a:solidFill>
                  <a:srgbClr val="008000"/>
                </a:solidFill>
              </a:rPr>
              <a:t>带有虚基类的派生类 </a:t>
            </a:r>
            <a:r>
              <a:rPr lang="en-US" altLang="zh-CN" sz="2000" b="1" i="1" dirty="0">
                <a:solidFill>
                  <a:srgbClr val="008000"/>
                </a:solidFill>
              </a:rPr>
              <a:t>D</a:t>
            </a:r>
            <a:r>
              <a:rPr lang="zh-CN" altLang="en-US" sz="2000" b="1" i="1" dirty="0">
                <a:solidFill>
                  <a:srgbClr val="008000"/>
                </a:solidFill>
              </a:rPr>
              <a:t>的对象的存储结构示意</a:t>
            </a:r>
          </a:p>
        </p:txBody>
      </p:sp>
      <p:grpSp>
        <p:nvGrpSpPr>
          <p:cNvPr id="621630" name="Group 62"/>
          <p:cNvGrpSpPr/>
          <p:nvPr/>
        </p:nvGrpSpPr>
        <p:grpSpPr bwMode="auto">
          <a:xfrm>
            <a:off x="1276350" y="3759200"/>
            <a:ext cx="1390650" cy="2640013"/>
            <a:chOff x="804" y="2441"/>
            <a:chExt cx="876" cy="1663"/>
          </a:xfrm>
        </p:grpSpPr>
        <p:sp>
          <p:nvSpPr>
            <p:cNvPr id="621631" name="Rectangle 63"/>
            <p:cNvSpPr>
              <a:spLocks noChangeArrowheads="1"/>
            </p:cNvSpPr>
            <p:nvPr/>
          </p:nvSpPr>
          <p:spPr bwMode="auto">
            <a:xfrm>
              <a:off x="804" y="2441"/>
              <a:ext cx="876" cy="271"/>
            </a:xfrm>
            <a:prstGeom prst="rect">
              <a:avLst/>
            </a:prstGeom>
            <a:solidFill>
              <a:srgbClr val="FFE8D1"/>
            </a:solidFill>
            <a:ln w="9525">
              <a:solidFill>
                <a:schemeClr val="tx1"/>
              </a:solidFill>
              <a:miter lim="800000"/>
              <a:headEnd type="none" w="sm" len="med"/>
            </a:ln>
            <a:effectLst/>
          </p:spPr>
          <p:txBody>
            <a:bodyPr wrap="none" lIns="90000" tIns="46800" rIns="90000" bIns="46800" anchor="ctr"/>
            <a:lstStyle/>
            <a:p>
              <a:r>
                <a:rPr lang="en-US" altLang="zh-CN" sz="1800"/>
                <a:t> </a:t>
              </a:r>
            </a:p>
          </p:txBody>
        </p:sp>
        <p:sp>
          <p:nvSpPr>
            <p:cNvPr id="621632" name="Rectangle 64"/>
            <p:cNvSpPr>
              <a:spLocks noChangeArrowheads="1"/>
            </p:cNvSpPr>
            <p:nvPr/>
          </p:nvSpPr>
          <p:spPr bwMode="auto">
            <a:xfrm>
              <a:off x="804" y="2717"/>
              <a:ext cx="876" cy="271"/>
            </a:xfrm>
            <a:prstGeom prst="rect">
              <a:avLst/>
            </a:prstGeom>
            <a:solidFill>
              <a:srgbClr val="99FF99"/>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a:t>dd.b1</a:t>
              </a:r>
            </a:p>
          </p:txBody>
        </p:sp>
        <p:sp>
          <p:nvSpPr>
            <p:cNvPr id="621633" name="Rectangle 65"/>
            <p:cNvSpPr>
              <a:spLocks noChangeArrowheads="1"/>
            </p:cNvSpPr>
            <p:nvPr/>
          </p:nvSpPr>
          <p:spPr bwMode="auto">
            <a:xfrm>
              <a:off x="804" y="2993"/>
              <a:ext cx="876" cy="271"/>
            </a:xfrm>
            <a:prstGeom prst="rect">
              <a:avLst/>
            </a:prstGeom>
            <a:solidFill>
              <a:srgbClr val="FFE8D1"/>
            </a:solidFill>
            <a:ln w="9525">
              <a:solidFill>
                <a:schemeClr val="tx1"/>
              </a:solidFill>
              <a:miter lim="800000"/>
              <a:headEnd type="none" w="sm" len="med"/>
            </a:ln>
            <a:effectLst/>
          </p:spPr>
          <p:txBody>
            <a:bodyPr wrap="none" lIns="90000" tIns="46800" rIns="90000" bIns="46800" anchor="ctr"/>
            <a:lstStyle/>
            <a:p>
              <a:r>
                <a:rPr lang="en-US" altLang="zh-CN" sz="1800"/>
                <a:t> </a:t>
              </a:r>
            </a:p>
          </p:txBody>
        </p:sp>
        <p:sp>
          <p:nvSpPr>
            <p:cNvPr id="621634" name="Rectangle 66"/>
            <p:cNvSpPr>
              <a:spLocks noChangeArrowheads="1"/>
            </p:cNvSpPr>
            <p:nvPr/>
          </p:nvSpPr>
          <p:spPr bwMode="auto">
            <a:xfrm>
              <a:off x="804" y="3269"/>
              <a:ext cx="876" cy="271"/>
            </a:xfrm>
            <a:prstGeom prst="rect">
              <a:avLst/>
            </a:prstGeom>
            <a:solidFill>
              <a:srgbClr val="99FF99"/>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a:t>dd.b2</a:t>
              </a:r>
            </a:p>
          </p:txBody>
        </p:sp>
        <p:sp>
          <p:nvSpPr>
            <p:cNvPr id="621635" name="Rectangle 67"/>
            <p:cNvSpPr>
              <a:spLocks noChangeArrowheads="1"/>
            </p:cNvSpPr>
            <p:nvPr/>
          </p:nvSpPr>
          <p:spPr bwMode="auto">
            <a:xfrm>
              <a:off x="804" y="3545"/>
              <a:ext cx="876" cy="271"/>
            </a:xfrm>
            <a:prstGeom prst="rect">
              <a:avLst/>
            </a:prstGeom>
            <a:solidFill>
              <a:srgbClr val="FFFFCC"/>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err="1"/>
                <a:t>dd.d</a:t>
              </a:r>
              <a:endParaRPr lang="en-US" altLang="zh-CN" sz="1800" dirty="0"/>
            </a:p>
          </p:txBody>
        </p:sp>
        <p:sp>
          <p:nvSpPr>
            <p:cNvPr id="621636" name="Rectangle 68"/>
            <p:cNvSpPr>
              <a:spLocks noChangeArrowheads="1"/>
            </p:cNvSpPr>
            <p:nvPr/>
          </p:nvSpPr>
          <p:spPr bwMode="auto">
            <a:xfrm>
              <a:off x="804" y="3833"/>
              <a:ext cx="876" cy="271"/>
            </a:xfrm>
            <a:prstGeom prst="rect">
              <a:avLst/>
            </a:prstGeom>
            <a:solidFill>
              <a:srgbClr val="FFCC66"/>
            </a:solidFill>
            <a:ln w="9525">
              <a:solidFill>
                <a:schemeClr val="tx1"/>
              </a:solidFill>
              <a:miter lim="800000"/>
              <a:headEnd type="none" w="sm" len="med"/>
            </a:ln>
            <a:effectLst>
              <a:outerShdw dist="45791" dir="18221404" algn="ctr" rotWithShape="0">
                <a:srgbClr val="808080"/>
              </a:outerShdw>
            </a:effectLst>
          </p:spPr>
          <p:txBody>
            <a:bodyPr wrap="none" lIns="90000" tIns="46800" rIns="90000" bIns="46800" anchor="ctr"/>
            <a:lstStyle/>
            <a:p>
              <a:r>
                <a:rPr lang="en-US" altLang="zh-CN" sz="1800" dirty="0" err="1"/>
                <a:t>dd.b</a:t>
              </a:r>
              <a:endParaRPr lang="en-US" altLang="zh-CN" sz="1800" dirty="0"/>
            </a:p>
          </p:txBody>
        </p:sp>
      </p:grpSp>
      <p:grpSp>
        <p:nvGrpSpPr>
          <p:cNvPr id="621637" name="Group 69"/>
          <p:cNvGrpSpPr/>
          <p:nvPr/>
        </p:nvGrpSpPr>
        <p:grpSpPr bwMode="auto">
          <a:xfrm>
            <a:off x="2647950" y="3759200"/>
            <a:ext cx="2609850" cy="2667000"/>
            <a:chOff x="1644" y="2573"/>
            <a:chExt cx="1947" cy="1680"/>
          </a:xfrm>
        </p:grpSpPr>
        <p:grpSp>
          <p:nvGrpSpPr>
            <p:cNvPr id="621638" name="Group 70"/>
            <p:cNvGrpSpPr/>
            <p:nvPr/>
          </p:nvGrpSpPr>
          <p:grpSpPr bwMode="auto">
            <a:xfrm>
              <a:off x="1644" y="2573"/>
              <a:ext cx="1947" cy="1680"/>
              <a:chOff x="1644" y="2585"/>
              <a:chExt cx="1947" cy="1680"/>
            </a:xfrm>
          </p:grpSpPr>
          <p:sp>
            <p:nvSpPr>
              <p:cNvPr id="621639" name="Line 71"/>
              <p:cNvSpPr>
                <a:spLocks noChangeShapeType="1"/>
              </p:cNvSpPr>
              <p:nvPr/>
            </p:nvSpPr>
            <p:spPr bwMode="auto">
              <a:xfrm>
                <a:off x="1656" y="2585"/>
                <a:ext cx="1935"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40" name="Line 72"/>
              <p:cNvSpPr>
                <a:spLocks noChangeShapeType="1"/>
              </p:cNvSpPr>
              <p:nvPr/>
            </p:nvSpPr>
            <p:spPr bwMode="auto">
              <a:xfrm flipV="1">
                <a:off x="1668" y="4253"/>
                <a:ext cx="1923"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41" name="Line 73"/>
              <p:cNvSpPr>
                <a:spLocks noChangeShapeType="1"/>
              </p:cNvSpPr>
              <p:nvPr/>
            </p:nvSpPr>
            <p:spPr bwMode="auto">
              <a:xfrm>
                <a:off x="1656" y="2856"/>
                <a:ext cx="576" cy="0"/>
              </a:xfrm>
              <a:prstGeom prst="line">
                <a:avLst/>
              </a:prstGeom>
              <a:noFill/>
              <a:ln w="9525">
                <a:solidFill>
                  <a:schemeClr val="tx1"/>
                </a:solidFill>
                <a:prstDash val="dash"/>
                <a:round/>
                <a:headEnd type="none" w="lg" len="lg"/>
                <a:tailEnd type="none" w="lg" len="lg"/>
              </a:ln>
              <a:effectLst/>
            </p:spPr>
            <p:txBody>
              <a:bodyPr wrap="none" lIns="90000" tIns="46800" rIns="90000" bIns="46800" anchor="ctr"/>
              <a:lstStyle/>
              <a:p>
                <a:endParaRPr lang="zh-CN" altLang="en-US"/>
              </a:p>
            </p:txBody>
          </p:sp>
          <p:sp>
            <p:nvSpPr>
              <p:cNvPr id="621642" name="Line 74"/>
              <p:cNvSpPr>
                <a:spLocks noChangeShapeType="1"/>
              </p:cNvSpPr>
              <p:nvPr/>
            </p:nvSpPr>
            <p:spPr bwMode="auto">
              <a:xfrm>
                <a:off x="1656" y="3408"/>
                <a:ext cx="576" cy="0"/>
              </a:xfrm>
              <a:prstGeom prst="line">
                <a:avLst/>
              </a:prstGeom>
              <a:noFill/>
              <a:ln w="9525">
                <a:solidFill>
                  <a:schemeClr val="tx1"/>
                </a:solidFill>
                <a:prstDash val="dash"/>
                <a:round/>
                <a:headEnd type="none" w="lg" len="lg"/>
                <a:tailEnd type="none" w="lg" len="lg"/>
              </a:ln>
              <a:effectLst/>
            </p:spPr>
            <p:txBody>
              <a:bodyPr wrap="none" lIns="90000" tIns="46800" rIns="90000" bIns="46800" anchor="ctr"/>
              <a:lstStyle/>
              <a:p>
                <a:endParaRPr lang="zh-CN" altLang="en-US"/>
              </a:p>
            </p:txBody>
          </p:sp>
          <p:sp>
            <p:nvSpPr>
              <p:cNvPr id="621643" name="Line 75"/>
              <p:cNvSpPr>
                <a:spLocks noChangeShapeType="1"/>
              </p:cNvSpPr>
              <p:nvPr/>
            </p:nvSpPr>
            <p:spPr bwMode="auto">
              <a:xfrm>
                <a:off x="1656" y="3132"/>
                <a:ext cx="1224"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44" name="Line 76"/>
              <p:cNvSpPr>
                <a:spLocks noChangeShapeType="1"/>
              </p:cNvSpPr>
              <p:nvPr/>
            </p:nvSpPr>
            <p:spPr bwMode="auto">
              <a:xfrm flipV="1">
                <a:off x="1644" y="3972"/>
                <a:ext cx="1236"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45" name="Line 77"/>
              <p:cNvSpPr>
                <a:spLocks noChangeShapeType="1"/>
              </p:cNvSpPr>
              <p:nvPr/>
            </p:nvSpPr>
            <p:spPr bwMode="auto">
              <a:xfrm>
                <a:off x="2628" y="3960"/>
                <a:ext cx="0" cy="305"/>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21646" name="Line 78"/>
              <p:cNvSpPr>
                <a:spLocks noChangeShapeType="1"/>
              </p:cNvSpPr>
              <p:nvPr/>
            </p:nvSpPr>
            <p:spPr bwMode="auto">
              <a:xfrm>
                <a:off x="2628" y="2585"/>
                <a:ext cx="0" cy="547"/>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21647" name="Line 79"/>
              <p:cNvSpPr>
                <a:spLocks noChangeShapeType="1"/>
              </p:cNvSpPr>
              <p:nvPr/>
            </p:nvSpPr>
            <p:spPr bwMode="auto">
              <a:xfrm>
                <a:off x="2628" y="3149"/>
                <a:ext cx="0" cy="523"/>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21648" name="Line 80"/>
              <p:cNvSpPr>
                <a:spLocks noChangeShapeType="1"/>
              </p:cNvSpPr>
              <p:nvPr/>
            </p:nvSpPr>
            <p:spPr bwMode="auto">
              <a:xfrm>
                <a:off x="3240" y="2585"/>
                <a:ext cx="0" cy="1663"/>
              </a:xfrm>
              <a:prstGeom prst="line">
                <a:avLst/>
              </a:prstGeom>
              <a:noFill/>
              <a:ln w="28575">
                <a:solidFill>
                  <a:schemeClr val="tx1"/>
                </a:solidFill>
                <a:round/>
                <a:headEnd type="stealth" w="lg" len="lg"/>
                <a:tailEnd type="stealth" w="lg" len="lg"/>
              </a:ln>
              <a:effectLst/>
            </p:spPr>
            <p:txBody>
              <a:bodyPr wrap="none" lIns="90000" tIns="46800" rIns="90000" bIns="46800" anchor="ctr"/>
              <a:lstStyle/>
              <a:p>
                <a:endParaRPr lang="zh-CN" altLang="en-US"/>
              </a:p>
            </p:txBody>
          </p:sp>
          <p:sp>
            <p:nvSpPr>
              <p:cNvPr id="621649" name="Text Box 81"/>
              <p:cNvSpPr txBox="1">
                <a:spLocks noChangeArrowheads="1"/>
              </p:cNvSpPr>
              <p:nvPr/>
            </p:nvSpPr>
            <p:spPr bwMode="auto">
              <a:xfrm>
                <a:off x="2832" y="4034"/>
                <a:ext cx="249"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FF9900"/>
                    </a:solidFill>
                    <a:effectLst>
                      <a:outerShdw blurRad="38100" dist="38100" dir="2700000" algn="tl">
                        <a:srgbClr val="000000"/>
                      </a:outerShdw>
                    </a:effectLst>
                  </a:rPr>
                  <a:t>B</a:t>
                </a:r>
              </a:p>
            </p:txBody>
          </p:sp>
          <p:sp>
            <p:nvSpPr>
              <p:cNvPr id="621650" name="Text Box 82"/>
              <p:cNvSpPr txBox="1">
                <a:spLocks noChangeArrowheads="1"/>
              </p:cNvSpPr>
              <p:nvPr/>
            </p:nvSpPr>
            <p:spPr bwMode="auto">
              <a:xfrm>
                <a:off x="2640" y="2753"/>
                <a:ext cx="334"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339933"/>
                    </a:solidFill>
                    <a:effectLst>
                      <a:outerShdw blurRad="38100" dist="38100" dir="2700000" algn="tl">
                        <a:srgbClr val="000000"/>
                      </a:outerShdw>
                    </a:effectLst>
                  </a:rPr>
                  <a:t>B1</a:t>
                </a:r>
                <a:endParaRPr lang="en-US" altLang="zh-CN" sz="1800" b="1">
                  <a:solidFill>
                    <a:srgbClr val="99FF99"/>
                  </a:solidFill>
                  <a:effectLst>
                    <a:outerShdw blurRad="38100" dist="38100" dir="2700000" algn="tl">
                      <a:srgbClr val="000000"/>
                    </a:outerShdw>
                  </a:effectLst>
                </a:endParaRPr>
              </a:p>
            </p:txBody>
          </p:sp>
          <p:sp>
            <p:nvSpPr>
              <p:cNvPr id="621651" name="Text Box 83"/>
              <p:cNvSpPr txBox="1">
                <a:spLocks noChangeArrowheads="1"/>
              </p:cNvSpPr>
              <p:nvPr/>
            </p:nvSpPr>
            <p:spPr bwMode="auto">
              <a:xfrm>
                <a:off x="2640" y="3293"/>
                <a:ext cx="334" cy="231"/>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a:solidFill>
                      <a:srgbClr val="339933"/>
                    </a:solidFill>
                    <a:effectLst>
                      <a:outerShdw blurRad="38100" dist="38100" dir="2700000" algn="tl">
                        <a:srgbClr val="000000"/>
                      </a:outerShdw>
                    </a:effectLst>
                  </a:rPr>
                  <a:t>B2</a:t>
                </a:r>
                <a:endParaRPr lang="en-US" altLang="zh-CN" sz="1800" b="1">
                  <a:solidFill>
                    <a:srgbClr val="99FF99"/>
                  </a:solidFill>
                  <a:effectLst>
                    <a:outerShdw blurRad="38100" dist="38100" dir="2700000" algn="tl">
                      <a:srgbClr val="000000"/>
                    </a:outerShdw>
                  </a:effectLst>
                </a:endParaRPr>
              </a:p>
            </p:txBody>
          </p:sp>
          <p:sp>
            <p:nvSpPr>
              <p:cNvPr id="621652" name="Text Box 84"/>
              <p:cNvSpPr txBox="1">
                <a:spLocks noChangeArrowheads="1"/>
              </p:cNvSpPr>
              <p:nvPr/>
            </p:nvSpPr>
            <p:spPr bwMode="auto">
              <a:xfrm>
                <a:off x="3266" y="3188"/>
                <a:ext cx="260" cy="234"/>
              </a:xfrm>
              <a:prstGeom prst="rect">
                <a:avLst/>
              </a:prstGeom>
              <a:noFill/>
              <a:ln w="9525">
                <a:noFill/>
                <a:miter lim="800000"/>
                <a:headEnd type="none" w="sm" len="med"/>
              </a:ln>
              <a:effectLst/>
            </p:spPr>
            <p:txBody>
              <a:bodyPr wrap="none" lIns="90000" tIns="46800" rIns="90000" bIns="46800" anchor="ctr">
                <a:spAutoFit/>
              </a:bodyPr>
              <a:lstStyle/>
              <a:p>
                <a:r>
                  <a:rPr lang="en-US" altLang="zh-CN" sz="1800" b="1" dirty="0">
                    <a:effectLst>
                      <a:outerShdw blurRad="38100" dist="38100" dir="2700000" algn="tl">
                        <a:srgbClr val="FFFFFF"/>
                      </a:outerShdw>
                    </a:effectLst>
                  </a:rPr>
                  <a:t>D</a:t>
                </a:r>
                <a:endParaRPr lang="en-US" altLang="zh-CN" sz="1800" b="1" dirty="0">
                  <a:solidFill>
                    <a:srgbClr val="FFFF00"/>
                  </a:solidFill>
                  <a:effectLst>
                    <a:outerShdw blurRad="38100" dist="38100" dir="2700000" algn="tl">
                      <a:srgbClr val="000000"/>
                    </a:outerShdw>
                  </a:effectLst>
                </a:endParaRPr>
              </a:p>
            </p:txBody>
          </p:sp>
        </p:grpSp>
        <p:sp>
          <p:nvSpPr>
            <p:cNvPr id="621653" name="Line 85"/>
            <p:cNvSpPr>
              <a:spLocks noChangeShapeType="1"/>
            </p:cNvSpPr>
            <p:nvPr/>
          </p:nvSpPr>
          <p:spPr bwMode="auto">
            <a:xfrm flipV="1">
              <a:off x="1668" y="3672"/>
              <a:ext cx="1212" cy="0"/>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54" name="Line 86"/>
            <p:cNvSpPr>
              <a:spLocks noChangeShapeType="1"/>
            </p:cNvSpPr>
            <p:nvPr/>
          </p:nvSpPr>
          <p:spPr bwMode="auto">
            <a:xfrm>
              <a:off x="2232" y="2585"/>
              <a:ext cx="0" cy="1663"/>
            </a:xfrm>
            <a:prstGeom prst="line">
              <a:avLst/>
            </a:prstGeom>
            <a:noFill/>
            <a:ln w="9525">
              <a:solidFill>
                <a:schemeClr val="tx1"/>
              </a:solidFill>
              <a:round/>
              <a:headEnd type="none" w="lg" len="lg"/>
              <a:tailEnd type="none" w="lg" len="lg"/>
            </a:ln>
            <a:effectLst/>
          </p:spPr>
          <p:txBody>
            <a:bodyPr wrap="none" lIns="90000" tIns="46800" rIns="90000" bIns="46800" anchor="ctr"/>
            <a:lstStyle/>
            <a:p>
              <a:endParaRPr lang="zh-CN" altLang="en-US"/>
            </a:p>
          </p:txBody>
        </p:sp>
      </p:grpSp>
      <p:grpSp>
        <p:nvGrpSpPr>
          <p:cNvPr id="621655" name="Group 87"/>
          <p:cNvGrpSpPr/>
          <p:nvPr/>
        </p:nvGrpSpPr>
        <p:grpSpPr bwMode="auto">
          <a:xfrm>
            <a:off x="742950" y="3903663"/>
            <a:ext cx="857250" cy="2246312"/>
            <a:chOff x="444" y="2676"/>
            <a:chExt cx="540" cy="1415"/>
          </a:xfrm>
        </p:grpSpPr>
        <p:sp>
          <p:nvSpPr>
            <p:cNvPr id="621656" name="Line 88"/>
            <p:cNvSpPr>
              <a:spLocks noChangeShapeType="1"/>
            </p:cNvSpPr>
            <p:nvPr/>
          </p:nvSpPr>
          <p:spPr bwMode="auto">
            <a:xfrm>
              <a:off x="444" y="2676"/>
              <a:ext cx="540" cy="0"/>
            </a:xfrm>
            <a:prstGeom prst="line">
              <a:avLst/>
            </a:prstGeom>
            <a:noFill/>
            <a:ln w="2857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57" name="Line 89"/>
            <p:cNvSpPr>
              <a:spLocks noChangeShapeType="1"/>
            </p:cNvSpPr>
            <p:nvPr/>
          </p:nvSpPr>
          <p:spPr bwMode="auto">
            <a:xfrm>
              <a:off x="588" y="3293"/>
              <a:ext cx="396" cy="0"/>
            </a:xfrm>
            <a:prstGeom prst="line">
              <a:avLst/>
            </a:prstGeom>
            <a:noFill/>
            <a:ln w="2857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58" name="Line 90"/>
            <p:cNvSpPr>
              <a:spLocks noChangeShapeType="1"/>
            </p:cNvSpPr>
            <p:nvPr/>
          </p:nvSpPr>
          <p:spPr bwMode="auto">
            <a:xfrm>
              <a:off x="588" y="3293"/>
              <a:ext cx="0" cy="667"/>
            </a:xfrm>
            <a:prstGeom prst="line">
              <a:avLst/>
            </a:prstGeom>
            <a:noFill/>
            <a:ln w="2857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59" name="Line 91"/>
            <p:cNvSpPr>
              <a:spLocks noChangeShapeType="1"/>
            </p:cNvSpPr>
            <p:nvPr/>
          </p:nvSpPr>
          <p:spPr bwMode="auto">
            <a:xfrm>
              <a:off x="588" y="3960"/>
              <a:ext cx="192" cy="74"/>
            </a:xfrm>
            <a:prstGeom prst="line">
              <a:avLst/>
            </a:prstGeom>
            <a:noFill/>
            <a:ln w="28575">
              <a:solidFill>
                <a:schemeClr val="tx1"/>
              </a:solidFill>
              <a:round/>
              <a:headEnd type="none" w="lg" len="lg"/>
              <a:tailEnd type="stealth" w="lg" len="lg"/>
            </a:ln>
            <a:effectLst/>
          </p:spPr>
          <p:txBody>
            <a:bodyPr wrap="none" lIns="90000" tIns="46800" rIns="90000" bIns="46800" anchor="ctr"/>
            <a:lstStyle/>
            <a:p>
              <a:endParaRPr lang="zh-CN" altLang="en-US"/>
            </a:p>
          </p:txBody>
        </p:sp>
        <p:sp>
          <p:nvSpPr>
            <p:cNvPr id="621660" name="Line 92"/>
            <p:cNvSpPr>
              <a:spLocks noChangeShapeType="1"/>
            </p:cNvSpPr>
            <p:nvPr/>
          </p:nvSpPr>
          <p:spPr bwMode="auto">
            <a:xfrm>
              <a:off x="444" y="2676"/>
              <a:ext cx="0" cy="1415"/>
            </a:xfrm>
            <a:prstGeom prst="line">
              <a:avLst/>
            </a:prstGeom>
            <a:noFill/>
            <a:ln w="28575">
              <a:solidFill>
                <a:schemeClr val="tx1"/>
              </a:solidFill>
              <a:round/>
              <a:headEnd type="none" w="lg" len="lg"/>
              <a:tailEnd type="none" w="lg" len="lg"/>
            </a:ln>
            <a:effectLst/>
          </p:spPr>
          <p:txBody>
            <a:bodyPr wrap="none" lIns="90000" tIns="46800" rIns="90000" bIns="46800" anchor="ctr"/>
            <a:lstStyle/>
            <a:p>
              <a:endParaRPr lang="zh-CN" altLang="en-US"/>
            </a:p>
          </p:txBody>
        </p:sp>
        <p:sp>
          <p:nvSpPr>
            <p:cNvPr id="621661" name="Line 93"/>
            <p:cNvSpPr>
              <a:spLocks noChangeShapeType="1"/>
            </p:cNvSpPr>
            <p:nvPr/>
          </p:nvSpPr>
          <p:spPr bwMode="auto">
            <a:xfrm>
              <a:off x="444" y="4091"/>
              <a:ext cx="336" cy="0"/>
            </a:xfrm>
            <a:prstGeom prst="line">
              <a:avLst/>
            </a:prstGeom>
            <a:noFill/>
            <a:ln w="28575">
              <a:solidFill>
                <a:schemeClr val="tx1"/>
              </a:solidFill>
              <a:round/>
              <a:headEnd type="none" w="lg" len="lg"/>
              <a:tailEnd type="stealth" w="lg" len="lg"/>
            </a:ln>
            <a:effectLst/>
          </p:spPr>
          <p:txBody>
            <a:bodyPr wrap="none" lIns="90000" tIns="46800" rIns="90000" bIns="46800"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21629"/>
                                        </p:tgtEl>
                                        <p:attrNameLst>
                                          <p:attrName>style.visibility</p:attrName>
                                        </p:attrNameLst>
                                      </p:cBhvr>
                                      <p:to>
                                        <p:strVal val="visible"/>
                                      </p:to>
                                    </p:set>
                                    <p:animEffect transition="in" filter="checkerboard(across)">
                                      <p:cBhvr>
                                        <p:cTn id="7" dur="500"/>
                                        <p:tgtEl>
                                          <p:spTgt spid="621629"/>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621630"/>
                                        </p:tgtEl>
                                        <p:attrNameLst>
                                          <p:attrName>style.visibility</p:attrName>
                                        </p:attrNameLst>
                                      </p:cBhvr>
                                      <p:to>
                                        <p:strVal val="visible"/>
                                      </p:to>
                                    </p:set>
                                    <p:animEffect transition="in" filter="blinds(horizontal)">
                                      <p:cBhvr>
                                        <p:cTn id="11" dur="500"/>
                                        <p:tgtEl>
                                          <p:spTgt spid="621630"/>
                                        </p:tgtEl>
                                      </p:cBhvr>
                                    </p:animEffect>
                                  </p:childTnLst>
                                </p:cTn>
                              </p:par>
                            </p:childTnLst>
                          </p:cTn>
                        </p:par>
                        <p:par>
                          <p:cTn id="12" fill="hold">
                            <p:stCondLst>
                              <p:cond delay="3000"/>
                            </p:stCondLst>
                            <p:childTnLst>
                              <p:par>
                                <p:cTn id="13" presetID="17" presetClass="entr" presetSubtype="8" fill="hold" nodeType="afterEffect">
                                  <p:stCondLst>
                                    <p:cond delay="2000"/>
                                  </p:stCondLst>
                                  <p:childTnLst>
                                    <p:set>
                                      <p:cBhvr>
                                        <p:cTn id="14" dur="1" fill="hold">
                                          <p:stCondLst>
                                            <p:cond delay="0"/>
                                          </p:stCondLst>
                                        </p:cTn>
                                        <p:tgtEl>
                                          <p:spTgt spid="621637"/>
                                        </p:tgtEl>
                                        <p:attrNameLst>
                                          <p:attrName>style.visibility</p:attrName>
                                        </p:attrNameLst>
                                      </p:cBhvr>
                                      <p:to>
                                        <p:strVal val="visible"/>
                                      </p:to>
                                    </p:set>
                                    <p:anim calcmode="lin" valueType="num">
                                      <p:cBhvr>
                                        <p:cTn id="15" dur="500" fill="hold"/>
                                        <p:tgtEl>
                                          <p:spTgt spid="621637"/>
                                        </p:tgtEl>
                                        <p:attrNameLst>
                                          <p:attrName>ppt_x</p:attrName>
                                        </p:attrNameLst>
                                      </p:cBhvr>
                                      <p:tavLst>
                                        <p:tav tm="0">
                                          <p:val>
                                            <p:strVal val="#ppt_x-#ppt_w/2"/>
                                          </p:val>
                                        </p:tav>
                                        <p:tav tm="100000">
                                          <p:val>
                                            <p:strVal val="#ppt_x"/>
                                          </p:val>
                                        </p:tav>
                                      </p:tavLst>
                                    </p:anim>
                                    <p:anim calcmode="lin" valueType="num">
                                      <p:cBhvr>
                                        <p:cTn id="16" dur="500" fill="hold"/>
                                        <p:tgtEl>
                                          <p:spTgt spid="621637"/>
                                        </p:tgtEl>
                                        <p:attrNameLst>
                                          <p:attrName>ppt_y</p:attrName>
                                        </p:attrNameLst>
                                      </p:cBhvr>
                                      <p:tavLst>
                                        <p:tav tm="0">
                                          <p:val>
                                            <p:strVal val="#ppt_y"/>
                                          </p:val>
                                        </p:tav>
                                        <p:tav tm="100000">
                                          <p:val>
                                            <p:strVal val="#ppt_y"/>
                                          </p:val>
                                        </p:tav>
                                      </p:tavLst>
                                    </p:anim>
                                    <p:anim calcmode="lin" valueType="num">
                                      <p:cBhvr>
                                        <p:cTn id="17" dur="500" fill="hold"/>
                                        <p:tgtEl>
                                          <p:spTgt spid="621637"/>
                                        </p:tgtEl>
                                        <p:attrNameLst>
                                          <p:attrName>ppt_w</p:attrName>
                                        </p:attrNameLst>
                                      </p:cBhvr>
                                      <p:tavLst>
                                        <p:tav tm="0">
                                          <p:val>
                                            <p:fltVal val="0"/>
                                          </p:val>
                                        </p:tav>
                                        <p:tav tm="100000">
                                          <p:val>
                                            <p:strVal val="#ppt_w"/>
                                          </p:val>
                                        </p:tav>
                                      </p:tavLst>
                                    </p:anim>
                                    <p:anim calcmode="lin" valueType="num">
                                      <p:cBhvr>
                                        <p:cTn id="18" dur="500" fill="hold"/>
                                        <p:tgtEl>
                                          <p:spTgt spid="621637"/>
                                        </p:tgtEl>
                                        <p:attrNameLst>
                                          <p:attrName>ppt_h</p:attrName>
                                        </p:attrNameLst>
                                      </p:cBhvr>
                                      <p:tavLst>
                                        <p:tav tm="0">
                                          <p:val>
                                            <p:strVal val="#ppt_h"/>
                                          </p:val>
                                        </p:tav>
                                        <p:tav tm="100000">
                                          <p:val>
                                            <p:strVal val="#ppt_h"/>
                                          </p:val>
                                        </p:tav>
                                      </p:tavLst>
                                    </p:anim>
                                  </p:childTnLst>
                                </p:cTn>
                              </p:par>
                            </p:childTnLst>
                          </p:cTn>
                        </p:par>
                        <p:par>
                          <p:cTn id="19" fill="hold">
                            <p:stCondLst>
                              <p:cond delay="5500"/>
                            </p:stCondLst>
                            <p:childTnLst>
                              <p:par>
                                <p:cTn id="20" presetID="17" presetClass="entr" presetSubtype="1" fill="hold" nodeType="afterEffect">
                                  <p:stCondLst>
                                    <p:cond delay="2000"/>
                                  </p:stCondLst>
                                  <p:childTnLst>
                                    <p:set>
                                      <p:cBhvr>
                                        <p:cTn id="21" dur="1" fill="hold">
                                          <p:stCondLst>
                                            <p:cond delay="0"/>
                                          </p:stCondLst>
                                        </p:cTn>
                                        <p:tgtEl>
                                          <p:spTgt spid="621655"/>
                                        </p:tgtEl>
                                        <p:attrNameLst>
                                          <p:attrName>style.visibility</p:attrName>
                                        </p:attrNameLst>
                                      </p:cBhvr>
                                      <p:to>
                                        <p:strVal val="visible"/>
                                      </p:to>
                                    </p:set>
                                    <p:anim calcmode="lin" valueType="num">
                                      <p:cBhvr>
                                        <p:cTn id="22" dur="500" fill="hold"/>
                                        <p:tgtEl>
                                          <p:spTgt spid="621655"/>
                                        </p:tgtEl>
                                        <p:attrNameLst>
                                          <p:attrName>ppt_x</p:attrName>
                                        </p:attrNameLst>
                                      </p:cBhvr>
                                      <p:tavLst>
                                        <p:tav tm="0">
                                          <p:val>
                                            <p:strVal val="#ppt_x"/>
                                          </p:val>
                                        </p:tav>
                                        <p:tav tm="100000">
                                          <p:val>
                                            <p:strVal val="#ppt_x"/>
                                          </p:val>
                                        </p:tav>
                                      </p:tavLst>
                                    </p:anim>
                                    <p:anim calcmode="lin" valueType="num">
                                      <p:cBhvr>
                                        <p:cTn id="23" dur="500" fill="hold"/>
                                        <p:tgtEl>
                                          <p:spTgt spid="621655"/>
                                        </p:tgtEl>
                                        <p:attrNameLst>
                                          <p:attrName>ppt_y</p:attrName>
                                        </p:attrNameLst>
                                      </p:cBhvr>
                                      <p:tavLst>
                                        <p:tav tm="0">
                                          <p:val>
                                            <p:strVal val="#ppt_y-#ppt_h/2"/>
                                          </p:val>
                                        </p:tav>
                                        <p:tav tm="100000">
                                          <p:val>
                                            <p:strVal val="#ppt_y"/>
                                          </p:val>
                                        </p:tav>
                                      </p:tavLst>
                                    </p:anim>
                                    <p:anim calcmode="lin" valueType="num">
                                      <p:cBhvr>
                                        <p:cTn id="24" dur="500" fill="hold"/>
                                        <p:tgtEl>
                                          <p:spTgt spid="621655"/>
                                        </p:tgtEl>
                                        <p:attrNameLst>
                                          <p:attrName>ppt_w</p:attrName>
                                        </p:attrNameLst>
                                      </p:cBhvr>
                                      <p:tavLst>
                                        <p:tav tm="0">
                                          <p:val>
                                            <p:strVal val="#ppt_w"/>
                                          </p:val>
                                        </p:tav>
                                        <p:tav tm="100000">
                                          <p:val>
                                            <p:strVal val="#ppt_w"/>
                                          </p:val>
                                        </p:tav>
                                      </p:tavLst>
                                    </p:anim>
                                    <p:anim calcmode="lin" valueType="num">
                                      <p:cBhvr>
                                        <p:cTn id="25" dur="500" fill="hold"/>
                                        <p:tgtEl>
                                          <p:spTgt spid="6216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629"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41816" y="4034945"/>
            <a:ext cx="3186426" cy="2384047"/>
          </a:xfrm>
          <a:prstGeom prst="rect">
            <a:avLst/>
          </a:prstGeom>
        </p:spPr>
      </p:pic>
      <p:sp>
        <p:nvSpPr>
          <p:cNvPr id="622594" name="Text Box 2"/>
          <p:cNvSpPr txBox="1">
            <a:spLocks noChangeArrowheads="1"/>
          </p:cNvSpPr>
          <p:nvPr/>
        </p:nvSpPr>
        <p:spPr bwMode="auto">
          <a:xfrm>
            <a:off x="609600" y="303003"/>
            <a:ext cx="4498975" cy="6188490"/>
          </a:xfrm>
          <a:prstGeom prst="rect">
            <a:avLst/>
          </a:prstGeom>
          <a:noFill/>
          <a:ln w="9525">
            <a:noFill/>
            <a:miter lim="800000"/>
            <a:headEnd type="none" w="sm" len="med"/>
          </a:ln>
          <a:effectLst/>
        </p:spPr>
        <p:txBody>
          <a:bodyPr lIns="90000" tIns="46800" rIns="90000" bIns="46800" anchor="ctr">
            <a:spAutoFit/>
          </a:bodyPr>
          <a:lstStyle/>
          <a:p>
            <a:pPr algn="l"/>
            <a:r>
              <a:rPr lang="en-US" altLang="zh-CN" sz="1800" dirty="0"/>
              <a:t>#include&lt;iostream&gt;</a:t>
            </a:r>
          </a:p>
          <a:p>
            <a:pPr algn="l"/>
            <a:r>
              <a:rPr lang="en-US" altLang="zh-CN" sz="1800" dirty="0"/>
              <a:t>using namespace std;</a:t>
            </a:r>
          </a:p>
          <a:p>
            <a:pPr algn="l"/>
            <a:r>
              <a:rPr lang="en-US" altLang="zh-CN" sz="1800" dirty="0"/>
              <a:t>class  B{</a:t>
            </a:r>
          </a:p>
          <a:p>
            <a:pPr algn="l"/>
            <a:r>
              <a:rPr lang="en-US" altLang="zh-CN" sz="1800" dirty="0"/>
              <a:t>public:</a:t>
            </a:r>
          </a:p>
          <a:p>
            <a:pPr algn="l"/>
            <a:r>
              <a:rPr lang="en-US" altLang="zh-CN" sz="1800" dirty="0"/>
              <a:t>    B() { </a:t>
            </a:r>
            <a:r>
              <a:rPr lang="en-US" altLang="zh-CN" sz="1800" dirty="0" err="1"/>
              <a:t>cout</a:t>
            </a:r>
            <a:r>
              <a:rPr lang="en-US" altLang="zh-CN" sz="1800" dirty="0"/>
              <a:t> &lt;&lt; "class B" &lt;&lt; </a:t>
            </a:r>
            <a:r>
              <a:rPr lang="en-US" altLang="zh-CN" sz="1800" dirty="0" err="1"/>
              <a:t>endl</a:t>
            </a:r>
            <a:r>
              <a:rPr lang="en-US" altLang="zh-CN" sz="1800" dirty="0"/>
              <a:t>; }</a:t>
            </a:r>
          </a:p>
          <a:p>
            <a:pPr algn="l"/>
            <a:r>
              <a:rPr lang="en-US" altLang="zh-CN" sz="1800" dirty="0"/>
              <a:t>};</a:t>
            </a:r>
          </a:p>
          <a:p>
            <a:pPr algn="l"/>
            <a:r>
              <a:rPr lang="en-US" altLang="zh-CN" sz="1800" dirty="0"/>
              <a:t>class  B1 : </a:t>
            </a:r>
            <a:r>
              <a:rPr lang="en-US" altLang="zh-CN" sz="1800" dirty="0">
                <a:solidFill>
                  <a:srgbClr val="0000FF"/>
                </a:solidFill>
              </a:rPr>
              <a:t>public  B</a:t>
            </a:r>
            <a:r>
              <a:rPr lang="en-US" altLang="zh-CN" sz="1800" dirty="0"/>
              <a:t>{</a:t>
            </a:r>
          </a:p>
          <a:p>
            <a:pPr algn="l"/>
            <a:r>
              <a:rPr lang="en-US" altLang="zh-CN" sz="1800" dirty="0"/>
              <a:t>public:</a:t>
            </a:r>
          </a:p>
          <a:p>
            <a:pPr algn="l"/>
            <a:r>
              <a:rPr lang="en-US" altLang="zh-CN" sz="1800" dirty="0"/>
              <a:t>    B1() { </a:t>
            </a:r>
            <a:r>
              <a:rPr lang="en-US" altLang="zh-CN" sz="1800" dirty="0" err="1"/>
              <a:t>cout</a:t>
            </a:r>
            <a:r>
              <a:rPr lang="en-US" altLang="zh-CN" sz="1800" dirty="0"/>
              <a:t> &lt;&lt; "class B1" &lt;&lt; </a:t>
            </a:r>
            <a:r>
              <a:rPr lang="en-US" altLang="zh-CN" sz="1800" dirty="0" err="1"/>
              <a:t>endl</a:t>
            </a:r>
            <a:r>
              <a:rPr lang="en-US" altLang="zh-CN" sz="1800" dirty="0"/>
              <a:t>; }</a:t>
            </a:r>
          </a:p>
          <a:p>
            <a:pPr algn="l"/>
            <a:r>
              <a:rPr lang="en-US" altLang="zh-CN" sz="1800" dirty="0"/>
              <a:t>};</a:t>
            </a:r>
          </a:p>
          <a:p>
            <a:pPr algn="l"/>
            <a:r>
              <a:rPr lang="en-US" altLang="zh-CN" sz="1800" dirty="0"/>
              <a:t>class  B2 : </a:t>
            </a:r>
            <a:r>
              <a:rPr lang="en-US" altLang="zh-CN" sz="1800" dirty="0">
                <a:solidFill>
                  <a:srgbClr val="0000FF"/>
                </a:solidFill>
              </a:rPr>
              <a:t>public  B</a:t>
            </a:r>
            <a:r>
              <a:rPr lang="en-US" altLang="zh-CN" sz="1800" dirty="0"/>
              <a:t>{</a:t>
            </a:r>
          </a:p>
          <a:p>
            <a:pPr algn="l"/>
            <a:r>
              <a:rPr lang="en-US" altLang="zh-CN" sz="1800" dirty="0"/>
              <a:t>public:</a:t>
            </a:r>
          </a:p>
          <a:p>
            <a:pPr algn="l"/>
            <a:r>
              <a:rPr lang="en-US" altLang="zh-CN" sz="1800" dirty="0"/>
              <a:t>    B2() { </a:t>
            </a:r>
            <a:r>
              <a:rPr lang="en-US" altLang="zh-CN" sz="1800" dirty="0" err="1"/>
              <a:t>cout</a:t>
            </a:r>
            <a:r>
              <a:rPr lang="en-US" altLang="zh-CN" sz="1800" dirty="0"/>
              <a:t> &lt;&lt; "class B2" &lt;&lt; </a:t>
            </a:r>
            <a:r>
              <a:rPr lang="en-US" altLang="zh-CN" sz="1800" dirty="0" err="1"/>
              <a:t>endl</a:t>
            </a:r>
            <a:r>
              <a:rPr lang="en-US" altLang="zh-CN" sz="1800" dirty="0"/>
              <a:t>; }</a:t>
            </a:r>
          </a:p>
          <a:p>
            <a:pPr algn="l"/>
            <a:r>
              <a:rPr lang="en-US" altLang="zh-CN" sz="1800" dirty="0"/>
              <a:t>};</a:t>
            </a:r>
          </a:p>
          <a:p>
            <a:pPr algn="l"/>
            <a:r>
              <a:rPr lang="en-US" altLang="zh-CN" sz="1800" dirty="0"/>
              <a:t>class  D : </a:t>
            </a:r>
            <a:r>
              <a:rPr lang="en-US" altLang="zh-CN" sz="1800" dirty="0">
                <a:solidFill>
                  <a:srgbClr val="0000FF"/>
                </a:solidFill>
              </a:rPr>
              <a:t>public  B1, public  B2</a:t>
            </a:r>
            <a:r>
              <a:rPr lang="en-US" altLang="zh-CN" sz="1800" dirty="0"/>
              <a:t>{</a:t>
            </a:r>
          </a:p>
          <a:p>
            <a:pPr algn="l"/>
            <a:r>
              <a:rPr lang="en-US" altLang="zh-CN" sz="1800" dirty="0"/>
              <a:t>public:</a:t>
            </a:r>
          </a:p>
          <a:p>
            <a:pPr algn="l"/>
            <a:r>
              <a:rPr lang="en-US" altLang="zh-CN" sz="1800" dirty="0"/>
              <a:t>    D() { </a:t>
            </a:r>
            <a:r>
              <a:rPr lang="en-US" altLang="zh-CN" sz="1800" dirty="0" err="1"/>
              <a:t>cout</a:t>
            </a:r>
            <a:r>
              <a:rPr lang="en-US" altLang="zh-CN" sz="1800" dirty="0"/>
              <a:t> &lt;&lt; "class D" &lt;&lt; </a:t>
            </a:r>
            <a:r>
              <a:rPr lang="en-US" altLang="zh-CN" sz="1800" dirty="0" err="1"/>
              <a:t>endl</a:t>
            </a:r>
            <a:r>
              <a:rPr lang="en-US" altLang="zh-CN" sz="1800" dirty="0"/>
              <a:t>; }</a:t>
            </a:r>
          </a:p>
          <a:p>
            <a:pPr algn="l"/>
            <a:r>
              <a:rPr lang="en-US" altLang="zh-CN" sz="1800" dirty="0"/>
              <a:t>};</a:t>
            </a:r>
          </a:p>
          <a:p>
            <a:pPr algn="l"/>
            <a:r>
              <a:rPr lang="en-US" altLang="zh-CN" sz="1800" dirty="0"/>
              <a:t>int main()</a:t>
            </a:r>
          </a:p>
          <a:p>
            <a:pPr algn="l"/>
            <a:r>
              <a:rPr lang="en-US" altLang="zh-CN" sz="1800" dirty="0"/>
              <a:t>{</a:t>
            </a:r>
          </a:p>
          <a:p>
            <a:pPr algn="l"/>
            <a:r>
              <a:rPr lang="en-US" altLang="zh-CN" sz="1800" dirty="0"/>
              <a:t>    D  dd;</a:t>
            </a:r>
          </a:p>
          <a:p>
            <a:pPr algn="l"/>
            <a:r>
              <a:rPr lang="en-US" altLang="zh-CN" sz="1800" dirty="0"/>
              <a:t>}</a:t>
            </a:r>
          </a:p>
        </p:txBody>
      </p:sp>
      <p:sp>
        <p:nvSpPr>
          <p:cNvPr id="622595" name="Rectangle 3"/>
          <p:cNvSpPr>
            <a:spLocks noChangeArrowheads="1"/>
          </p:cNvSpPr>
          <p:nvPr/>
        </p:nvSpPr>
        <p:spPr bwMode="auto">
          <a:xfrm>
            <a:off x="5638800" y="333375"/>
            <a:ext cx="2971800" cy="457200"/>
          </a:xfrm>
          <a:prstGeom prst="rect">
            <a:avLst/>
          </a:prstGeom>
          <a:noFill/>
          <a:ln w="9525">
            <a:noFill/>
            <a:miter lim="800000"/>
          </a:ln>
          <a:effectLst/>
        </p:spPr>
        <p:txBody>
          <a:bodyPr>
            <a:spAutoFit/>
          </a:bodyPr>
          <a:lstStyle/>
          <a:p>
            <a:r>
              <a:rPr lang="zh-CN" altLang="en-US" b="1" i="1">
                <a:solidFill>
                  <a:srgbClr val="008000"/>
                </a:solidFill>
              </a:rPr>
              <a:t>例</a:t>
            </a:r>
            <a:r>
              <a:rPr lang="en-US" altLang="zh-CN" b="1" i="1">
                <a:solidFill>
                  <a:srgbClr val="008000"/>
                </a:solidFill>
              </a:rPr>
              <a:t>8-9  </a:t>
            </a:r>
            <a:r>
              <a:rPr lang="zh-CN" altLang="en-US" b="1" i="1">
                <a:solidFill>
                  <a:srgbClr val="008000"/>
                </a:solidFill>
              </a:rPr>
              <a:t>虚继承的测试</a:t>
            </a:r>
          </a:p>
        </p:txBody>
      </p:sp>
      <p:grpSp>
        <p:nvGrpSpPr>
          <p:cNvPr id="622597" name="Group 5"/>
          <p:cNvGrpSpPr/>
          <p:nvPr/>
        </p:nvGrpSpPr>
        <p:grpSpPr bwMode="auto">
          <a:xfrm>
            <a:off x="5257800" y="1468438"/>
            <a:ext cx="3087688" cy="2065337"/>
            <a:chOff x="3120" y="768"/>
            <a:chExt cx="2433" cy="1626"/>
          </a:xfrm>
        </p:grpSpPr>
        <p:sp>
          <p:nvSpPr>
            <p:cNvPr id="622598"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2599"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2600"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nvGrpSpPr>
            <p:cNvPr id="622601" name="Group 9"/>
            <p:cNvGrpSpPr/>
            <p:nvPr/>
          </p:nvGrpSpPr>
          <p:grpSpPr bwMode="auto">
            <a:xfrm>
              <a:off x="3624" y="1696"/>
              <a:ext cx="1419" cy="391"/>
              <a:chOff x="1968" y="2364"/>
              <a:chExt cx="1884" cy="684"/>
            </a:xfrm>
          </p:grpSpPr>
          <p:sp>
            <p:nvSpPr>
              <p:cNvPr id="622602"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2603"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2604"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2605"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2606"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2607"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sp>
        <p:nvSpPr>
          <p:cNvPr id="622608" name="Oval 16"/>
          <p:cNvSpPr>
            <a:spLocks noChangeArrowheads="1"/>
          </p:cNvSpPr>
          <p:nvPr/>
        </p:nvSpPr>
        <p:spPr bwMode="auto">
          <a:xfrm>
            <a:off x="5105400" y="4295775"/>
            <a:ext cx="1143000" cy="304800"/>
          </a:xfrm>
          <a:prstGeom prst="ellipse">
            <a:avLst/>
          </a:prstGeom>
          <a:noFill/>
          <a:ln w="19050">
            <a:solidFill>
              <a:srgbClr val="FF3300"/>
            </a:solidFill>
            <a:round/>
          </a:ln>
          <a:effectLst/>
        </p:spPr>
        <p:txBody>
          <a:bodyPr wrap="none" anchor="ctr"/>
          <a:lstStyle/>
          <a:p>
            <a:endParaRPr lang="zh-CN" altLang="en-US"/>
          </a:p>
        </p:txBody>
      </p:sp>
      <p:sp>
        <p:nvSpPr>
          <p:cNvPr id="622609" name="Oval 17"/>
          <p:cNvSpPr>
            <a:spLocks noChangeArrowheads="1"/>
          </p:cNvSpPr>
          <p:nvPr/>
        </p:nvSpPr>
        <p:spPr bwMode="auto">
          <a:xfrm>
            <a:off x="5105400" y="4752975"/>
            <a:ext cx="1143000" cy="304800"/>
          </a:xfrm>
          <a:prstGeom prst="ellipse">
            <a:avLst/>
          </a:prstGeom>
          <a:noFill/>
          <a:ln w="19050">
            <a:solidFill>
              <a:srgbClr val="FF3300"/>
            </a:solidFill>
            <a:round/>
          </a:ln>
          <a:effectLst/>
        </p:spPr>
        <p:txBody>
          <a:bodyPr wrap="none" anchor="ctr"/>
          <a:lstStyle/>
          <a:p>
            <a:endParaRPr lang="zh-CN" altLang="en-US"/>
          </a:p>
        </p:txBody>
      </p:sp>
      <p:sp>
        <p:nvSpPr>
          <p:cNvPr id="622610" name="AutoShape 18"/>
          <p:cNvSpPr/>
          <p:nvPr/>
        </p:nvSpPr>
        <p:spPr bwMode="auto">
          <a:xfrm>
            <a:off x="1828800" y="4905375"/>
            <a:ext cx="1828800" cy="914400"/>
          </a:xfrm>
          <a:prstGeom prst="borderCallout2">
            <a:avLst>
              <a:gd name="adj1" fmla="val 12500"/>
              <a:gd name="adj2" fmla="val 104167"/>
              <a:gd name="adj3" fmla="val 12500"/>
              <a:gd name="adj4" fmla="val 121181"/>
              <a:gd name="adj5" fmla="val -32120"/>
              <a:gd name="adj6" fmla="val 17560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dirty="0"/>
              <a:t>两次调用</a:t>
            </a:r>
          </a:p>
          <a:p>
            <a:pPr eaLnBrk="0" hangingPunct="0">
              <a:lnSpc>
                <a:spcPct val="70000"/>
              </a:lnSpc>
              <a:spcBef>
                <a:spcPct val="50000"/>
              </a:spcBef>
            </a:pPr>
            <a:r>
              <a:rPr lang="en-US" altLang="zh-CN" sz="1800" b="1" dirty="0"/>
              <a:t>B</a:t>
            </a:r>
            <a:r>
              <a:rPr lang="zh-CN" altLang="en-US" sz="1800" b="1" dirty="0"/>
              <a:t>的构造函数</a:t>
            </a:r>
          </a:p>
        </p:txBody>
      </p:sp>
      <p:sp>
        <p:nvSpPr>
          <p:cNvPr id="622611" name="Rectangle 19"/>
          <p:cNvSpPr>
            <a:spLocks noGrp="1" noChangeArrowheads="1"/>
          </p:cNvSpPr>
          <p:nvPr>
            <p:ph type="title" idx="4294967295"/>
          </p:nvPr>
        </p:nvSpPr>
        <p:spPr>
          <a:xfrm>
            <a:off x="838200" y="409575"/>
            <a:ext cx="7543800" cy="1143000"/>
          </a:xfrm>
          <a:prstGeom prst="rect">
            <a:avLst/>
          </a:prstGeom>
          <a:noFill/>
        </p:spPr>
        <p:txBody>
          <a:bodyPr/>
          <a:lstStyle/>
          <a:p>
            <a:r>
              <a:rPr lang="en-US" altLang="zh-CN" sz="100" dirty="0">
                <a:solidFill>
                  <a:schemeClr val="bg1"/>
                </a:solidFill>
              </a:rPr>
              <a:t>8.5.2  </a:t>
            </a:r>
            <a:r>
              <a:rPr lang="zh-CN" altLang="en-US" sz="100" dirty="0">
                <a:solidFill>
                  <a:schemeClr val="bg1"/>
                </a:solidFill>
              </a:rPr>
              <a:t>虚基类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2595"/>
                                        </p:tgtEl>
                                        <p:attrNameLst>
                                          <p:attrName>style.visibility</p:attrName>
                                        </p:attrNameLst>
                                      </p:cBhvr>
                                      <p:to>
                                        <p:strVal val="visible"/>
                                      </p:to>
                                    </p:set>
                                    <p:animEffect transition="in" filter="checkerboard(across)">
                                      <p:cBhvr>
                                        <p:cTn id="7" dur="500"/>
                                        <p:tgtEl>
                                          <p:spTgt spid="62259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22594"/>
                                        </p:tgtEl>
                                        <p:attrNameLst>
                                          <p:attrName>style.visibility</p:attrName>
                                        </p:attrNameLst>
                                      </p:cBhvr>
                                      <p:to>
                                        <p:strVal val="visible"/>
                                      </p:to>
                                    </p:set>
                                    <p:animEffect transition="in" filter="checkerboard(down)">
                                      <p:cBhvr>
                                        <p:cTn id="12" dur="500"/>
                                        <p:tgtEl>
                                          <p:spTgt spid="6225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2597"/>
                                        </p:tgtEl>
                                        <p:attrNameLst>
                                          <p:attrName>style.visibility</p:attrName>
                                        </p:attrNameLst>
                                      </p:cBhvr>
                                      <p:to>
                                        <p:strVal val="visible"/>
                                      </p:to>
                                    </p:set>
                                    <p:animEffect transition="in" filter="blinds(horizontal)">
                                      <p:cBhvr>
                                        <p:cTn id="17" dur="500"/>
                                        <p:tgtEl>
                                          <p:spTgt spid="62259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2608"/>
                                        </p:tgtEl>
                                        <p:attrNameLst>
                                          <p:attrName>style.visibility</p:attrName>
                                        </p:attrNameLst>
                                      </p:cBhvr>
                                      <p:to>
                                        <p:strVal val="visible"/>
                                      </p:to>
                                    </p:set>
                                    <p:animEffect transition="in" filter="box(out)">
                                      <p:cBhvr>
                                        <p:cTn id="22" dur="500"/>
                                        <p:tgtEl>
                                          <p:spTgt spid="622608"/>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622609"/>
                                        </p:tgtEl>
                                        <p:attrNameLst>
                                          <p:attrName>style.visibility</p:attrName>
                                        </p:attrNameLst>
                                      </p:cBhvr>
                                      <p:to>
                                        <p:strVal val="visible"/>
                                      </p:to>
                                    </p:set>
                                    <p:animEffect transition="in" filter="box(out)">
                                      <p:cBhvr>
                                        <p:cTn id="26" dur="500"/>
                                        <p:tgtEl>
                                          <p:spTgt spid="62260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grpId="0" nodeType="clickEffect">
                                  <p:stCondLst>
                                    <p:cond delay="0"/>
                                  </p:stCondLst>
                                  <p:childTnLst>
                                    <p:set>
                                      <p:cBhvr>
                                        <p:cTn id="30" dur="1" fill="hold">
                                          <p:stCondLst>
                                            <p:cond delay="0"/>
                                          </p:stCondLst>
                                        </p:cTn>
                                        <p:tgtEl>
                                          <p:spTgt spid="622610"/>
                                        </p:tgtEl>
                                        <p:attrNameLst>
                                          <p:attrName>style.visibility</p:attrName>
                                        </p:attrNameLst>
                                      </p:cBhvr>
                                      <p:to>
                                        <p:strVal val="visible"/>
                                      </p:to>
                                    </p:set>
                                    <p:animEffect transition="in" filter="barn(outHorizontal)">
                                      <p:cBhvr>
                                        <p:cTn id="31" dur="500"/>
                                        <p:tgtEl>
                                          <p:spTgt spid="622610"/>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autoUpdateAnimBg="0"/>
      <p:bldP spid="622595" grpId="0" autoUpdateAnimBg="0"/>
      <p:bldP spid="622608" grpId="0" animBg="1"/>
      <p:bldP spid="622609" grpId="0" animBg="1"/>
      <p:bldP spid="622610"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20023" y="4336610"/>
            <a:ext cx="2914650" cy="1771650"/>
          </a:xfrm>
          <a:prstGeom prst="rect">
            <a:avLst/>
          </a:prstGeom>
        </p:spPr>
      </p:pic>
      <p:sp>
        <p:nvSpPr>
          <p:cNvPr id="623619" name="Text Box 3"/>
          <p:cNvSpPr txBox="1">
            <a:spLocks noChangeArrowheads="1"/>
          </p:cNvSpPr>
          <p:nvPr/>
        </p:nvSpPr>
        <p:spPr bwMode="auto">
          <a:xfrm>
            <a:off x="609600" y="604838"/>
            <a:ext cx="4498975" cy="5584825"/>
          </a:xfrm>
          <a:prstGeom prst="rect">
            <a:avLst/>
          </a:prstGeom>
          <a:noFill/>
          <a:ln w="9525">
            <a:noFill/>
            <a:miter lim="800000"/>
            <a:headEnd type="none" w="sm" len="med"/>
          </a:ln>
          <a:effectLst/>
        </p:spPr>
        <p:txBody>
          <a:bodyPr lIns="90000" tIns="46800" rIns="90000" bIns="46800" anchor="ctr">
            <a:spAutoFit/>
          </a:bodyPr>
          <a:lstStyle/>
          <a:p>
            <a:pPr algn="l"/>
            <a:r>
              <a:rPr lang="en-US" altLang="zh-CN" sz="1800" dirty="0"/>
              <a:t>#include&lt;iostream&gt;</a:t>
            </a:r>
          </a:p>
          <a:p>
            <a:pPr algn="l"/>
            <a:r>
              <a:rPr lang="en-US" altLang="zh-CN" sz="1800" dirty="0"/>
              <a:t>using namespace std ;</a:t>
            </a:r>
          </a:p>
          <a:p>
            <a:pPr algn="l"/>
            <a:r>
              <a:rPr lang="en-US" altLang="zh-CN" sz="1800" dirty="0"/>
              <a:t>class  B</a:t>
            </a:r>
          </a:p>
          <a:p>
            <a:pPr algn="l"/>
            <a:r>
              <a:rPr lang="en-US" altLang="zh-CN" sz="1800" dirty="0"/>
              <a:t>{ public :</a:t>
            </a:r>
          </a:p>
          <a:p>
            <a:pPr algn="l"/>
            <a:r>
              <a:rPr lang="en-US" altLang="zh-CN" sz="1800" dirty="0"/>
              <a:t>       B ( ) { </a:t>
            </a:r>
            <a:r>
              <a:rPr lang="en-US" altLang="zh-CN" sz="1800" dirty="0" err="1"/>
              <a:t>cout</a:t>
            </a:r>
            <a:r>
              <a:rPr lang="en-US" altLang="zh-CN" sz="1800" dirty="0"/>
              <a:t> &lt;&lt; "class B" &lt;&lt; </a:t>
            </a:r>
            <a:r>
              <a:rPr lang="en-US" altLang="zh-CN" sz="1800" dirty="0" err="1"/>
              <a:t>endl</a:t>
            </a:r>
            <a:r>
              <a:rPr lang="en-US" altLang="zh-CN" sz="1800" dirty="0"/>
              <a:t> ; } </a:t>
            </a:r>
          </a:p>
          <a:p>
            <a:pPr algn="l"/>
            <a:r>
              <a:rPr lang="en-US" altLang="zh-CN" sz="1800" dirty="0"/>
              <a:t>} ;</a:t>
            </a:r>
          </a:p>
          <a:p>
            <a:pPr algn="l"/>
            <a:r>
              <a:rPr lang="en-US" altLang="zh-CN" sz="1800" dirty="0"/>
              <a:t>class  B1 </a:t>
            </a:r>
            <a:r>
              <a:rPr lang="en-US" altLang="zh-CN" sz="1800" b="1" dirty="0">
                <a:solidFill>
                  <a:srgbClr val="0000FF"/>
                </a:solidFill>
              </a:rPr>
              <a:t>:  public  B</a:t>
            </a:r>
          </a:p>
          <a:p>
            <a:pPr algn="l"/>
            <a:r>
              <a:rPr lang="en-US" altLang="zh-CN" sz="1800" dirty="0"/>
              <a:t>{ public :  </a:t>
            </a:r>
          </a:p>
          <a:p>
            <a:pPr algn="l"/>
            <a:r>
              <a:rPr lang="en-US" altLang="zh-CN" sz="1800" dirty="0"/>
              <a:t>       B1 ( ) {</a:t>
            </a:r>
            <a:r>
              <a:rPr lang="en-US" altLang="zh-CN" sz="1800" dirty="0" err="1"/>
              <a:t>cout</a:t>
            </a:r>
            <a:r>
              <a:rPr lang="en-US" altLang="zh-CN" sz="1800" dirty="0"/>
              <a:t> &lt;&lt; "class B1" &lt;&lt; </a:t>
            </a:r>
            <a:r>
              <a:rPr lang="en-US" altLang="zh-CN" sz="1800" dirty="0" err="1"/>
              <a:t>endl</a:t>
            </a:r>
            <a:r>
              <a:rPr lang="en-US" altLang="zh-CN" sz="1800" dirty="0"/>
              <a:t> ;  } </a:t>
            </a:r>
          </a:p>
          <a:p>
            <a:pPr algn="l"/>
            <a:r>
              <a:rPr lang="en-US" altLang="zh-CN" sz="1800" dirty="0"/>
              <a:t>} ;</a:t>
            </a:r>
          </a:p>
          <a:p>
            <a:pPr algn="l"/>
            <a:r>
              <a:rPr lang="en-US" altLang="zh-CN" sz="1800" dirty="0"/>
              <a:t>class  B2 </a:t>
            </a:r>
            <a:r>
              <a:rPr lang="en-US" altLang="zh-CN" sz="1800" b="1" dirty="0">
                <a:solidFill>
                  <a:srgbClr val="0000FF"/>
                </a:solidFill>
              </a:rPr>
              <a:t>:  public  B</a:t>
            </a:r>
          </a:p>
          <a:p>
            <a:pPr algn="l"/>
            <a:r>
              <a:rPr lang="en-US" altLang="zh-CN" sz="1800" dirty="0"/>
              <a:t>{ public :</a:t>
            </a:r>
          </a:p>
          <a:p>
            <a:pPr algn="l"/>
            <a:r>
              <a:rPr lang="en-US" altLang="zh-CN" sz="1800" dirty="0"/>
              <a:t>       B2 ( ) {</a:t>
            </a:r>
            <a:r>
              <a:rPr lang="en-US" altLang="zh-CN" sz="1800" dirty="0" err="1"/>
              <a:t>cout</a:t>
            </a:r>
            <a:r>
              <a:rPr lang="en-US" altLang="zh-CN" sz="1800" dirty="0"/>
              <a:t> &lt;&lt; "class B2" &lt;&lt; </a:t>
            </a:r>
            <a:r>
              <a:rPr lang="en-US" altLang="zh-CN" sz="1800" dirty="0" err="1"/>
              <a:t>endl</a:t>
            </a:r>
            <a:r>
              <a:rPr lang="en-US" altLang="zh-CN" sz="1800" dirty="0"/>
              <a:t> ;  }</a:t>
            </a:r>
          </a:p>
          <a:p>
            <a:pPr algn="l"/>
            <a:r>
              <a:rPr lang="en-US" altLang="zh-CN" sz="1800" dirty="0"/>
              <a:t>} ;</a:t>
            </a:r>
          </a:p>
          <a:p>
            <a:pPr algn="l"/>
            <a:r>
              <a:rPr lang="en-US" altLang="zh-CN" sz="1800" dirty="0"/>
              <a:t>class  D </a:t>
            </a:r>
            <a:r>
              <a:rPr lang="en-US" altLang="zh-CN" sz="1800" b="1" dirty="0">
                <a:solidFill>
                  <a:srgbClr val="0000FF"/>
                </a:solidFill>
              </a:rPr>
              <a:t>:  public  B1 ,  public  B2</a:t>
            </a:r>
          </a:p>
          <a:p>
            <a:pPr algn="l"/>
            <a:r>
              <a:rPr lang="en-US" altLang="zh-CN" sz="1800" dirty="0"/>
              <a:t>{ public :  </a:t>
            </a:r>
          </a:p>
          <a:p>
            <a:pPr algn="l"/>
            <a:r>
              <a:rPr lang="en-US" altLang="zh-CN" sz="1800" dirty="0"/>
              <a:t>       D ( ) {</a:t>
            </a:r>
            <a:r>
              <a:rPr lang="en-US" altLang="zh-CN" sz="1800" dirty="0" err="1"/>
              <a:t>cout</a:t>
            </a:r>
            <a:r>
              <a:rPr lang="en-US" altLang="zh-CN" sz="1800" dirty="0"/>
              <a:t> &lt;&lt; "class D" &lt;&lt; </a:t>
            </a:r>
            <a:r>
              <a:rPr lang="en-US" altLang="zh-CN" sz="1800" dirty="0" err="1"/>
              <a:t>endl</a:t>
            </a:r>
            <a:r>
              <a:rPr lang="en-US" altLang="zh-CN" sz="1800" dirty="0"/>
              <a:t> ; } </a:t>
            </a:r>
          </a:p>
          <a:p>
            <a:pPr algn="l"/>
            <a:r>
              <a:rPr lang="en-US" altLang="zh-CN" sz="1800" dirty="0"/>
              <a:t>} ;</a:t>
            </a:r>
          </a:p>
          <a:p>
            <a:pPr algn="l"/>
            <a:r>
              <a:rPr lang="en-US" altLang="zh-CN" sz="1800" dirty="0"/>
              <a:t>int main ( )</a:t>
            </a:r>
          </a:p>
          <a:p>
            <a:pPr algn="l"/>
            <a:r>
              <a:rPr lang="en-US" altLang="zh-CN" sz="1800" dirty="0"/>
              <a:t>{ D  dd  ;  }</a:t>
            </a:r>
          </a:p>
        </p:txBody>
      </p:sp>
      <p:grpSp>
        <p:nvGrpSpPr>
          <p:cNvPr id="623621" name="Group 5"/>
          <p:cNvGrpSpPr/>
          <p:nvPr/>
        </p:nvGrpSpPr>
        <p:grpSpPr bwMode="auto">
          <a:xfrm>
            <a:off x="5257800" y="1468438"/>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B</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C </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a:t>
              </a:r>
            </a:p>
          </p:txBody>
        </p:sp>
      </p:grpSp>
      <p:sp>
        <p:nvSpPr>
          <p:cNvPr id="623632" name="Oval 16"/>
          <p:cNvSpPr>
            <a:spLocks noChangeArrowheads="1"/>
          </p:cNvSpPr>
          <p:nvPr/>
        </p:nvSpPr>
        <p:spPr bwMode="auto">
          <a:xfrm>
            <a:off x="5105400" y="4524375"/>
            <a:ext cx="1143000" cy="304800"/>
          </a:xfrm>
          <a:prstGeom prst="ellipse">
            <a:avLst/>
          </a:prstGeom>
          <a:noFill/>
          <a:ln w="19050">
            <a:solidFill>
              <a:srgbClr val="FF3300"/>
            </a:solidFill>
            <a:round/>
          </a:ln>
          <a:effectLst/>
        </p:spPr>
        <p:txBody>
          <a:bodyPr wrap="none" anchor="ctr"/>
          <a:lstStyle/>
          <a:p>
            <a:endParaRPr lang="zh-CN" altLang="en-US"/>
          </a:p>
        </p:txBody>
      </p:sp>
      <p:sp>
        <p:nvSpPr>
          <p:cNvPr id="623633" name="Rectangle 17"/>
          <p:cNvSpPr>
            <a:spLocks noChangeArrowheads="1"/>
          </p:cNvSpPr>
          <p:nvPr/>
        </p:nvSpPr>
        <p:spPr bwMode="auto">
          <a:xfrm>
            <a:off x="1603375" y="2239168"/>
            <a:ext cx="1981200" cy="366713"/>
          </a:xfrm>
          <a:prstGeom prst="rect">
            <a:avLst/>
          </a:prstGeom>
          <a:gradFill rotWithShape="0">
            <a:gsLst>
              <a:gs pos="0">
                <a:srgbClr val="FFFFFF"/>
              </a:gs>
              <a:gs pos="100000">
                <a:srgbClr val="CCFFFF"/>
              </a:gs>
            </a:gsLst>
            <a:lin ang="5400000" scaled="1"/>
          </a:gradFill>
          <a:ln w="9525">
            <a:noFill/>
            <a:miter lim="800000"/>
          </a:ln>
          <a:effectLst/>
          <a:scene3d>
            <a:camera prst="legacyPerspectiveBottom"/>
            <a:lightRig rig="legacyFlat3" dir="t"/>
          </a:scene3d>
          <a:sp3d extrusionH="430200" prstMaterial="legacyMatte">
            <a:bevelT w="13500" h="13500" prst="angle"/>
            <a:bevelB w="13500" h="13500" prst="angle"/>
            <a:extrusionClr>
              <a:srgbClr val="CCFFFF"/>
            </a:extrusionClr>
          </a:sp3d>
        </p:spPr>
        <p:txBody>
          <a:bodyPr wrap="none">
            <a:spAutoFit/>
            <a:flatTx/>
          </a:bodyPr>
          <a:lstStyle/>
          <a:p>
            <a:r>
              <a:rPr lang="en-US" altLang="zh-CN" sz="1800" b="1" dirty="0">
                <a:solidFill>
                  <a:srgbClr val="0000FF"/>
                </a:solidFill>
              </a:rPr>
              <a:t>:</a:t>
            </a:r>
            <a:r>
              <a:rPr lang="en-US" altLang="zh-CN" sz="1800" b="1" dirty="0">
                <a:solidFill>
                  <a:schemeClr val="accent2"/>
                </a:solidFill>
              </a:rPr>
              <a:t>  virtual </a:t>
            </a:r>
            <a:r>
              <a:rPr lang="en-US" altLang="zh-CN" sz="1800" b="1" dirty="0">
                <a:solidFill>
                  <a:srgbClr val="0000FF"/>
                </a:solidFill>
              </a:rPr>
              <a:t>public  B</a:t>
            </a:r>
          </a:p>
        </p:txBody>
      </p:sp>
      <p:sp>
        <p:nvSpPr>
          <p:cNvPr id="623634" name="Rectangle 18"/>
          <p:cNvSpPr>
            <a:spLocks noChangeArrowheads="1"/>
          </p:cNvSpPr>
          <p:nvPr/>
        </p:nvSpPr>
        <p:spPr bwMode="auto">
          <a:xfrm>
            <a:off x="1547664" y="3347700"/>
            <a:ext cx="1928797" cy="369332"/>
          </a:xfrm>
          <a:prstGeom prst="rect">
            <a:avLst/>
          </a:prstGeom>
          <a:gradFill rotWithShape="0">
            <a:gsLst>
              <a:gs pos="0">
                <a:srgbClr val="FFFFFF"/>
              </a:gs>
              <a:gs pos="100000">
                <a:srgbClr val="CCFFFF"/>
              </a:gs>
            </a:gsLst>
            <a:lin ang="5400000" scaled="1"/>
          </a:gradFill>
          <a:ln w="9525">
            <a:noFill/>
            <a:miter lim="800000"/>
          </a:ln>
          <a:effectLst/>
          <a:scene3d>
            <a:camera prst="legacyPerspectiveBottom"/>
            <a:lightRig rig="legacyFlat3" dir="t"/>
          </a:scene3d>
          <a:sp3d extrusionH="430200" prstMaterial="legacyMatte">
            <a:bevelT w="13500" h="13500" prst="angle"/>
            <a:bevelB w="13500" h="13500" prst="angle"/>
            <a:extrusionClr>
              <a:srgbClr val="CCFFFF"/>
            </a:extrusionClr>
          </a:sp3d>
        </p:spPr>
        <p:txBody>
          <a:bodyPr wrap="none">
            <a:spAutoFit/>
            <a:flatTx/>
          </a:bodyPr>
          <a:lstStyle/>
          <a:p>
            <a:r>
              <a:rPr lang="en-US" altLang="zh-CN" sz="1800" b="1" dirty="0">
                <a:solidFill>
                  <a:srgbClr val="0000FF"/>
                </a:solidFill>
              </a:rPr>
              <a:t>: </a:t>
            </a:r>
            <a:r>
              <a:rPr lang="en-US" altLang="zh-CN" sz="1800" b="1" dirty="0">
                <a:solidFill>
                  <a:schemeClr val="accent2"/>
                </a:solidFill>
              </a:rPr>
              <a:t>virtual </a:t>
            </a:r>
            <a:r>
              <a:rPr lang="en-US" altLang="zh-CN" sz="1800" b="1" dirty="0">
                <a:solidFill>
                  <a:srgbClr val="0000FF"/>
                </a:solidFill>
              </a:rPr>
              <a:t>public  B</a:t>
            </a:r>
          </a:p>
        </p:txBody>
      </p:sp>
      <p:grpSp>
        <p:nvGrpSpPr>
          <p:cNvPr id="623635" name="Group 19"/>
          <p:cNvGrpSpPr/>
          <p:nvPr/>
        </p:nvGrpSpPr>
        <p:grpSpPr bwMode="auto">
          <a:xfrm>
            <a:off x="5029200" y="1247775"/>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49" name="AutoShape 33"/>
          <p:cNvSpPr/>
          <p:nvPr/>
        </p:nvSpPr>
        <p:spPr bwMode="auto">
          <a:xfrm>
            <a:off x="1828800" y="5133975"/>
            <a:ext cx="1828800" cy="914400"/>
          </a:xfrm>
          <a:prstGeom prst="borderCallout2">
            <a:avLst>
              <a:gd name="adj1" fmla="val 12500"/>
              <a:gd name="adj2" fmla="val 104167"/>
              <a:gd name="adj3" fmla="val 12500"/>
              <a:gd name="adj4" fmla="val 120662"/>
              <a:gd name="adj5" fmla="val -47569"/>
              <a:gd name="adj6" fmla="val 17456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dirty="0"/>
              <a:t>一次调用</a:t>
            </a:r>
          </a:p>
          <a:p>
            <a:pPr eaLnBrk="0" hangingPunct="0">
              <a:lnSpc>
                <a:spcPct val="70000"/>
              </a:lnSpc>
              <a:spcBef>
                <a:spcPct val="50000"/>
              </a:spcBef>
            </a:pPr>
            <a:r>
              <a:rPr lang="en-US" altLang="zh-CN" sz="1800" b="1" dirty="0"/>
              <a:t>B</a:t>
            </a:r>
            <a:r>
              <a:rPr lang="zh-CN" altLang="en-US" sz="1800" b="1" dirty="0"/>
              <a:t>的构造函数</a:t>
            </a:r>
          </a:p>
        </p:txBody>
      </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638800" y="333375"/>
            <a:ext cx="2971800" cy="457200"/>
          </a:xfrm>
          <a:prstGeom prst="rect">
            <a:avLst/>
          </a:prstGeom>
          <a:noFill/>
          <a:ln w="9525">
            <a:noFill/>
            <a:miter lim="800000"/>
          </a:ln>
          <a:effectLst/>
        </p:spPr>
        <p:txBody>
          <a:bodyPr>
            <a:spAutoFit/>
          </a:bodyPr>
          <a:lstStyle/>
          <a:p>
            <a:r>
              <a:rPr lang="zh-CN" altLang="en-US" b="1" i="1" dirty="0">
                <a:solidFill>
                  <a:srgbClr val="008000"/>
                </a:solidFill>
              </a:rPr>
              <a:t>例</a:t>
            </a:r>
            <a:r>
              <a:rPr lang="en-US" altLang="zh-CN" b="1" i="1" dirty="0">
                <a:solidFill>
                  <a:srgbClr val="008000"/>
                </a:solidFill>
              </a:rPr>
              <a:t>8-9  </a:t>
            </a:r>
            <a:r>
              <a:rPr lang="zh-CN" altLang="en-US" b="1" i="1" dirty="0">
                <a:solidFill>
                  <a:srgbClr val="008000"/>
                </a:solidFill>
              </a:rPr>
              <a:t>虚继承的测试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23633"/>
                                        </p:tgtEl>
                                        <p:attrNameLst>
                                          <p:attrName>style.visibility</p:attrName>
                                        </p:attrNameLst>
                                      </p:cBhvr>
                                      <p:to>
                                        <p:strVal val="visible"/>
                                      </p:to>
                                    </p:set>
                                    <p:animEffect transition="in" filter="slide(fromTop)">
                                      <p:cBhvr>
                                        <p:cTn id="7" dur="500"/>
                                        <p:tgtEl>
                                          <p:spTgt spid="6236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23634"/>
                                        </p:tgtEl>
                                        <p:attrNameLst>
                                          <p:attrName>style.visibility</p:attrName>
                                        </p:attrNameLst>
                                      </p:cBhvr>
                                      <p:to>
                                        <p:strVal val="visible"/>
                                      </p:to>
                                    </p:set>
                                    <p:animEffect transition="in" filter="slide(fromTop)">
                                      <p:cBhvr>
                                        <p:cTn id="12" dur="500"/>
                                        <p:tgtEl>
                                          <p:spTgt spid="62363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23635"/>
                                        </p:tgtEl>
                                        <p:attrNameLst>
                                          <p:attrName>style.visibility</p:attrName>
                                        </p:attrNameLst>
                                      </p:cBhvr>
                                      <p:to>
                                        <p:strVal val="visible"/>
                                      </p:to>
                                    </p:set>
                                    <p:animEffect transition="in" filter="box(in)">
                                      <p:cBhvr>
                                        <p:cTn id="17" dur="500"/>
                                        <p:tgtEl>
                                          <p:spTgt spid="6236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3632"/>
                                        </p:tgtEl>
                                        <p:attrNameLst>
                                          <p:attrName>style.visibility</p:attrName>
                                        </p:attrNameLst>
                                      </p:cBhvr>
                                      <p:to>
                                        <p:strVal val="visible"/>
                                      </p:to>
                                    </p:set>
                                    <p:animEffect transition="in" filter="box(out)">
                                      <p:cBhvr>
                                        <p:cTn id="22" dur="500"/>
                                        <p:tgtEl>
                                          <p:spTgt spid="6236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23649"/>
                                        </p:tgtEl>
                                        <p:attrNameLst>
                                          <p:attrName>style.visibility</p:attrName>
                                        </p:attrNameLst>
                                      </p:cBhvr>
                                      <p:to>
                                        <p:strVal val="visible"/>
                                      </p:to>
                                    </p:set>
                                    <p:animEffect transition="in" filter="barn(outHorizontal)">
                                      <p:cBhvr>
                                        <p:cTn id="27" dur="500"/>
                                        <p:tgtEl>
                                          <p:spTgt spid="623649"/>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32" grpId="0" animBg="1"/>
      <p:bldP spid="623633" grpId="0" animBg="1" autoUpdateAnimBg="0"/>
      <p:bldP spid="623634" grpId="0" animBg="1" autoUpdateAnimBg="0"/>
      <p:bldP spid="623649"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Text Box 3"/>
          <p:cNvSpPr txBox="1">
            <a:spLocks noChangeArrowheads="1"/>
          </p:cNvSpPr>
          <p:nvPr/>
        </p:nvSpPr>
        <p:spPr bwMode="auto">
          <a:xfrm>
            <a:off x="63690" y="395339"/>
            <a:ext cx="5044885" cy="6003824"/>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dirty="0"/>
              <a:t>#include &lt;iostream&gt;</a:t>
            </a:r>
          </a:p>
          <a:p>
            <a:pPr algn="l"/>
            <a:r>
              <a:rPr lang="en-US" altLang="zh-CN" dirty="0"/>
              <a:t>using namespace std;</a:t>
            </a:r>
          </a:p>
          <a:p>
            <a:pPr algn="l"/>
            <a:r>
              <a:rPr lang="en-US" altLang="zh-CN" dirty="0"/>
              <a:t>class B</a:t>
            </a:r>
          </a:p>
          <a:p>
            <a:pPr algn="l"/>
            <a:r>
              <a:rPr lang="en-US" altLang="zh-CN" dirty="0"/>
              <a:t>{</a:t>
            </a:r>
          </a:p>
          <a:p>
            <a:pPr algn="l"/>
            <a:r>
              <a:rPr lang="en-US" altLang="zh-CN" dirty="0"/>
              <a:t>public:</a:t>
            </a:r>
          </a:p>
          <a:p>
            <a:pPr algn="l"/>
            <a:r>
              <a:rPr lang="en-US" altLang="zh-CN" dirty="0"/>
              <a:t>    B(int x = 10)</a:t>
            </a:r>
          </a:p>
          <a:p>
            <a:pPr algn="l"/>
            <a:r>
              <a:rPr lang="zh-CN" altLang="en-US" dirty="0"/>
              <a:t>    </a:t>
            </a:r>
            <a:r>
              <a:rPr lang="en-US" altLang="zh-CN" dirty="0"/>
              <a:t>{</a:t>
            </a:r>
          </a:p>
          <a:p>
            <a:pPr algn="l"/>
            <a:r>
              <a:rPr lang="en-US" altLang="zh-CN" dirty="0"/>
              <a:t>        b = x;</a:t>
            </a:r>
          </a:p>
          <a:p>
            <a:pPr algn="l"/>
            <a:r>
              <a:rPr lang="en-US" altLang="zh-CN" dirty="0"/>
              <a:t>        </a:t>
            </a:r>
            <a:r>
              <a:rPr lang="en-US" altLang="zh-CN" dirty="0" err="1"/>
              <a:t>cout</a:t>
            </a:r>
            <a:r>
              <a:rPr lang="en-US" altLang="zh-CN" dirty="0"/>
              <a:t> &lt;&lt; "Constructor called: B\n";</a:t>
            </a:r>
          </a:p>
          <a:p>
            <a:pPr algn="l"/>
            <a:r>
              <a:rPr lang="zh-CN" altLang="en-US" dirty="0"/>
              <a:t>    </a:t>
            </a:r>
            <a:r>
              <a:rPr lang="en-US" altLang="zh-CN" dirty="0"/>
              <a:t>}</a:t>
            </a:r>
          </a:p>
          <a:p>
            <a:pPr algn="l"/>
            <a:r>
              <a:rPr lang="en-US" altLang="zh-CN" dirty="0"/>
              <a:t>    ~B()</a:t>
            </a:r>
          </a:p>
          <a:p>
            <a:pPr algn="l"/>
            <a:r>
              <a:rPr lang="zh-CN" altLang="en-US" dirty="0"/>
              <a:t>    </a:t>
            </a:r>
            <a:r>
              <a:rPr lang="en-US" altLang="zh-CN" dirty="0"/>
              <a:t>{</a:t>
            </a:r>
          </a:p>
          <a:p>
            <a:pPr algn="l"/>
            <a:r>
              <a:rPr lang="en-US" altLang="zh-CN" dirty="0"/>
              <a:t>        </a:t>
            </a:r>
            <a:r>
              <a:rPr lang="en-US" altLang="zh-CN" dirty="0" err="1"/>
              <a:t>cout</a:t>
            </a:r>
            <a:r>
              <a:rPr lang="en-US" altLang="zh-CN" dirty="0"/>
              <a:t> &lt;&lt; "Destructor called: B\n";</a:t>
            </a:r>
          </a:p>
          <a:p>
            <a:pPr algn="l"/>
            <a:r>
              <a:rPr lang="zh-CN" altLang="en-US" dirty="0"/>
              <a:t>    </a:t>
            </a:r>
            <a:r>
              <a:rPr lang="en-US" altLang="zh-CN" dirty="0"/>
              <a:t>}</a:t>
            </a:r>
          </a:p>
          <a:p>
            <a:pPr algn="l"/>
            <a:r>
              <a:rPr lang="en-US" altLang="zh-CN" dirty="0"/>
              <a:t>    int b;</a:t>
            </a:r>
          </a:p>
          <a:p>
            <a:pPr algn="l"/>
            <a:r>
              <a:rPr lang="en-US" altLang="zh-CN" dirty="0"/>
              <a:t>};</a:t>
            </a:r>
            <a:endParaRPr lang="en-US" altLang="zh-CN" sz="1800" dirty="0"/>
          </a:p>
        </p:txBody>
      </p:sp>
      <p:grpSp>
        <p:nvGrpSpPr>
          <p:cNvPr id="623621" name="Group 5"/>
          <p:cNvGrpSpPr/>
          <p:nvPr/>
        </p:nvGrpSpPr>
        <p:grpSpPr bwMode="auto">
          <a:xfrm>
            <a:off x="5257800" y="1468438"/>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grpSp>
        <p:nvGrpSpPr>
          <p:cNvPr id="623635" name="Group 19"/>
          <p:cNvGrpSpPr/>
          <p:nvPr/>
        </p:nvGrpSpPr>
        <p:grpSpPr bwMode="auto">
          <a:xfrm>
            <a:off x="5244690" y="1273015"/>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436096" y="333375"/>
            <a:ext cx="3174504" cy="461665"/>
          </a:xfrm>
          <a:prstGeom prst="rect">
            <a:avLst/>
          </a:prstGeom>
          <a:noFill/>
          <a:ln w="9525">
            <a:noFill/>
            <a:miter lim="800000"/>
          </a:ln>
          <a:effectLst/>
        </p:spPr>
        <p:txBody>
          <a:bodyPr wrap="square">
            <a:spAutoFit/>
          </a:bodyPr>
          <a:lstStyle/>
          <a:p>
            <a:r>
              <a:rPr lang="zh-CN" altLang="en-US" b="1" i="1" dirty="0">
                <a:solidFill>
                  <a:srgbClr val="FF0000"/>
                </a:solidFill>
              </a:rPr>
              <a:t>例</a:t>
            </a:r>
            <a:r>
              <a:rPr lang="en-US" altLang="zh-CN" b="1" i="1" dirty="0">
                <a:solidFill>
                  <a:srgbClr val="FF0000"/>
                </a:solidFill>
              </a:rPr>
              <a:t>8-13  </a:t>
            </a:r>
            <a:r>
              <a:rPr lang="zh-CN" altLang="en-US" b="1" i="1" dirty="0">
                <a:solidFill>
                  <a:srgbClr val="008000"/>
                </a:solidFill>
              </a:rPr>
              <a:t>虚继承的测试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3635"/>
                                        </p:tgtEl>
                                        <p:attrNameLst>
                                          <p:attrName>style.visibility</p:attrName>
                                        </p:attrNameLst>
                                      </p:cBhvr>
                                      <p:to>
                                        <p:strVal val="visible"/>
                                      </p:to>
                                    </p:set>
                                    <p:animEffect transition="in" filter="box(in)">
                                      <p:cBhvr>
                                        <p:cTn id="7" dur="500"/>
                                        <p:tgtEl>
                                          <p:spTgt spid="62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Text Box 3"/>
          <p:cNvSpPr txBox="1">
            <a:spLocks noChangeArrowheads="1"/>
          </p:cNvSpPr>
          <p:nvPr/>
        </p:nvSpPr>
        <p:spPr bwMode="auto">
          <a:xfrm>
            <a:off x="63690" y="-35550"/>
            <a:ext cx="5062787" cy="6865598"/>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sz="2200" dirty="0"/>
              <a:t>class B1 : </a:t>
            </a:r>
            <a:r>
              <a:rPr lang="en-US" altLang="zh-CN" sz="2200" dirty="0">
                <a:solidFill>
                  <a:srgbClr val="FF0000"/>
                </a:solidFill>
              </a:rPr>
              <a:t>virtual</a:t>
            </a:r>
            <a:r>
              <a:rPr lang="en-US" altLang="zh-CN" sz="2200" dirty="0"/>
              <a:t> public B //</a:t>
            </a:r>
            <a:r>
              <a:rPr lang="zh-CN" altLang="en-US" sz="2200" dirty="0"/>
              <a:t>虚继承类</a:t>
            </a:r>
            <a:r>
              <a:rPr lang="en-US" altLang="zh-CN" sz="2200" dirty="0"/>
              <a:t>B</a:t>
            </a:r>
          </a:p>
          <a:p>
            <a:pPr algn="l"/>
            <a:r>
              <a:rPr lang="en-US" altLang="zh-CN" sz="2200" dirty="0"/>
              <a:t>{public:</a:t>
            </a:r>
          </a:p>
          <a:p>
            <a:pPr algn="l"/>
            <a:r>
              <a:rPr lang="fr-FR" altLang="zh-CN" sz="2200" dirty="0"/>
              <a:t>    B1(int x1 = 11, int y1 = 21) : </a:t>
            </a:r>
            <a:r>
              <a:rPr lang="fr-FR" altLang="zh-CN" sz="2200" dirty="0">
                <a:highlight>
                  <a:srgbClr val="008000"/>
                </a:highlight>
              </a:rPr>
              <a:t>B(x1)</a:t>
            </a:r>
          </a:p>
          <a:p>
            <a:pPr algn="l"/>
            <a:r>
              <a:rPr lang="zh-CN" altLang="en-US" sz="2200" dirty="0"/>
              <a:t>    </a:t>
            </a:r>
            <a:r>
              <a:rPr lang="en-US" altLang="zh-CN" sz="2200" dirty="0"/>
              <a:t>{  b1 = y1;</a:t>
            </a:r>
          </a:p>
          <a:p>
            <a:pPr algn="l"/>
            <a:r>
              <a:rPr lang="en-US" altLang="zh-CN" sz="2200" dirty="0"/>
              <a:t>        </a:t>
            </a:r>
            <a:r>
              <a:rPr lang="en-US" altLang="zh-CN" sz="2200" dirty="0" err="1"/>
              <a:t>cout</a:t>
            </a:r>
            <a:r>
              <a:rPr lang="en-US" altLang="zh-CN" sz="2200" dirty="0"/>
              <a:t> &lt;&lt; "Constructor called: B1\n";</a:t>
            </a:r>
          </a:p>
          <a:p>
            <a:pPr algn="l"/>
            <a:r>
              <a:rPr lang="zh-CN" altLang="en-US" sz="2200" dirty="0"/>
              <a:t>    </a:t>
            </a:r>
            <a:r>
              <a:rPr lang="en-US" altLang="zh-CN" sz="2200" dirty="0"/>
              <a:t>}</a:t>
            </a:r>
          </a:p>
          <a:p>
            <a:pPr algn="l"/>
            <a:r>
              <a:rPr lang="en-US" altLang="zh-CN" sz="2200" dirty="0"/>
              <a:t>    ~B1()</a:t>
            </a:r>
          </a:p>
          <a:p>
            <a:pPr algn="l"/>
            <a:r>
              <a:rPr lang="zh-CN" altLang="en-US" sz="2200" dirty="0"/>
              <a:t>    </a:t>
            </a:r>
            <a:r>
              <a:rPr lang="en-US" altLang="zh-CN" sz="2200" dirty="0"/>
              <a:t>{</a:t>
            </a:r>
            <a:r>
              <a:rPr lang="en-US" altLang="zh-CN" sz="2200" dirty="0" err="1"/>
              <a:t>cout</a:t>
            </a:r>
            <a:r>
              <a:rPr lang="en-US" altLang="zh-CN" sz="2200" dirty="0"/>
              <a:t> &lt;&lt; "Destructor called: B1\n";}</a:t>
            </a:r>
          </a:p>
          <a:p>
            <a:pPr algn="l"/>
            <a:r>
              <a:rPr lang="en-US" altLang="zh-CN" sz="2200" dirty="0"/>
              <a:t>    int b1;</a:t>
            </a:r>
          </a:p>
          <a:p>
            <a:pPr algn="l"/>
            <a:r>
              <a:rPr lang="en-US" altLang="zh-CN" sz="2200" dirty="0"/>
              <a:t>};</a:t>
            </a:r>
          </a:p>
          <a:p>
            <a:pPr algn="l"/>
            <a:r>
              <a:rPr lang="en-US" altLang="zh-CN" sz="2200" dirty="0"/>
              <a:t>class B2 : </a:t>
            </a:r>
            <a:r>
              <a:rPr lang="en-US" altLang="zh-CN" sz="2200" dirty="0">
                <a:solidFill>
                  <a:srgbClr val="FF0000"/>
                </a:solidFill>
              </a:rPr>
              <a:t>virtual</a:t>
            </a:r>
            <a:r>
              <a:rPr lang="en-US" altLang="zh-CN" sz="2200" dirty="0"/>
              <a:t> public B //</a:t>
            </a:r>
            <a:r>
              <a:rPr lang="zh-CN" altLang="en-US" sz="2200" dirty="0"/>
              <a:t>虚继承类</a:t>
            </a:r>
            <a:r>
              <a:rPr lang="en-US" altLang="zh-CN" sz="2200" dirty="0"/>
              <a:t>B</a:t>
            </a:r>
          </a:p>
          <a:p>
            <a:pPr algn="l"/>
            <a:r>
              <a:rPr lang="en-US" altLang="zh-CN" sz="2200" dirty="0"/>
              <a:t>{public:</a:t>
            </a:r>
          </a:p>
          <a:p>
            <a:pPr algn="l"/>
            <a:r>
              <a:rPr lang="fr-FR" altLang="zh-CN" sz="2200" dirty="0"/>
              <a:t>    B2(int x2 = 12, int y2 = 22) : </a:t>
            </a:r>
            <a:r>
              <a:rPr lang="fr-FR" altLang="zh-CN" sz="2200" dirty="0">
                <a:highlight>
                  <a:srgbClr val="008000"/>
                </a:highlight>
              </a:rPr>
              <a:t>B(x2)</a:t>
            </a:r>
          </a:p>
          <a:p>
            <a:pPr algn="l"/>
            <a:r>
              <a:rPr lang="zh-CN" altLang="en-US" sz="2200" dirty="0"/>
              <a:t>    </a:t>
            </a:r>
            <a:r>
              <a:rPr lang="en-US" altLang="zh-CN" sz="2200" dirty="0"/>
              <a:t>{  b2 = y2;</a:t>
            </a:r>
          </a:p>
          <a:p>
            <a:pPr algn="l"/>
            <a:r>
              <a:rPr lang="en-US" altLang="zh-CN" sz="2200" dirty="0"/>
              <a:t>        </a:t>
            </a:r>
            <a:r>
              <a:rPr lang="en-US" altLang="zh-CN" sz="2200" dirty="0" err="1"/>
              <a:t>cout</a:t>
            </a:r>
            <a:r>
              <a:rPr lang="en-US" altLang="zh-CN" sz="2200" dirty="0"/>
              <a:t> &lt;&lt; "Constructor called: B2\n";</a:t>
            </a:r>
          </a:p>
          <a:p>
            <a:pPr algn="l"/>
            <a:r>
              <a:rPr lang="zh-CN" altLang="en-US" sz="2200" dirty="0"/>
              <a:t>    </a:t>
            </a:r>
            <a:r>
              <a:rPr lang="en-US" altLang="zh-CN" sz="2200" dirty="0"/>
              <a:t>}</a:t>
            </a:r>
          </a:p>
          <a:p>
            <a:pPr algn="l"/>
            <a:r>
              <a:rPr lang="en-US" altLang="zh-CN" sz="2200" dirty="0"/>
              <a:t>    ~B2()</a:t>
            </a:r>
          </a:p>
          <a:p>
            <a:pPr algn="l"/>
            <a:r>
              <a:rPr lang="zh-CN" altLang="en-US" sz="2200" dirty="0"/>
              <a:t>    </a:t>
            </a:r>
            <a:r>
              <a:rPr lang="en-US" altLang="zh-CN" sz="2200" dirty="0"/>
              <a:t>{</a:t>
            </a:r>
            <a:r>
              <a:rPr lang="en-US" altLang="zh-CN" sz="2200" dirty="0" err="1"/>
              <a:t>cout</a:t>
            </a:r>
            <a:r>
              <a:rPr lang="en-US" altLang="zh-CN" sz="2200" dirty="0"/>
              <a:t> &lt;&lt; "Destructor called: B2\n";}</a:t>
            </a:r>
          </a:p>
          <a:p>
            <a:pPr algn="l"/>
            <a:r>
              <a:rPr lang="en-US" altLang="zh-CN" sz="2200" dirty="0"/>
              <a:t>    int b2;</a:t>
            </a:r>
          </a:p>
          <a:p>
            <a:pPr algn="l"/>
            <a:r>
              <a:rPr lang="en-US" altLang="zh-CN" sz="2200" dirty="0"/>
              <a:t>};</a:t>
            </a:r>
          </a:p>
        </p:txBody>
      </p:sp>
      <p:grpSp>
        <p:nvGrpSpPr>
          <p:cNvPr id="623621" name="Group 5"/>
          <p:cNvGrpSpPr/>
          <p:nvPr/>
        </p:nvGrpSpPr>
        <p:grpSpPr bwMode="auto">
          <a:xfrm>
            <a:off x="5257800" y="1468438"/>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grpSp>
        <p:nvGrpSpPr>
          <p:cNvPr id="623635" name="Group 19"/>
          <p:cNvGrpSpPr/>
          <p:nvPr/>
        </p:nvGrpSpPr>
        <p:grpSpPr bwMode="auto">
          <a:xfrm>
            <a:off x="5006504" y="1240165"/>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436096" y="333375"/>
            <a:ext cx="3174504" cy="461665"/>
          </a:xfrm>
          <a:prstGeom prst="rect">
            <a:avLst/>
          </a:prstGeom>
          <a:noFill/>
          <a:ln w="9525">
            <a:noFill/>
            <a:miter lim="800000"/>
          </a:ln>
          <a:effectLst/>
        </p:spPr>
        <p:txBody>
          <a:bodyPr wrap="square">
            <a:spAutoFit/>
          </a:bodyPr>
          <a:lstStyle/>
          <a:p>
            <a:r>
              <a:rPr lang="zh-CN" altLang="en-US" b="1" i="1" dirty="0">
                <a:solidFill>
                  <a:srgbClr val="FF0000"/>
                </a:solidFill>
              </a:rPr>
              <a:t>例</a:t>
            </a:r>
            <a:r>
              <a:rPr lang="en-US" altLang="zh-CN" b="1" i="1" dirty="0">
                <a:solidFill>
                  <a:srgbClr val="FF0000"/>
                </a:solidFill>
              </a:rPr>
              <a:t>8-13  </a:t>
            </a:r>
            <a:r>
              <a:rPr lang="zh-CN" altLang="en-US" b="1" i="1" dirty="0">
                <a:solidFill>
                  <a:srgbClr val="008000"/>
                </a:solidFill>
              </a:rPr>
              <a:t>虚继承的测试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3635"/>
                                        </p:tgtEl>
                                        <p:attrNameLst>
                                          <p:attrName>style.visibility</p:attrName>
                                        </p:attrNameLst>
                                      </p:cBhvr>
                                      <p:to>
                                        <p:strVal val="visible"/>
                                      </p:to>
                                    </p:set>
                                    <p:animEffect transition="in" filter="box(in)">
                                      <p:cBhvr>
                                        <p:cTn id="7" dur="500"/>
                                        <p:tgtEl>
                                          <p:spTgt spid="62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Text Box 3"/>
          <p:cNvSpPr txBox="1">
            <a:spLocks noChangeArrowheads="1"/>
          </p:cNvSpPr>
          <p:nvPr/>
        </p:nvSpPr>
        <p:spPr bwMode="auto">
          <a:xfrm>
            <a:off x="63690" y="580005"/>
            <a:ext cx="5044885" cy="5634492"/>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dirty="0"/>
              <a:t>class D : </a:t>
            </a:r>
            <a:r>
              <a:rPr lang="en-US" altLang="zh-CN" dirty="0">
                <a:solidFill>
                  <a:srgbClr val="FF0000"/>
                </a:solidFill>
              </a:rPr>
              <a:t>public</a:t>
            </a:r>
            <a:r>
              <a:rPr lang="en-US" altLang="zh-CN" dirty="0"/>
              <a:t> B1, </a:t>
            </a:r>
            <a:r>
              <a:rPr lang="en-US" altLang="zh-CN" dirty="0">
                <a:solidFill>
                  <a:srgbClr val="FF0000"/>
                </a:solidFill>
              </a:rPr>
              <a:t>public</a:t>
            </a:r>
            <a:r>
              <a:rPr lang="en-US" altLang="zh-CN" dirty="0"/>
              <a:t> B2</a:t>
            </a:r>
          </a:p>
          <a:p>
            <a:pPr algn="l"/>
            <a:r>
              <a:rPr lang="en-US" altLang="zh-CN" dirty="0"/>
              <a:t>{</a:t>
            </a:r>
          </a:p>
          <a:p>
            <a:pPr algn="l"/>
            <a:r>
              <a:rPr lang="en-US" altLang="zh-CN" dirty="0"/>
              <a:t>public:</a:t>
            </a:r>
          </a:p>
          <a:p>
            <a:pPr algn="l"/>
            <a:r>
              <a:rPr lang="sv-SE" altLang="zh-CN" dirty="0"/>
              <a:t>    D(int </a:t>
            </a:r>
            <a:r>
              <a:rPr lang="sv-SE" altLang="zh-CN" dirty="0">
                <a:highlight>
                  <a:srgbClr val="008000"/>
                </a:highlight>
              </a:rPr>
              <a:t>i</a:t>
            </a:r>
            <a:r>
              <a:rPr lang="sv-SE" altLang="zh-CN" dirty="0"/>
              <a:t> = 1, int </a:t>
            </a:r>
            <a:r>
              <a:rPr lang="sv-SE" altLang="zh-CN" dirty="0">
                <a:highlight>
                  <a:srgbClr val="FFFF00"/>
                </a:highlight>
              </a:rPr>
              <a:t>j1</a:t>
            </a:r>
            <a:r>
              <a:rPr lang="sv-SE" altLang="zh-CN" dirty="0"/>
              <a:t> = 2, int </a:t>
            </a:r>
            <a:r>
              <a:rPr lang="sv-SE" altLang="zh-CN" dirty="0">
                <a:highlight>
                  <a:srgbClr val="FF0000"/>
                </a:highlight>
              </a:rPr>
              <a:t>j2</a:t>
            </a:r>
            <a:r>
              <a:rPr lang="sv-SE" altLang="zh-CN" dirty="0"/>
              <a:t> = 3, </a:t>
            </a:r>
            <a:br>
              <a:rPr lang="sv-SE" altLang="zh-CN" dirty="0"/>
            </a:br>
            <a:r>
              <a:rPr lang="sv-SE" altLang="zh-CN" dirty="0"/>
              <a:t>int k = 4) : </a:t>
            </a:r>
            <a:r>
              <a:rPr lang="sv-SE" altLang="zh-CN" dirty="0">
                <a:highlight>
                  <a:srgbClr val="008000"/>
                </a:highlight>
              </a:rPr>
              <a:t>B(i)</a:t>
            </a:r>
            <a:r>
              <a:rPr lang="sv-SE" altLang="zh-CN" dirty="0"/>
              <a:t>, </a:t>
            </a:r>
            <a:r>
              <a:rPr lang="sv-SE" altLang="zh-CN" dirty="0">
                <a:highlight>
                  <a:srgbClr val="FFFF00"/>
                </a:highlight>
              </a:rPr>
              <a:t>B1(j1)</a:t>
            </a:r>
            <a:r>
              <a:rPr lang="sv-SE" altLang="zh-CN" dirty="0"/>
              <a:t>, </a:t>
            </a:r>
            <a:r>
              <a:rPr lang="sv-SE" altLang="zh-CN" dirty="0">
                <a:highlight>
                  <a:srgbClr val="FF0000"/>
                </a:highlight>
              </a:rPr>
              <a:t>B2(j2)</a:t>
            </a:r>
          </a:p>
          <a:p>
            <a:pPr algn="l"/>
            <a:r>
              <a:rPr lang="zh-CN" altLang="en-US" dirty="0"/>
              <a:t>    </a:t>
            </a:r>
            <a:r>
              <a:rPr lang="en-US" altLang="zh-CN" dirty="0"/>
              <a:t>{</a:t>
            </a:r>
          </a:p>
          <a:p>
            <a:pPr algn="l"/>
            <a:r>
              <a:rPr lang="en-US" altLang="zh-CN" dirty="0"/>
              <a:t>        d = k;</a:t>
            </a:r>
          </a:p>
          <a:p>
            <a:pPr algn="l"/>
            <a:r>
              <a:rPr lang="en-US" altLang="zh-CN" dirty="0"/>
              <a:t>        </a:t>
            </a:r>
            <a:r>
              <a:rPr lang="en-US" altLang="zh-CN" dirty="0" err="1"/>
              <a:t>cout</a:t>
            </a:r>
            <a:r>
              <a:rPr lang="en-US" altLang="zh-CN" dirty="0"/>
              <a:t> &lt;&lt; "Constructor called: D\n";</a:t>
            </a:r>
          </a:p>
          <a:p>
            <a:pPr algn="l"/>
            <a:r>
              <a:rPr lang="zh-CN" altLang="en-US" dirty="0"/>
              <a:t>    </a:t>
            </a:r>
            <a:r>
              <a:rPr lang="en-US" altLang="zh-CN" dirty="0"/>
              <a:t>}</a:t>
            </a:r>
          </a:p>
          <a:p>
            <a:pPr algn="l"/>
            <a:r>
              <a:rPr lang="en-US" altLang="zh-CN" dirty="0"/>
              <a:t>    ~D()</a:t>
            </a:r>
          </a:p>
          <a:p>
            <a:pPr algn="l"/>
            <a:r>
              <a:rPr lang="zh-CN" altLang="en-US" dirty="0"/>
              <a:t>    </a:t>
            </a:r>
            <a:r>
              <a:rPr lang="en-US" altLang="zh-CN" dirty="0"/>
              <a:t>{</a:t>
            </a:r>
          </a:p>
          <a:p>
            <a:pPr algn="l"/>
            <a:r>
              <a:rPr lang="en-US" altLang="zh-CN" dirty="0"/>
              <a:t>        </a:t>
            </a:r>
            <a:r>
              <a:rPr lang="en-US" altLang="zh-CN" dirty="0" err="1"/>
              <a:t>cout</a:t>
            </a:r>
            <a:r>
              <a:rPr lang="en-US" altLang="zh-CN" dirty="0"/>
              <a:t> &lt;&lt; "Destructor called: D\n";</a:t>
            </a:r>
          </a:p>
          <a:p>
            <a:pPr algn="l"/>
            <a:r>
              <a:rPr lang="zh-CN" altLang="en-US" dirty="0"/>
              <a:t>    </a:t>
            </a:r>
            <a:r>
              <a:rPr lang="en-US" altLang="zh-CN" dirty="0"/>
              <a:t>}</a:t>
            </a:r>
          </a:p>
          <a:p>
            <a:pPr algn="l"/>
            <a:r>
              <a:rPr lang="en-US" altLang="zh-CN" dirty="0"/>
              <a:t>    int d;</a:t>
            </a:r>
          </a:p>
          <a:p>
            <a:pPr algn="l"/>
            <a:r>
              <a:rPr lang="en-US" altLang="zh-CN" dirty="0"/>
              <a:t>};</a:t>
            </a:r>
            <a:endParaRPr lang="en-US" altLang="zh-CN" sz="1800" dirty="0"/>
          </a:p>
        </p:txBody>
      </p:sp>
      <p:grpSp>
        <p:nvGrpSpPr>
          <p:cNvPr id="623621" name="Group 5"/>
          <p:cNvGrpSpPr/>
          <p:nvPr/>
        </p:nvGrpSpPr>
        <p:grpSpPr bwMode="auto">
          <a:xfrm>
            <a:off x="5257800" y="1468438"/>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grpSp>
        <p:nvGrpSpPr>
          <p:cNvPr id="623635" name="Group 19"/>
          <p:cNvGrpSpPr/>
          <p:nvPr/>
        </p:nvGrpSpPr>
        <p:grpSpPr bwMode="auto">
          <a:xfrm>
            <a:off x="5141298" y="1273015"/>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436096" y="333375"/>
            <a:ext cx="3174504" cy="461665"/>
          </a:xfrm>
          <a:prstGeom prst="rect">
            <a:avLst/>
          </a:prstGeom>
          <a:noFill/>
          <a:ln w="9525">
            <a:noFill/>
            <a:miter lim="800000"/>
          </a:ln>
          <a:effectLst/>
        </p:spPr>
        <p:txBody>
          <a:bodyPr wrap="square">
            <a:spAutoFit/>
          </a:bodyPr>
          <a:lstStyle/>
          <a:p>
            <a:r>
              <a:rPr lang="zh-CN" altLang="en-US" b="1" i="1" dirty="0">
                <a:solidFill>
                  <a:srgbClr val="FF0000"/>
                </a:solidFill>
              </a:rPr>
              <a:t>例</a:t>
            </a:r>
            <a:r>
              <a:rPr lang="en-US" altLang="zh-CN" b="1" i="1" dirty="0">
                <a:solidFill>
                  <a:srgbClr val="FF0000"/>
                </a:solidFill>
              </a:rPr>
              <a:t>8-13  </a:t>
            </a:r>
            <a:r>
              <a:rPr lang="zh-CN" altLang="en-US" b="1" i="1" dirty="0">
                <a:solidFill>
                  <a:srgbClr val="008000"/>
                </a:solidFill>
              </a:rPr>
              <a:t>虚继承的测试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3635"/>
                                        </p:tgtEl>
                                        <p:attrNameLst>
                                          <p:attrName>style.visibility</p:attrName>
                                        </p:attrNameLst>
                                      </p:cBhvr>
                                      <p:to>
                                        <p:strVal val="visible"/>
                                      </p:to>
                                    </p:set>
                                    <p:animEffect transition="in" filter="box(in)">
                                      <p:cBhvr>
                                        <p:cTn id="7" dur="500"/>
                                        <p:tgtEl>
                                          <p:spTgt spid="62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175185" y="3715855"/>
            <a:ext cx="2905125" cy="3142145"/>
          </a:xfrm>
          <a:prstGeom prst="rect">
            <a:avLst/>
          </a:prstGeom>
        </p:spPr>
      </p:pic>
      <p:sp>
        <p:nvSpPr>
          <p:cNvPr id="623619" name="Text Box 3"/>
          <p:cNvSpPr txBox="1">
            <a:spLocks noChangeArrowheads="1"/>
          </p:cNvSpPr>
          <p:nvPr/>
        </p:nvSpPr>
        <p:spPr bwMode="auto">
          <a:xfrm>
            <a:off x="63690" y="210671"/>
            <a:ext cx="5062787" cy="6373156"/>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dirty="0"/>
              <a:t>void test()</a:t>
            </a:r>
          </a:p>
          <a:p>
            <a:pPr algn="l"/>
            <a:r>
              <a:rPr lang="en-US" altLang="zh-CN" dirty="0"/>
              <a:t>{</a:t>
            </a:r>
          </a:p>
          <a:p>
            <a:pPr algn="l"/>
            <a:r>
              <a:rPr lang="en-US" altLang="zh-CN" dirty="0"/>
              <a:t>    </a:t>
            </a:r>
            <a:r>
              <a:rPr lang="en-US" altLang="zh-CN" dirty="0">
                <a:solidFill>
                  <a:srgbClr val="FF0000"/>
                </a:solidFill>
              </a:rPr>
              <a:t>D </a:t>
            </a:r>
            <a:r>
              <a:rPr lang="en-US" altLang="zh-CN" dirty="0" err="1">
                <a:solidFill>
                  <a:srgbClr val="FF0000"/>
                </a:solidFill>
              </a:rPr>
              <a:t>objD</a:t>
            </a:r>
            <a:r>
              <a:rPr lang="en-US" altLang="zh-CN" dirty="0">
                <a:solidFill>
                  <a:srgbClr val="FF0000"/>
                </a:solidFill>
              </a:rPr>
              <a:t>;</a:t>
            </a:r>
          </a:p>
          <a:p>
            <a:pPr algn="l"/>
            <a:r>
              <a:rPr lang="en-US" altLang="zh-CN" dirty="0"/>
              <a:t>    </a:t>
            </a:r>
            <a:r>
              <a:rPr lang="en-US" altLang="zh-CN" dirty="0" err="1"/>
              <a:t>cout</a:t>
            </a:r>
            <a:r>
              <a:rPr lang="en-US" altLang="zh-CN" dirty="0"/>
              <a:t> &lt;&lt; "</a:t>
            </a:r>
            <a:r>
              <a:rPr lang="en-US" altLang="zh-CN" dirty="0" err="1"/>
              <a:t>objD.b</a:t>
            </a:r>
            <a:r>
              <a:rPr lang="en-US" altLang="zh-CN" dirty="0"/>
              <a:t>=" &lt;&lt; </a:t>
            </a:r>
            <a:r>
              <a:rPr lang="en-US" altLang="zh-CN" dirty="0" err="1"/>
              <a:t>objD.b</a:t>
            </a:r>
            <a:r>
              <a:rPr lang="en-US" altLang="zh-CN" dirty="0"/>
              <a:t> </a:t>
            </a:r>
            <a:br>
              <a:rPr lang="en-US" altLang="zh-CN" dirty="0"/>
            </a:br>
            <a:r>
              <a:rPr lang="en-US" altLang="zh-CN" dirty="0"/>
              <a:t>&lt;&lt; </a:t>
            </a:r>
            <a:r>
              <a:rPr lang="en-US" altLang="zh-CN" dirty="0" err="1"/>
              <a:t>endl</a:t>
            </a:r>
            <a:r>
              <a:rPr lang="en-US" altLang="zh-CN" dirty="0"/>
              <a:t>;</a:t>
            </a:r>
          </a:p>
          <a:p>
            <a:pPr algn="l"/>
            <a:r>
              <a:rPr lang="en-US" altLang="zh-CN" dirty="0"/>
              <a:t>    </a:t>
            </a:r>
            <a:r>
              <a:rPr lang="en-US" altLang="zh-CN" dirty="0" err="1"/>
              <a:t>cout</a:t>
            </a:r>
            <a:r>
              <a:rPr lang="en-US" altLang="zh-CN" dirty="0"/>
              <a:t> &lt;&lt; "objD.b1=" &lt;&lt; objD.b1 </a:t>
            </a:r>
            <a:br>
              <a:rPr lang="en-US" altLang="zh-CN" dirty="0"/>
            </a:br>
            <a:r>
              <a:rPr lang="en-US" altLang="zh-CN" dirty="0"/>
              <a:t>&lt;&lt; "\nobjD.b2=" &lt;&lt; objD.b2</a:t>
            </a:r>
          </a:p>
          <a:p>
            <a:pPr algn="l"/>
            <a:r>
              <a:rPr lang="en-US" altLang="zh-CN" dirty="0"/>
              <a:t>        &lt;&lt; "\</a:t>
            </a:r>
            <a:r>
              <a:rPr lang="en-US" altLang="zh-CN" dirty="0" err="1"/>
              <a:t>nobjD.d</a:t>
            </a:r>
            <a:r>
              <a:rPr lang="en-US" altLang="zh-CN" dirty="0"/>
              <a:t>=" &lt;&lt; </a:t>
            </a:r>
            <a:r>
              <a:rPr lang="en-US" altLang="zh-CN" dirty="0" err="1"/>
              <a:t>objD.d</a:t>
            </a:r>
            <a:r>
              <a:rPr lang="en-US" altLang="zh-CN" dirty="0"/>
              <a:t> &lt;&lt; '\n';</a:t>
            </a:r>
          </a:p>
          <a:p>
            <a:pPr algn="l"/>
            <a:r>
              <a:rPr lang="en-US" altLang="zh-CN" dirty="0"/>
              <a:t>    </a:t>
            </a:r>
            <a:r>
              <a:rPr lang="en-US" altLang="zh-CN" dirty="0">
                <a:solidFill>
                  <a:srgbClr val="FF0000"/>
                </a:solidFill>
              </a:rPr>
              <a:t>B1 objB1;</a:t>
            </a:r>
          </a:p>
          <a:p>
            <a:pPr algn="l"/>
            <a:r>
              <a:rPr lang="en-US" altLang="zh-CN" dirty="0"/>
              <a:t>    </a:t>
            </a:r>
            <a:r>
              <a:rPr lang="en-US" altLang="zh-CN" dirty="0" err="1"/>
              <a:t>cout</a:t>
            </a:r>
            <a:r>
              <a:rPr lang="en-US" altLang="zh-CN" dirty="0"/>
              <a:t> &lt;&lt; "objB1.b=" &lt;&lt; objB1.b </a:t>
            </a:r>
            <a:br>
              <a:rPr lang="en-US" altLang="zh-CN" dirty="0"/>
            </a:br>
            <a:r>
              <a:rPr lang="en-US" altLang="zh-CN" dirty="0"/>
              <a:t>&lt;&lt; "\nobjB1.b1=" &lt;&lt; objB1.b1 &lt;&lt; </a:t>
            </a:r>
            <a:r>
              <a:rPr lang="en-US" altLang="zh-CN" dirty="0" err="1"/>
              <a:t>endl</a:t>
            </a:r>
            <a:r>
              <a:rPr lang="en-US" altLang="zh-CN" dirty="0"/>
              <a:t>;</a:t>
            </a:r>
          </a:p>
          <a:p>
            <a:pPr algn="l"/>
            <a:r>
              <a:rPr lang="en-US" altLang="zh-CN" dirty="0"/>
              <a:t>}</a:t>
            </a:r>
          </a:p>
          <a:p>
            <a:pPr algn="l"/>
            <a:endParaRPr lang="en-US" altLang="zh-CN" dirty="0"/>
          </a:p>
          <a:p>
            <a:pPr algn="l"/>
            <a:r>
              <a:rPr lang="en-US" altLang="zh-CN" dirty="0"/>
              <a:t>int main()</a:t>
            </a:r>
          </a:p>
          <a:p>
            <a:pPr algn="l"/>
            <a:r>
              <a:rPr lang="en-US" altLang="zh-CN" dirty="0"/>
              <a:t>{</a:t>
            </a:r>
          </a:p>
          <a:p>
            <a:pPr algn="l"/>
            <a:r>
              <a:rPr lang="en-US" altLang="zh-CN" dirty="0"/>
              <a:t>    test();</a:t>
            </a:r>
          </a:p>
          <a:p>
            <a:pPr algn="l"/>
            <a:r>
              <a:rPr lang="en-US" altLang="zh-CN" dirty="0"/>
              <a:t>}</a:t>
            </a:r>
            <a:endParaRPr lang="en-US" altLang="zh-CN" sz="2200" dirty="0"/>
          </a:p>
        </p:txBody>
      </p:sp>
      <p:grpSp>
        <p:nvGrpSpPr>
          <p:cNvPr id="623621" name="Group 5"/>
          <p:cNvGrpSpPr/>
          <p:nvPr/>
        </p:nvGrpSpPr>
        <p:grpSpPr bwMode="auto">
          <a:xfrm>
            <a:off x="5257800" y="1468438"/>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sp>
        <p:nvSpPr>
          <p:cNvPr id="623632" name="Oval 16"/>
          <p:cNvSpPr>
            <a:spLocks noChangeArrowheads="1"/>
          </p:cNvSpPr>
          <p:nvPr/>
        </p:nvSpPr>
        <p:spPr bwMode="auto">
          <a:xfrm>
            <a:off x="5986677" y="3861048"/>
            <a:ext cx="2041707" cy="304800"/>
          </a:xfrm>
          <a:prstGeom prst="ellipse">
            <a:avLst/>
          </a:prstGeom>
          <a:noFill/>
          <a:ln w="19050">
            <a:solidFill>
              <a:srgbClr val="FF3300"/>
            </a:solidFill>
            <a:round/>
          </a:ln>
          <a:effectLst/>
        </p:spPr>
        <p:txBody>
          <a:bodyPr wrap="none" anchor="ctr"/>
          <a:lstStyle/>
          <a:p>
            <a:endParaRPr lang="zh-CN" altLang="en-US"/>
          </a:p>
        </p:txBody>
      </p:sp>
      <p:grpSp>
        <p:nvGrpSpPr>
          <p:cNvPr id="623635" name="Group 19"/>
          <p:cNvGrpSpPr/>
          <p:nvPr/>
        </p:nvGrpSpPr>
        <p:grpSpPr bwMode="auto">
          <a:xfrm>
            <a:off x="5126477" y="1143359"/>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49" name="AutoShape 33"/>
          <p:cNvSpPr/>
          <p:nvPr/>
        </p:nvSpPr>
        <p:spPr bwMode="auto">
          <a:xfrm>
            <a:off x="2595083" y="4509120"/>
            <a:ext cx="2054443" cy="914400"/>
          </a:xfrm>
          <a:prstGeom prst="borderCallout2">
            <a:avLst>
              <a:gd name="adj1" fmla="val 12500"/>
              <a:gd name="adj2" fmla="val 104167"/>
              <a:gd name="adj3" fmla="val 12500"/>
              <a:gd name="adj4" fmla="val 120662"/>
              <a:gd name="adj5" fmla="val -36930"/>
              <a:gd name="adj6" fmla="val 2187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dirty="0"/>
              <a:t>构造</a:t>
            </a:r>
            <a:r>
              <a:rPr lang="en-US" altLang="zh-CN" sz="1800" b="1" dirty="0">
                <a:highlight>
                  <a:srgbClr val="FF0000"/>
                </a:highlight>
              </a:rPr>
              <a:t>D</a:t>
            </a:r>
            <a:r>
              <a:rPr lang="zh-CN" altLang="en-US" sz="1800" b="1" dirty="0"/>
              <a:t>时一次调用</a:t>
            </a:r>
          </a:p>
          <a:p>
            <a:pPr eaLnBrk="0" hangingPunct="0">
              <a:lnSpc>
                <a:spcPct val="70000"/>
              </a:lnSpc>
              <a:spcBef>
                <a:spcPct val="50000"/>
              </a:spcBef>
            </a:pPr>
            <a:r>
              <a:rPr lang="en-US" altLang="zh-CN" sz="1800" b="1" dirty="0"/>
              <a:t>B</a:t>
            </a:r>
            <a:r>
              <a:rPr lang="zh-CN" altLang="en-US" sz="1800" b="1" dirty="0"/>
              <a:t>的构造函数</a:t>
            </a:r>
          </a:p>
        </p:txBody>
      </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436096" y="333375"/>
            <a:ext cx="3174504" cy="461665"/>
          </a:xfrm>
          <a:prstGeom prst="rect">
            <a:avLst/>
          </a:prstGeom>
          <a:noFill/>
          <a:ln w="9525">
            <a:noFill/>
            <a:miter lim="800000"/>
          </a:ln>
          <a:effectLst/>
        </p:spPr>
        <p:txBody>
          <a:bodyPr wrap="square">
            <a:spAutoFit/>
          </a:bodyPr>
          <a:lstStyle/>
          <a:p>
            <a:r>
              <a:rPr lang="zh-CN" altLang="en-US" b="1" i="1" dirty="0">
                <a:solidFill>
                  <a:srgbClr val="FF0000"/>
                </a:solidFill>
              </a:rPr>
              <a:t>例</a:t>
            </a:r>
            <a:r>
              <a:rPr lang="en-US" altLang="zh-CN" b="1" i="1" dirty="0">
                <a:solidFill>
                  <a:srgbClr val="FF0000"/>
                </a:solidFill>
              </a:rPr>
              <a:t>8-13  </a:t>
            </a:r>
            <a:r>
              <a:rPr lang="zh-CN" altLang="en-US" b="1" i="1" dirty="0">
                <a:solidFill>
                  <a:srgbClr val="008000"/>
                </a:solidFill>
              </a:rPr>
              <a:t>虚继承的测试</a:t>
            </a:r>
          </a:p>
        </p:txBody>
      </p:sp>
      <p:sp>
        <p:nvSpPr>
          <p:cNvPr id="33" name="Oval 16"/>
          <p:cNvSpPr>
            <a:spLocks noChangeArrowheads="1"/>
          </p:cNvSpPr>
          <p:nvPr/>
        </p:nvSpPr>
        <p:spPr bwMode="auto">
          <a:xfrm>
            <a:off x="5986677" y="4962872"/>
            <a:ext cx="2041707" cy="304800"/>
          </a:xfrm>
          <a:prstGeom prst="ellipse">
            <a:avLst/>
          </a:prstGeom>
          <a:noFill/>
          <a:ln w="19050">
            <a:solidFill>
              <a:srgbClr val="FF3300"/>
            </a:solidFill>
            <a:round/>
          </a:ln>
          <a:effectLst/>
        </p:spPr>
        <p:txBody>
          <a:bodyPr wrap="none" anchor="ctr"/>
          <a:lstStyle/>
          <a:p>
            <a:endParaRPr lang="zh-CN" altLang="en-US"/>
          </a:p>
        </p:txBody>
      </p:sp>
      <p:sp>
        <p:nvSpPr>
          <p:cNvPr id="34" name="AutoShape 33"/>
          <p:cNvSpPr/>
          <p:nvPr/>
        </p:nvSpPr>
        <p:spPr bwMode="auto">
          <a:xfrm>
            <a:off x="2595083" y="5610944"/>
            <a:ext cx="2336957" cy="914400"/>
          </a:xfrm>
          <a:prstGeom prst="borderCallout2">
            <a:avLst>
              <a:gd name="adj1" fmla="val 12500"/>
              <a:gd name="adj2" fmla="val 104167"/>
              <a:gd name="adj3" fmla="val 12500"/>
              <a:gd name="adj4" fmla="val 120662"/>
              <a:gd name="adj5" fmla="val -39058"/>
              <a:gd name="adj6" fmla="val 193342"/>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dirty="0"/>
              <a:t>构造</a:t>
            </a:r>
            <a:r>
              <a:rPr lang="en-US" altLang="zh-CN" sz="1800" b="1" dirty="0">
                <a:highlight>
                  <a:srgbClr val="FF0000"/>
                </a:highlight>
              </a:rPr>
              <a:t>B1</a:t>
            </a:r>
            <a:r>
              <a:rPr lang="zh-CN" altLang="en-US" sz="1800" b="1" dirty="0"/>
              <a:t>时再一次调用</a:t>
            </a:r>
          </a:p>
          <a:p>
            <a:pPr eaLnBrk="0" hangingPunct="0">
              <a:lnSpc>
                <a:spcPct val="70000"/>
              </a:lnSpc>
              <a:spcBef>
                <a:spcPct val="50000"/>
              </a:spcBef>
            </a:pPr>
            <a:r>
              <a:rPr lang="en-US" altLang="zh-CN" sz="1800" b="1" dirty="0"/>
              <a:t>B</a:t>
            </a:r>
            <a:r>
              <a:rPr lang="zh-CN" altLang="en-US" sz="1800" b="1" dirty="0"/>
              <a:t>的构造函数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3635"/>
                                        </p:tgtEl>
                                        <p:attrNameLst>
                                          <p:attrName>style.visibility</p:attrName>
                                        </p:attrNameLst>
                                      </p:cBhvr>
                                      <p:to>
                                        <p:strVal val="visible"/>
                                      </p:to>
                                    </p:set>
                                    <p:animEffect transition="in" filter="box(in)">
                                      <p:cBhvr>
                                        <p:cTn id="7" dur="500"/>
                                        <p:tgtEl>
                                          <p:spTgt spid="6236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3632"/>
                                        </p:tgtEl>
                                        <p:attrNameLst>
                                          <p:attrName>style.visibility</p:attrName>
                                        </p:attrNameLst>
                                      </p:cBhvr>
                                      <p:to>
                                        <p:strVal val="visible"/>
                                      </p:to>
                                    </p:set>
                                    <p:animEffect transition="in" filter="box(out)">
                                      <p:cBhvr>
                                        <p:cTn id="12" dur="500"/>
                                        <p:tgtEl>
                                          <p:spTgt spid="6236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23649"/>
                                        </p:tgtEl>
                                        <p:attrNameLst>
                                          <p:attrName>style.visibility</p:attrName>
                                        </p:attrNameLst>
                                      </p:cBhvr>
                                      <p:to>
                                        <p:strVal val="visible"/>
                                      </p:to>
                                    </p:set>
                                    <p:animEffect transition="in" filter="barn(outHorizontal)">
                                      <p:cBhvr>
                                        <p:cTn id="17" dur="500"/>
                                        <p:tgtEl>
                                          <p:spTgt spid="6236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ou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32" grpId="0" animBg="1"/>
      <p:bldP spid="623649" grpId="0" animBg="1" autoUpdateAnimBg="0"/>
      <p:bldP spid="33" grpId="0" animBg="1"/>
      <p:bldP spid="34" grpId="0"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Text Box 3"/>
          <p:cNvSpPr txBox="1">
            <a:spLocks noChangeArrowheads="1"/>
          </p:cNvSpPr>
          <p:nvPr/>
        </p:nvSpPr>
        <p:spPr bwMode="auto">
          <a:xfrm>
            <a:off x="63690" y="580005"/>
            <a:ext cx="5198539" cy="5634492"/>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dirty="0"/>
              <a:t>class D : </a:t>
            </a:r>
            <a:r>
              <a:rPr lang="en-US" altLang="zh-CN" dirty="0">
                <a:solidFill>
                  <a:srgbClr val="FF0000"/>
                </a:solidFill>
              </a:rPr>
              <a:t>public</a:t>
            </a:r>
            <a:r>
              <a:rPr lang="en-US" altLang="zh-CN" dirty="0"/>
              <a:t> B1, </a:t>
            </a:r>
            <a:r>
              <a:rPr lang="en-US" altLang="zh-CN" dirty="0">
                <a:solidFill>
                  <a:srgbClr val="FF0000"/>
                </a:solidFill>
              </a:rPr>
              <a:t>public</a:t>
            </a:r>
            <a:r>
              <a:rPr lang="en-US" altLang="zh-CN" dirty="0"/>
              <a:t> B2</a:t>
            </a:r>
          </a:p>
          <a:p>
            <a:pPr algn="l"/>
            <a:r>
              <a:rPr lang="en-US" altLang="zh-CN" dirty="0"/>
              <a:t>{</a:t>
            </a:r>
          </a:p>
          <a:p>
            <a:pPr algn="l"/>
            <a:r>
              <a:rPr lang="en-US" altLang="zh-CN" dirty="0"/>
              <a:t>public:</a:t>
            </a:r>
          </a:p>
          <a:p>
            <a:pPr algn="l"/>
            <a:r>
              <a:rPr lang="sv-SE" altLang="zh-CN" dirty="0"/>
              <a:t>    D(int </a:t>
            </a:r>
            <a:r>
              <a:rPr lang="sv-SE" altLang="zh-CN" dirty="0">
                <a:highlight>
                  <a:srgbClr val="008000"/>
                </a:highlight>
              </a:rPr>
              <a:t>i</a:t>
            </a:r>
            <a:r>
              <a:rPr lang="sv-SE" altLang="zh-CN" dirty="0"/>
              <a:t> = 1, int </a:t>
            </a:r>
            <a:r>
              <a:rPr lang="sv-SE" altLang="zh-CN" dirty="0">
                <a:highlight>
                  <a:srgbClr val="FFFF00"/>
                </a:highlight>
              </a:rPr>
              <a:t>j1</a:t>
            </a:r>
            <a:r>
              <a:rPr lang="sv-SE" altLang="zh-CN" dirty="0"/>
              <a:t> = 2, int </a:t>
            </a:r>
            <a:r>
              <a:rPr lang="sv-SE" altLang="zh-CN" dirty="0">
                <a:highlight>
                  <a:srgbClr val="FF0000"/>
                </a:highlight>
              </a:rPr>
              <a:t>j2</a:t>
            </a:r>
            <a:r>
              <a:rPr lang="sv-SE" altLang="zh-CN" dirty="0"/>
              <a:t> = 3, </a:t>
            </a:r>
            <a:br>
              <a:rPr lang="sv-SE" altLang="zh-CN" dirty="0"/>
            </a:br>
            <a:r>
              <a:rPr lang="sv-SE" altLang="zh-CN" dirty="0"/>
              <a:t>int k = 4) : </a:t>
            </a:r>
            <a:r>
              <a:rPr lang="sv-SE" altLang="zh-CN" dirty="0">
                <a:highlight>
                  <a:srgbClr val="008000"/>
                </a:highlight>
              </a:rPr>
              <a:t>B(i)</a:t>
            </a:r>
            <a:r>
              <a:rPr lang="sv-SE" altLang="zh-CN" dirty="0"/>
              <a:t>, </a:t>
            </a:r>
            <a:r>
              <a:rPr lang="sv-SE" altLang="zh-CN" dirty="0">
                <a:highlight>
                  <a:srgbClr val="FFFF00"/>
                </a:highlight>
              </a:rPr>
              <a:t>B1(j1, 100)</a:t>
            </a:r>
            <a:r>
              <a:rPr lang="sv-SE" altLang="zh-CN" dirty="0"/>
              <a:t>, </a:t>
            </a:r>
            <a:r>
              <a:rPr lang="sv-SE" altLang="zh-CN" dirty="0">
                <a:highlight>
                  <a:srgbClr val="FF0000"/>
                </a:highlight>
              </a:rPr>
              <a:t>B2(j2, 200)</a:t>
            </a:r>
          </a:p>
          <a:p>
            <a:pPr algn="l"/>
            <a:r>
              <a:rPr lang="zh-CN" altLang="en-US" dirty="0"/>
              <a:t>    </a:t>
            </a:r>
            <a:r>
              <a:rPr lang="en-US" altLang="zh-CN" dirty="0"/>
              <a:t>{</a:t>
            </a:r>
          </a:p>
          <a:p>
            <a:pPr algn="l"/>
            <a:r>
              <a:rPr lang="en-US" altLang="zh-CN" dirty="0"/>
              <a:t>        d = k;</a:t>
            </a:r>
          </a:p>
          <a:p>
            <a:pPr algn="l"/>
            <a:r>
              <a:rPr lang="en-US" altLang="zh-CN" dirty="0"/>
              <a:t>        </a:t>
            </a:r>
            <a:r>
              <a:rPr lang="en-US" altLang="zh-CN" dirty="0" err="1"/>
              <a:t>cout</a:t>
            </a:r>
            <a:r>
              <a:rPr lang="en-US" altLang="zh-CN" dirty="0"/>
              <a:t> &lt;&lt; "Constructor called: D\n";</a:t>
            </a:r>
          </a:p>
          <a:p>
            <a:pPr algn="l"/>
            <a:r>
              <a:rPr lang="zh-CN" altLang="en-US" dirty="0"/>
              <a:t>    </a:t>
            </a:r>
            <a:r>
              <a:rPr lang="en-US" altLang="zh-CN" dirty="0"/>
              <a:t>}</a:t>
            </a:r>
          </a:p>
          <a:p>
            <a:pPr algn="l"/>
            <a:r>
              <a:rPr lang="en-US" altLang="zh-CN" dirty="0"/>
              <a:t>    ~D()</a:t>
            </a:r>
          </a:p>
          <a:p>
            <a:pPr algn="l"/>
            <a:r>
              <a:rPr lang="zh-CN" altLang="en-US" dirty="0"/>
              <a:t>    </a:t>
            </a:r>
            <a:r>
              <a:rPr lang="en-US" altLang="zh-CN" dirty="0"/>
              <a:t>{</a:t>
            </a:r>
          </a:p>
          <a:p>
            <a:pPr algn="l"/>
            <a:r>
              <a:rPr lang="en-US" altLang="zh-CN" dirty="0"/>
              <a:t>        </a:t>
            </a:r>
            <a:r>
              <a:rPr lang="en-US" altLang="zh-CN" dirty="0" err="1"/>
              <a:t>cout</a:t>
            </a:r>
            <a:r>
              <a:rPr lang="en-US" altLang="zh-CN" dirty="0"/>
              <a:t> &lt;&lt; "Destructor called: D\n";</a:t>
            </a:r>
          </a:p>
          <a:p>
            <a:pPr algn="l"/>
            <a:r>
              <a:rPr lang="zh-CN" altLang="en-US" dirty="0"/>
              <a:t>    </a:t>
            </a:r>
            <a:r>
              <a:rPr lang="en-US" altLang="zh-CN" dirty="0"/>
              <a:t>}</a:t>
            </a:r>
          </a:p>
          <a:p>
            <a:pPr algn="l"/>
            <a:r>
              <a:rPr lang="en-US" altLang="zh-CN" dirty="0"/>
              <a:t>    int d;</a:t>
            </a:r>
          </a:p>
          <a:p>
            <a:pPr algn="l"/>
            <a:r>
              <a:rPr lang="en-US" altLang="zh-CN" dirty="0"/>
              <a:t>};</a:t>
            </a:r>
            <a:endParaRPr lang="en-US" altLang="zh-CN" sz="1800" dirty="0"/>
          </a:p>
        </p:txBody>
      </p:sp>
      <p:grpSp>
        <p:nvGrpSpPr>
          <p:cNvPr id="623621" name="Group 5"/>
          <p:cNvGrpSpPr/>
          <p:nvPr/>
        </p:nvGrpSpPr>
        <p:grpSpPr bwMode="auto">
          <a:xfrm>
            <a:off x="5615880" y="1633439"/>
            <a:ext cx="3087688" cy="2065337"/>
            <a:chOff x="3120" y="768"/>
            <a:chExt cx="2433" cy="1626"/>
          </a:xfrm>
        </p:grpSpPr>
        <p:sp>
          <p:nvSpPr>
            <p:cNvPr id="623622" name="Rectangle 6"/>
            <p:cNvSpPr>
              <a:spLocks noChangeArrowheads="1"/>
            </p:cNvSpPr>
            <p:nvPr/>
          </p:nvSpPr>
          <p:spPr bwMode="auto">
            <a:xfrm>
              <a:off x="3744" y="2122"/>
              <a:ext cx="1190" cy="272"/>
            </a:xfrm>
            <a:prstGeom prst="rect">
              <a:avLst/>
            </a:prstGeom>
            <a:solidFill>
              <a:srgbClr val="FFFF00"/>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sp>
          <p:nvSpPr>
            <p:cNvPr id="623623" name="Rectangle 7"/>
            <p:cNvSpPr>
              <a:spLocks noChangeArrowheads="1"/>
            </p:cNvSpPr>
            <p:nvPr/>
          </p:nvSpPr>
          <p:spPr bwMode="auto">
            <a:xfrm>
              <a:off x="3120"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24" name="Rectangle 8"/>
            <p:cNvSpPr>
              <a:spLocks noChangeArrowheads="1"/>
            </p:cNvSpPr>
            <p:nvPr/>
          </p:nvSpPr>
          <p:spPr bwMode="auto">
            <a:xfrm>
              <a:off x="4539" y="1438"/>
              <a:ext cx="1012" cy="272"/>
            </a:xfrm>
            <a:prstGeom prst="rect">
              <a:avLst/>
            </a:prstGeom>
            <a:solidFill>
              <a:srgbClr val="99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a:t>
              </a:r>
            </a:p>
          </p:txBody>
        </p:sp>
        <p:grpSp>
          <p:nvGrpSpPr>
            <p:cNvPr id="623625" name="Group 9"/>
            <p:cNvGrpSpPr/>
            <p:nvPr/>
          </p:nvGrpSpPr>
          <p:grpSpPr bwMode="auto">
            <a:xfrm>
              <a:off x="3624" y="1696"/>
              <a:ext cx="1419" cy="391"/>
              <a:chOff x="1968" y="2364"/>
              <a:chExt cx="1884" cy="684"/>
            </a:xfrm>
          </p:grpSpPr>
          <p:sp>
            <p:nvSpPr>
              <p:cNvPr id="623626" name="Line 10"/>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7" name="Line 11"/>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28" name="Line 12"/>
            <p:cNvSpPr>
              <a:spLocks noChangeShapeType="1"/>
            </p:cNvSpPr>
            <p:nvPr/>
          </p:nvSpPr>
          <p:spPr bwMode="auto">
            <a:xfrm flipV="1">
              <a:off x="3642" y="1024"/>
              <a:ext cx="0" cy="391"/>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29" name="Line 13"/>
            <p:cNvSpPr>
              <a:spLocks noChangeShapeType="1"/>
            </p:cNvSpPr>
            <p:nvPr/>
          </p:nvSpPr>
          <p:spPr bwMode="auto">
            <a:xfrm flipH="1" flipV="1">
              <a:off x="5061" y="1034"/>
              <a:ext cx="0" cy="388"/>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30" name="Rectangle 14"/>
            <p:cNvSpPr>
              <a:spLocks noChangeArrowheads="1"/>
            </p:cNvSpPr>
            <p:nvPr/>
          </p:nvSpPr>
          <p:spPr bwMode="auto">
            <a:xfrm>
              <a:off x="3160" y="76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sp>
          <p:nvSpPr>
            <p:cNvPr id="623631" name="Rectangle 15"/>
            <p:cNvSpPr>
              <a:spLocks noChangeArrowheads="1"/>
            </p:cNvSpPr>
            <p:nvPr/>
          </p:nvSpPr>
          <p:spPr bwMode="auto">
            <a:xfrm>
              <a:off x="4541" y="778"/>
              <a:ext cx="1012" cy="272"/>
            </a:xfrm>
            <a:prstGeom prst="rect">
              <a:avLst/>
            </a:prstGeom>
            <a:solidFill>
              <a:srgbClr val="FFCC66"/>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grpSp>
        <p:nvGrpSpPr>
          <p:cNvPr id="623635" name="Group 19"/>
          <p:cNvGrpSpPr/>
          <p:nvPr/>
        </p:nvGrpSpPr>
        <p:grpSpPr bwMode="auto">
          <a:xfrm>
            <a:off x="5437950" y="1552575"/>
            <a:ext cx="3505200" cy="2438400"/>
            <a:chOff x="3264" y="720"/>
            <a:chExt cx="2208" cy="1536"/>
          </a:xfrm>
        </p:grpSpPr>
        <p:sp>
          <p:nvSpPr>
            <p:cNvPr id="623636" name="Rectangle 20"/>
            <p:cNvSpPr>
              <a:spLocks noChangeArrowheads="1"/>
            </p:cNvSpPr>
            <p:nvPr/>
          </p:nvSpPr>
          <p:spPr bwMode="auto">
            <a:xfrm>
              <a:off x="3264" y="720"/>
              <a:ext cx="2208" cy="1536"/>
            </a:xfrm>
            <a:prstGeom prst="rect">
              <a:avLst/>
            </a:prstGeom>
            <a:solidFill>
              <a:srgbClr val="CCFFFF"/>
            </a:solidFill>
            <a:ln w="9525">
              <a:noFill/>
              <a:miter lim="800000"/>
            </a:ln>
            <a:effectLst>
              <a:outerShdw dist="107763" dir="18900000" algn="ctr" rotWithShape="0">
                <a:schemeClr val="bg2"/>
              </a:outerShdw>
            </a:effectLst>
          </p:spPr>
          <p:txBody>
            <a:bodyPr wrap="none" anchor="ctr"/>
            <a:lstStyle/>
            <a:p>
              <a:endParaRPr lang="zh-CN" altLang="en-US"/>
            </a:p>
          </p:txBody>
        </p:sp>
        <p:grpSp>
          <p:nvGrpSpPr>
            <p:cNvPr id="623637" name="Group 21"/>
            <p:cNvGrpSpPr/>
            <p:nvPr/>
          </p:nvGrpSpPr>
          <p:grpSpPr bwMode="auto">
            <a:xfrm>
              <a:off x="3398" y="868"/>
              <a:ext cx="1882" cy="1292"/>
              <a:chOff x="3282" y="737"/>
              <a:chExt cx="2353" cy="1616"/>
            </a:xfrm>
          </p:grpSpPr>
          <p:sp>
            <p:nvSpPr>
              <p:cNvPr id="623638" name="Rectangle 22"/>
              <p:cNvSpPr>
                <a:spLocks noChangeArrowheads="1"/>
              </p:cNvSpPr>
              <p:nvPr/>
            </p:nvSpPr>
            <p:spPr bwMode="auto">
              <a:xfrm>
                <a:off x="3886" y="2081"/>
                <a:ext cx="1152" cy="272"/>
              </a:xfrm>
              <a:prstGeom prst="rect">
                <a:avLst/>
              </a:prstGeom>
              <a:solidFill>
                <a:srgbClr val="FFFF00"/>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D</a:t>
                </a:r>
              </a:p>
            </p:txBody>
          </p:sp>
          <p:grpSp>
            <p:nvGrpSpPr>
              <p:cNvPr id="623639" name="Group 23"/>
              <p:cNvGrpSpPr/>
              <p:nvPr/>
            </p:nvGrpSpPr>
            <p:grpSpPr bwMode="auto">
              <a:xfrm>
                <a:off x="3282" y="1398"/>
                <a:ext cx="2353" cy="272"/>
                <a:chOff x="1299" y="1834"/>
                <a:chExt cx="3228" cy="542"/>
              </a:xfrm>
            </p:grpSpPr>
            <p:sp>
              <p:nvSpPr>
                <p:cNvPr id="623640" name="Rectangle 24"/>
                <p:cNvSpPr>
                  <a:spLocks noChangeArrowheads="1"/>
                </p:cNvSpPr>
                <p:nvPr/>
              </p:nvSpPr>
              <p:spPr bwMode="auto">
                <a:xfrm>
                  <a:off x="1299" y="1834"/>
                  <a:ext cx="1344" cy="542"/>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dirty="0"/>
                    <a:t>class B1</a:t>
                  </a:r>
                </a:p>
              </p:txBody>
            </p:sp>
            <p:sp>
              <p:nvSpPr>
                <p:cNvPr id="623641" name="Rectangle 25"/>
                <p:cNvSpPr>
                  <a:spLocks noChangeArrowheads="1"/>
                </p:cNvSpPr>
                <p:nvPr/>
              </p:nvSpPr>
              <p:spPr bwMode="auto">
                <a:xfrm>
                  <a:off x="3183" y="1834"/>
                  <a:ext cx="1344" cy="528"/>
                </a:xfrm>
                <a:prstGeom prst="rect">
                  <a:avLst/>
                </a:prstGeom>
                <a:solidFill>
                  <a:srgbClr val="99FF99"/>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B2 </a:t>
                  </a:r>
                </a:p>
              </p:txBody>
            </p:sp>
          </p:grpSp>
          <p:grpSp>
            <p:nvGrpSpPr>
              <p:cNvPr id="623642" name="Group 26"/>
              <p:cNvGrpSpPr/>
              <p:nvPr/>
            </p:nvGrpSpPr>
            <p:grpSpPr bwMode="auto">
              <a:xfrm>
                <a:off x="3769" y="1680"/>
                <a:ext cx="1374" cy="401"/>
                <a:chOff x="1968" y="2364"/>
                <a:chExt cx="1884" cy="684"/>
              </a:xfrm>
            </p:grpSpPr>
            <p:sp>
              <p:nvSpPr>
                <p:cNvPr id="623643" name="Line 27"/>
                <p:cNvSpPr>
                  <a:spLocks noChangeShapeType="1"/>
                </p:cNvSpPr>
                <p:nvPr/>
              </p:nvSpPr>
              <p:spPr bwMode="auto">
                <a:xfrm>
                  <a:off x="1968" y="2376"/>
                  <a:ext cx="912" cy="672"/>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4" name="Line 28"/>
                <p:cNvSpPr>
                  <a:spLocks noChangeShapeType="1"/>
                </p:cNvSpPr>
                <p:nvPr/>
              </p:nvSpPr>
              <p:spPr bwMode="auto">
                <a:xfrm flipH="1">
                  <a:off x="2880" y="2364"/>
                  <a:ext cx="972" cy="684"/>
                </a:xfrm>
                <a:prstGeom prst="line">
                  <a:avLst/>
                </a:prstGeom>
                <a:noFill/>
                <a:ln w="38100">
                  <a:solidFill>
                    <a:srgbClr val="C0C0C0"/>
                  </a:solidFill>
                  <a:round/>
                  <a:headEnd type="stealth" w="lg" len="lg"/>
                  <a:tailEnd type="none" w="lg"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623645" name="Rectangle 29"/>
              <p:cNvSpPr>
                <a:spLocks noChangeArrowheads="1"/>
              </p:cNvSpPr>
              <p:nvPr/>
            </p:nvSpPr>
            <p:spPr bwMode="auto">
              <a:xfrm>
                <a:off x="3964" y="737"/>
                <a:ext cx="980" cy="272"/>
              </a:xfrm>
              <a:prstGeom prst="rect">
                <a:avLst/>
              </a:prstGeom>
              <a:solidFill>
                <a:srgbClr val="FFCC66"/>
              </a:solidFill>
              <a:ln w="9525">
                <a:solidFill>
                  <a:srgbClr val="C0C0C0"/>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dirty="0"/>
                  <a:t>class B</a:t>
                </a:r>
              </a:p>
            </p:txBody>
          </p:sp>
          <p:grpSp>
            <p:nvGrpSpPr>
              <p:cNvPr id="623646" name="Group 30"/>
              <p:cNvGrpSpPr/>
              <p:nvPr/>
            </p:nvGrpSpPr>
            <p:grpSpPr bwMode="auto">
              <a:xfrm flipV="1">
                <a:off x="3787" y="1008"/>
                <a:ext cx="1374" cy="390"/>
                <a:chOff x="1968" y="2364"/>
                <a:chExt cx="1884" cy="684"/>
              </a:xfrm>
            </p:grpSpPr>
            <p:sp>
              <p:nvSpPr>
                <p:cNvPr id="623647" name="Line 31"/>
                <p:cNvSpPr>
                  <a:spLocks noChangeShapeType="1"/>
                </p:cNvSpPr>
                <p:nvPr/>
              </p:nvSpPr>
              <p:spPr bwMode="auto">
                <a:xfrm>
                  <a:off x="1968" y="2376"/>
                  <a:ext cx="912" cy="672"/>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623648" name="Line 32"/>
                <p:cNvSpPr>
                  <a:spLocks noChangeShapeType="1"/>
                </p:cNvSpPr>
                <p:nvPr/>
              </p:nvSpPr>
              <p:spPr bwMode="auto">
                <a:xfrm flipH="1">
                  <a:off x="2880" y="2364"/>
                  <a:ext cx="972" cy="684"/>
                </a:xfrm>
                <a:prstGeom prst="line">
                  <a:avLst/>
                </a:prstGeom>
                <a:noFill/>
                <a:ln w="38100">
                  <a:solidFill>
                    <a:srgbClr val="C0C0C0"/>
                  </a:solidFill>
                  <a:round/>
                  <a:headEnd type="none" w="lg" len="lg"/>
                  <a:tailEnd type="stealth" w="lg" len="lg"/>
                </a:ln>
                <a:effectLst>
                  <a:outerShdw dist="40161" dir="1106097" algn="ctr" rotWithShape="0">
                    <a:srgbClr val="808080"/>
                  </a:outerShdw>
                </a:effectLst>
              </p:spPr>
              <p:txBody>
                <a:bodyPr wrap="none" lIns="90000" tIns="46800" rIns="90000" bIns="46800" anchor="ctr"/>
                <a:lstStyle/>
                <a:p>
                  <a:endParaRPr lang="zh-CN" altLang="en-US"/>
                </a:p>
              </p:txBody>
            </p:sp>
          </p:grpSp>
        </p:grpSp>
      </p:grpSp>
      <p:sp>
        <p:nvSpPr>
          <p:cNvPr id="623650" name="Rectangle 34"/>
          <p:cNvSpPr>
            <a:spLocks noGrp="1" noChangeArrowheads="1"/>
          </p:cNvSpPr>
          <p:nvPr>
            <p:ph type="title" idx="4294967295"/>
          </p:nvPr>
        </p:nvSpPr>
        <p:spPr>
          <a:xfrm>
            <a:off x="838200" y="409575"/>
            <a:ext cx="7543800" cy="1143000"/>
          </a:xfrm>
          <a:prstGeom prst="rect">
            <a:avLst/>
          </a:prstGeom>
        </p:spPr>
        <p:txBody>
          <a:bodyPr/>
          <a:lstStyle/>
          <a:p>
            <a:r>
              <a:rPr lang="en-US" altLang="zh-CN" sz="100" dirty="0">
                <a:solidFill>
                  <a:schemeClr val="bg1"/>
                </a:solidFill>
              </a:rPr>
              <a:t>8.5.2  </a:t>
            </a:r>
            <a:r>
              <a:rPr lang="zh-CN" altLang="en-US" sz="100" dirty="0">
                <a:solidFill>
                  <a:schemeClr val="bg1"/>
                </a:solidFill>
              </a:rPr>
              <a:t>虚基类</a:t>
            </a:r>
          </a:p>
        </p:txBody>
      </p:sp>
      <p:sp>
        <p:nvSpPr>
          <p:cNvPr id="623652" name="Rectangle 36"/>
          <p:cNvSpPr>
            <a:spLocks noChangeArrowheads="1"/>
          </p:cNvSpPr>
          <p:nvPr/>
        </p:nvSpPr>
        <p:spPr bwMode="auto">
          <a:xfrm>
            <a:off x="5436096" y="333375"/>
            <a:ext cx="3174504" cy="830997"/>
          </a:xfrm>
          <a:prstGeom prst="rect">
            <a:avLst/>
          </a:prstGeom>
          <a:noFill/>
          <a:ln w="9525">
            <a:noFill/>
            <a:miter lim="800000"/>
          </a:ln>
          <a:effectLst/>
        </p:spPr>
        <p:txBody>
          <a:bodyPr wrap="square">
            <a:spAutoFit/>
          </a:bodyPr>
          <a:lstStyle/>
          <a:p>
            <a:r>
              <a:rPr lang="zh-CN" altLang="en-US" b="1" i="1" dirty="0">
                <a:solidFill>
                  <a:srgbClr val="FF0000"/>
                </a:solidFill>
              </a:rPr>
              <a:t>例</a:t>
            </a:r>
            <a:r>
              <a:rPr lang="en-US" altLang="zh-CN" b="1" i="1" dirty="0">
                <a:solidFill>
                  <a:srgbClr val="FF0000"/>
                </a:solidFill>
              </a:rPr>
              <a:t>8-13  </a:t>
            </a:r>
            <a:r>
              <a:rPr lang="zh-CN" altLang="en-US" b="1" i="1" dirty="0">
                <a:solidFill>
                  <a:srgbClr val="008000"/>
                </a:solidFill>
              </a:rPr>
              <a:t>虚继承的测试</a:t>
            </a:r>
            <a:br>
              <a:rPr lang="en-US" altLang="zh-CN" b="1" i="1" dirty="0">
                <a:solidFill>
                  <a:srgbClr val="008000"/>
                </a:solidFill>
              </a:rPr>
            </a:br>
            <a:r>
              <a:rPr lang="zh-CN" altLang="en-US" b="1" i="1" dirty="0">
                <a:solidFill>
                  <a:srgbClr val="FF0000"/>
                </a:solidFill>
              </a:rPr>
              <a:t>思考：加上第</a:t>
            </a:r>
            <a:r>
              <a:rPr lang="en-US" altLang="zh-CN" b="1" i="1" dirty="0">
                <a:solidFill>
                  <a:srgbClr val="FF0000"/>
                </a:solidFill>
              </a:rPr>
              <a:t>2</a:t>
            </a:r>
            <a:r>
              <a:rPr lang="zh-CN" altLang="en-US" b="1" i="1" dirty="0">
                <a:solidFill>
                  <a:srgbClr val="FF0000"/>
                </a:solidFill>
              </a:rPr>
              <a:t>个参数？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3635"/>
                                        </p:tgtEl>
                                        <p:attrNameLst>
                                          <p:attrName>style.visibility</p:attrName>
                                        </p:attrNameLst>
                                      </p:cBhvr>
                                      <p:to>
                                        <p:strVal val="visible"/>
                                      </p:to>
                                    </p:set>
                                    <p:animEffect transition="in" filter="box(in)">
                                      <p:cBhvr>
                                        <p:cTn id="7" dur="500"/>
                                        <p:tgtEl>
                                          <p:spTgt spid="62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37624" name="Rectangle 24"/>
          <p:cNvSpPr>
            <a:spLocks noChangeArrowheads="1"/>
          </p:cNvSpPr>
          <p:nvPr/>
        </p:nvSpPr>
        <p:spPr bwMode="auto">
          <a:xfrm>
            <a:off x="690563" y="762000"/>
            <a:ext cx="1708150" cy="457200"/>
          </a:xfrm>
          <a:prstGeom prst="rect">
            <a:avLst/>
          </a:prstGeom>
          <a:noFill/>
          <a:ln w="9525">
            <a:noFill/>
            <a:miter lim="800000"/>
          </a:ln>
          <a:effectLst/>
        </p:spPr>
        <p:txBody>
          <a:bodyPr wrap="none">
            <a:spAutoFit/>
          </a:bodyPr>
          <a:lstStyle/>
          <a:p>
            <a:r>
              <a:rPr lang="en-US" altLang="zh-CN" b="1" i="1">
                <a:solidFill>
                  <a:srgbClr val="008000"/>
                </a:solidFill>
                <a:latin typeface="宋体" panose="02010600030101010101" pitchFamily="2" charset="-122"/>
              </a:rPr>
              <a:t>1.</a:t>
            </a:r>
            <a:r>
              <a:rPr lang="zh-CN" altLang="en-US" b="1" i="1">
                <a:solidFill>
                  <a:srgbClr val="008000"/>
                </a:solidFill>
                <a:latin typeface="宋体" panose="02010600030101010101" pitchFamily="2" charset="-122"/>
              </a:rPr>
              <a:t>公有继承</a:t>
            </a:r>
          </a:p>
        </p:txBody>
      </p:sp>
      <p:grpSp>
        <p:nvGrpSpPr>
          <p:cNvPr id="537627" name="Group 27"/>
          <p:cNvGrpSpPr/>
          <p:nvPr/>
        </p:nvGrpSpPr>
        <p:grpSpPr bwMode="auto">
          <a:xfrm>
            <a:off x="2743200" y="2146300"/>
            <a:ext cx="3598863" cy="2879725"/>
            <a:chOff x="1728" y="1352"/>
            <a:chExt cx="2267" cy="1814"/>
          </a:xfrm>
        </p:grpSpPr>
        <p:sp>
          <p:nvSpPr>
            <p:cNvPr id="537604" name="Rectangle 4"/>
            <p:cNvSpPr>
              <a:spLocks noChangeArrowheads="1"/>
            </p:cNvSpPr>
            <p:nvPr/>
          </p:nvSpPr>
          <p:spPr bwMode="auto">
            <a:xfrm>
              <a:off x="1728" y="2196"/>
              <a:ext cx="2267" cy="240"/>
            </a:xfrm>
            <a:prstGeom prst="rect">
              <a:avLst/>
            </a:prstGeom>
            <a:solidFill>
              <a:srgbClr val="99FF99"/>
            </a:solidFill>
            <a:ln w="9525">
              <a:noFill/>
              <a:miter lim="800000"/>
            </a:ln>
            <a:effectLst/>
          </p:spPr>
          <p:txBody>
            <a:bodyPr/>
            <a:lstStyle/>
            <a:p>
              <a:pPr algn="l">
                <a:spcBef>
                  <a:spcPct val="20000"/>
                </a:spcBef>
                <a:buClr>
                  <a:schemeClr val="tx2"/>
                </a:buClr>
                <a:buFont typeface="Wingdings" panose="05000000000000000000" pitchFamily="2" charset="2"/>
                <a:buNone/>
              </a:pPr>
              <a:r>
                <a:rPr lang="en-US" altLang="zh-CN" sz="1800" b="1"/>
                <a:t>public </a:t>
              </a:r>
              <a:r>
                <a:rPr lang="zh-CN" altLang="en-US" sz="1800" b="1" i="1"/>
                <a:t>成员	      </a:t>
              </a:r>
              <a:r>
                <a:rPr lang="en-US" altLang="zh-CN" sz="1800" b="1"/>
                <a:t>public </a:t>
              </a:r>
              <a:r>
                <a:rPr lang="zh-CN" altLang="en-US" sz="1800" b="1" i="1"/>
                <a:t>成员</a:t>
              </a:r>
            </a:p>
          </p:txBody>
        </p:sp>
        <p:sp>
          <p:nvSpPr>
            <p:cNvPr id="537605" name="Rectangle 5"/>
            <p:cNvSpPr>
              <a:spLocks noChangeArrowheads="1"/>
            </p:cNvSpPr>
            <p:nvPr/>
          </p:nvSpPr>
          <p:spPr bwMode="auto">
            <a:xfrm>
              <a:off x="1728" y="1956"/>
              <a:ext cx="2267" cy="240"/>
            </a:xfrm>
            <a:prstGeom prst="rect">
              <a:avLst/>
            </a:prstGeom>
            <a:solidFill>
              <a:srgbClr val="99FF99"/>
            </a:solidFill>
            <a:ln w="9525">
              <a:noFill/>
              <a:miter lim="800000"/>
            </a:ln>
            <a:effectLst/>
          </p:spPr>
          <p:txBody>
            <a:bodyPr/>
            <a:lstStyle/>
            <a:p>
              <a:pPr algn="l">
                <a:spcBef>
                  <a:spcPct val="20000"/>
                </a:spcBef>
                <a:buClr>
                  <a:schemeClr val="tx2"/>
                </a:buClr>
                <a:buFont typeface="Wingdings" panose="05000000000000000000" pitchFamily="2" charset="2"/>
                <a:buNone/>
              </a:pPr>
              <a:r>
                <a:rPr lang="en-US" altLang="zh-CN" sz="1800" b="1"/>
                <a:t>protected </a:t>
              </a:r>
              <a:r>
                <a:rPr lang="zh-CN" altLang="en-US" sz="1800" b="1" i="1"/>
                <a:t>成员	 </a:t>
              </a:r>
              <a:r>
                <a:rPr lang="en-US" altLang="zh-CN" sz="1800" b="1"/>
                <a:t>protected </a:t>
              </a:r>
              <a:r>
                <a:rPr lang="zh-CN" altLang="en-US" sz="1800" b="1" i="1"/>
                <a:t>成员</a:t>
              </a:r>
            </a:p>
          </p:txBody>
        </p:sp>
        <p:sp>
          <p:nvSpPr>
            <p:cNvPr id="537606" name="Rectangle 6"/>
            <p:cNvSpPr>
              <a:spLocks noChangeArrowheads="1"/>
            </p:cNvSpPr>
            <p:nvPr/>
          </p:nvSpPr>
          <p:spPr bwMode="auto">
            <a:xfrm>
              <a:off x="1728" y="1720"/>
              <a:ext cx="1160" cy="240"/>
            </a:xfrm>
            <a:prstGeom prst="rect">
              <a:avLst/>
            </a:prstGeom>
            <a:solidFill>
              <a:srgbClr val="FF6600"/>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37607" name="Line 7"/>
            <p:cNvSpPr>
              <a:spLocks noChangeShapeType="1"/>
            </p:cNvSpPr>
            <p:nvPr/>
          </p:nvSpPr>
          <p:spPr bwMode="auto">
            <a:xfrm>
              <a:off x="1728" y="1956"/>
              <a:ext cx="2267" cy="0"/>
            </a:xfrm>
            <a:prstGeom prst="line">
              <a:avLst/>
            </a:prstGeom>
            <a:noFill/>
            <a:ln w="12700">
              <a:solidFill>
                <a:schemeClr val="tx1"/>
              </a:solidFill>
              <a:round/>
            </a:ln>
            <a:effectLst/>
          </p:spPr>
          <p:txBody>
            <a:bodyPr wrap="none" anchor="ctr"/>
            <a:lstStyle/>
            <a:p>
              <a:endParaRPr lang="zh-CN" altLang="en-US"/>
            </a:p>
          </p:txBody>
        </p:sp>
        <p:sp>
          <p:nvSpPr>
            <p:cNvPr id="537608" name="Line 8"/>
            <p:cNvSpPr>
              <a:spLocks noChangeShapeType="1"/>
            </p:cNvSpPr>
            <p:nvPr/>
          </p:nvSpPr>
          <p:spPr bwMode="auto">
            <a:xfrm>
              <a:off x="1728" y="2196"/>
              <a:ext cx="2267" cy="0"/>
            </a:xfrm>
            <a:prstGeom prst="line">
              <a:avLst/>
            </a:prstGeom>
            <a:noFill/>
            <a:ln w="12700">
              <a:solidFill>
                <a:schemeClr val="tx1"/>
              </a:solidFill>
              <a:round/>
            </a:ln>
            <a:effectLst/>
          </p:spPr>
          <p:txBody>
            <a:bodyPr wrap="none" anchor="ctr"/>
            <a:lstStyle/>
            <a:p>
              <a:endParaRPr lang="zh-CN" altLang="en-US"/>
            </a:p>
          </p:txBody>
        </p:sp>
        <p:sp>
          <p:nvSpPr>
            <p:cNvPr id="537609" name="Line 9"/>
            <p:cNvSpPr>
              <a:spLocks noChangeShapeType="1"/>
            </p:cNvSpPr>
            <p:nvPr/>
          </p:nvSpPr>
          <p:spPr bwMode="auto">
            <a:xfrm>
              <a:off x="1728" y="2436"/>
              <a:ext cx="2267" cy="0"/>
            </a:xfrm>
            <a:prstGeom prst="line">
              <a:avLst/>
            </a:prstGeom>
            <a:noFill/>
            <a:ln w="12700">
              <a:solidFill>
                <a:schemeClr val="tx1"/>
              </a:solidFill>
              <a:round/>
            </a:ln>
            <a:effectLst/>
          </p:spPr>
          <p:txBody>
            <a:bodyPr wrap="none" anchor="ctr"/>
            <a:lstStyle/>
            <a:p>
              <a:endParaRPr lang="zh-CN" altLang="en-US"/>
            </a:p>
          </p:txBody>
        </p:sp>
        <p:sp>
          <p:nvSpPr>
            <p:cNvPr id="537610" name="Line 10"/>
            <p:cNvSpPr>
              <a:spLocks noChangeShapeType="1"/>
            </p:cNvSpPr>
            <p:nvPr/>
          </p:nvSpPr>
          <p:spPr bwMode="auto">
            <a:xfrm>
              <a:off x="1728" y="1969"/>
              <a:ext cx="0" cy="467"/>
            </a:xfrm>
            <a:prstGeom prst="line">
              <a:avLst/>
            </a:prstGeom>
            <a:noFill/>
            <a:ln w="12700">
              <a:solidFill>
                <a:schemeClr val="tx1"/>
              </a:solidFill>
              <a:round/>
            </a:ln>
            <a:effectLst/>
          </p:spPr>
          <p:txBody>
            <a:bodyPr wrap="none" anchor="ctr"/>
            <a:lstStyle/>
            <a:p>
              <a:endParaRPr lang="zh-CN" altLang="en-US"/>
            </a:p>
          </p:txBody>
        </p:sp>
        <p:sp>
          <p:nvSpPr>
            <p:cNvPr id="537611" name="Line 11"/>
            <p:cNvSpPr>
              <a:spLocks noChangeShapeType="1"/>
            </p:cNvSpPr>
            <p:nvPr/>
          </p:nvSpPr>
          <p:spPr bwMode="auto">
            <a:xfrm>
              <a:off x="3995" y="1969"/>
              <a:ext cx="0" cy="467"/>
            </a:xfrm>
            <a:prstGeom prst="line">
              <a:avLst/>
            </a:prstGeom>
            <a:noFill/>
            <a:ln w="12700">
              <a:solidFill>
                <a:schemeClr val="tx1"/>
              </a:solidFill>
              <a:round/>
            </a:ln>
            <a:effectLst/>
          </p:spPr>
          <p:txBody>
            <a:bodyPr wrap="none" anchor="ctr"/>
            <a:lstStyle/>
            <a:p>
              <a:endParaRPr lang="zh-CN" altLang="en-US"/>
            </a:p>
          </p:txBody>
        </p:sp>
        <p:sp>
          <p:nvSpPr>
            <p:cNvPr id="537612" name="Rectangle 12"/>
            <p:cNvSpPr>
              <a:spLocks noChangeArrowheads="1"/>
            </p:cNvSpPr>
            <p:nvPr/>
          </p:nvSpPr>
          <p:spPr bwMode="auto">
            <a:xfrm>
              <a:off x="2888" y="2927"/>
              <a:ext cx="1107" cy="239"/>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public </a:t>
              </a:r>
              <a:r>
                <a:rPr lang="zh-CN" altLang="en-US" sz="1800" b="1" i="1"/>
                <a:t>成员</a:t>
              </a:r>
            </a:p>
          </p:txBody>
        </p:sp>
        <p:sp>
          <p:nvSpPr>
            <p:cNvPr id="537613" name="Rectangle 13"/>
            <p:cNvSpPr>
              <a:spLocks noChangeArrowheads="1"/>
            </p:cNvSpPr>
            <p:nvPr/>
          </p:nvSpPr>
          <p:spPr bwMode="auto">
            <a:xfrm>
              <a:off x="2888" y="2688"/>
              <a:ext cx="1107" cy="239"/>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p>
          </p:txBody>
        </p:sp>
        <p:sp>
          <p:nvSpPr>
            <p:cNvPr id="537614" name="Rectangle 14"/>
            <p:cNvSpPr>
              <a:spLocks noChangeArrowheads="1"/>
            </p:cNvSpPr>
            <p:nvPr/>
          </p:nvSpPr>
          <p:spPr bwMode="auto">
            <a:xfrm>
              <a:off x="2888" y="2436"/>
              <a:ext cx="1107" cy="252"/>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37615" name="Line 15"/>
            <p:cNvSpPr>
              <a:spLocks noChangeShapeType="1"/>
            </p:cNvSpPr>
            <p:nvPr/>
          </p:nvSpPr>
          <p:spPr bwMode="auto">
            <a:xfrm>
              <a:off x="2888" y="2436"/>
              <a:ext cx="1107" cy="0"/>
            </a:xfrm>
            <a:prstGeom prst="line">
              <a:avLst/>
            </a:prstGeom>
            <a:noFill/>
            <a:ln w="12700" cap="sq">
              <a:solidFill>
                <a:schemeClr val="tx1"/>
              </a:solidFill>
              <a:round/>
            </a:ln>
            <a:effectLst/>
          </p:spPr>
          <p:txBody>
            <a:bodyPr wrap="none" anchor="ctr"/>
            <a:lstStyle/>
            <a:p>
              <a:endParaRPr lang="zh-CN" altLang="en-US"/>
            </a:p>
          </p:txBody>
        </p:sp>
        <p:sp>
          <p:nvSpPr>
            <p:cNvPr id="537616" name="Line 16"/>
            <p:cNvSpPr>
              <a:spLocks noChangeShapeType="1"/>
            </p:cNvSpPr>
            <p:nvPr/>
          </p:nvSpPr>
          <p:spPr bwMode="auto">
            <a:xfrm>
              <a:off x="2888" y="2688"/>
              <a:ext cx="1107" cy="0"/>
            </a:xfrm>
            <a:prstGeom prst="line">
              <a:avLst/>
            </a:prstGeom>
            <a:noFill/>
            <a:ln w="12700">
              <a:solidFill>
                <a:schemeClr val="tx1"/>
              </a:solidFill>
              <a:round/>
            </a:ln>
            <a:effectLst/>
          </p:spPr>
          <p:txBody>
            <a:bodyPr wrap="none" anchor="ctr"/>
            <a:lstStyle/>
            <a:p>
              <a:endParaRPr lang="zh-CN" altLang="en-US"/>
            </a:p>
          </p:txBody>
        </p:sp>
        <p:sp>
          <p:nvSpPr>
            <p:cNvPr id="537617" name="Line 17"/>
            <p:cNvSpPr>
              <a:spLocks noChangeShapeType="1"/>
            </p:cNvSpPr>
            <p:nvPr/>
          </p:nvSpPr>
          <p:spPr bwMode="auto">
            <a:xfrm>
              <a:off x="2888" y="2927"/>
              <a:ext cx="1107" cy="0"/>
            </a:xfrm>
            <a:prstGeom prst="line">
              <a:avLst/>
            </a:prstGeom>
            <a:noFill/>
            <a:ln w="12700">
              <a:solidFill>
                <a:schemeClr val="tx1"/>
              </a:solidFill>
              <a:round/>
            </a:ln>
            <a:effectLst/>
          </p:spPr>
          <p:txBody>
            <a:bodyPr wrap="none" anchor="ctr"/>
            <a:lstStyle/>
            <a:p>
              <a:endParaRPr lang="zh-CN" altLang="en-US"/>
            </a:p>
          </p:txBody>
        </p:sp>
        <p:sp>
          <p:nvSpPr>
            <p:cNvPr id="537618" name="Line 18"/>
            <p:cNvSpPr>
              <a:spLocks noChangeShapeType="1"/>
            </p:cNvSpPr>
            <p:nvPr/>
          </p:nvSpPr>
          <p:spPr bwMode="auto">
            <a:xfrm>
              <a:off x="2888" y="3166"/>
              <a:ext cx="1107" cy="0"/>
            </a:xfrm>
            <a:prstGeom prst="line">
              <a:avLst/>
            </a:prstGeom>
            <a:noFill/>
            <a:ln w="12700" cap="sq">
              <a:solidFill>
                <a:schemeClr val="tx1"/>
              </a:solidFill>
              <a:round/>
            </a:ln>
            <a:effectLst/>
          </p:spPr>
          <p:txBody>
            <a:bodyPr wrap="none" anchor="ctr"/>
            <a:lstStyle/>
            <a:p>
              <a:endParaRPr lang="zh-CN" altLang="en-US"/>
            </a:p>
          </p:txBody>
        </p:sp>
        <p:sp>
          <p:nvSpPr>
            <p:cNvPr id="537619" name="Line 19"/>
            <p:cNvSpPr>
              <a:spLocks noChangeShapeType="1"/>
            </p:cNvSpPr>
            <p:nvPr/>
          </p:nvSpPr>
          <p:spPr bwMode="auto">
            <a:xfrm>
              <a:off x="3995" y="2436"/>
              <a:ext cx="0" cy="730"/>
            </a:xfrm>
            <a:prstGeom prst="line">
              <a:avLst/>
            </a:prstGeom>
            <a:noFill/>
            <a:ln w="12700" cap="sq">
              <a:solidFill>
                <a:schemeClr val="tx1"/>
              </a:solidFill>
              <a:round/>
            </a:ln>
            <a:effectLst/>
          </p:spPr>
          <p:txBody>
            <a:bodyPr wrap="none" anchor="ctr"/>
            <a:lstStyle/>
            <a:p>
              <a:endParaRPr lang="zh-CN" altLang="en-US"/>
            </a:p>
          </p:txBody>
        </p:sp>
        <p:sp>
          <p:nvSpPr>
            <p:cNvPr id="537620" name="Line 20"/>
            <p:cNvSpPr>
              <a:spLocks noChangeShapeType="1"/>
            </p:cNvSpPr>
            <p:nvPr/>
          </p:nvSpPr>
          <p:spPr bwMode="auto">
            <a:xfrm>
              <a:off x="2888" y="2436"/>
              <a:ext cx="0" cy="730"/>
            </a:xfrm>
            <a:prstGeom prst="line">
              <a:avLst/>
            </a:prstGeom>
            <a:noFill/>
            <a:ln w="12700" cap="sq">
              <a:solidFill>
                <a:schemeClr val="tx1"/>
              </a:solidFill>
              <a:round/>
            </a:ln>
            <a:effectLst/>
          </p:spPr>
          <p:txBody>
            <a:bodyPr wrap="none" anchor="ctr"/>
            <a:lstStyle/>
            <a:p>
              <a:endParaRPr lang="zh-CN" altLang="en-US"/>
            </a:p>
          </p:txBody>
        </p:sp>
        <p:sp>
          <p:nvSpPr>
            <p:cNvPr id="537621" name="Text Box 21"/>
            <p:cNvSpPr txBox="1">
              <a:spLocks noChangeArrowheads="1"/>
            </p:cNvSpPr>
            <p:nvPr/>
          </p:nvSpPr>
          <p:spPr bwMode="auto">
            <a:xfrm>
              <a:off x="2022" y="1352"/>
              <a:ext cx="436" cy="251"/>
            </a:xfrm>
            <a:prstGeom prst="rect">
              <a:avLst/>
            </a:prstGeom>
            <a:noFill/>
            <a:ln w="9525">
              <a:noFill/>
              <a:miter lim="800000"/>
            </a:ln>
            <a:effectLst/>
          </p:spPr>
          <p:txBody>
            <a:bodyPr wrap="none">
              <a:spAutoFit/>
            </a:bodyPr>
            <a:lstStyle/>
            <a:p>
              <a:pPr algn="l"/>
              <a:r>
                <a:rPr lang="zh-CN" altLang="en-US" sz="2000" b="1"/>
                <a:t>基类</a:t>
              </a:r>
            </a:p>
          </p:txBody>
        </p:sp>
        <p:sp>
          <p:nvSpPr>
            <p:cNvPr id="537622" name="Text Box 22"/>
            <p:cNvSpPr txBox="1">
              <a:spLocks noChangeArrowheads="1"/>
            </p:cNvSpPr>
            <p:nvPr/>
          </p:nvSpPr>
          <p:spPr bwMode="auto">
            <a:xfrm>
              <a:off x="3204" y="1352"/>
              <a:ext cx="595" cy="251"/>
            </a:xfrm>
            <a:prstGeom prst="rect">
              <a:avLst/>
            </a:prstGeom>
            <a:noFill/>
            <a:ln w="9525">
              <a:noFill/>
              <a:miter lim="800000"/>
            </a:ln>
            <a:effectLst/>
          </p:spPr>
          <p:txBody>
            <a:bodyPr wrap="none">
              <a:spAutoFit/>
            </a:bodyPr>
            <a:lstStyle/>
            <a:p>
              <a:pPr algn="l"/>
              <a:r>
                <a:rPr lang="zh-CN" altLang="en-US" sz="2000" b="1"/>
                <a:t>派生类</a:t>
              </a:r>
            </a:p>
          </p:txBody>
        </p:sp>
        <p:sp>
          <p:nvSpPr>
            <p:cNvPr id="537623" name="Rectangle 23"/>
            <p:cNvSpPr>
              <a:spLocks noChangeArrowheads="1"/>
            </p:cNvSpPr>
            <p:nvPr/>
          </p:nvSpPr>
          <p:spPr bwMode="auto">
            <a:xfrm>
              <a:off x="2888" y="1720"/>
              <a:ext cx="1107" cy="240"/>
            </a:xfrm>
            <a:prstGeom prst="rect">
              <a:avLst/>
            </a:prstGeom>
            <a:solidFill>
              <a:srgbClr val="FF6600">
                <a:alpha val="50000"/>
              </a:srgbClr>
            </a:solidFill>
            <a:ln w="9525">
              <a:solidFill>
                <a:schemeClr val="tx1"/>
              </a:solidFill>
              <a:prstDash val="dash"/>
              <a:miter lim="800000"/>
            </a:ln>
            <a:effectLst/>
          </p:spPr>
          <p:txBody>
            <a:bodyPr/>
            <a:lstStyle/>
            <a:p>
              <a:pPr algn="l">
                <a:spcBef>
                  <a:spcPct val="20000"/>
                </a:spcBef>
                <a:buClr>
                  <a:schemeClr val="tx2"/>
                </a:buClr>
                <a:buFont typeface="Wingdings" panose="05000000000000000000" pitchFamily="2" charset="2"/>
                <a:buNone/>
              </a:pPr>
              <a:endParaRPr lang="zh-CN" altLang="zh-CN" sz="1800" b="1" i="1"/>
            </a:p>
          </p:txBody>
        </p:sp>
        <p:sp>
          <p:nvSpPr>
            <p:cNvPr id="537626" name="Line 26"/>
            <p:cNvSpPr>
              <a:spLocks noChangeShapeType="1"/>
            </p:cNvSpPr>
            <p:nvPr/>
          </p:nvSpPr>
          <p:spPr bwMode="auto">
            <a:xfrm>
              <a:off x="2880" y="1968"/>
              <a:ext cx="0" cy="480"/>
            </a:xfrm>
            <a:prstGeom prst="line">
              <a:avLst/>
            </a:prstGeom>
            <a:noFill/>
            <a:ln w="9525">
              <a:solidFill>
                <a:schemeClr val="tx1"/>
              </a:solidFill>
              <a:round/>
            </a:ln>
            <a:effec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7624"/>
                                        </p:tgtEl>
                                        <p:attrNameLst>
                                          <p:attrName>style.visibility</p:attrName>
                                        </p:attrNameLst>
                                      </p:cBhvr>
                                      <p:to>
                                        <p:strVal val="visible"/>
                                      </p:to>
                                    </p:set>
                                    <p:animEffect transition="in" filter="checkerboard(across)">
                                      <p:cBhvr>
                                        <p:cTn id="7" dur="500"/>
                                        <p:tgtEl>
                                          <p:spTgt spid="5376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7627"/>
                                        </p:tgtEl>
                                        <p:attrNameLst>
                                          <p:attrName>style.visibility</p:attrName>
                                        </p:attrNameLst>
                                      </p:cBhvr>
                                      <p:to>
                                        <p:strVal val="visible"/>
                                      </p:to>
                                    </p:set>
                                    <p:animEffect transition="in" filter="blinds(horizontal)">
                                      <p:cBhvr>
                                        <p:cTn id="12" dur="500"/>
                                        <p:tgtEl>
                                          <p:spTgt spid="537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24"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533400" y="1247775"/>
            <a:ext cx="7924800" cy="4486275"/>
          </a:xfrm>
          <a:prstGeom prst="rect">
            <a:avLst/>
          </a:prstGeom>
          <a:noFill/>
          <a:ln w="9525">
            <a:noFill/>
            <a:miter lim="800000"/>
          </a:ln>
          <a:effectLst/>
        </p:spPr>
        <p:txBody>
          <a:bodyPr>
            <a:spAutoFit/>
          </a:bodyPr>
          <a:lstStyle/>
          <a:p>
            <a:pPr marL="457200" indent="-457200" algn="just">
              <a:lnSpc>
                <a:spcPct val="200000"/>
              </a:lnSpc>
              <a:buClr>
                <a:srgbClr val="FF3300"/>
              </a:buClr>
              <a:buFont typeface="Wingdings" panose="05000000000000000000" pitchFamily="2" charset="2"/>
              <a:buChar char="Ø"/>
            </a:pPr>
            <a:r>
              <a:rPr lang="en-US" altLang="zh-CN" sz="1800" b="1">
                <a:latin typeface="宋体" panose="02010600030101010101" pitchFamily="2" charset="-122"/>
                <a:ea typeface="Arial Unicode MS" pitchFamily="34" charset="-122"/>
                <a:cs typeface="Arial Unicode MS" pitchFamily="34" charset="-122"/>
              </a:rPr>
              <a:t> </a:t>
            </a:r>
            <a:r>
              <a:rPr lang="zh-CN" altLang="en-US" sz="1800" b="1">
                <a:latin typeface="宋体" panose="02010600030101010101" pitchFamily="2" charset="-122"/>
                <a:ea typeface="Arial Unicode MS" pitchFamily="34" charset="-122"/>
                <a:cs typeface="Arial Unicode MS" pitchFamily="34" charset="-122"/>
              </a:rPr>
              <a:t>继承是面向对象程序设计实现软件重用的重要方法。程序员可以在已有基类的基础上定义新的派生类。</a:t>
            </a:r>
          </a:p>
          <a:p>
            <a:pPr marL="457200" indent="-457200" algn="just">
              <a:lnSpc>
                <a:spcPct val="200000"/>
              </a:lnSpc>
              <a:buClr>
                <a:srgbClr val="FF3300"/>
              </a:buClr>
              <a:buFont typeface="Wingdings" panose="05000000000000000000" pitchFamily="2" charset="2"/>
              <a:buChar char="Ø"/>
            </a:pPr>
            <a:r>
              <a:rPr lang="zh-CN" altLang="en-US" sz="1800" b="1">
                <a:latin typeface="宋体" panose="02010600030101010101" pitchFamily="2" charset="-122"/>
                <a:ea typeface="Arial Unicode MS" pitchFamily="34" charset="-122"/>
                <a:cs typeface="Arial Unicode MS" pitchFamily="34" charset="-122"/>
              </a:rPr>
              <a:t> 单继承的派生类只有一个基类。多继承的派生类有多个基类。</a:t>
            </a:r>
          </a:p>
          <a:p>
            <a:pPr marL="457200" indent="-457200" algn="just">
              <a:lnSpc>
                <a:spcPct val="200000"/>
              </a:lnSpc>
              <a:buClr>
                <a:srgbClr val="FF3300"/>
              </a:buClr>
              <a:buFont typeface="Wingdings" panose="05000000000000000000" pitchFamily="2" charset="2"/>
              <a:buChar char="Ø"/>
            </a:pPr>
            <a:r>
              <a:rPr lang="zh-CN" altLang="en-US" sz="1800" b="1">
                <a:latin typeface="宋体" panose="02010600030101010101" pitchFamily="2" charset="-122"/>
                <a:ea typeface="Arial Unicode MS" pitchFamily="34" charset="-122"/>
                <a:cs typeface="Arial Unicode MS" pitchFamily="34" charset="-122"/>
              </a:rPr>
              <a:t> 派生类对基类成员的访问由继承方式和成员性质决定。</a:t>
            </a:r>
          </a:p>
          <a:p>
            <a:pPr marL="457200" indent="-457200" algn="just">
              <a:lnSpc>
                <a:spcPct val="200000"/>
              </a:lnSpc>
              <a:buClr>
                <a:srgbClr val="FF3300"/>
              </a:buClr>
              <a:buFont typeface="Wingdings" panose="05000000000000000000" pitchFamily="2" charset="2"/>
              <a:buChar char="Ø"/>
            </a:pPr>
            <a:r>
              <a:rPr lang="zh-CN" altLang="en-US" sz="1800" b="1">
                <a:latin typeface="宋体" panose="02010600030101010101" pitchFamily="2" charset="-122"/>
                <a:ea typeface="Arial Unicode MS" pitchFamily="34" charset="-122"/>
                <a:cs typeface="Arial Unicode MS" pitchFamily="34" charset="-122"/>
              </a:rPr>
              <a:t> 创建派生类对象时，先调用基类构造函数初始化派生类中的基类成员。调用析构函数的次序和调用构造函数的次序相反。</a:t>
            </a:r>
          </a:p>
          <a:p>
            <a:pPr marL="457200" indent="-457200" algn="just">
              <a:lnSpc>
                <a:spcPct val="200000"/>
              </a:lnSpc>
              <a:buClr>
                <a:srgbClr val="FF3300"/>
              </a:buClr>
              <a:buFont typeface="Wingdings" panose="05000000000000000000" pitchFamily="2" charset="2"/>
              <a:buChar char="Ø"/>
            </a:pPr>
            <a:r>
              <a:rPr lang="zh-CN" altLang="en-US" sz="1800" b="1">
                <a:latin typeface="宋体" panose="02010600030101010101" pitchFamily="2" charset="-122"/>
                <a:ea typeface="Arial Unicode MS" pitchFamily="34" charset="-122"/>
                <a:cs typeface="Arial Unicode MS" pitchFamily="34" charset="-122"/>
              </a:rPr>
              <a:t> </a:t>
            </a:r>
            <a:r>
              <a:rPr lang="en-US" altLang="zh-CN" sz="1800" b="1">
                <a:latin typeface="宋体" panose="02010600030101010101" pitchFamily="2" charset="-122"/>
                <a:ea typeface="Arial Unicode MS" pitchFamily="34" charset="-122"/>
                <a:cs typeface="Arial Unicode MS" pitchFamily="34" charset="-122"/>
              </a:rPr>
              <a:t>C++</a:t>
            </a:r>
            <a:r>
              <a:rPr lang="zh-CN" altLang="en-US" sz="1800" b="1">
                <a:latin typeface="宋体" panose="02010600030101010101" pitchFamily="2" charset="-122"/>
                <a:ea typeface="Arial Unicode MS" pitchFamily="34" charset="-122"/>
                <a:cs typeface="Arial Unicode MS" pitchFamily="34" charset="-122"/>
              </a:rPr>
              <a:t>提供虚继承机制，防止类继承关系中成员访问的二义性。</a:t>
            </a:r>
          </a:p>
          <a:p>
            <a:pPr marL="457200" indent="-457200" algn="just">
              <a:lnSpc>
                <a:spcPct val="200000"/>
              </a:lnSpc>
              <a:buClr>
                <a:srgbClr val="FF3300"/>
              </a:buClr>
              <a:buFont typeface="Wingdings" panose="05000000000000000000" pitchFamily="2" charset="2"/>
              <a:buChar char="Ø"/>
            </a:pPr>
            <a:r>
              <a:rPr lang="zh-CN" altLang="en-US" sz="1800" b="1">
                <a:latin typeface="宋体" panose="02010600030101010101" pitchFamily="2" charset="-122"/>
                <a:ea typeface="Arial Unicode MS" pitchFamily="34" charset="-122"/>
                <a:cs typeface="Arial Unicode MS" pitchFamily="34" charset="-122"/>
              </a:rPr>
              <a:t> 多继承提供了软件重用的强大功能，也增加了程序的复杂性。</a:t>
            </a:r>
          </a:p>
        </p:txBody>
      </p:sp>
      <p:sp>
        <p:nvSpPr>
          <p:cNvPr id="624643" name="Rectangle 3"/>
          <p:cNvSpPr>
            <a:spLocks noGrp="1" noChangeArrowheads="1"/>
          </p:cNvSpPr>
          <p:nvPr>
            <p:ph type="title" idx="4294967295"/>
          </p:nvPr>
        </p:nvSpPr>
        <p:spPr>
          <a:xfrm>
            <a:off x="609600" y="476250"/>
            <a:ext cx="1447800" cy="685800"/>
          </a:xfrm>
          <a:prstGeom prst="rect">
            <a:avLst/>
          </a:prstGeom>
          <a:noFill/>
        </p:spPr>
        <p:txBody>
          <a:bodyPr/>
          <a:lstStyle/>
          <a:p>
            <a:pPr algn="l"/>
            <a:r>
              <a:rPr lang="zh-CN" altLang="en-US" sz="2800" b="1">
                <a:solidFill>
                  <a:srgbClr val="CC3300"/>
                </a:solidFill>
                <a:effectLst>
                  <a:outerShdw blurRad="38100" dist="38100" dir="2700000" algn="tl">
                    <a:srgbClr val="000000"/>
                  </a:outerShdw>
                </a:effectLst>
                <a:ea typeface="隶书" pitchFamily="49" charset="-122"/>
              </a:rPr>
              <a:t>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43"/>
                                        </p:tgtEl>
                                        <p:attrNameLst>
                                          <p:attrName>style.visibility</p:attrName>
                                        </p:attrNameLst>
                                      </p:cBhvr>
                                      <p:to>
                                        <p:strVal val="visible"/>
                                      </p:to>
                                    </p:set>
                                    <p:animEffect transition="in" filter="checkerboard(across)">
                                      <p:cBhvr>
                                        <p:cTn id="7" dur="500"/>
                                        <p:tgtEl>
                                          <p:spTgt spid="624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42"/>
                                        </p:tgtEl>
                                        <p:attrNameLst>
                                          <p:attrName>style.visibility</p:attrName>
                                        </p:attrNameLst>
                                      </p:cBhvr>
                                      <p:to>
                                        <p:strVal val="visible"/>
                                      </p:to>
                                    </p:set>
                                    <p:animEffect transition="in" filter="blinds(horizontal)">
                                      <p:cBhvr>
                                        <p:cTn id="12" dur="500"/>
                                        <p:tgtEl>
                                          <p:spTgt spid="62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2" grpId="0" autoUpdateAnimBg="0"/>
      <p:bldP spid="624643" grpId="0" animBg="1"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669925" y="260350"/>
            <a:ext cx="8223250" cy="6159500"/>
          </a:xfrm>
          <a:prstGeom prst="rect">
            <a:avLst/>
          </a:prstGeom>
          <a:noFill/>
          <a:ln w="9525">
            <a:noFill/>
            <a:miter lim="800000"/>
          </a:ln>
          <a:effectLst/>
        </p:spPr>
        <p:txBody>
          <a:bodyPr>
            <a:spAutoFit/>
          </a:bodyPr>
          <a:lstStyle/>
          <a:p>
            <a:pPr algn="l">
              <a:lnSpc>
                <a:spcPct val="105000"/>
              </a:lnSpc>
            </a:pPr>
            <a:r>
              <a:rPr lang="en-US" altLang="zh-CN" sz="1800" b="1"/>
              <a:t>#include&lt;iostream&gt;</a:t>
            </a:r>
          </a:p>
          <a:p>
            <a:pPr algn="l">
              <a:lnSpc>
                <a:spcPct val="105000"/>
              </a:lnSpc>
            </a:pPr>
            <a:r>
              <a:rPr lang="en-US" altLang="zh-CN" sz="1800" b="1"/>
              <a:t>using namespace std ;</a:t>
            </a:r>
          </a:p>
          <a:p>
            <a:pPr algn="l">
              <a:lnSpc>
                <a:spcPct val="105000"/>
              </a:lnSpc>
            </a:pPr>
            <a:r>
              <a:rPr lang="en-US" altLang="zh-CN" sz="1800" b="1"/>
              <a:t>class A</a:t>
            </a:r>
          </a:p>
          <a:p>
            <a:pPr algn="l">
              <a:lnSpc>
                <a:spcPct val="105000"/>
              </a:lnSpc>
            </a:pPr>
            <a:r>
              <a:rPr lang="en-US" altLang="zh-CN" sz="1800" b="1"/>
              <a:t>{ public :</a:t>
            </a:r>
          </a:p>
          <a:p>
            <a:pPr algn="l">
              <a:lnSpc>
                <a:spcPct val="105000"/>
              </a:lnSpc>
            </a:pPr>
            <a:r>
              <a:rPr lang="en-US" altLang="zh-CN" sz="1800" b="1"/>
              <a:t>      void  get_XY()   { cout &lt;&lt; "Enter two numbers of x, y : " ;  cin &gt;&gt; x &gt;&gt; y ; }</a:t>
            </a:r>
          </a:p>
          <a:p>
            <a:pPr algn="l">
              <a:lnSpc>
                <a:spcPct val="105000"/>
              </a:lnSpc>
            </a:pPr>
            <a:r>
              <a:rPr lang="en-US" altLang="zh-CN" sz="1800" b="1"/>
              <a:t>      void  put_XY()    { cout &lt;&lt; "x = "&lt;&lt; x &lt;&lt; ", y = " &lt;&lt; y &lt;&lt; '\n' ; }</a:t>
            </a:r>
          </a:p>
          <a:p>
            <a:pPr algn="l">
              <a:lnSpc>
                <a:spcPct val="105000"/>
              </a:lnSpc>
            </a:pPr>
            <a:r>
              <a:rPr lang="en-US" altLang="zh-CN" sz="1800" b="1"/>
              <a:t>   protected:    int x, y ;</a:t>
            </a:r>
          </a:p>
          <a:p>
            <a:pPr algn="l">
              <a:lnSpc>
                <a:spcPct val="105000"/>
              </a:lnSpc>
            </a:pPr>
            <a:r>
              <a:rPr lang="en-US" altLang="zh-CN" sz="1800" b="1"/>
              <a:t>};</a:t>
            </a:r>
          </a:p>
          <a:p>
            <a:pPr algn="l">
              <a:lnSpc>
                <a:spcPct val="105000"/>
              </a:lnSpc>
            </a:pPr>
            <a:r>
              <a:rPr lang="en-US" altLang="zh-CN" sz="1800" b="1"/>
              <a:t>class B : public A</a:t>
            </a:r>
          </a:p>
          <a:p>
            <a:pPr algn="l">
              <a:lnSpc>
                <a:spcPct val="105000"/>
              </a:lnSpc>
            </a:pPr>
            <a:r>
              <a:rPr lang="en-US" altLang="zh-CN" sz="1800" b="1"/>
              <a:t>{ public :</a:t>
            </a:r>
          </a:p>
          <a:p>
            <a:pPr algn="l">
              <a:lnSpc>
                <a:spcPct val="105000"/>
              </a:lnSpc>
            </a:pPr>
            <a:r>
              <a:rPr lang="en-US" altLang="zh-CN" sz="1800" b="1"/>
              <a:t>      int  get_S() { return s ; };</a:t>
            </a:r>
          </a:p>
          <a:p>
            <a:pPr algn="l">
              <a:lnSpc>
                <a:spcPct val="105000"/>
              </a:lnSpc>
            </a:pPr>
            <a:r>
              <a:rPr lang="en-US" altLang="zh-CN" sz="1800" b="1"/>
              <a:t>      void  make_S()  { s = x * y ; };    	</a:t>
            </a:r>
            <a:r>
              <a:rPr lang="en-US" altLang="zh-CN" sz="1800" b="1" i="1">
                <a:solidFill>
                  <a:srgbClr val="006600"/>
                </a:solidFill>
              </a:rPr>
              <a:t>// </a:t>
            </a:r>
            <a:r>
              <a:rPr lang="zh-CN" altLang="en-US" sz="1800" b="1" i="1">
                <a:solidFill>
                  <a:srgbClr val="006600"/>
                </a:solidFill>
              </a:rPr>
              <a:t>使用基类数据成员</a:t>
            </a:r>
            <a:r>
              <a:rPr lang="en-US" altLang="zh-CN" sz="1800" b="1" i="1">
                <a:solidFill>
                  <a:srgbClr val="006600"/>
                </a:solidFill>
              </a:rPr>
              <a:t>x</a:t>
            </a:r>
            <a:r>
              <a:rPr lang="zh-CN" altLang="en-US" sz="1800" b="1" i="1">
                <a:solidFill>
                  <a:srgbClr val="006600"/>
                </a:solidFill>
              </a:rPr>
              <a:t>，</a:t>
            </a:r>
            <a:r>
              <a:rPr lang="en-US" altLang="zh-CN" sz="1800" b="1" i="1">
                <a:solidFill>
                  <a:srgbClr val="006600"/>
                </a:solidFill>
              </a:rPr>
              <a:t>y</a:t>
            </a:r>
          </a:p>
          <a:p>
            <a:pPr algn="l">
              <a:lnSpc>
                <a:spcPct val="105000"/>
              </a:lnSpc>
            </a:pPr>
            <a:r>
              <a:rPr lang="en-US" altLang="zh-CN" sz="1800" b="1"/>
              <a:t>   protected:   int s;</a:t>
            </a:r>
          </a:p>
          <a:p>
            <a:pPr algn="l">
              <a:lnSpc>
                <a:spcPct val="105000"/>
              </a:lnSpc>
            </a:pPr>
            <a:r>
              <a:rPr lang="en-US" altLang="zh-CN" sz="1800" b="1"/>
              <a:t>};</a:t>
            </a:r>
          </a:p>
          <a:p>
            <a:pPr algn="l">
              <a:lnSpc>
                <a:spcPct val="105000"/>
              </a:lnSpc>
            </a:pPr>
            <a:r>
              <a:rPr lang="en-US" altLang="zh-CN" sz="1800" b="1"/>
              <a:t>class C : public B</a:t>
            </a:r>
          </a:p>
          <a:p>
            <a:pPr algn="l">
              <a:lnSpc>
                <a:spcPct val="105000"/>
              </a:lnSpc>
            </a:pPr>
            <a:r>
              <a:rPr lang="en-US" altLang="zh-CN" sz="1800" b="1"/>
              <a:t>{ public : </a:t>
            </a:r>
          </a:p>
          <a:p>
            <a:pPr algn="l">
              <a:lnSpc>
                <a:spcPct val="105000"/>
              </a:lnSpc>
            </a:pPr>
            <a:r>
              <a:rPr lang="en-US" altLang="zh-CN" sz="1800" b="1"/>
              <a:t>      void  get_H()   { cout &lt;&lt; "Enter a number of h : " ;  cin &gt;&gt; h ; } </a:t>
            </a:r>
          </a:p>
          <a:p>
            <a:pPr algn="l">
              <a:lnSpc>
                <a:spcPct val="105000"/>
              </a:lnSpc>
            </a:pPr>
            <a:r>
              <a:rPr lang="en-US" altLang="zh-CN" sz="1800" b="1"/>
              <a:t>      int  get_V() { return v ; }</a:t>
            </a:r>
          </a:p>
          <a:p>
            <a:pPr algn="l">
              <a:lnSpc>
                <a:spcPct val="105000"/>
              </a:lnSpc>
            </a:pPr>
            <a:r>
              <a:rPr lang="en-US" altLang="zh-CN" sz="1800" b="1"/>
              <a:t>      void  make_V()  { make_S(); v = get_S() * h ; } 	</a:t>
            </a:r>
            <a:r>
              <a:rPr lang="en-US" altLang="zh-CN" sz="1800" b="1" i="1">
                <a:solidFill>
                  <a:srgbClr val="006600"/>
                </a:solidFill>
              </a:rPr>
              <a:t>// </a:t>
            </a:r>
            <a:r>
              <a:rPr lang="zh-CN" altLang="en-US" sz="1800" b="1" i="1">
                <a:solidFill>
                  <a:srgbClr val="006600"/>
                </a:solidFill>
              </a:rPr>
              <a:t>使用基类成员函数</a:t>
            </a:r>
          </a:p>
          <a:p>
            <a:pPr algn="l">
              <a:lnSpc>
                <a:spcPct val="105000"/>
              </a:lnSpc>
            </a:pPr>
            <a:r>
              <a:rPr lang="zh-CN" altLang="en-US" sz="1800" b="1"/>
              <a:t>   </a:t>
            </a:r>
            <a:r>
              <a:rPr lang="en-US" altLang="zh-CN" sz="1800" b="1"/>
              <a:t>protected:    int h, v;</a:t>
            </a:r>
          </a:p>
          <a:p>
            <a:pPr algn="l">
              <a:lnSpc>
                <a:spcPct val="105000"/>
              </a:lnSpc>
            </a:pPr>
            <a:r>
              <a:rPr lang="en-US" altLang="zh-CN" sz="1800" b="1"/>
              <a:t>};</a:t>
            </a:r>
          </a:p>
        </p:txBody>
      </p:sp>
      <p:sp>
        <p:nvSpPr>
          <p:cNvPr id="538627" name="Rectangle 3"/>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checkerboard(across)">
                                      <p:cBhvr>
                                        <p:cTn id="7" dur="500"/>
                                        <p:tgtEl>
                                          <p:spTgt spid="5386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38626"/>
                                        </p:tgtEl>
                                        <p:attrNameLst>
                                          <p:attrName>style.visibility</p:attrName>
                                        </p:attrNameLst>
                                      </p:cBhvr>
                                      <p:to>
                                        <p:strVal val="visible"/>
                                      </p:to>
                                    </p:set>
                                    <p:animEffect transition="in" filter="checkerboard(down)">
                                      <p:cBhvr>
                                        <p:cTn id="12" dur="500"/>
                                        <p:tgtEl>
                                          <p:spTgt spid="53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autoUpdateAnimBg="0"/>
      <p:bldP spid="5386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669925" y="260350"/>
            <a:ext cx="7712075" cy="6159500"/>
          </a:xfrm>
          <a:prstGeom prst="rect">
            <a:avLst/>
          </a:prstGeom>
          <a:noFill/>
          <a:ln w="9525">
            <a:noFill/>
            <a:miter lim="800000"/>
          </a:ln>
          <a:effectLst/>
        </p:spPr>
        <p:txBody>
          <a:bodyPr>
            <a:spAutoFit/>
          </a:bodyPr>
          <a:lstStyle/>
          <a:p>
            <a:pPr algn="l">
              <a:lnSpc>
                <a:spcPct val="105000"/>
              </a:lnSpc>
            </a:pPr>
            <a:r>
              <a:rPr lang="en-US" altLang="zh-CN" sz="1800"/>
              <a:t>#include&lt;iostream&gt;</a:t>
            </a:r>
          </a:p>
          <a:p>
            <a:pPr algn="l">
              <a:lnSpc>
                <a:spcPct val="105000"/>
              </a:lnSpc>
            </a:pPr>
            <a:r>
              <a:rPr lang="en-US" altLang="zh-CN" sz="1800"/>
              <a:t>using namespace std ;</a:t>
            </a:r>
          </a:p>
          <a:p>
            <a:pPr algn="l">
              <a:lnSpc>
                <a:spcPct val="105000"/>
              </a:lnSpc>
            </a:pPr>
            <a:r>
              <a:rPr lang="en-US" altLang="zh-CN" sz="1800" b="1"/>
              <a:t>class A</a:t>
            </a:r>
          </a:p>
          <a:p>
            <a:pPr algn="l">
              <a:lnSpc>
                <a:spcPct val="105000"/>
              </a:lnSpc>
            </a:pPr>
            <a:r>
              <a:rPr lang="en-US" altLang="zh-CN" sz="1800"/>
              <a:t>{ public :</a:t>
            </a:r>
          </a:p>
          <a:p>
            <a:pPr algn="l">
              <a:lnSpc>
                <a:spcPct val="105000"/>
              </a:lnSpc>
            </a:pPr>
            <a:r>
              <a:rPr lang="en-US" altLang="zh-CN" sz="1800"/>
              <a:t>      void  get_XY()   { cout &lt;&lt; "Enter two numbers of x, y : " ;  cin &gt;&gt; x &gt;&gt; y ; }</a:t>
            </a:r>
          </a:p>
          <a:p>
            <a:pPr algn="l">
              <a:lnSpc>
                <a:spcPct val="105000"/>
              </a:lnSpc>
            </a:pPr>
            <a:r>
              <a:rPr lang="en-US" altLang="zh-CN" sz="1800"/>
              <a:t>      void  put_XY()    { cout &lt;&lt; "x = "&lt;&lt; x &lt;&lt; ", y = " &lt;&lt; y &lt;&lt; '\n' ; }</a:t>
            </a:r>
          </a:p>
          <a:p>
            <a:pPr algn="l">
              <a:lnSpc>
                <a:spcPct val="105000"/>
              </a:lnSpc>
            </a:pPr>
            <a:r>
              <a:rPr lang="en-US" altLang="zh-CN" sz="1800"/>
              <a:t>   protected:    int x, y ;</a:t>
            </a:r>
          </a:p>
          <a:p>
            <a:pPr algn="l">
              <a:lnSpc>
                <a:spcPct val="105000"/>
              </a:lnSpc>
            </a:pPr>
            <a:r>
              <a:rPr lang="en-US" altLang="zh-CN" sz="1800"/>
              <a:t>};</a:t>
            </a:r>
          </a:p>
          <a:p>
            <a:pPr algn="l">
              <a:lnSpc>
                <a:spcPct val="105000"/>
              </a:lnSpc>
            </a:pPr>
            <a:r>
              <a:rPr lang="en-US" altLang="zh-CN" sz="1800" b="1">
                <a:solidFill>
                  <a:srgbClr val="CC3300"/>
                </a:solidFill>
              </a:rPr>
              <a:t>class B</a:t>
            </a:r>
            <a:r>
              <a:rPr lang="en-US" altLang="zh-CN" sz="1800"/>
              <a:t> </a:t>
            </a:r>
            <a:r>
              <a:rPr lang="en-US" altLang="zh-CN" sz="1800" b="1"/>
              <a:t>: public A</a:t>
            </a:r>
          </a:p>
          <a:p>
            <a:pPr algn="l">
              <a:lnSpc>
                <a:spcPct val="105000"/>
              </a:lnSpc>
            </a:pPr>
            <a:r>
              <a:rPr lang="en-US" altLang="zh-CN" sz="1800"/>
              <a:t>{ public :</a:t>
            </a:r>
          </a:p>
          <a:p>
            <a:pPr algn="l">
              <a:lnSpc>
                <a:spcPct val="105000"/>
              </a:lnSpc>
            </a:pPr>
            <a:r>
              <a:rPr lang="en-US" altLang="zh-CN" sz="1800"/>
              <a:t>      int  get_S() { return s ; };</a:t>
            </a:r>
          </a:p>
          <a:p>
            <a:pPr algn="l">
              <a:lnSpc>
                <a:spcPct val="105000"/>
              </a:lnSpc>
            </a:pPr>
            <a:r>
              <a:rPr lang="en-US" altLang="zh-CN" sz="1800"/>
              <a:t>      void  make_S()  { s = x * y ; };    </a:t>
            </a:r>
            <a:r>
              <a:rPr lang="en-US" altLang="zh-CN" sz="1800" b="1" i="1">
                <a:solidFill>
                  <a:srgbClr val="006600"/>
                </a:solidFill>
              </a:rPr>
              <a:t>// </a:t>
            </a:r>
            <a:r>
              <a:rPr lang="zh-CN" altLang="en-US" sz="1800" b="1" i="1">
                <a:solidFill>
                  <a:srgbClr val="006600"/>
                </a:solidFill>
              </a:rPr>
              <a:t>使用基类数据成员</a:t>
            </a:r>
            <a:r>
              <a:rPr lang="en-US" altLang="zh-CN" sz="1800" b="1" i="1">
                <a:solidFill>
                  <a:srgbClr val="006600"/>
                </a:solidFill>
              </a:rPr>
              <a:t>x</a:t>
            </a:r>
            <a:r>
              <a:rPr lang="zh-CN" altLang="en-US" sz="1800" b="1" i="1">
                <a:solidFill>
                  <a:srgbClr val="006600"/>
                </a:solidFill>
              </a:rPr>
              <a:t>，</a:t>
            </a:r>
            <a:r>
              <a:rPr lang="en-US" altLang="zh-CN" sz="1800" b="1" i="1">
                <a:solidFill>
                  <a:srgbClr val="006600"/>
                </a:solidFill>
              </a:rPr>
              <a:t>y</a:t>
            </a:r>
          </a:p>
          <a:p>
            <a:pPr algn="l">
              <a:lnSpc>
                <a:spcPct val="105000"/>
              </a:lnSpc>
            </a:pPr>
            <a:r>
              <a:rPr lang="en-US" altLang="zh-CN" sz="1800"/>
              <a:t>   protected:   int s;</a:t>
            </a:r>
          </a:p>
          <a:p>
            <a:pPr algn="l">
              <a:lnSpc>
                <a:spcPct val="105000"/>
              </a:lnSpc>
            </a:pPr>
            <a:r>
              <a:rPr lang="en-US" altLang="zh-CN" sz="1800"/>
              <a:t>};</a:t>
            </a:r>
          </a:p>
          <a:p>
            <a:pPr algn="l">
              <a:lnSpc>
                <a:spcPct val="105000"/>
              </a:lnSpc>
            </a:pPr>
            <a:r>
              <a:rPr lang="en-US" altLang="zh-CN" sz="1800" b="1">
                <a:solidFill>
                  <a:srgbClr val="0000FF"/>
                </a:solidFill>
              </a:rPr>
              <a:t>class C</a:t>
            </a:r>
            <a:r>
              <a:rPr lang="en-US" altLang="zh-CN" sz="1800" b="1">
                <a:solidFill>
                  <a:srgbClr val="CC3300"/>
                </a:solidFill>
              </a:rPr>
              <a:t> : public B</a:t>
            </a:r>
          </a:p>
          <a:p>
            <a:pPr algn="l">
              <a:lnSpc>
                <a:spcPct val="105000"/>
              </a:lnSpc>
            </a:pPr>
            <a:r>
              <a:rPr lang="en-US" altLang="zh-CN" sz="1800"/>
              <a:t>{ public : </a:t>
            </a:r>
          </a:p>
          <a:p>
            <a:pPr algn="l">
              <a:lnSpc>
                <a:spcPct val="105000"/>
              </a:lnSpc>
            </a:pPr>
            <a:r>
              <a:rPr lang="en-US" altLang="zh-CN" sz="1800"/>
              <a:t>      void  get_H()   { cout &lt;&lt; "Enter a number of h : " ;  cin &gt;&gt; h ; } </a:t>
            </a:r>
          </a:p>
          <a:p>
            <a:pPr algn="l">
              <a:lnSpc>
                <a:spcPct val="105000"/>
              </a:lnSpc>
            </a:pPr>
            <a:r>
              <a:rPr lang="en-US" altLang="zh-CN" sz="1800"/>
              <a:t>      int  get_V() { return v ; }</a:t>
            </a:r>
          </a:p>
          <a:p>
            <a:pPr algn="l">
              <a:lnSpc>
                <a:spcPct val="105000"/>
              </a:lnSpc>
            </a:pPr>
            <a:r>
              <a:rPr lang="en-US" altLang="zh-CN" sz="1800"/>
              <a:t>      void  make_V()  { make_S(); v = get_S() * h ; } 	</a:t>
            </a:r>
            <a:r>
              <a:rPr lang="en-US" altLang="zh-CN" sz="1800" b="1" i="1">
                <a:solidFill>
                  <a:srgbClr val="006600"/>
                </a:solidFill>
              </a:rPr>
              <a:t>// </a:t>
            </a:r>
            <a:r>
              <a:rPr lang="zh-CN" altLang="en-US" sz="1800" b="1" i="1">
                <a:solidFill>
                  <a:srgbClr val="006600"/>
                </a:solidFill>
              </a:rPr>
              <a:t>使用基类成员函数</a:t>
            </a:r>
          </a:p>
          <a:p>
            <a:pPr algn="l">
              <a:lnSpc>
                <a:spcPct val="105000"/>
              </a:lnSpc>
            </a:pPr>
            <a:r>
              <a:rPr lang="zh-CN" altLang="en-US" sz="1800"/>
              <a:t>   </a:t>
            </a:r>
            <a:r>
              <a:rPr lang="en-US" altLang="zh-CN" sz="1800"/>
              <a:t>protected:    int h, v;</a:t>
            </a:r>
          </a:p>
          <a:p>
            <a:pPr algn="l">
              <a:lnSpc>
                <a:spcPct val="105000"/>
              </a:lnSpc>
            </a:pPr>
            <a:r>
              <a:rPr lang="en-US" altLang="zh-CN" sz="1800"/>
              <a:t>};</a:t>
            </a:r>
          </a:p>
        </p:txBody>
      </p:sp>
      <p:grpSp>
        <p:nvGrpSpPr>
          <p:cNvPr id="539652" name="Group 4"/>
          <p:cNvGrpSpPr/>
          <p:nvPr/>
        </p:nvGrpSpPr>
        <p:grpSpPr bwMode="auto">
          <a:xfrm>
            <a:off x="6215063" y="2041525"/>
            <a:ext cx="2166937" cy="2667000"/>
            <a:chOff x="3915" y="1152"/>
            <a:chExt cx="1365" cy="1680"/>
          </a:xfrm>
        </p:grpSpPr>
        <p:sp>
          <p:nvSpPr>
            <p:cNvPr id="539653" name="Rectangle 5"/>
            <p:cNvSpPr>
              <a:spLocks noChangeArrowheads="1"/>
            </p:cNvSpPr>
            <p:nvPr/>
          </p:nvSpPr>
          <p:spPr bwMode="auto">
            <a:xfrm>
              <a:off x="3936" y="1152"/>
              <a:ext cx="1344" cy="336"/>
            </a:xfrm>
            <a:prstGeom prst="rect">
              <a:avLst/>
            </a:prstGeom>
            <a:solidFill>
              <a:srgbClr val="FFFFCC"/>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A</a:t>
              </a:r>
            </a:p>
          </p:txBody>
        </p:sp>
        <p:sp>
          <p:nvSpPr>
            <p:cNvPr id="539654" name="Line 6"/>
            <p:cNvSpPr>
              <a:spLocks noChangeShapeType="1"/>
            </p:cNvSpPr>
            <p:nvPr/>
          </p:nvSpPr>
          <p:spPr bwMode="auto">
            <a:xfrm flipH="1">
              <a:off x="4596" y="148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539655" name="Rectangle 7"/>
            <p:cNvSpPr>
              <a:spLocks noChangeArrowheads="1"/>
            </p:cNvSpPr>
            <p:nvPr/>
          </p:nvSpPr>
          <p:spPr bwMode="auto">
            <a:xfrm>
              <a:off x="3936" y="2544"/>
              <a:ext cx="1344" cy="288"/>
            </a:xfrm>
            <a:prstGeom prst="rect">
              <a:avLst/>
            </a:prstGeom>
            <a:solidFill>
              <a:srgbClr val="CC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C : public  B</a:t>
              </a:r>
            </a:p>
          </p:txBody>
        </p:sp>
        <p:sp>
          <p:nvSpPr>
            <p:cNvPr id="539656" name="Rectangle 8"/>
            <p:cNvSpPr>
              <a:spLocks noChangeArrowheads="1"/>
            </p:cNvSpPr>
            <p:nvPr/>
          </p:nvSpPr>
          <p:spPr bwMode="auto">
            <a:xfrm>
              <a:off x="3915" y="1872"/>
              <a:ext cx="1344" cy="300"/>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39657" name="Line 9"/>
            <p:cNvSpPr>
              <a:spLocks noChangeShapeType="1"/>
            </p:cNvSpPr>
            <p:nvPr/>
          </p:nvSpPr>
          <p:spPr bwMode="auto">
            <a:xfrm flipH="1">
              <a:off x="4596" y="2160"/>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39658" name="Rectangle 10"/>
          <p:cNvSpPr>
            <a:spLocks noGrp="1" noChangeArrowheads="1"/>
          </p:cNvSpPr>
          <p:nvPr>
            <p:ph type="title" idx="4294967295"/>
          </p:nvPr>
        </p:nvSpPr>
        <p:spPr>
          <a:xfrm>
            <a:off x="838200" y="288925"/>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39661" name="Rectangle 13"/>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9652"/>
                                        </p:tgtEl>
                                        <p:attrNameLst>
                                          <p:attrName>style.visibility</p:attrName>
                                        </p:attrNameLst>
                                      </p:cBhvr>
                                      <p:to>
                                        <p:strVal val="visible"/>
                                      </p:to>
                                    </p:set>
                                    <p:animEffect transition="in" filter="blinds(horizontal)">
                                      <p:cBhvr>
                                        <p:cTn id="7" dur="500"/>
                                        <p:tgtEl>
                                          <p:spTgt spid="53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669925" y="260350"/>
            <a:ext cx="7712075" cy="6159500"/>
          </a:xfrm>
          <a:prstGeom prst="rect">
            <a:avLst/>
          </a:prstGeom>
          <a:noFill/>
          <a:ln w="9525">
            <a:noFill/>
            <a:miter lim="800000"/>
          </a:ln>
          <a:effectLst/>
        </p:spPr>
        <p:txBody>
          <a:bodyPr>
            <a:spAutoFit/>
          </a:bodyPr>
          <a:lstStyle/>
          <a:p>
            <a:pPr algn="l">
              <a:lnSpc>
                <a:spcPct val="105000"/>
              </a:lnSpc>
            </a:pPr>
            <a:r>
              <a:rPr lang="en-US" altLang="zh-CN" sz="1800"/>
              <a:t>#include&lt;iostream&gt;</a:t>
            </a:r>
          </a:p>
          <a:p>
            <a:pPr algn="l">
              <a:lnSpc>
                <a:spcPct val="105000"/>
              </a:lnSpc>
            </a:pPr>
            <a:r>
              <a:rPr lang="en-US" altLang="zh-CN" sz="1800"/>
              <a:t>using namespace std ;</a:t>
            </a:r>
          </a:p>
          <a:p>
            <a:pPr algn="l">
              <a:lnSpc>
                <a:spcPct val="105000"/>
              </a:lnSpc>
            </a:pPr>
            <a:r>
              <a:rPr lang="en-US" altLang="zh-CN" sz="1800"/>
              <a:t>class A</a:t>
            </a:r>
          </a:p>
          <a:p>
            <a:pPr algn="l">
              <a:lnSpc>
                <a:spcPct val="105000"/>
              </a:lnSpc>
            </a:pPr>
            <a:r>
              <a:rPr lang="en-US" altLang="zh-CN" sz="1800"/>
              <a:t>{ public :</a:t>
            </a:r>
          </a:p>
          <a:p>
            <a:pPr algn="l">
              <a:lnSpc>
                <a:spcPct val="105000"/>
              </a:lnSpc>
            </a:pPr>
            <a:r>
              <a:rPr lang="en-US" altLang="zh-CN" sz="1800"/>
              <a:t>      void  get_XY()   { cout &lt;&lt; "Enter two numbers of x, y : " ;  cin &gt;&gt; x &gt;&gt; y ; }</a:t>
            </a:r>
          </a:p>
          <a:p>
            <a:pPr algn="l">
              <a:lnSpc>
                <a:spcPct val="105000"/>
              </a:lnSpc>
            </a:pPr>
            <a:r>
              <a:rPr lang="en-US" altLang="zh-CN" sz="1800"/>
              <a:t>      void  put_XY()    { cout &lt;&lt; "x = "&lt;&lt; x &lt;&lt; ", y = " &lt;&lt; y &lt;&lt; '\n' ; }</a:t>
            </a:r>
          </a:p>
          <a:p>
            <a:pPr algn="l">
              <a:lnSpc>
                <a:spcPct val="105000"/>
              </a:lnSpc>
            </a:pPr>
            <a:r>
              <a:rPr lang="en-US" altLang="zh-CN" sz="1800"/>
              <a:t>   </a:t>
            </a:r>
            <a:r>
              <a:rPr lang="en-US" altLang="zh-CN" sz="1800" b="1">
                <a:solidFill>
                  <a:srgbClr val="CC0099"/>
                </a:solidFill>
                <a:effectLst>
                  <a:outerShdw blurRad="38100" dist="38100" dir="2700000" algn="tl">
                    <a:srgbClr val="000000"/>
                  </a:outerShdw>
                </a:effectLst>
              </a:rPr>
              <a:t>protected:    int x, y ;</a:t>
            </a:r>
          </a:p>
          <a:p>
            <a:pPr algn="l">
              <a:lnSpc>
                <a:spcPct val="105000"/>
              </a:lnSpc>
            </a:pPr>
            <a:r>
              <a:rPr lang="en-US" altLang="zh-CN" sz="1800"/>
              <a:t>};</a:t>
            </a:r>
          </a:p>
          <a:p>
            <a:pPr algn="l">
              <a:lnSpc>
                <a:spcPct val="105000"/>
              </a:lnSpc>
            </a:pPr>
            <a:r>
              <a:rPr lang="en-US" altLang="zh-CN" sz="1800"/>
              <a:t>class B : public A</a:t>
            </a:r>
          </a:p>
          <a:p>
            <a:pPr algn="l">
              <a:lnSpc>
                <a:spcPct val="105000"/>
              </a:lnSpc>
            </a:pPr>
            <a:r>
              <a:rPr lang="en-US" altLang="zh-CN" sz="1800"/>
              <a:t>{ public :</a:t>
            </a:r>
          </a:p>
          <a:p>
            <a:pPr algn="l">
              <a:lnSpc>
                <a:spcPct val="105000"/>
              </a:lnSpc>
            </a:pPr>
            <a:r>
              <a:rPr lang="en-US" altLang="zh-CN" sz="1800"/>
              <a:t>      int  get_S() { return s ; };</a:t>
            </a:r>
          </a:p>
          <a:p>
            <a:pPr algn="l">
              <a:lnSpc>
                <a:spcPct val="105000"/>
              </a:lnSpc>
            </a:pPr>
            <a:r>
              <a:rPr lang="en-US" altLang="zh-CN" sz="1800"/>
              <a:t>      void  make_S()  { s = x * y ; };    // </a:t>
            </a:r>
            <a:r>
              <a:rPr lang="zh-CN" altLang="en-US" sz="1800"/>
              <a:t>使用基类数据成员</a:t>
            </a:r>
            <a:r>
              <a:rPr lang="en-US" altLang="zh-CN" sz="1800"/>
              <a:t>x</a:t>
            </a:r>
            <a:r>
              <a:rPr lang="zh-CN" altLang="en-US" sz="1800"/>
              <a:t>，</a:t>
            </a:r>
            <a:r>
              <a:rPr lang="en-US" altLang="zh-CN" sz="1800"/>
              <a:t>y</a:t>
            </a:r>
          </a:p>
          <a:p>
            <a:pPr algn="l">
              <a:lnSpc>
                <a:spcPct val="105000"/>
              </a:lnSpc>
            </a:pPr>
            <a:r>
              <a:rPr lang="en-US" altLang="zh-CN" sz="1800"/>
              <a:t>   </a:t>
            </a:r>
            <a:r>
              <a:rPr lang="en-US" altLang="zh-CN" sz="1800" b="1">
                <a:solidFill>
                  <a:srgbClr val="CC0099"/>
                </a:solidFill>
                <a:effectLst>
                  <a:outerShdw blurRad="38100" dist="38100" dir="2700000" algn="tl">
                    <a:srgbClr val="000000"/>
                  </a:outerShdw>
                </a:effectLst>
              </a:rPr>
              <a:t>protected:   int s;</a:t>
            </a:r>
          </a:p>
          <a:p>
            <a:pPr algn="l">
              <a:lnSpc>
                <a:spcPct val="105000"/>
              </a:lnSpc>
            </a:pPr>
            <a:r>
              <a:rPr lang="en-US" altLang="zh-CN" sz="1800"/>
              <a:t>};</a:t>
            </a:r>
          </a:p>
          <a:p>
            <a:pPr algn="l">
              <a:lnSpc>
                <a:spcPct val="105000"/>
              </a:lnSpc>
            </a:pPr>
            <a:r>
              <a:rPr lang="en-US" altLang="zh-CN" sz="1800"/>
              <a:t>class C : public B</a:t>
            </a:r>
          </a:p>
          <a:p>
            <a:pPr algn="l">
              <a:lnSpc>
                <a:spcPct val="105000"/>
              </a:lnSpc>
            </a:pPr>
            <a:r>
              <a:rPr lang="en-US" altLang="zh-CN" sz="1800"/>
              <a:t>{public : </a:t>
            </a:r>
          </a:p>
          <a:p>
            <a:pPr algn="l">
              <a:lnSpc>
                <a:spcPct val="105000"/>
              </a:lnSpc>
            </a:pPr>
            <a:r>
              <a:rPr lang="en-US" altLang="zh-CN" sz="1800"/>
              <a:t>      void  get_H()   { cout &lt;&lt; "Enter a number of h : " ;  cin &gt;&gt; h ; } </a:t>
            </a:r>
          </a:p>
          <a:p>
            <a:pPr algn="l">
              <a:lnSpc>
                <a:spcPct val="105000"/>
              </a:lnSpc>
            </a:pPr>
            <a:r>
              <a:rPr lang="en-US" altLang="zh-CN" sz="1800"/>
              <a:t>      int  get_V() { return v ; }</a:t>
            </a:r>
          </a:p>
          <a:p>
            <a:pPr algn="l">
              <a:lnSpc>
                <a:spcPct val="105000"/>
              </a:lnSpc>
            </a:pPr>
            <a:r>
              <a:rPr lang="en-US" altLang="zh-CN" sz="1800"/>
              <a:t>      void  make_V()  { make_S(); v = get_S() * h ; } 	</a:t>
            </a:r>
            <a:r>
              <a:rPr lang="en-US" altLang="zh-CN" sz="1800" b="1" i="1">
                <a:solidFill>
                  <a:srgbClr val="006600"/>
                </a:solidFill>
              </a:rPr>
              <a:t>// </a:t>
            </a:r>
            <a:r>
              <a:rPr lang="zh-CN" altLang="en-US" sz="1800" b="1" i="1">
                <a:solidFill>
                  <a:srgbClr val="006600"/>
                </a:solidFill>
              </a:rPr>
              <a:t>使用基类成员函数</a:t>
            </a:r>
            <a:endParaRPr lang="zh-CN" altLang="en-US" sz="1800" b="1">
              <a:solidFill>
                <a:srgbClr val="006600"/>
              </a:solidFill>
            </a:endParaRPr>
          </a:p>
          <a:p>
            <a:pPr algn="l">
              <a:lnSpc>
                <a:spcPct val="105000"/>
              </a:lnSpc>
            </a:pPr>
            <a:r>
              <a:rPr lang="zh-CN" altLang="en-US" sz="1800"/>
              <a:t>   </a:t>
            </a:r>
            <a:r>
              <a:rPr lang="en-US" altLang="zh-CN" sz="1800" b="1">
                <a:solidFill>
                  <a:srgbClr val="CC0099"/>
                </a:solidFill>
                <a:effectLst>
                  <a:outerShdw blurRad="38100" dist="38100" dir="2700000" algn="tl">
                    <a:srgbClr val="000000"/>
                  </a:outerShdw>
                </a:effectLst>
              </a:rPr>
              <a:t>protected:    int h, v;</a:t>
            </a:r>
          </a:p>
          <a:p>
            <a:pPr algn="l">
              <a:lnSpc>
                <a:spcPct val="105000"/>
              </a:lnSpc>
            </a:pPr>
            <a:r>
              <a:rPr lang="en-US" altLang="zh-CN" sz="1800"/>
              <a:t>};</a:t>
            </a:r>
          </a:p>
        </p:txBody>
      </p:sp>
      <p:grpSp>
        <p:nvGrpSpPr>
          <p:cNvPr id="540676" name="Group 4"/>
          <p:cNvGrpSpPr/>
          <p:nvPr/>
        </p:nvGrpSpPr>
        <p:grpSpPr bwMode="auto">
          <a:xfrm>
            <a:off x="6215063" y="2041525"/>
            <a:ext cx="2166937" cy="2667000"/>
            <a:chOff x="3915" y="1152"/>
            <a:chExt cx="1365" cy="1680"/>
          </a:xfrm>
        </p:grpSpPr>
        <p:sp>
          <p:nvSpPr>
            <p:cNvPr id="540677" name="Rectangle 5"/>
            <p:cNvSpPr>
              <a:spLocks noChangeArrowheads="1"/>
            </p:cNvSpPr>
            <p:nvPr/>
          </p:nvSpPr>
          <p:spPr bwMode="auto">
            <a:xfrm>
              <a:off x="3936" y="1152"/>
              <a:ext cx="1344" cy="336"/>
            </a:xfrm>
            <a:prstGeom prst="rect">
              <a:avLst/>
            </a:prstGeom>
            <a:solidFill>
              <a:srgbClr val="FFFFCC"/>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pPr>
                <a:lnSpc>
                  <a:spcPct val="80000"/>
                </a:lnSpc>
              </a:pPr>
              <a:r>
                <a:rPr lang="en-US" altLang="zh-CN" sz="1800"/>
                <a:t>class  A</a:t>
              </a:r>
            </a:p>
          </p:txBody>
        </p:sp>
        <p:sp>
          <p:nvSpPr>
            <p:cNvPr id="540678" name="Line 6"/>
            <p:cNvSpPr>
              <a:spLocks noChangeShapeType="1"/>
            </p:cNvSpPr>
            <p:nvPr/>
          </p:nvSpPr>
          <p:spPr bwMode="auto">
            <a:xfrm flipH="1">
              <a:off x="4596" y="148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sp>
          <p:nvSpPr>
            <p:cNvPr id="540679" name="Rectangle 7"/>
            <p:cNvSpPr>
              <a:spLocks noChangeArrowheads="1"/>
            </p:cNvSpPr>
            <p:nvPr/>
          </p:nvSpPr>
          <p:spPr bwMode="auto">
            <a:xfrm>
              <a:off x="3936" y="2544"/>
              <a:ext cx="1344" cy="288"/>
            </a:xfrm>
            <a:prstGeom prst="rect">
              <a:avLst/>
            </a:prstGeom>
            <a:solidFill>
              <a:srgbClr val="CCFF99"/>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C : public  Y</a:t>
              </a:r>
            </a:p>
          </p:txBody>
        </p:sp>
        <p:sp>
          <p:nvSpPr>
            <p:cNvPr id="540680" name="Rectangle 8"/>
            <p:cNvSpPr>
              <a:spLocks noChangeArrowheads="1"/>
            </p:cNvSpPr>
            <p:nvPr/>
          </p:nvSpPr>
          <p:spPr bwMode="auto">
            <a:xfrm>
              <a:off x="3915" y="1872"/>
              <a:ext cx="1344" cy="300"/>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X</a:t>
              </a:r>
            </a:p>
          </p:txBody>
        </p:sp>
        <p:sp>
          <p:nvSpPr>
            <p:cNvPr id="540681" name="Line 9"/>
            <p:cNvSpPr>
              <a:spLocks noChangeShapeType="1"/>
            </p:cNvSpPr>
            <p:nvPr/>
          </p:nvSpPr>
          <p:spPr bwMode="auto">
            <a:xfrm flipH="1">
              <a:off x="4596" y="2160"/>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40682" name="Oval 10"/>
          <p:cNvSpPr>
            <a:spLocks noChangeArrowheads="1"/>
          </p:cNvSpPr>
          <p:nvPr/>
        </p:nvSpPr>
        <p:spPr bwMode="auto">
          <a:xfrm>
            <a:off x="762000" y="2039938"/>
            <a:ext cx="2362200" cy="381000"/>
          </a:xfrm>
          <a:prstGeom prst="ellipse">
            <a:avLst/>
          </a:prstGeom>
          <a:noFill/>
          <a:ln w="19050">
            <a:solidFill>
              <a:srgbClr val="FF3300"/>
            </a:solidFill>
            <a:round/>
          </a:ln>
          <a:effectLst/>
        </p:spPr>
        <p:txBody>
          <a:bodyPr wrap="none" anchor="ctr"/>
          <a:lstStyle/>
          <a:p>
            <a:endParaRPr lang="zh-CN" altLang="en-US"/>
          </a:p>
        </p:txBody>
      </p:sp>
      <p:sp>
        <p:nvSpPr>
          <p:cNvPr id="540683" name="AutoShape 11"/>
          <p:cNvSpPr/>
          <p:nvPr/>
        </p:nvSpPr>
        <p:spPr bwMode="auto">
          <a:xfrm>
            <a:off x="4191000" y="1965325"/>
            <a:ext cx="2286000" cy="914400"/>
          </a:xfrm>
          <a:prstGeom prst="borderCallout2">
            <a:avLst>
              <a:gd name="adj1" fmla="val 12500"/>
              <a:gd name="adj2" fmla="val -3333"/>
              <a:gd name="adj3" fmla="val 12500"/>
              <a:gd name="adj4" fmla="val -12986"/>
              <a:gd name="adj5" fmla="val 153472"/>
              <a:gd name="adj6" fmla="val -4409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保护数据成员</a:t>
            </a:r>
          </a:p>
          <a:p>
            <a:pPr eaLnBrk="0" hangingPunct="0">
              <a:lnSpc>
                <a:spcPct val="70000"/>
              </a:lnSpc>
              <a:spcBef>
                <a:spcPct val="50000"/>
              </a:spcBef>
            </a:pPr>
            <a:r>
              <a:rPr lang="zh-CN" altLang="en-US" sz="1800" b="1"/>
              <a:t>在类层次中可见</a:t>
            </a:r>
          </a:p>
        </p:txBody>
      </p:sp>
      <p:sp>
        <p:nvSpPr>
          <p:cNvPr id="540684" name="Oval 12"/>
          <p:cNvSpPr>
            <a:spLocks noChangeArrowheads="1"/>
          </p:cNvSpPr>
          <p:nvPr/>
        </p:nvSpPr>
        <p:spPr bwMode="auto">
          <a:xfrm>
            <a:off x="762000" y="3768725"/>
            <a:ext cx="1905000" cy="381000"/>
          </a:xfrm>
          <a:prstGeom prst="ellipse">
            <a:avLst/>
          </a:prstGeom>
          <a:noFill/>
          <a:ln w="19050">
            <a:solidFill>
              <a:srgbClr val="FF3300"/>
            </a:solidFill>
            <a:round/>
          </a:ln>
          <a:effectLst/>
        </p:spPr>
        <p:txBody>
          <a:bodyPr wrap="none" anchor="ctr"/>
          <a:lstStyle/>
          <a:p>
            <a:endParaRPr lang="zh-CN" altLang="en-US"/>
          </a:p>
        </p:txBody>
      </p:sp>
      <p:sp>
        <p:nvSpPr>
          <p:cNvPr id="540685" name="Oval 13"/>
          <p:cNvSpPr>
            <a:spLocks noChangeArrowheads="1"/>
          </p:cNvSpPr>
          <p:nvPr/>
        </p:nvSpPr>
        <p:spPr bwMode="auto">
          <a:xfrm>
            <a:off x="762000" y="5784850"/>
            <a:ext cx="2362200" cy="381000"/>
          </a:xfrm>
          <a:prstGeom prst="ellipse">
            <a:avLst/>
          </a:prstGeom>
          <a:noFill/>
          <a:ln w="19050">
            <a:solidFill>
              <a:srgbClr val="FF3300"/>
            </a:solidFill>
            <a:round/>
          </a:ln>
          <a:effectLst/>
        </p:spPr>
        <p:txBody>
          <a:bodyPr wrap="none" anchor="ctr"/>
          <a:lstStyle/>
          <a:p>
            <a:endParaRPr lang="zh-CN" altLang="en-US"/>
          </a:p>
        </p:txBody>
      </p:sp>
      <p:sp>
        <p:nvSpPr>
          <p:cNvPr id="540686" name="Rectangle 14"/>
          <p:cNvSpPr>
            <a:spLocks noGrp="1" noChangeArrowheads="1"/>
          </p:cNvSpPr>
          <p:nvPr>
            <p:ph type="title" idx="4294967295"/>
          </p:nvPr>
        </p:nvSpPr>
        <p:spPr>
          <a:xfrm>
            <a:off x="838200" y="288925"/>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0690" name="Rectangle 18"/>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0682"/>
                                        </p:tgtEl>
                                        <p:attrNameLst>
                                          <p:attrName>style.visibility</p:attrName>
                                        </p:attrNameLst>
                                      </p:cBhvr>
                                      <p:to>
                                        <p:strVal val="visible"/>
                                      </p:to>
                                    </p:set>
                                    <p:animEffect transition="in" filter="box(out)">
                                      <p:cBhvr>
                                        <p:cTn id="7" dur="500"/>
                                        <p:tgtEl>
                                          <p:spTgt spid="5406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0684"/>
                                        </p:tgtEl>
                                        <p:attrNameLst>
                                          <p:attrName>style.visibility</p:attrName>
                                        </p:attrNameLst>
                                      </p:cBhvr>
                                      <p:to>
                                        <p:strVal val="visible"/>
                                      </p:to>
                                    </p:set>
                                    <p:animEffect transition="in" filter="box(out)">
                                      <p:cBhvr>
                                        <p:cTn id="12" dur="500"/>
                                        <p:tgtEl>
                                          <p:spTgt spid="54068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40685"/>
                                        </p:tgtEl>
                                        <p:attrNameLst>
                                          <p:attrName>style.visibility</p:attrName>
                                        </p:attrNameLst>
                                      </p:cBhvr>
                                      <p:to>
                                        <p:strVal val="visible"/>
                                      </p:to>
                                    </p:set>
                                    <p:animEffect transition="in" filter="box(out)">
                                      <p:cBhvr>
                                        <p:cTn id="17" dur="500"/>
                                        <p:tgtEl>
                                          <p:spTgt spid="54068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540683"/>
                                        </p:tgtEl>
                                        <p:attrNameLst>
                                          <p:attrName>style.visibility</p:attrName>
                                        </p:attrNameLst>
                                      </p:cBhvr>
                                      <p:to>
                                        <p:strVal val="visible"/>
                                      </p:to>
                                    </p:set>
                                    <p:animEffect transition="in" filter="barn(outHorizontal)">
                                      <p:cBhvr>
                                        <p:cTn id="22" dur="500"/>
                                        <p:tgtEl>
                                          <p:spTgt spid="54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2" grpId="0" animBg="1"/>
      <p:bldP spid="540683" grpId="0" animBg="1" autoUpdateAnimBg="0"/>
      <p:bldP spid="540684" grpId="0" animBg="1"/>
      <p:bldP spid="5406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517525" y="217488"/>
            <a:ext cx="4816475" cy="6164262"/>
          </a:xfrm>
          <a:prstGeom prst="rect">
            <a:avLst/>
          </a:prstGeom>
          <a:noFill/>
          <a:ln w="9525">
            <a:noFill/>
            <a:miter lim="800000"/>
          </a:ln>
          <a:effectLst/>
        </p:spPr>
        <p:txBody>
          <a:bodyPr>
            <a:spAutoFit/>
          </a:bodyPr>
          <a:lstStyle/>
          <a:p>
            <a:pPr algn="l">
              <a:lnSpc>
                <a:spcPct val="130000"/>
              </a:lnSpc>
            </a:pPr>
            <a:r>
              <a:rPr lang="en-US" altLang="zh-CN" sz="1800" b="1"/>
              <a:t>int main()</a:t>
            </a:r>
          </a:p>
          <a:p>
            <a:pPr algn="l">
              <a:lnSpc>
                <a:spcPct val="130000"/>
              </a:lnSpc>
            </a:pPr>
            <a:r>
              <a:rPr lang="en-US" altLang="zh-CN" sz="1800" b="1"/>
              <a:t>{ A objA ;</a:t>
            </a:r>
          </a:p>
          <a:p>
            <a:pPr algn="l">
              <a:lnSpc>
                <a:spcPct val="130000"/>
              </a:lnSpc>
            </a:pPr>
            <a:r>
              <a:rPr lang="en-US" altLang="zh-CN" sz="1800" b="1"/>
              <a:t>   B objB ;</a:t>
            </a:r>
          </a:p>
          <a:p>
            <a:pPr algn="l">
              <a:lnSpc>
                <a:spcPct val="130000"/>
              </a:lnSpc>
            </a:pPr>
            <a:r>
              <a:rPr lang="en-US" altLang="zh-CN" sz="1800" b="1"/>
              <a:t>   C objC ;</a:t>
            </a:r>
          </a:p>
          <a:p>
            <a:pPr algn="l">
              <a:lnSpc>
                <a:spcPct val="130000"/>
              </a:lnSpc>
            </a:pPr>
            <a:r>
              <a:rPr lang="en-US" altLang="zh-CN" sz="1800" b="1"/>
              <a:t>   cout &lt;&lt; "It is object_A :\n" ;</a:t>
            </a:r>
          </a:p>
          <a:p>
            <a:pPr algn="l">
              <a:lnSpc>
                <a:spcPct val="130000"/>
              </a:lnSpc>
            </a:pPr>
            <a:r>
              <a:rPr lang="en-US" altLang="zh-CN" sz="1800" b="1"/>
              <a:t>   objA.get_XY() ;</a:t>
            </a:r>
          </a:p>
          <a:p>
            <a:pPr algn="l">
              <a:lnSpc>
                <a:spcPct val="130000"/>
              </a:lnSpc>
            </a:pPr>
            <a:r>
              <a:rPr lang="en-US" altLang="zh-CN" sz="1800" b="1"/>
              <a:t>   objA.put_XY() ;</a:t>
            </a:r>
          </a:p>
          <a:p>
            <a:pPr algn="l">
              <a:lnSpc>
                <a:spcPct val="130000"/>
              </a:lnSpc>
            </a:pPr>
            <a:r>
              <a:rPr lang="en-US" altLang="zh-CN" sz="1800" b="1"/>
              <a:t>   cout &lt;&lt; "It is object_B :\n" ;</a:t>
            </a:r>
          </a:p>
          <a:p>
            <a:pPr algn="l">
              <a:lnSpc>
                <a:spcPct val="130000"/>
              </a:lnSpc>
            </a:pPr>
            <a:r>
              <a:rPr lang="en-US" altLang="zh-CN" sz="1800" b="1"/>
              <a:t>   objB.get_XY() ;</a:t>
            </a:r>
          </a:p>
          <a:p>
            <a:pPr algn="l">
              <a:lnSpc>
                <a:spcPct val="130000"/>
              </a:lnSpc>
            </a:pPr>
            <a:r>
              <a:rPr lang="en-US" altLang="zh-CN" sz="1800" b="1"/>
              <a:t>   objB.make_S() ;</a:t>
            </a:r>
          </a:p>
          <a:p>
            <a:pPr algn="l">
              <a:lnSpc>
                <a:spcPct val="130000"/>
              </a:lnSpc>
            </a:pPr>
            <a:r>
              <a:rPr lang="en-US" altLang="zh-CN" sz="1800" b="1"/>
              <a:t>   cout &lt;&lt; "S = " &lt;&lt; objB.get_S() &lt;&lt; endl ;</a:t>
            </a:r>
          </a:p>
          <a:p>
            <a:pPr algn="l">
              <a:lnSpc>
                <a:spcPct val="130000"/>
              </a:lnSpc>
            </a:pPr>
            <a:r>
              <a:rPr lang="en-US" altLang="zh-CN" sz="1800" b="1"/>
              <a:t>   cout &lt;&lt; "It is object_C :\n" ;</a:t>
            </a:r>
          </a:p>
          <a:p>
            <a:pPr algn="l">
              <a:lnSpc>
                <a:spcPct val="130000"/>
              </a:lnSpc>
            </a:pPr>
            <a:r>
              <a:rPr lang="en-US" altLang="zh-CN" sz="1800" b="1"/>
              <a:t>   objC.get_XY() ;</a:t>
            </a:r>
          </a:p>
          <a:p>
            <a:pPr algn="l">
              <a:lnSpc>
                <a:spcPct val="130000"/>
              </a:lnSpc>
            </a:pPr>
            <a:r>
              <a:rPr lang="en-US" altLang="zh-CN" sz="1800" b="1"/>
              <a:t>   objC.get_H();</a:t>
            </a:r>
          </a:p>
          <a:p>
            <a:pPr algn="l">
              <a:lnSpc>
                <a:spcPct val="130000"/>
              </a:lnSpc>
            </a:pPr>
            <a:r>
              <a:rPr lang="en-US" altLang="zh-CN" sz="1800" b="1"/>
              <a:t>   objC.make_V() ;</a:t>
            </a:r>
          </a:p>
          <a:p>
            <a:pPr algn="l">
              <a:lnSpc>
                <a:spcPct val="130000"/>
              </a:lnSpc>
            </a:pPr>
            <a:r>
              <a:rPr lang="en-US" altLang="zh-CN" sz="1800" b="1"/>
              <a:t>   cout &lt;&lt; "V = " &lt;&lt; objC.get_V() &lt;&lt; endl ;</a:t>
            </a:r>
          </a:p>
          <a:p>
            <a:pPr algn="l">
              <a:lnSpc>
                <a:spcPct val="130000"/>
              </a:lnSpc>
            </a:pPr>
            <a:r>
              <a:rPr lang="en-US" altLang="zh-CN" sz="1800" b="1"/>
              <a:t>}</a:t>
            </a:r>
          </a:p>
        </p:txBody>
      </p:sp>
      <p:sp>
        <p:nvSpPr>
          <p:cNvPr id="541699"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1702" name="Rectangle 6"/>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1698"/>
                                        </p:tgtEl>
                                        <p:attrNameLst>
                                          <p:attrName>style.visibility</p:attrName>
                                        </p:attrNameLst>
                                      </p:cBhvr>
                                      <p:to>
                                        <p:strVal val="visible"/>
                                      </p:to>
                                    </p:set>
                                    <p:animEffect transition="in" filter="blinds(horizontal)">
                                      <p:cBhvr>
                                        <p:cTn id="7" dur="500"/>
                                        <p:tgtEl>
                                          <p:spTgt spid="54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t>
            </a:r>
            <a:r>
              <a:rPr lang="en-US" altLang="zh-CN" sz="1800" b="1">
                <a:solidFill>
                  <a:srgbClr val="0000FF"/>
                </a:solidFill>
              </a:rPr>
              <a:t>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2723" name="Group 3"/>
          <p:cNvGrpSpPr/>
          <p:nvPr/>
        </p:nvGrpSpPr>
        <p:grpSpPr bwMode="auto">
          <a:xfrm>
            <a:off x="4006850" y="762000"/>
            <a:ext cx="2317750" cy="762000"/>
            <a:chOff x="2524" y="480"/>
            <a:chExt cx="1460" cy="480"/>
          </a:xfrm>
        </p:grpSpPr>
        <p:grpSp>
          <p:nvGrpSpPr>
            <p:cNvPr id="542724" name="Group 4"/>
            <p:cNvGrpSpPr/>
            <p:nvPr/>
          </p:nvGrpSpPr>
          <p:grpSpPr bwMode="auto">
            <a:xfrm>
              <a:off x="2524" y="720"/>
              <a:ext cx="1460" cy="240"/>
              <a:chOff x="2380" y="864"/>
              <a:chExt cx="1460" cy="240"/>
            </a:xfrm>
          </p:grpSpPr>
          <p:sp>
            <p:nvSpPr>
              <p:cNvPr id="542725" name="Rectangle 5"/>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2726" name="Rectangle 6"/>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2727" name="Line 7"/>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2728" name="Line 8"/>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2729" name="Line 9"/>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2730" name="Line 10"/>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2731" name="Line 11"/>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2732" name="Text Box 12"/>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sp>
          <p:nvSpPr>
            <p:cNvPr id="542733" name="Text Box 13"/>
            <p:cNvSpPr txBox="1">
              <a:spLocks noChangeArrowheads="1"/>
            </p:cNvSpPr>
            <p:nvPr/>
          </p:nvSpPr>
          <p:spPr bwMode="auto">
            <a:xfrm>
              <a:off x="3100" y="480"/>
              <a:ext cx="740" cy="231"/>
            </a:xfrm>
            <a:prstGeom prst="rect">
              <a:avLst/>
            </a:prstGeom>
            <a:noFill/>
            <a:ln w="9525">
              <a:noFill/>
              <a:miter lim="800000"/>
            </a:ln>
            <a:effectLst/>
          </p:spPr>
          <p:txBody>
            <a:bodyPr>
              <a:spAutoFit/>
            </a:bodyPr>
            <a:lstStyle/>
            <a:p>
              <a:pPr algn="l"/>
              <a:r>
                <a:rPr lang="en-US" altLang="zh-CN" sz="1800" b="1"/>
                <a:t>x             y  </a:t>
              </a:r>
            </a:p>
          </p:txBody>
        </p:sp>
      </p:grpSp>
      <p:sp>
        <p:nvSpPr>
          <p:cNvPr id="542734"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2736" name="Rectangle 16"/>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42723"/>
                                        </p:tgtEl>
                                        <p:attrNameLst>
                                          <p:attrName>style.visibility</p:attrName>
                                        </p:attrNameLst>
                                      </p:cBhvr>
                                      <p:to>
                                        <p:strVal val="visible"/>
                                      </p:to>
                                    </p:set>
                                    <p:anim calcmode="lin" valueType="num">
                                      <p:cBhvr>
                                        <p:cTn id="7" dur="500" fill="hold"/>
                                        <p:tgtEl>
                                          <p:spTgt spid="542723"/>
                                        </p:tgtEl>
                                        <p:attrNameLst>
                                          <p:attrName>ppt_x</p:attrName>
                                        </p:attrNameLst>
                                      </p:cBhvr>
                                      <p:tavLst>
                                        <p:tav tm="0">
                                          <p:val>
                                            <p:strVal val="#ppt_x-#ppt_w/2"/>
                                          </p:val>
                                        </p:tav>
                                        <p:tav tm="100000">
                                          <p:val>
                                            <p:strVal val="#ppt_x"/>
                                          </p:val>
                                        </p:tav>
                                      </p:tavLst>
                                    </p:anim>
                                    <p:anim calcmode="lin" valueType="num">
                                      <p:cBhvr>
                                        <p:cTn id="8" dur="500" fill="hold"/>
                                        <p:tgtEl>
                                          <p:spTgt spid="542723"/>
                                        </p:tgtEl>
                                        <p:attrNameLst>
                                          <p:attrName>ppt_y</p:attrName>
                                        </p:attrNameLst>
                                      </p:cBhvr>
                                      <p:tavLst>
                                        <p:tav tm="0">
                                          <p:val>
                                            <p:strVal val="#ppt_y"/>
                                          </p:val>
                                        </p:tav>
                                        <p:tav tm="100000">
                                          <p:val>
                                            <p:strVal val="#ppt_y"/>
                                          </p:val>
                                        </p:tav>
                                      </p:tavLst>
                                    </p:anim>
                                    <p:anim calcmode="lin" valueType="num">
                                      <p:cBhvr>
                                        <p:cTn id="9" dur="500" fill="hold"/>
                                        <p:tgtEl>
                                          <p:spTgt spid="542723"/>
                                        </p:tgtEl>
                                        <p:attrNameLst>
                                          <p:attrName>ppt_w</p:attrName>
                                        </p:attrNameLst>
                                      </p:cBhvr>
                                      <p:tavLst>
                                        <p:tav tm="0">
                                          <p:val>
                                            <p:fltVal val="0"/>
                                          </p:val>
                                        </p:tav>
                                        <p:tav tm="100000">
                                          <p:val>
                                            <p:strVal val="#ppt_w"/>
                                          </p:val>
                                        </p:tav>
                                      </p:tavLst>
                                    </p:anim>
                                    <p:anim calcmode="lin" valueType="num">
                                      <p:cBhvr>
                                        <p:cTn id="10" dur="500" fill="hold"/>
                                        <p:tgtEl>
                                          <p:spTgt spid="5427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0" y="0"/>
            <a:ext cx="9144000" cy="6858000"/>
          </a:xfrm>
          <a:prstGeom prst="rect">
            <a:avLst/>
          </a:prstGeom>
        </p:spPr>
      </p:pic>
      <p:sp>
        <p:nvSpPr>
          <p:cNvPr id="528396" name="Rectangle 12"/>
          <p:cNvSpPr>
            <a:spLocks noGrp="1" noChangeArrowheads="1"/>
          </p:cNvSpPr>
          <p:nvPr>
            <p:ph type="ctrTitle" idx="4294967295"/>
          </p:nvPr>
        </p:nvSpPr>
        <p:spPr>
          <a:xfrm>
            <a:off x="1906588" y="762000"/>
            <a:ext cx="5561012" cy="838200"/>
          </a:xfrm>
          <a:prstGeom prst="rect">
            <a:avLst/>
          </a:prstGeom>
          <a:noFill/>
        </p:spPr>
        <p:txBody>
          <a:bodyPr/>
          <a:lstStyle/>
          <a:p>
            <a:r>
              <a:rPr lang="zh-CN" altLang="en-US" sz="4000" b="1">
                <a:solidFill>
                  <a:srgbClr val="CC3300"/>
                </a:solidFill>
                <a:latin typeface="隶书" pitchFamily="49" charset="-122"/>
                <a:ea typeface="隶书" pitchFamily="49" charset="-122"/>
              </a:rPr>
              <a:t>第</a:t>
            </a:r>
            <a:r>
              <a:rPr lang="en-US" altLang="zh-CN" sz="4000" b="1">
                <a:solidFill>
                  <a:srgbClr val="CC3300"/>
                </a:solidFill>
                <a:latin typeface="隶书" pitchFamily="49" charset="-122"/>
                <a:ea typeface="隶书" pitchFamily="49" charset="-122"/>
              </a:rPr>
              <a:t>8</a:t>
            </a:r>
            <a:r>
              <a:rPr lang="zh-CN" altLang="en-US" sz="4000" b="1">
                <a:solidFill>
                  <a:srgbClr val="CC3300"/>
                </a:solidFill>
                <a:latin typeface="隶书" pitchFamily="49" charset="-122"/>
                <a:ea typeface="隶书" pitchFamily="49" charset="-122"/>
              </a:rPr>
              <a:t>章  继承</a:t>
            </a:r>
          </a:p>
        </p:txBody>
      </p:sp>
      <p:grpSp>
        <p:nvGrpSpPr>
          <p:cNvPr id="528405" name="Group 21"/>
          <p:cNvGrpSpPr/>
          <p:nvPr/>
        </p:nvGrpSpPr>
        <p:grpSpPr bwMode="auto">
          <a:xfrm>
            <a:off x="1295400" y="2590800"/>
            <a:ext cx="6705600" cy="468313"/>
            <a:chOff x="816" y="1632"/>
            <a:chExt cx="4224" cy="295"/>
          </a:xfrm>
        </p:grpSpPr>
        <p:sp>
          <p:nvSpPr>
            <p:cNvPr id="528389" name="Rectangle 5">
              <a:hlinkClick r:id="rId6" action="ppaction://hlinksldjump"/>
            </p:cNvPr>
            <p:cNvSpPr>
              <a:spLocks noChangeArrowheads="1"/>
            </p:cNvSpPr>
            <p:nvPr/>
          </p:nvSpPr>
          <p:spPr bwMode="auto">
            <a:xfrm>
              <a:off x="816" y="1632"/>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6" action="ppaction://hlinksldjump"/>
                </a:rPr>
                <a:t>8.1  </a:t>
              </a:r>
              <a:r>
                <a:rPr lang="zh-CN" altLang="en-US" sz="2000" b="1">
                  <a:solidFill>
                    <a:srgbClr val="FFFFFF"/>
                  </a:solidFill>
                  <a:latin typeface="楷体_GB2312" pitchFamily="49" charset="-122"/>
                  <a:ea typeface="Arial Unicode MS" pitchFamily="34" charset="-122"/>
                  <a:cs typeface="Arial Unicode MS" pitchFamily="34" charset="-122"/>
                  <a:hlinkClick r:id="rId6" action="ppaction://hlinksldjump"/>
                </a:rPr>
                <a:t>类之间的关系</a:t>
              </a:r>
              <a:endParaRPr lang="zh-CN" altLang="en-US" sz="2000" b="1">
                <a:solidFill>
                  <a:srgbClr val="FFFFFF"/>
                </a:solidFill>
                <a:latin typeface="楷体_GB2312" pitchFamily="49" charset="-122"/>
                <a:ea typeface="Arial Unicode MS" pitchFamily="34" charset="-122"/>
                <a:cs typeface="Arial Unicode MS" pitchFamily="34" charset="-122"/>
              </a:endParaRPr>
            </a:p>
          </p:txBody>
        </p:sp>
        <p:graphicFrame>
          <p:nvGraphicFramePr>
            <p:cNvPr id="667653" name="Object 5"/>
            <p:cNvGraphicFramePr>
              <a:graphicFrameLocks noChangeAspect="1"/>
            </p:cNvGraphicFramePr>
            <p:nvPr/>
          </p:nvGraphicFramePr>
          <p:xfrm>
            <a:off x="1584" y="1665"/>
            <a:ext cx="227" cy="229"/>
          </p:xfrm>
          <a:graphic>
            <a:graphicData uri="http://schemas.openxmlformats.org/presentationml/2006/ole">
              <mc:AlternateContent xmlns:mc="http://schemas.openxmlformats.org/markup-compatibility/2006">
                <mc:Choice xmlns:v="urn:schemas-microsoft-com:vml" Requires="v">
                  <p:oleObj spid="_x0000_s1124" name="BMP 图象" r:id="rId7" imgW="1276350" imgH="1285875" progId="PBrush">
                    <p:embed/>
                  </p:oleObj>
                </mc:Choice>
                <mc:Fallback>
                  <p:oleObj name="BMP 图象" r:id="rId7" imgW="1276350" imgH="1285875" progId="PBrush">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1665"/>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28406" name="Group 22"/>
          <p:cNvGrpSpPr/>
          <p:nvPr/>
        </p:nvGrpSpPr>
        <p:grpSpPr bwMode="auto">
          <a:xfrm>
            <a:off x="1295400" y="3127375"/>
            <a:ext cx="6705600" cy="468313"/>
            <a:chOff x="816" y="1984"/>
            <a:chExt cx="4224" cy="295"/>
          </a:xfrm>
        </p:grpSpPr>
        <p:sp>
          <p:nvSpPr>
            <p:cNvPr id="528390" name="Rectangle 6">
              <a:hlinkClick r:id="rId9" action="ppaction://hlinkpres?slideindex=1&amp;slidetitle=7.2  基类和派生类"/>
            </p:cNvPr>
            <p:cNvSpPr>
              <a:spLocks noChangeArrowheads="1"/>
            </p:cNvSpPr>
            <p:nvPr/>
          </p:nvSpPr>
          <p:spPr bwMode="auto">
            <a:xfrm>
              <a:off x="816" y="1984"/>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4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0" action="ppaction://hlinksldjump"/>
                </a:rPr>
                <a:t>8.2  </a:t>
              </a:r>
              <a:r>
                <a:rPr lang="zh-CN" altLang="en-US" sz="2000" b="1">
                  <a:solidFill>
                    <a:srgbClr val="FFFFFF"/>
                  </a:solidFill>
                  <a:latin typeface="楷体_GB2312" pitchFamily="49" charset="-122"/>
                  <a:ea typeface="Arial Unicode MS" pitchFamily="34" charset="-122"/>
                  <a:cs typeface="Arial Unicode MS" pitchFamily="34" charset="-122"/>
                  <a:hlinkClick r:id="rId10" action="ppaction://hlinksldjump"/>
                </a:rPr>
                <a:t>基类和派生类</a:t>
              </a:r>
              <a:endParaRPr lang="zh-CN" altLang="en-US" sz="2000" b="1">
                <a:solidFill>
                  <a:srgbClr val="FFFFFF"/>
                </a:solidFill>
                <a:latin typeface="楷体_GB2312" pitchFamily="49" charset="-122"/>
                <a:ea typeface="Arial Unicode MS" pitchFamily="34" charset="-122"/>
                <a:cs typeface="Arial Unicode MS" pitchFamily="34" charset="-122"/>
              </a:endParaRPr>
            </a:p>
          </p:txBody>
        </p:sp>
        <p:graphicFrame>
          <p:nvGraphicFramePr>
            <p:cNvPr id="667652" name="Object 4"/>
            <p:cNvGraphicFramePr>
              <a:graphicFrameLocks noChangeAspect="1"/>
            </p:cNvGraphicFramePr>
            <p:nvPr/>
          </p:nvGraphicFramePr>
          <p:xfrm>
            <a:off x="1584" y="2017"/>
            <a:ext cx="227" cy="229"/>
          </p:xfrm>
          <a:graphic>
            <a:graphicData uri="http://schemas.openxmlformats.org/presentationml/2006/ole">
              <mc:AlternateContent xmlns:mc="http://schemas.openxmlformats.org/markup-compatibility/2006">
                <mc:Choice xmlns:v="urn:schemas-microsoft-com:vml" Requires="v">
                  <p:oleObj spid="_x0000_s1125" name="BMP 图象" r:id="rId11" imgW="1276350" imgH="1285875" progId="PBrush">
                    <p:embed/>
                  </p:oleObj>
                </mc:Choice>
                <mc:Fallback>
                  <p:oleObj name="BMP 图象" r:id="rId11" imgW="1276350" imgH="1285875"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2017"/>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28407" name="Group 23"/>
          <p:cNvGrpSpPr/>
          <p:nvPr/>
        </p:nvGrpSpPr>
        <p:grpSpPr bwMode="auto">
          <a:xfrm>
            <a:off x="1295400" y="3663950"/>
            <a:ext cx="6705600" cy="468313"/>
            <a:chOff x="816" y="2308"/>
            <a:chExt cx="4224" cy="295"/>
          </a:xfrm>
        </p:grpSpPr>
        <p:sp>
          <p:nvSpPr>
            <p:cNvPr id="528391" name="Rectangle 7">
              <a:hlinkClick r:id="rId12" action="ppaction://hlinkpres?slideindex=1&amp;slidetitle=7.3  基类的初始化"/>
            </p:cNvPr>
            <p:cNvSpPr>
              <a:spLocks noChangeArrowheads="1"/>
            </p:cNvSpPr>
            <p:nvPr/>
          </p:nvSpPr>
          <p:spPr bwMode="auto">
            <a:xfrm>
              <a:off x="816" y="2308"/>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3" action="ppaction://hlinksldjump"/>
                </a:rPr>
                <a:t>8.3  </a:t>
              </a:r>
              <a:r>
                <a:rPr lang="zh-CN" altLang="en-US" sz="2000" b="1">
                  <a:solidFill>
                    <a:srgbClr val="FFFFFF"/>
                  </a:solidFill>
                  <a:latin typeface="楷体_GB2312" pitchFamily="49" charset="-122"/>
                  <a:ea typeface="Arial Unicode MS" pitchFamily="34" charset="-122"/>
                  <a:cs typeface="Arial Unicode MS" pitchFamily="34" charset="-122"/>
                  <a:hlinkClick r:id="rId13" action="ppaction://hlinksldjump"/>
                </a:rPr>
                <a:t>基类的初始化</a:t>
              </a:r>
              <a:endParaRPr lang="zh-CN" altLang="en-US" sz="2000" b="1">
                <a:solidFill>
                  <a:srgbClr val="FFFFFF"/>
                </a:solidFill>
                <a:latin typeface="楷体_GB2312" pitchFamily="49" charset="-122"/>
                <a:ea typeface="Arial Unicode MS" pitchFamily="34" charset="-122"/>
                <a:cs typeface="Arial Unicode MS" pitchFamily="34" charset="-122"/>
              </a:endParaRPr>
            </a:p>
          </p:txBody>
        </p:sp>
        <p:graphicFrame>
          <p:nvGraphicFramePr>
            <p:cNvPr id="667651" name="Object 3"/>
            <p:cNvGraphicFramePr>
              <a:graphicFrameLocks noChangeAspect="1"/>
            </p:cNvGraphicFramePr>
            <p:nvPr/>
          </p:nvGraphicFramePr>
          <p:xfrm>
            <a:off x="1584" y="2341"/>
            <a:ext cx="227" cy="229"/>
          </p:xfrm>
          <a:graphic>
            <a:graphicData uri="http://schemas.openxmlformats.org/presentationml/2006/ole">
              <mc:AlternateContent xmlns:mc="http://schemas.openxmlformats.org/markup-compatibility/2006">
                <mc:Choice xmlns:v="urn:schemas-microsoft-com:vml" Requires="v">
                  <p:oleObj spid="_x0000_s1126" name="BMP 图象" r:id="rId14" imgW="1276350" imgH="1285875" progId="PBrush">
                    <p:embed/>
                  </p:oleObj>
                </mc:Choice>
                <mc:Fallback>
                  <p:oleObj name="BMP 图象" r:id="rId14" imgW="1276350" imgH="1285875" progId="PBrus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2341"/>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28408" name="Group 24"/>
          <p:cNvGrpSpPr/>
          <p:nvPr/>
        </p:nvGrpSpPr>
        <p:grpSpPr bwMode="auto">
          <a:xfrm>
            <a:off x="1295400" y="4200525"/>
            <a:ext cx="6705600" cy="468313"/>
            <a:chOff x="816" y="2658"/>
            <a:chExt cx="4224" cy="295"/>
          </a:xfrm>
        </p:grpSpPr>
        <p:sp>
          <p:nvSpPr>
            <p:cNvPr id="528392" name="Rectangle 8">
              <a:hlinkClick r:id="rId15" action="ppaction://hlinkpres?slideindex=1&amp;slidetitle=7.4  继承的应用实例"/>
            </p:cNvPr>
            <p:cNvSpPr>
              <a:spLocks noChangeArrowheads="1"/>
            </p:cNvSpPr>
            <p:nvPr/>
          </p:nvSpPr>
          <p:spPr bwMode="auto">
            <a:xfrm>
              <a:off x="816" y="2658"/>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6" action="ppaction://hlinksldjump"/>
                </a:rPr>
                <a:t>8.4  </a:t>
              </a:r>
              <a:r>
                <a:rPr lang="zh-CN" altLang="en-US" sz="2000" b="1">
                  <a:solidFill>
                    <a:srgbClr val="FFFFFF"/>
                  </a:solidFill>
                  <a:latin typeface="楷体_GB2312" pitchFamily="49" charset="-122"/>
                  <a:ea typeface="Arial Unicode MS" pitchFamily="34" charset="-122"/>
                  <a:cs typeface="Arial Unicode MS" pitchFamily="34" charset="-122"/>
                  <a:hlinkClick r:id="rId16" action="ppaction://hlinksldjump"/>
                </a:rPr>
                <a:t>继承的应用实例</a:t>
              </a:r>
              <a:endParaRPr lang="zh-CN" altLang="en-US" sz="2000" b="1">
                <a:solidFill>
                  <a:srgbClr val="FFFFFF"/>
                </a:solidFill>
                <a:latin typeface="楷体_GB2312" pitchFamily="49" charset="-122"/>
                <a:ea typeface="Arial Unicode MS" pitchFamily="34" charset="-122"/>
                <a:cs typeface="Arial Unicode MS" pitchFamily="34" charset="-122"/>
              </a:endParaRPr>
            </a:p>
          </p:txBody>
        </p:sp>
        <p:graphicFrame>
          <p:nvGraphicFramePr>
            <p:cNvPr id="667650" name="Object 2"/>
            <p:cNvGraphicFramePr>
              <a:graphicFrameLocks noChangeAspect="1"/>
            </p:cNvGraphicFramePr>
            <p:nvPr/>
          </p:nvGraphicFramePr>
          <p:xfrm>
            <a:off x="1584" y="2691"/>
            <a:ext cx="227" cy="229"/>
          </p:xfrm>
          <a:graphic>
            <a:graphicData uri="http://schemas.openxmlformats.org/presentationml/2006/ole">
              <mc:AlternateContent xmlns:mc="http://schemas.openxmlformats.org/markup-compatibility/2006">
                <mc:Choice xmlns:v="urn:schemas-microsoft-com:vml" Requires="v">
                  <p:oleObj spid="_x0000_s1127" name="BMP 图象" r:id="rId17" imgW="1276350" imgH="1285875" progId="PBrush">
                    <p:embed/>
                  </p:oleObj>
                </mc:Choice>
                <mc:Fallback>
                  <p:oleObj name="BMP 图象" r:id="rId17" imgW="1276350" imgH="1285875" progId="PBrush">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2691"/>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28409" name="Group 25"/>
          <p:cNvGrpSpPr/>
          <p:nvPr/>
        </p:nvGrpSpPr>
        <p:grpSpPr bwMode="auto">
          <a:xfrm>
            <a:off x="1295400" y="4737100"/>
            <a:ext cx="6705600" cy="468313"/>
            <a:chOff x="816" y="2989"/>
            <a:chExt cx="4224" cy="295"/>
          </a:xfrm>
        </p:grpSpPr>
        <p:sp>
          <p:nvSpPr>
            <p:cNvPr id="528393" name="Rectangle 9">
              <a:hlinkClick r:id="rId18" action="ppaction://hlinkpres?slideindex=1&amp;slidetitle=PowerPoint 演示文稿"/>
            </p:cNvPr>
            <p:cNvSpPr>
              <a:spLocks noChangeArrowheads="1"/>
            </p:cNvSpPr>
            <p:nvPr/>
          </p:nvSpPr>
          <p:spPr bwMode="auto">
            <a:xfrm>
              <a:off x="816" y="2989"/>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6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9" action="ppaction://hlinksldjump"/>
                </a:rPr>
                <a:t>8.5  </a:t>
              </a:r>
              <a:r>
                <a:rPr lang="zh-CN" altLang="en-US" sz="2000" b="1">
                  <a:solidFill>
                    <a:srgbClr val="FFFFFF"/>
                  </a:solidFill>
                  <a:latin typeface="楷体_GB2312" pitchFamily="49" charset="-122"/>
                  <a:ea typeface="Arial Unicode MS" pitchFamily="34" charset="-122"/>
                  <a:cs typeface="Arial Unicode MS" pitchFamily="34" charset="-122"/>
                  <a:hlinkClick r:id="rId19" action="ppaction://hlinksldjump"/>
                </a:rPr>
                <a:t>多继承</a:t>
              </a:r>
              <a:endParaRPr lang="zh-CN" altLang="en-US" sz="2000" b="1">
                <a:solidFill>
                  <a:srgbClr val="FFFFFF"/>
                </a:solidFill>
                <a:latin typeface="楷体_GB2312" pitchFamily="49" charset="-122"/>
                <a:ea typeface="Arial Unicode MS" pitchFamily="34" charset="-122"/>
                <a:cs typeface="Arial Unicode MS" pitchFamily="34" charset="-122"/>
              </a:endParaRPr>
            </a:p>
          </p:txBody>
        </p:sp>
        <p:graphicFrame>
          <p:nvGraphicFramePr>
            <p:cNvPr id="667649" name="Object 1"/>
            <p:cNvGraphicFramePr>
              <a:graphicFrameLocks noChangeAspect="1"/>
            </p:cNvGraphicFramePr>
            <p:nvPr/>
          </p:nvGraphicFramePr>
          <p:xfrm>
            <a:off x="1584" y="3023"/>
            <a:ext cx="227" cy="229"/>
          </p:xfrm>
          <a:graphic>
            <a:graphicData uri="http://schemas.openxmlformats.org/presentationml/2006/ole">
              <mc:AlternateContent xmlns:mc="http://schemas.openxmlformats.org/markup-compatibility/2006">
                <mc:Choice xmlns:v="urn:schemas-microsoft-com:vml" Requires="v">
                  <p:oleObj spid="_x0000_s1128" name="BMP 图象" r:id="rId20" imgW="1276350" imgH="1285875" progId="PBrush">
                    <p:embed/>
                  </p:oleObj>
                </mc:Choice>
                <mc:Fallback>
                  <p:oleObj name="BMP 图象" r:id="rId20" imgW="1276350" imgH="1285875" progId="PBrush">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3023"/>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28410" name="Group 26"/>
          <p:cNvGrpSpPr/>
          <p:nvPr/>
        </p:nvGrpSpPr>
        <p:grpSpPr bwMode="auto">
          <a:xfrm>
            <a:off x="1295400" y="5273675"/>
            <a:ext cx="6705600" cy="468313"/>
            <a:chOff x="816" y="3322"/>
            <a:chExt cx="4224" cy="295"/>
          </a:xfrm>
        </p:grpSpPr>
        <p:sp>
          <p:nvSpPr>
            <p:cNvPr id="528397" name="Rectangle 13">
              <a:hlinkClick r:id="rId21" action="ppaction://hlinkpres?slideindex=1&amp;slidetitle=PowerPoint 演示文稿"/>
            </p:cNvPr>
            <p:cNvSpPr>
              <a:spLocks noChangeArrowheads="1"/>
            </p:cNvSpPr>
            <p:nvPr/>
          </p:nvSpPr>
          <p:spPr bwMode="auto">
            <a:xfrm>
              <a:off x="816" y="3322"/>
              <a:ext cx="4224" cy="295"/>
            </a:xfrm>
            <a:prstGeom prst="rect">
              <a:avLst/>
            </a:prstGeom>
            <a:solidFill>
              <a:srgbClr val="CC3300"/>
            </a:solidFill>
            <a:ln w="9525">
              <a:noFill/>
              <a:miter lim="800000"/>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ea typeface="Arial Unicode MS" pitchFamily="34" charset="-122"/>
                  <a:cs typeface="Arial Unicode MS" pitchFamily="34" charset="-122"/>
                </a:rPr>
                <a:t>		</a:t>
              </a:r>
              <a:r>
                <a:rPr lang="zh-CN" altLang="en-US" sz="2000" b="1">
                  <a:solidFill>
                    <a:srgbClr val="FFFFFF"/>
                  </a:solidFill>
                  <a:ea typeface="Arial Unicode MS" pitchFamily="34" charset="-122"/>
                  <a:cs typeface="Arial Unicode MS" pitchFamily="34" charset="-122"/>
                  <a:hlinkClick r:id="rId22" action="ppaction://hlinksldjump"/>
                </a:rPr>
                <a:t>小结</a:t>
              </a:r>
              <a:endParaRPr lang="zh-CN" altLang="en-US" sz="2000" b="1">
                <a:solidFill>
                  <a:srgbClr val="FFFFFF"/>
                </a:solidFill>
                <a:ea typeface="Arial Unicode MS" pitchFamily="34" charset="-122"/>
                <a:cs typeface="Arial Unicode MS" pitchFamily="34" charset="-122"/>
              </a:endParaRPr>
            </a:p>
          </p:txBody>
        </p:sp>
        <p:graphicFrame>
          <p:nvGraphicFramePr>
            <p:cNvPr id="667648" name="Object 0"/>
            <p:cNvGraphicFramePr>
              <a:graphicFrameLocks noChangeAspect="1"/>
            </p:cNvGraphicFramePr>
            <p:nvPr/>
          </p:nvGraphicFramePr>
          <p:xfrm>
            <a:off x="1584" y="3355"/>
            <a:ext cx="227" cy="229"/>
          </p:xfrm>
          <a:graphic>
            <a:graphicData uri="http://schemas.openxmlformats.org/presentationml/2006/ole">
              <mc:AlternateContent xmlns:mc="http://schemas.openxmlformats.org/markup-compatibility/2006">
                <mc:Choice xmlns:v="urn:schemas-microsoft-com:vml" Requires="v">
                  <p:oleObj spid="_x0000_s1129" name="BMP 图象" r:id="rId23" imgW="1276350" imgH="1285875" progId="PBrush">
                    <p:embed/>
                  </p:oleObj>
                </mc:Choice>
                <mc:Fallback>
                  <p:oleObj name="BMP 图象" r:id="rId23" imgW="1276350" imgH="1285875" progId="PBrush">
                    <p:embed/>
                    <p:pic>
                      <p:nvPicPr>
                        <p:cNvPr id="0" name="Picture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 y="3355"/>
                          <a:ext cx="227"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28413" name="Picture 29" descr="129">
            <a:hlinkClick r:id="rId24" action="ppaction://hlinkpres?slideindex=1&amp;slidetitle="/>
          </p:cNvPr>
          <p:cNvPicPr>
            <a:picLocks noChangeAspect="1" noChangeArrowheads="1"/>
          </p:cNvPicPr>
          <p:nvPr/>
        </p:nvPicPr>
        <p:blipFill>
          <a:blip r:embed="rId25"/>
          <a:srcRect/>
          <a:stretch>
            <a:fillRect/>
          </a:stretch>
        </p:blipFill>
        <p:spPr bwMode="auto">
          <a:xfrm>
            <a:off x="7951788" y="5735638"/>
            <a:ext cx="1116012" cy="111601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28396"/>
                                        </p:tgtEl>
                                        <p:attrNameLst>
                                          <p:attrName>style.visibility</p:attrName>
                                        </p:attrNameLst>
                                      </p:cBhvr>
                                      <p:to>
                                        <p:strVal val="visible"/>
                                      </p:to>
                                    </p:set>
                                    <p:animEffect transition="in" filter="checkerboard(across)">
                                      <p:cBhvr>
                                        <p:cTn id="7" dur="500"/>
                                        <p:tgtEl>
                                          <p:spTgt spid="528396"/>
                                        </p:tgtEl>
                                      </p:cBhvr>
                                    </p:animEffect>
                                  </p:childTnLst>
                                </p:cTn>
                              </p:par>
                            </p:childTnLst>
                          </p:cTn>
                        </p:par>
                        <p:par>
                          <p:cTn id="8" fill="hold">
                            <p:stCondLst>
                              <p:cond delay="500"/>
                            </p:stCondLst>
                            <p:childTnLst>
                              <p:par>
                                <p:cTn id="9" presetID="12" presetClass="entr" presetSubtype="1" fill="hold" nodeType="afterEffect">
                                  <p:stCondLst>
                                    <p:cond delay="1000"/>
                                  </p:stCondLst>
                                  <p:childTnLst>
                                    <p:set>
                                      <p:cBhvr>
                                        <p:cTn id="10" dur="1" fill="hold">
                                          <p:stCondLst>
                                            <p:cond delay="0"/>
                                          </p:stCondLst>
                                        </p:cTn>
                                        <p:tgtEl>
                                          <p:spTgt spid="528405"/>
                                        </p:tgtEl>
                                        <p:attrNameLst>
                                          <p:attrName>style.visibility</p:attrName>
                                        </p:attrNameLst>
                                      </p:cBhvr>
                                      <p:to>
                                        <p:strVal val="visible"/>
                                      </p:to>
                                    </p:set>
                                    <p:animEffect transition="in" filter="slide(fromTop)">
                                      <p:cBhvr>
                                        <p:cTn id="11" dur="500"/>
                                        <p:tgtEl>
                                          <p:spTgt spid="528405"/>
                                        </p:tgtEl>
                                      </p:cBhvr>
                                    </p:animEffect>
                                  </p:childTnLst>
                                </p:cTn>
                              </p:par>
                            </p:childTnLst>
                          </p:cTn>
                        </p:par>
                        <p:par>
                          <p:cTn id="12" fill="hold">
                            <p:stCondLst>
                              <p:cond delay="2000"/>
                            </p:stCondLst>
                            <p:childTnLst>
                              <p:par>
                                <p:cTn id="13" presetID="12" presetClass="entr" presetSubtype="1" fill="hold" nodeType="afterEffect">
                                  <p:stCondLst>
                                    <p:cond delay="1000"/>
                                  </p:stCondLst>
                                  <p:childTnLst>
                                    <p:set>
                                      <p:cBhvr>
                                        <p:cTn id="14" dur="1" fill="hold">
                                          <p:stCondLst>
                                            <p:cond delay="0"/>
                                          </p:stCondLst>
                                        </p:cTn>
                                        <p:tgtEl>
                                          <p:spTgt spid="528406"/>
                                        </p:tgtEl>
                                        <p:attrNameLst>
                                          <p:attrName>style.visibility</p:attrName>
                                        </p:attrNameLst>
                                      </p:cBhvr>
                                      <p:to>
                                        <p:strVal val="visible"/>
                                      </p:to>
                                    </p:set>
                                    <p:animEffect transition="in" filter="slide(fromTop)">
                                      <p:cBhvr>
                                        <p:cTn id="15" dur="500"/>
                                        <p:tgtEl>
                                          <p:spTgt spid="528406"/>
                                        </p:tgtEl>
                                      </p:cBhvr>
                                    </p:animEffect>
                                  </p:childTnLst>
                                </p:cTn>
                              </p:par>
                            </p:childTnLst>
                          </p:cTn>
                        </p:par>
                        <p:par>
                          <p:cTn id="16" fill="hold">
                            <p:stCondLst>
                              <p:cond delay="3500"/>
                            </p:stCondLst>
                            <p:childTnLst>
                              <p:par>
                                <p:cTn id="17" presetID="12" presetClass="entr" presetSubtype="1" fill="hold" nodeType="afterEffect">
                                  <p:stCondLst>
                                    <p:cond delay="1000"/>
                                  </p:stCondLst>
                                  <p:childTnLst>
                                    <p:set>
                                      <p:cBhvr>
                                        <p:cTn id="18" dur="1" fill="hold">
                                          <p:stCondLst>
                                            <p:cond delay="0"/>
                                          </p:stCondLst>
                                        </p:cTn>
                                        <p:tgtEl>
                                          <p:spTgt spid="528407"/>
                                        </p:tgtEl>
                                        <p:attrNameLst>
                                          <p:attrName>style.visibility</p:attrName>
                                        </p:attrNameLst>
                                      </p:cBhvr>
                                      <p:to>
                                        <p:strVal val="visible"/>
                                      </p:to>
                                    </p:set>
                                    <p:animEffect transition="in" filter="slide(fromTop)">
                                      <p:cBhvr>
                                        <p:cTn id="19" dur="500"/>
                                        <p:tgtEl>
                                          <p:spTgt spid="528407"/>
                                        </p:tgtEl>
                                      </p:cBhvr>
                                    </p:animEffect>
                                  </p:childTnLst>
                                </p:cTn>
                              </p:par>
                            </p:childTnLst>
                          </p:cTn>
                        </p:par>
                        <p:par>
                          <p:cTn id="20" fill="hold">
                            <p:stCondLst>
                              <p:cond delay="5000"/>
                            </p:stCondLst>
                            <p:childTnLst>
                              <p:par>
                                <p:cTn id="21" presetID="12" presetClass="entr" presetSubtype="1" fill="hold" nodeType="afterEffect">
                                  <p:stCondLst>
                                    <p:cond delay="1000"/>
                                  </p:stCondLst>
                                  <p:childTnLst>
                                    <p:set>
                                      <p:cBhvr>
                                        <p:cTn id="22" dur="1" fill="hold">
                                          <p:stCondLst>
                                            <p:cond delay="0"/>
                                          </p:stCondLst>
                                        </p:cTn>
                                        <p:tgtEl>
                                          <p:spTgt spid="528408"/>
                                        </p:tgtEl>
                                        <p:attrNameLst>
                                          <p:attrName>style.visibility</p:attrName>
                                        </p:attrNameLst>
                                      </p:cBhvr>
                                      <p:to>
                                        <p:strVal val="visible"/>
                                      </p:to>
                                    </p:set>
                                    <p:animEffect transition="in" filter="slide(fromTop)">
                                      <p:cBhvr>
                                        <p:cTn id="23" dur="500"/>
                                        <p:tgtEl>
                                          <p:spTgt spid="528408"/>
                                        </p:tgtEl>
                                      </p:cBhvr>
                                    </p:animEffect>
                                  </p:childTnLst>
                                </p:cTn>
                              </p:par>
                            </p:childTnLst>
                          </p:cTn>
                        </p:par>
                        <p:par>
                          <p:cTn id="24" fill="hold">
                            <p:stCondLst>
                              <p:cond delay="6500"/>
                            </p:stCondLst>
                            <p:childTnLst>
                              <p:par>
                                <p:cTn id="25" presetID="12" presetClass="entr" presetSubtype="1" fill="hold" nodeType="afterEffect">
                                  <p:stCondLst>
                                    <p:cond delay="1000"/>
                                  </p:stCondLst>
                                  <p:childTnLst>
                                    <p:set>
                                      <p:cBhvr>
                                        <p:cTn id="26" dur="1" fill="hold">
                                          <p:stCondLst>
                                            <p:cond delay="0"/>
                                          </p:stCondLst>
                                        </p:cTn>
                                        <p:tgtEl>
                                          <p:spTgt spid="528409"/>
                                        </p:tgtEl>
                                        <p:attrNameLst>
                                          <p:attrName>style.visibility</p:attrName>
                                        </p:attrNameLst>
                                      </p:cBhvr>
                                      <p:to>
                                        <p:strVal val="visible"/>
                                      </p:to>
                                    </p:set>
                                    <p:animEffect transition="in" filter="slide(fromTop)">
                                      <p:cBhvr>
                                        <p:cTn id="27" dur="500"/>
                                        <p:tgtEl>
                                          <p:spTgt spid="528409"/>
                                        </p:tgtEl>
                                      </p:cBhvr>
                                    </p:animEffect>
                                  </p:childTnLst>
                                </p:cTn>
                              </p:par>
                            </p:childTnLst>
                          </p:cTn>
                        </p:par>
                        <p:par>
                          <p:cTn id="28" fill="hold">
                            <p:stCondLst>
                              <p:cond delay="8000"/>
                            </p:stCondLst>
                            <p:childTnLst>
                              <p:par>
                                <p:cTn id="29" presetID="12" presetClass="entr" presetSubtype="1" fill="hold" nodeType="afterEffect">
                                  <p:stCondLst>
                                    <p:cond delay="1000"/>
                                  </p:stCondLst>
                                  <p:childTnLst>
                                    <p:set>
                                      <p:cBhvr>
                                        <p:cTn id="30" dur="1" fill="hold">
                                          <p:stCondLst>
                                            <p:cond delay="0"/>
                                          </p:stCondLst>
                                        </p:cTn>
                                        <p:tgtEl>
                                          <p:spTgt spid="528410"/>
                                        </p:tgtEl>
                                        <p:attrNameLst>
                                          <p:attrName>style.visibility</p:attrName>
                                        </p:attrNameLst>
                                      </p:cBhvr>
                                      <p:to>
                                        <p:strVal val="visible"/>
                                      </p:to>
                                    </p:set>
                                    <p:animEffect transition="in" filter="slide(fromTop)">
                                      <p:cBhvr>
                                        <p:cTn id="31" dur="500"/>
                                        <p:tgtEl>
                                          <p:spTgt spid="528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a:t>
            </a:r>
            <a:r>
              <a:rPr lang="en-US" altLang="zh-CN" sz="1800" b="1">
                <a:solidFill>
                  <a:srgbClr val="0000FF"/>
                </a:solidFill>
              </a:rPr>
              <a:t>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3747" name="Group 3"/>
          <p:cNvGrpSpPr/>
          <p:nvPr/>
        </p:nvGrpSpPr>
        <p:grpSpPr bwMode="auto">
          <a:xfrm>
            <a:off x="4006850" y="1143000"/>
            <a:ext cx="2317750" cy="381000"/>
            <a:chOff x="2380" y="864"/>
            <a:chExt cx="1460" cy="240"/>
          </a:xfrm>
        </p:grpSpPr>
        <p:sp>
          <p:nvSpPr>
            <p:cNvPr id="543748"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3749"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3750"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3751"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3752"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3753"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3754"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3755"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sp>
        <p:nvSpPr>
          <p:cNvPr id="543756" name="Text Box 12"/>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grpSp>
        <p:nvGrpSpPr>
          <p:cNvPr id="543757" name="Group 13"/>
          <p:cNvGrpSpPr/>
          <p:nvPr/>
        </p:nvGrpSpPr>
        <p:grpSpPr bwMode="auto">
          <a:xfrm>
            <a:off x="3962400" y="1447800"/>
            <a:ext cx="3200400" cy="685800"/>
            <a:chOff x="2496" y="912"/>
            <a:chExt cx="2016" cy="432"/>
          </a:xfrm>
        </p:grpSpPr>
        <p:grpSp>
          <p:nvGrpSpPr>
            <p:cNvPr id="543758" name="Group 14"/>
            <p:cNvGrpSpPr/>
            <p:nvPr/>
          </p:nvGrpSpPr>
          <p:grpSpPr bwMode="auto">
            <a:xfrm>
              <a:off x="2496" y="1113"/>
              <a:ext cx="2016" cy="231"/>
              <a:chOff x="2352" y="1257"/>
              <a:chExt cx="2016" cy="231"/>
            </a:xfrm>
          </p:grpSpPr>
          <p:sp>
            <p:nvSpPr>
              <p:cNvPr id="543759" name="Rectangle 15"/>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3760" name="Rectangle 16"/>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3761" name="Rectangle 17"/>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3762" name="Line 18"/>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3763" name="Line 19"/>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3764" name="Line 20"/>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3765" name="Line 21"/>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3766" name="Line 22"/>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3767" name="Line 23"/>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3768" name="Text Box 24"/>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sp>
          <p:nvSpPr>
            <p:cNvPr id="543769" name="Text Box 25"/>
            <p:cNvSpPr txBox="1">
              <a:spLocks noChangeArrowheads="1"/>
            </p:cNvSpPr>
            <p:nvPr/>
          </p:nvSpPr>
          <p:spPr bwMode="auto">
            <a:xfrm>
              <a:off x="4148" y="912"/>
              <a:ext cx="172" cy="231"/>
            </a:xfrm>
            <a:prstGeom prst="rect">
              <a:avLst/>
            </a:prstGeom>
            <a:noFill/>
            <a:ln w="9525">
              <a:noFill/>
              <a:miter lim="800000"/>
            </a:ln>
            <a:effectLst/>
          </p:spPr>
          <p:txBody>
            <a:bodyPr wrap="none">
              <a:spAutoFit/>
            </a:bodyPr>
            <a:lstStyle/>
            <a:p>
              <a:r>
                <a:rPr lang="en-US" altLang="zh-CN" sz="1800" b="1"/>
                <a:t>s</a:t>
              </a:r>
            </a:p>
          </p:txBody>
        </p:sp>
      </p:grpSp>
      <p:sp>
        <p:nvSpPr>
          <p:cNvPr id="543770" name="Rectangle 2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3773" name="Rectangle 29"/>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43757"/>
                                        </p:tgtEl>
                                        <p:attrNameLst>
                                          <p:attrName>style.visibility</p:attrName>
                                        </p:attrNameLst>
                                      </p:cBhvr>
                                      <p:to>
                                        <p:strVal val="visible"/>
                                      </p:to>
                                    </p:set>
                                    <p:anim calcmode="lin" valueType="num">
                                      <p:cBhvr>
                                        <p:cTn id="7" dur="500" fill="hold"/>
                                        <p:tgtEl>
                                          <p:spTgt spid="543757"/>
                                        </p:tgtEl>
                                        <p:attrNameLst>
                                          <p:attrName>ppt_x</p:attrName>
                                        </p:attrNameLst>
                                      </p:cBhvr>
                                      <p:tavLst>
                                        <p:tav tm="0">
                                          <p:val>
                                            <p:strVal val="#ppt_x-#ppt_w/2"/>
                                          </p:val>
                                        </p:tav>
                                        <p:tav tm="100000">
                                          <p:val>
                                            <p:strVal val="#ppt_x"/>
                                          </p:val>
                                        </p:tav>
                                      </p:tavLst>
                                    </p:anim>
                                    <p:anim calcmode="lin" valueType="num">
                                      <p:cBhvr>
                                        <p:cTn id="8" dur="500" fill="hold"/>
                                        <p:tgtEl>
                                          <p:spTgt spid="543757"/>
                                        </p:tgtEl>
                                        <p:attrNameLst>
                                          <p:attrName>ppt_y</p:attrName>
                                        </p:attrNameLst>
                                      </p:cBhvr>
                                      <p:tavLst>
                                        <p:tav tm="0">
                                          <p:val>
                                            <p:strVal val="#ppt_y"/>
                                          </p:val>
                                        </p:tav>
                                        <p:tav tm="100000">
                                          <p:val>
                                            <p:strVal val="#ppt_y"/>
                                          </p:val>
                                        </p:tav>
                                      </p:tavLst>
                                    </p:anim>
                                    <p:anim calcmode="lin" valueType="num">
                                      <p:cBhvr>
                                        <p:cTn id="9" dur="500" fill="hold"/>
                                        <p:tgtEl>
                                          <p:spTgt spid="543757"/>
                                        </p:tgtEl>
                                        <p:attrNameLst>
                                          <p:attrName>ppt_w</p:attrName>
                                        </p:attrNameLst>
                                      </p:cBhvr>
                                      <p:tavLst>
                                        <p:tav tm="0">
                                          <p:val>
                                            <p:fltVal val="0"/>
                                          </p:val>
                                        </p:tav>
                                        <p:tav tm="100000">
                                          <p:val>
                                            <p:strVal val="#ppt_w"/>
                                          </p:val>
                                        </p:tav>
                                      </p:tavLst>
                                    </p:anim>
                                    <p:anim calcmode="lin" valueType="num">
                                      <p:cBhvr>
                                        <p:cTn id="10" dur="500" fill="hold"/>
                                        <p:tgtEl>
                                          <p:spTgt spid="5437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a:t>
            </a:r>
            <a:r>
              <a:rPr lang="en-US" altLang="zh-CN" sz="1800" b="1">
                <a:solidFill>
                  <a:srgbClr val="0000FF"/>
                </a:solidFill>
              </a:rPr>
              <a:t>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4771" name="Group 3"/>
          <p:cNvGrpSpPr/>
          <p:nvPr/>
        </p:nvGrpSpPr>
        <p:grpSpPr bwMode="auto">
          <a:xfrm>
            <a:off x="4006850" y="1143000"/>
            <a:ext cx="2317750" cy="381000"/>
            <a:chOff x="2380" y="864"/>
            <a:chExt cx="1460" cy="240"/>
          </a:xfrm>
        </p:grpSpPr>
        <p:sp>
          <p:nvSpPr>
            <p:cNvPr id="544772"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4773"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4774"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4775"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4776"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4777"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4778"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4779"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4780" name="Group 12"/>
          <p:cNvGrpSpPr/>
          <p:nvPr/>
        </p:nvGrpSpPr>
        <p:grpSpPr bwMode="auto">
          <a:xfrm>
            <a:off x="3962400" y="1766888"/>
            <a:ext cx="3200400" cy="366712"/>
            <a:chOff x="2352" y="1257"/>
            <a:chExt cx="2016" cy="231"/>
          </a:xfrm>
        </p:grpSpPr>
        <p:sp>
          <p:nvSpPr>
            <p:cNvPr id="544781"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4782"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4783"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4784"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4785"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4786"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4787"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4788"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4789"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4790"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sp>
        <p:nvSpPr>
          <p:cNvPr id="544791" name="Text Box 23"/>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4792" name="Text Box 24"/>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grpSp>
        <p:nvGrpSpPr>
          <p:cNvPr id="544793" name="Group 25"/>
          <p:cNvGrpSpPr/>
          <p:nvPr/>
        </p:nvGrpSpPr>
        <p:grpSpPr bwMode="auto">
          <a:xfrm>
            <a:off x="3962400" y="2057400"/>
            <a:ext cx="4876800" cy="685800"/>
            <a:chOff x="2496" y="1296"/>
            <a:chExt cx="3072" cy="432"/>
          </a:xfrm>
        </p:grpSpPr>
        <p:grpSp>
          <p:nvGrpSpPr>
            <p:cNvPr id="544794" name="Group 26"/>
            <p:cNvGrpSpPr/>
            <p:nvPr/>
          </p:nvGrpSpPr>
          <p:grpSpPr bwMode="auto">
            <a:xfrm>
              <a:off x="2496" y="1497"/>
              <a:ext cx="3072" cy="231"/>
              <a:chOff x="2352" y="1641"/>
              <a:chExt cx="3072" cy="231"/>
            </a:xfrm>
          </p:grpSpPr>
          <p:sp>
            <p:nvSpPr>
              <p:cNvPr id="544795" name="Rectangle 27"/>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44796" name="Rectangle 28"/>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44797" name="Rectangle 29"/>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44798" name="Rectangle 30"/>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44799" name="Rectangle 31"/>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44800" name="Line 32"/>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4801" name="Line 33"/>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4802" name="Line 34"/>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4803" name="Line 35"/>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4804" name="Line 36"/>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4805" name="Line 37"/>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4806" name="Line 38"/>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4807" name="Line 39"/>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4808" name="Text Box 40"/>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4809" name="Text Box 41"/>
            <p:cNvSpPr txBox="1">
              <a:spLocks noChangeArrowheads="1"/>
            </p:cNvSpPr>
            <p:nvPr/>
          </p:nvSpPr>
          <p:spPr bwMode="auto">
            <a:xfrm>
              <a:off x="4684" y="1296"/>
              <a:ext cx="740" cy="231"/>
            </a:xfrm>
            <a:prstGeom prst="rect">
              <a:avLst/>
            </a:prstGeom>
            <a:noFill/>
            <a:ln w="9525">
              <a:noFill/>
              <a:miter lim="800000"/>
            </a:ln>
            <a:effectLst/>
          </p:spPr>
          <p:txBody>
            <a:bodyPr>
              <a:spAutoFit/>
            </a:bodyPr>
            <a:lstStyle/>
            <a:p>
              <a:pPr algn="l"/>
              <a:r>
                <a:rPr lang="en-US" altLang="zh-CN" sz="1800" b="1"/>
                <a:t>h             v  </a:t>
              </a:r>
            </a:p>
          </p:txBody>
        </p:sp>
      </p:grpSp>
      <p:sp>
        <p:nvSpPr>
          <p:cNvPr id="544810"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4812"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44793"/>
                                        </p:tgtEl>
                                        <p:attrNameLst>
                                          <p:attrName>style.visibility</p:attrName>
                                        </p:attrNameLst>
                                      </p:cBhvr>
                                      <p:to>
                                        <p:strVal val="visible"/>
                                      </p:to>
                                    </p:set>
                                    <p:anim calcmode="lin" valueType="num">
                                      <p:cBhvr>
                                        <p:cTn id="7" dur="500" fill="hold"/>
                                        <p:tgtEl>
                                          <p:spTgt spid="544793"/>
                                        </p:tgtEl>
                                        <p:attrNameLst>
                                          <p:attrName>ppt_x</p:attrName>
                                        </p:attrNameLst>
                                      </p:cBhvr>
                                      <p:tavLst>
                                        <p:tav tm="0">
                                          <p:val>
                                            <p:strVal val="#ppt_x-#ppt_w/2"/>
                                          </p:val>
                                        </p:tav>
                                        <p:tav tm="100000">
                                          <p:val>
                                            <p:strVal val="#ppt_x"/>
                                          </p:val>
                                        </p:tav>
                                      </p:tavLst>
                                    </p:anim>
                                    <p:anim calcmode="lin" valueType="num">
                                      <p:cBhvr>
                                        <p:cTn id="8" dur="500" fill="hold"/>
                                        <p:tgtEl>
                                          <p:spTgt spid="544793"/>
                                        </p:tgtEl>
                                        <p:attrNameLst>
                                          <p:attrName>ppt_y</p:attrName>
                                        </p:attrNameLst>
                                      </p:cBhvr>
                                      <p:tavLst>
                                        <p:tav tm="0">
                                          <p:val>
                                            <p:strVal val="#ppt_y"/>
                                          </p:val>
                                        </p:tav>
                                        <p:tav tm="100000">
                                          <p:val>
                                            <p:strVal val="#ppt_y"/>
                                          </p:val>
                                        </p:tav>
                                      </p:tavLst>
                                    </p:anim>
                                    <p:anim calcmode="lin" valueType="num">
                                      <p:cBhvr>
                                        <p:cTn id="9" dur="500" fill="hold"/>
                                        <p:tgtEl>
                                          <p:spTgt spid="544793"/>
                                        </p:tgtEl>
                                        <p:attrNameLst>
                                          <p:attrName>ppt_w</p:attrName>
                                        </p:attrNameLst>
                                      </p:cBhvr>
                                      <p:tavLst>
                                        <p:tav tm="0">
                                          <p:val>
                                            <p:fltVal val="0"/>
                                          </p:val>
                                        </p:tav>
                                        <p:tav tm="100000">
                                          <p:val>
                                            <p:strVal val="#ppt_w"/>
                                          </p:val>
                                        </p:tav>
                                      </p:tavLst>
                                    </p:anim>
                                    <p:anim calcmode="lin" valueType="num">
                                      <p:cBhvr>
                                        <p:cTn id="10" dur="500" fill="hold"/>
                                        <p:tgtEl>
                                          <p:spTgt spid="5447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a:t>
            </a:r>
            <a:r>
              <a:rPr lang="en-US" altLang="zh-CN" sz="1800" b="1">
                <a:solidFill>
                  <a:srgbClr val="0000FF"/>
                </a:solidFill>
              </a:rPr>
              <a:t>objA.get_XY() ;</a:t>
            </a:r>
          </a:p>
          <a:p>
            <a:pPr algn="l">
              <a:lnSpc>
                <a:spcPct val="130000"/>
              </a:lnSpc>
            </a:pPr>
            <a:r>
              <a:rPr lang="en-US" altLang="zh-CN" sz="1800" b="1">
                <a:solidFill>
                  <a:srgbClr val="0000FF"/>
                </a:solidFill>
              </a:rPr>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5795" name="Group 3"/>
          <p:cNvGrpSpPr/>
          <p:nvPr/>
        </p:nvGrpSpPr>
        <p:grpSpPr bwMode="auto">
          <a:xfrm>
            <a:off x="4006850" y="1143000"/>
            <a:ext cx="2317750" cy="381000"/>
            <a:chOff x="2380" y="864"/>
            <a:chExt cx="1460" cy="240"/>
          </a:xfrm>
        </p:grpSpPr>
        <p:sp>
          <p:nvSpPr>
            <p:cNvPr id="545796"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objA.y</a:t>
              </a:r>
            </a:p>
          </p:txBody>
        </p:sp>
        <p:sp>
          <p:nvSpPr>
            <p:cNvPr id="545797"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objA.x</a:t>
              </a:r>
            </a:p>
          </p:txBody>
        </p:sp>
        <p:sp>
          <p:nvSpPr>
            <p:cNvPr id="545798"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5799"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5800"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5801"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5802"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5803"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5804" name="Group 12"/>
          <p:cNvGrpSpPr/>
          <p:nvPr/>
        </p:nvGrpSpPr>
        <p:grpSpPr bwMode="auto">
          <a:xfrm>
            <a:off x="3962400" y="1766888"/>
            <a:ext cx="3200400" cy="366712"/>
            <a:chOff x="2352" y="1257"/>
            <a:chExt cx="2016" cy="231"/>
          </a:xfrm>
        </p:grpSpPr>
        <p:sp>
          <p:nvSpPr>
            <p:cNvPr id="545805"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5806"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5807"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5808"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5809"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5810"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5811"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5812"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5813"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5814"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45815" name="Group 23"/>
          <p:cNvGrpSpPr/>
          <p:nvPr/>
        </p:nvGrpSpPr>
        <p:grpSpPr bwMode="auto">
          <a:xfrm>
            <a:off x="3962400" y="2376488"/>
            <a:ext cx="4876800" cy="366712"/>
            <a:chOff x="2352" y="1641"/>
            <a:chExt cx="3072" cy="231"/>
          </a:xfrm>
        </p:grpSpPr>
        <p:sp>
          <p:nvSpPr>
            <p:cNvPr id="545816"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45817"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45818"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45819"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45820"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45821"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5822"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5823"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5824"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5825"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5826"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5827"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5828"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5829"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5830" name="AutoShape 38"/>
          <p:cNvSpPr/>
          <p:nvPr/>
        </p:nvSpPr>
        <p:spPr bwMode="auto">
          <a:xfrm>
            <a:off x="4267200" y="3155950"/>
            <a:ext cx="2286000" cy="914400"/>
          </a:xfrm>
          <a:prstGeom prst="borderCallout2">
            <a:avLst>
              <a:gd name="adj1" fmla="val 12500"/>
              <a:gd name="adj2" fmla="val -3333"/>
              <a:gd name="adj3" fmla="val 12500"/>
              <a:gd name="adj4" fmla="val -20903"/>
              <a:gd name="adj5" fmla="val -63194"/>
              <a:gd name="adj6" fmla="val -7708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对 </a:t>
            </a:r>
            <a:r>
              <a:rPr lang="en-US" altLang="zh-CN" sz="1800" b="1"/>
              <a:t>objA </a:t>
            </a:r>
            <a:r>
              <a:rPr lang="zh-CN" altLang="en-US" sz="1800" b="1"/>
              <a:t>的</a:t>
            </a:r>
          </a:p>
          <a:p>
            <a:pPr eaLnBrk="0" hangingPunct="0">
              <a:lnSpc>
                <a:spcPct val="70000"/>
              </a:lnSpc>
              <a:spcBef>
                <a:spcPct val="50000"/>
              </a:spcBef>
            </a:pPr>
            <a:r>
              <a:rPr lang="zh-CN" altLang="en-US" sz="1800" b="1"/>
              <a:t>数据成员操作</a:t>
            </a:r>
          </a:p>
        </p:txBody>
      </p:sp>
      <p:sp>
        <p:nvSpPr>
          <p:cNvPr id="545831"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5832"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45833"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45834"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5836"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5830"/>
                                        </p:tgtEl>
                                        <p:attrNameLst>
                                          <p:attrName>style.visibility</p:attrName>
                                        </p:attrNameLst>
                                      </p:cBhvr>
                                      <p:to>
                                        <p:strVal val="visible"/>
                                      </p:to>
                                    </p:set>
                                    <p:animEffect transition="in" filter="barn(outHorizontal)">
                                      <p:cBhvr>
                                        <p:cTn id="7" dur="500"/>
                                        <p:tgtEl>
                                          <p:spTgt spid="54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3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a:t>
            </a:r>
            <a:r>
              <a:rPr lang="en-US" altLang="zh-CN" sz="1800" b="1">
                <a:solidFill>
                  <a:srgbClr val="0000FF"/>
                </a:solidFill>
              </a:rPr>
              <a:t>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6819" name="Group 3"/>
          <p:cNvGrpSpPr/>
          <p:nvPr/>
        </p:nvGrpSpPr>
        <p:grpSpPr bwMode="auto">
          <a:xfrm>
            <a:off x="4006850" y="1143000"/>
            <a:ext cx="2317750" cy="381000"/>
            <a:chOff x="2380" y="864"/>
            <a:chExt cx="1460" cy="240"/>
          </a:xfrm>
        </p:grpSpPr>
        <p:sp>
          <p:nvSpPr>
            <p:cNvPr id="546820"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6821"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6822"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6823"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6824"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6825"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6826"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6827"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6828" name="Group 12"/>
          <p:cNvGrpSpPr/>
          <p:nvPr/>
        </p:nvGrpSpPr>
        <p:grpSpPr bwMode="auto">
          <a:xfrm>
            <a:off x="3962400" y="1766888"/>
            <a:ext cx="3200400" cy="366712"/>
            <a:chOff x="2352" y="1257"/>
            <a:chExt cx="2016" cy="231"/>
          </a:xfrm>
        </p:grpSpPr>
        <p:sp>
          <p:nvSpPr>
            <p:cNvPr id="546829"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6830"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objB.y</a:t>
              </a:r>
            </a:p>
          </p:txBody>
        </p:sp>
        <p:sp>
          <p:nvSpPr>
            <p:cNvPr id="546831"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objB.x</a:t>
              </a:r>
            </a:p>
          </p:txBody>
        </p:sp>
        <p:sp>
          <p:nvSpPr>
            <p:cNvPr id="546832"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6833"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6834"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6835"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6836"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6837"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6838"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46839" name="Group 23"/>
          <p:cNvGrpSpPr/>
          <p:nvPr/>
        </p:nvGrpSpPr>
        <p:grpSpPr bwMode="auto">
          <a:xfrm>
            <a:off x="3962400" y="2376488"/>
            <a:ext cx="4876800" cy="366712"/>
            <a:chOff x="2352" y="1641"/>
            <a:chExt cx="3072" cy="231"/>
          </a:xfrm>
        </p:grpSpPr>
        <p:sp>
          <p:nvSpPr>
            <p:cNvPr id="546840"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46841"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46842"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46843"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46844"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46845"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6846"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6847"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6848"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6849"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6850"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6851"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6852"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6853"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6854" name="AutoShape 38"/>
          <p:cNvSpPr/>
          <p:nvPr/>
        </p:nvSpPr>
        <p:spPr bwMode="auto">
          <a:xfrm>
            <a:off x="4648200" y="3994150"/>
            <a:ext cx="2819400" cy="914400"/>
          </a:xfrm>
          <a:prstGeom prst="borderCallout2">
            <a:avLst>
              <a:gd name="adj1" fmla="val 12500"/>
              <a:gd name="adj2" fmla="val -2704"/>
              <a:gd name="adj3" fmla="val 12500"/>
              <a:gd name="adj4" fmla="val -20157"/>
              <a:gd name="adj5" fmla="val -63023"/>
              <a:gd name="adj6" fmla="val -7606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a:t>
            </a:r>
            <a:r>
              <a:rPr lang="en-US" altLang="zh-CN" sz="1800" b="1"/>
              <a:t>A</a:t>
            </a:r>
            <a:r>
              <a:rPr lang="zh-CN" altLang="en-US" sz="1800" b="1"/>
              <a:t>成员函数</a:t>
            </a:r>
          </a:p>
          <a:p>
            <a:pPr eaLnBrk="0" hangingPunct="0">
              <a:lnSpc>
                <a:spcPct val="70000"/>
              </a:lnSpc>
              <a:spcBef>
                <a:spcPct val="50000"/>
              </a:spcBef>
            </a:pPr>
            <a:r>
              <a:rPr lang="zh-CN" altLang="en-US" sz="1800" b="1"/>
              <a:t>对 </a:t>
            </a:r>
            <a:r>
              <a:rPr lang="en-US" altLang="zh-CN" sz="1800" b="1"/>
              <a:t>objB </a:t>
            </a:r>
            <a:r>
              <a:rPr lang="zh-CN" altLang="en-US" sz="1800" b="1"/>
              <a:t>的数据成员操作</a:t>
            </a:r>
          </a:p>
        </p:txBody>
      </p:sp>
      <p:sp>
        <p:nvSpPr>
          <p:cNvPr id="546855"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6856"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46857"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46858"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6860"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6854"/>
                                        </p:tgtEl>
                                        <p:attrNameLst>
                                          <p:attrName>style.visibility</p:attrName>
                                        </p:attrNameLst>
                                      </p:cBhvr>
                                      <p:to>
                                        <p:strVal val="visible"/>
                                      </p:to>
                                    </p:set>
                                    <p:animEffect transition="in" filter="barn(outHorizontal)">
                                      <p:cBhvr>
                                        <p:cTn id="7" dur="500"/>
                                        <p:tgtEl>
                                          <p:spTgt spid="54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a:t>
            </a:r>
            <a:r>
              <a:rPr lang="en-US" altLang="zh-CN" sz="1800" b="1">
                <a:solidFill>
                  <a:srgbClr val="0000FF"/>
                </a:solidFill>
              </a:rPr>
              <a:t>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7843" name="Group 3"/>
          <p:cNvGrpSpPr/>
          <p:nvPr/>
        </p:nvGrpSpPr>
        <p:grpSpPr bwMode="auto">
          <a:xfrm>
            <a:off x="4006850" y="1143000"/>
            <a:ext cx="2317750" cy="381000"/>
            <a:chOff x="2380" y="864"/>
            <a:chExt cx="1460" cy="240"/>
          </a:xfrm>
        </p:grpSpPr>
        <p:sp>
          <p:nvSpPr>
            <p:cNvPr id="547844"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7845"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7846"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7847"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7848"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7849"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7850"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7851"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7852" name="Group 12"/>
          <p:cNvGrpSpPr/>
          <p:nvPr/>
        </p:nvGrpSpPr>
        <p:grpSpPr bwMode="auto">
          <a:xfrm>
            <a:off x="3962400" y="1766888"/>
            <a:ext cx="3200400" cy="366712"/>
            <a:chOff x="2352" y="1257"/>
            <a:chExt cx="2016" cy="231"/>
          </a:xfrm>
        </p:grpSpPr>
        <p:sp>
          <p:nvSpPr>
            <p:cNvPr id="547853"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objB.s</a:t>
              </a:r>
            </a:p>
          </p:txBody>
        </p:sp>
        <p:sp>
          <p:nvSpPr>
            <p:cNvPr id="547854"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7855"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7856"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7857"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7858"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7859"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7860"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7861"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7862"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47863" name="Group 23"/>
          <p:cNvGrpSpPr/>
          <p:nvPr/>
        </p:nvGrpSpPr>
        <p:grpSpPr bwMode="auto">
          <a:xfrm>
            <a:off x="3962400" y="2376488"/>
            <a:ext cx="4876800" cy="366712"/>
            <a:chOff x="2352" y="1641"/>
            <a:chExt cx="3072" cy="231"/>
          </a:xfrm>
        </p:grpSpPr>
        <p:sp>
          <p:nvSpPr>
            <p:cNvPr id="547864"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47865"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47866"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47867"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47868"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47869"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7870"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7871"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7872"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7873"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7874"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7875"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7876"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7877"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7878" name="AutoShape 38"/>
          <p:cNvSpPr/>
          <p:nvPr/>
        </p:nvSpPr>
        <p:spPr bwMode="auto">
          <a:xfrm>
            <a:off x="4648200" y="4451350"/>
            <a:ext cx="2819400" cy="914400"/>
          </a:xfrm>
          <a:prstGeom prst="borderCallout2">
            <a:avLst>
              <a:gd name="adj1" fmla="val 12500"/>
              <a:gd name="adj2" fmla="val -2704"/>
              <a:gd name="adj3" fmla="val 12500"/>
              <a:gd name="adj4" fmla="val -20495"/>
              <a:gd name="adj5" fmla="val -75176"/>
              <a:gd name="adj6" fmla="val -7742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调用派生类</a:t>
            </a:r>
            <a:r>
              <a:rPr lang="en-US" altLang="zh-CN" sz="1800" b="1"/>
              <a:t>B</a:t>
            </a:r>
            <a:r>
              <a:rPr lang="zh-CN" altLang="en-US" sz="1800" b="1"/>
              <a:t>成员函数</a:t>
            </a:r>
          </a:p>
          <a:p>
            <a:pPr eaLnBrk="0" hangingPunct="0">
              <a:lnSpc>
                <a:spcPct val="70000"/>
              </a:lnSpc>
              <a:spcBef>
                <a:spcPct val="50000"/>
              </a:spcBef>
            </a:pPr>
            <a:r>
              <a:rPr lang="zh-CN" altLang="en-US" sz="1800" b="1"/>
              <a:t>对 </a:t>
            </a:r>
            <a:r>
              <a:rPr lang="en-US" altLang="zh-CN" sz="1800" b="1"/>
              <a:t>objB </a:t>
            </a:r>
            <a:r>
              <a:rPr lang="zh-CN" altLang="en-US" sz="1800" b="1"/>
              <a:t>的数据成员操作</a:t>
            </a:r>
          </a:p>
        </p:txBody>
      </p:sp>
      <p:sp>
        <p:nvSpPr>
          <p:cNvPr id="547879"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7880"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47881"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47882"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7884"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7878"/>
                                        </p:tgtEl>
                                        <p:attrNameLst>
                                          <p:attrName>style.visibility</p:attrName>
                                        </p:attrNameLst>
                                      </p:cBhvr>
                                      <p:to>
                                        <p:strVal val="visible"/>
                                      </p:to>
                                    </p:set>
                                    <p:animEffect transition="in" filter="barn(outHorizontal)">
                                      <p:cBhvr>
                                        <p:cTn id="7" dur="500"/>
                                        <p:tgtEl>
                                          <p:spTgt spid="54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7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a:t>
            </a:r>
            <a:r>
              <a:rPr lang="en-US" altLang="zh-CN" sz="1800" b="1">
                <a:solidFill>
                  <a:srgbClr val="0000FF"/>
                </a:solidFill>
              </a:rPr>
              <a:t>objC.get_XY() ;</a:t>
            </a:r>
          </a:p>
          <a:p>
            <a:pPr algn="l">
              <a:lnSpc>
                <a:spcPct val="130000"/>
              </a:lnSpc>
            </a:pPr>
            <a:r>
              <a:rPr lang="en-US" altLang="zh-CN" sz="1800"/>
              <a:t>   objC.get_H();</a:t>
            </a:r>
          </a:p>
          <a:p>
            <a:pPr algn="l">
              <a:lnSpc>
                <a:spcPct val="130000"/>
              </a:lnSpc>
            </a:pPr>
            <a:r>
              <a:rPr lang="en-US" altLang="zh-CN" sz="1800"/>
              <a:t>   objC.make_V() ;</a:t>
            </a:r>
          </a:p>
          <a:p>
            <a:pPr algn="l">
              <a:lnSpc>
                <a:spcPct val="130000"/>
              </a:lnSpc>
            </a:pPr>
            <a:r>
              <a:rPr lang="en-US" altLang="zh-CN" sz="1800"/>
              <a:t>   cout &lt;&lt; "V = " &lt;&lt; objC.get_V() &lt;&lt; endl ;</a:t>
            </a:r>
          </a:p>
          <a:p>
            <a:pPr algn="l">
              <a:lnSpc>
                <a:spcPct val="130000"/>
              </a:lnSpc>
            </a:pPr>
            <a:r>
              <a:rPr lang="en-US" altLang="zh-CN" sz="1800"/>
              <a:t>}</a:t>
            </a:r>
          </a:p>
        </p:txBody>
      </p:sp>
      <p:grpSp>
        <p:nvGrpSpPr>
          <p:cNvPr id="548867" name="Group 3"/>
          <p:cNvGrpSpPr/>
          <p:nvPr/>
        </p:nvGrpSpPr>
        <p:grpSpPr bwMode="auto">
          <a:xfrm>
            <a:off x="4006850" y="1143000"/>
            <a:ext cx="2317750" cy="381000"/>
            <a:chOff x="2380" y="864"/>
            <a:chExt cx="1460" cy="240"/>
          </a:xfrm>
        </p:grpSpPr>
        <p:sp>
          <p:nvSpPr>
            <p:cNvPr id="548868"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8869"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8870"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8871"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8872"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8873"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8874"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8875"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8876" name="Group 12"/>
          <p:cNvGrpSpPr/>
          <p:nvPr/>
        </p:nvGrpSpPr>
        <p:grpSpPr bwMode="auto">
          <a:xfrm>
            <a:off x="3962400" y="1766888"/>
            <a:ext cx="3200400" cy="366712"/>
            <a:chOff x="2352" y="1257"/>
            <a:chExt cx="2016" cy="231"/>
          </a:xfrm>
        </p:grpSpPr>
        <p:sp>
          <p:nvSpPr>
            <p:cNvPr id="548877"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8878"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8879"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8880"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8881"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8882"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8883"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8884"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8885"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8886"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48887" name="Group 23"/>
          <p:cNvGrpSpPr/>
          <p:nvPr/>
        </p:nvGrpSpPr>
        <p:grpSpPr bwMode="auto">
          <a:xfrm>
            <a:off x="3962400" y="2376488"/>
            <a:ext cx="4876800" cy="366712"/>
            <a:chOff x="2352" y="1641"/>
            <a:chExt cx="3072" cy="231"/>
          </a:xfrm>
        </p:grpSpPr>
        <p:sp>
          <p:nvSpPr>
            <p:cNvPr id="548888"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48889"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48890"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48891"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objC.y</a:t>
              </a:r>
            </a:p>
          </p:txBody>
        </p:sp>
        <p:sp>
          <p:nvSpPr>
            <p:cNvPr id="548892"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objC.x</a:t>
              </a:r>
            </a:p>
          </p:txBody>
        </p:sp>
        <p:sp>
          <p:nvSpPr>
            <p:cNvPr id="548893"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8894"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8895"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8896"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8897"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8898"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8899"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8900"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8901"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8902" name="AutoShape 38"/>
          <p:cNvSpPr/>
          <p:nvPr/>
        </p:nvSpPr>
        <p:spPr bwMode="auto">
          <a:xfrm>
            <a:off x="5029200" y="3308350"/>
            <a:ext cx="2819400" cy="914400"/>
          </a:xfrm>
          <a:prstGeom prst="borderCallout2">
            <a:avLst>
              <a:gd name="adj1" fmla="val 12500"/>
              <a:gd name="adj2" fmla="val -2704"/>
              <a:gd name="adj3" fmla="val 12500"/>
              <a:gd name="adj4" fmla="val -23481"/>
              <a:gd name="adj5" fmla="val 163370"/>
              <a:gd name="adj6" fmla="val -8992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a:t>
            </a:r>
            <a:r>
              <a:rPr lang="en-US" altLang="zh-CN" sz="1800" b="1"/>
              <a:t>A</a:t>
            </a:r>
            <a:r>
              <a:rPr lang="zh-CN" altLang="en-US" sz="1800" b="1"/>
              <a:t>成员函数</a:t>
            </a:r>
          </a:p>
          <a:p>
            <a:pPr eaLnBrk="0" hangingPunct="0">
              <a:lnSpc>
                <a:spcPct val="70000"/>
              </a:lnSpc>
              <a:spcBef>
                <a:spcPct val="50000"/>
              </a:spcBef>
            </a:pPr>
            <a:r>
              <a:rPr lang="zh-CN" altLang="en-US" sz="1800" b="1"/>
              <a:t>对 </a:t>
            </a:r>
            <a:r>
              <a:rPr lang="en-US" altLang="zh-CN" sz="1800" b="1"/>
              <a:t>objC </a:t>
            </a:r>
            <a:r>
              <a:rPr lang="zh-CN" altLang="en-US" sz="1800" b="1"/>
              <a:t>的数据成员操作</a:t>
            </a:r>
          </a:p>
        </p:txBody>
      </p:sp>
      <p:sp>
        <p:nvSpPr>
          <p:cNvPr id="548903"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8904"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48905"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48906"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8908"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8902"/>
                                        </p:tgtEl>
                                        <p:attrNameLst>
                                          <p:attrName>style.visibility</p:attrName>
                                        </p:attrNameLst>
                                      </p:cBhvr>
                                      <p:to>
                                        <p:strVal val="visible"/>
                                      </p:to>
                                    </p:set>
                                    <p:animEffect transition="in" filter="barn(outHorizontal)">
                                      <p:cBhvr>
                                        <p:cTn id="7" dur="500"/>
                                        <p:tgtEl>
                                          <p:spTgt spid="5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90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a:t>int main()</a:t>
            </a:r>
          </a:p>
          <a:p>
            <a:pPr algn="l">
              <a:lnSpc>
                <a:spcPct val="130000"/>
              </a:lnSpc>
            </a:pPr>
            <a:r>
              <a:rPr lang="en-US" altLang="zh-CN" sz="1800"/>
              <a:t>{ A objA ;</a:t>
            </a:r>
          </a:p>
          <a:p>
            <a:pPr algn="l">
              <a:lnSpc>
                <a:spcPct val="130000"/>
              </a:lnSpc>
            </a:pPr>
            <a:r>
              <a:rPr lang="en-US" altLang="zh-CN" sz="1800"/>
              <a:t>   B objB ;</a:t>
            </a:r>
          </a:p>
          <a:p>
            <a:pPr algn="l">
              <a:lnSpc>
                <a:spcPct val="130000"/>
              </a:lnSpc>
            </a:pPr>
            <a:r>
              <a:rPr lang="en-US" altLang="zh-CN" sz="1800"/>
              <a:t>   C objC ;</a:t>
            </a:r>
          </a:p>
          <a:p>
            <a:pPr algn="l">
              <a:lnSpc>
                <a:spcPct val="130000"/>
              </a:lnSpc>
            </a:pPr>
            <a:r>
              <a:rPr lang="en-US" altLang="zh-CN" sz="1800"/>
              <a:t>   cout &lt;&lt; "It is object_A :\n" ;</a:t>
            </a:r>
          </a:p>
          <a:p>
            <a:pPr algn="l">
              <a:lnSpc>
                <a:spcPct val="130000"/>
              </a:lnSpc>
            </a:pPr>
            <a:r>
              <a:rPr lang="en-US" altLang="zh-CN" sz="1800"/>
              <a:t>   objA.get_XY() ;</a:t>
            </a:r>
          </a:p>
          <a:p>
            <a:pPr algn="l">
              <a:lnSpc>
                <a:spcPct val="130000"/>
              </a:lnSpc>
            </a:pPr>
            <a:r>
              <a:rPr lang="en-US" altLang="zh-CN" sz="1800"/>
              <a:t>   objA.put_XY() ;</a:t>
            </a:r>
          </a:p>
          <a:p>
            <a:pPr algn="l">
              <a:lnSpc>
                <a:spcPct val="130000"/>
              </a:lnSpc>
            </a:pPr>
            <a:r>
              <a:rPr lang="en-US" altLang="zh-CN" sz="1800"/>
              <a:t>   cout &lt;&lt; "It is object_B :\n" ;</a:t>
            </a:r>
          </a:p>
          <a:p>
            <a:pPr algn="l">
              <a:lnSpc>
                <a:spcPct val="130000"/>
              </a:lnSpc>
            </a:pPr>
            <a:r>
              <a:rPr lang="en-US" altLang="zh-CN" sz="1800"/>
              <a:t>   objB.get_XY() ;</a:t>
            </a:r>
          </a:p>
          <a:p>
            <a:pPr algn="l">
              <a:lnSpc>
                <a:spcPct val="130000"/>
              </a:lnSpc>
            </a:pPr>
            <a:r>
              <a:rPr lang="en-US" altLang="zh-CN" sz="1800"/>
              <a:t>   objB.make_S() ;</a:t>
            </a:r>
          </a:p>
          <a:p>
            <a:pPr algn="l">
              <a:lnSpc>
                <a:spcPct val="130000"/>
              </a:lnSpc>
            </a:pPr>
            <a:r>
              <a:rPr lang="en-US" altLang="zh-CN" sz="1800"/>
              <a:t>   cout &lt;&lt; "S = " &lt;&lt; objB.get_S() &lt;&lt; endl ;</a:t>
            </a:r>
          </a:p>
          <a:p>
            <a:pPr algn="l">
              <a:lnSpc>
                <a:spcPct val="130000"/>
              </a:lnSpc>
            </a:pPr>
            <a:r>
              <a:rPr lang="en-US" altLang="zh-CN" sz="1800"/>
              <a:t>   cout &lt;&lt; "It is object_C :\n" ;</a:t>
            </a:r>
          </a:p>
          <a:p>
            <a:pPr algn="l">
              <a:lnSpc>
                <a:spcPct val="130000"/>
              </a:lnSpc>
            </a:pPr>
            <a:r>
              <a:rPr lang="en-US" altLang="zh-CN" sz="1800"/>
              <a:t>   objC.get_XY() ;</a:t>
            </a:r>
          </a:p>
          <a:p>
            <a:pPr algn="l">
              <a:lnSpc>
                <a:spcPct val="130000"/>
              </a:lnSpc>
            </a:pPr>
            <a:r>
              <a:rPr lang="en-US" altLang="zh-CN" sz="1800"/>
              <a:t>   </a:t>
            </a:r>
            <a:r>
              <a:rPr lang="en-US" altLang="zh-CN" sz="1800" b="1">
                <a:solidFill>
                  <a:srgbClr val="0000FF"/>
                </a:solidFill>
              </a:rPr>
              <a:t>objC.get_H();</a:t>
            </a:r>
          </a:p>
          <a:p>
            <a:pPr algn="l">
              <a:lnSpc>
                <a:spcPct val="130000"/>
              </a:lnSpc>
            </a:pPr>
            <a:r>
              <a:rPr lang="en-US" altLang="zh-CN" sz="1800" b="1">
                <a:solidFill>
                  <a:srgbClr val="0000FF"/>
                </a:solidFill>
              </a:rPr>
              <a:t>   objC.make_V() ;</a:t>
            </a:r>
          </a:p>
          <a:p>
            <a:pPr algn="l">
              <a:lnSpc>
                <a:spcPct val="130000"/>
              </a:lnSpc>
            </a:pPr>
            <a:r>
              <a:rPr lang="en-US" altLang="zh-CN" sz="1800"/>
              <a:t>   cout &lt;&lt; "V = " &lt;&lt; </a:t>
            </a:r>
            <a:r>
              <a:rPr lang="en-US" altLang="zh-CN" sz="1800" b="1">
                <a:solidFill>
                  <a:srgbClr val="0000FF"/>
                </a:solidFill>
              </a:rPr>
              <a:t>objC.get_V()</a:t>
            </a:r>
            <a:r>
              <a:rPr lang="en-US" altLang="zh-CN" sz="1800"/>
              <a:t> &lt;&lt; endl ;</a:t>
            </a:r>
          </a:p>
          <a:p>
            <a:pPr algn="l">
              <a:lnSpc>
                <a:spcPct val="130000"/>
              </a:lnSpc>
            </a:pPr>
            <a:r>
              <a:rPr lang="en-US" altLang="zh-CN" sz="1800"/>
              <a:t>}</a:t>
            </a:r>
          </a:p>
        </p:txBody>
      </p:sp>
      <p:grpSp>
        <p:nvGrpSpPr>
          <p:cNvPr id="549891" name="Group 3"/>
          <p:cNvGrpSpPr/>
          <p:nvPr/>
        </p:nvGrpSpPr>
        <p:grpSpPr bwMode="auto">
          <a:xfrm>
            <a:off x="4006850" y="1143000"/>
            <a:ext cx="2317750" cy="381000"/>
            <a:chOff x="2380" y="864"/>
            <a:chExt cx="1460" cy="240"/>
          </a:xfrm>
        </p:grpSpPr>
        <p:sp>
          <p:nvSpPr>
            <p:cNvPr id="549892"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49893"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49894"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49895"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49896"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49897"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49898"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49899"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49900" name="Group 12"/>
          <p:cNvGrpSpPr/>
          <p:nvPr/>
        </p:nvGrpSpPr>
        <p:grpSpPr bwMode="auto">
          <a:xfrm>
            <a:off x="3962400" y="1766888"/>
            <a:ext cx="3200400" cy="366712"/>
            <a:chOff x="2352" y="1257"/>
            <a:chExt cx="2016" cy="231"/>
          </a:xfrm>
        </p:grpSpPr>
        <p:sp>
          <p:nvSpPr>
            <p:cNvPr id="549901"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49902"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49903"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49904"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49905"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49906"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49907"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49908"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49909"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49910"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49911" name="Group 23"/>
          <p:cNvGrpSpPr/>
          <p:nvPr/>
        </p:nvGrpSpPr>
        <p:grpSpPr bwMode="auto">
          <a:xfrm>
            <a:off x="3962400" y="2376488"/>
            <a:ext cx="4876800" cy="366712"/>
            <a:chOff x="2352" y="1641"/>
            <a:chExt cx="3072" cy="231"/>
          </a:xfrm>
        </p:grpSpPr>
        <p:sp>
          <p:nvSpPr>
            <p:cNvPr id="549912"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objC.h</a:t>
              </a:r>
            </a:p>
          </p:txBody>
        </p:sp>
        <p:sp>
          <p:nvSpPr>
            <p:cNvPr id="549913"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objC.v</a:t>
              </a:r>
            </a:p>
          </p:txBody>
        </p:sp>
        <p:sp>
          <p:nvSpPr>
            <p:cNvPr id="549914"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objC.s</a:t>
              </a:r>
            </a:p>
          </p:txBody>
        </p:sp>
        <p:sp>
          <p:nvSpPr>
            <p:cNvPr id="549915"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49916"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49917"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49918"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49919"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49920"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49921"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49922"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49923"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49924"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49925"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sp>
        <p:nvSpPr>
          <p:cNvPr id="549926" name="AutoShape 38"/>
          <p:cNvSpPr/>
          <p:nvPr/>
        </p:nvSpPr>
        <p:spPr bwMode="auto">
          <a:xfrm>
            <a:off x="4953000" y="3765550"/>
            <a:ext cx="2819400" cy="914400"/>
          </a:xfrm>
          <a:prstGeom prst="borderCallout2">
            <a:avLst>
              <a:gd name="adj1" fmla="val 12500"/>
              <a:gd name="adj2" fmla="val -2704"/>
              <a:gd name="adj3" fmla="val 12500"/>
              <a:gd name="adj4" fmla="val -18639"/>
              <a:gd name="adj5" fmla="val 160417"/>
              <a:gd name="adj6" fmla="val -69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调用派生类</a:t>
            </a:r>
            <a:r>
              <a:rPr lang="en-US" altLang="zh-CN" sz="1800" b="1"/>
              <a:t>C</a:t>
            </a:r>
            <a:r>
              <a:rPr lang="zh-CN" altLang="en-US" sz="1800" b="1"/>
              <a:t>成员函数</a:t>
            </a:r>
          </a:p>
          <a:p>
            <a:pPr eaLnBrk="0" hangingPunct="0">
              <a:lnSpc>
                <a:spcPct val="70000"/>
              </a:lnSpc>
              <a:spcBef>
                <a:spcPct val="50000"/>
              </a:spcBef>
            </a:pPr>
            <a:r>
              <a:rPr lang="zh-CN" altLang="en-US" sz="1800" b="1"/>
              <a:t>对 </a:t>
            </a:r>
            <a:r>
              <a:rPr lang="en-US" altLang="zh-CN" sz="1800" b="1"/>
              <a:t>objC </a:t>
            </a:r>
            <a:r>
              <a:rPr lang="zh-CN" altLang="en-US" sz="1800" b="1"/>
              <a:t>的数据成员操作</a:t>
            </a:r>
          </a:p>
        </p:txBody>
      </p:sp>
      <p:sp>
        <p:nvSpPr>
          <p:cNvPr id="549927"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49928"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49929"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49930"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49932"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9926"/>
                                        </p:tgtEl>
                                        <p:attrNameLst>
                                          <p:attrName>style.visibility</p:attrName>
                                        </p:attrNameLst>
                                      </p:cBhvr>
                                      <p:to>
                                        <p:strVal val="visible"/>
                                      </p:to>
                                    </p:set>
                                    <p:animEffect transition="in" filter="barn(outHorizontal)">
                                      <p:cBhvr>
                                        <p:cTn id="7" dur="500"/>
                                        <p:tgtEl>
                                          <p:spTgt spid="54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2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517525" y="260350"/>
            <a:ext cx="4816475" cy="6164263"/>
          </a:xfrm>
          <a:prstGeom prst="rect">
            <a:avLst/>
          </a:prstGeom>
          <a:noFill/>
          <a:ln w="9525">
            <a:noFill/>
            <a:miter lim="800000"/>
          </a:ln>
          <a:effectLst/>
        </p:spPr>
        <p:txBody>
          <a:bodyPr>
            <a:spAutoFit/>
          </a:bodyPr>
          <a:lstStyle/>
          <a:p>
            <a:pPr algn="l">
              <a:lnSpc>
                <a:spcPct val="130000"/>
              </a:lnSpc>
            </a:pPr>
            <a:r>
              <a:rPr lang="en-US" altLang="zh-CN" sz="1800" b="1"/>
              <a:t>int main()</a:t>
            </a:r>
          </a:p>
          <a:p>
            <a:pPr algn="l">
              <a:lnSpc>
                <a:spcPct val="130000"/>
              </a:lnSpc>
            </a:pPr>
            <a:r>
              <a:rPr lang="en-US" altLang="zh-CN" sz="1800" b="1"/>
              <a:t>{ A objA ;</a:t>
            </a:r>
          </a:p>
          <a:p>
            <a:pPr algn="l">
              <a:lnSpc>
                <a:spcPct val="130000"/>
              </a:lnSpc>
            </a:pPr>
            <a:r>
              <a:rPr lang="en-US" altLang="zh-CN" sz="1800" b="1"/>
              <a:t>   B objB ;</a:t>
            </a:r>
          </a:p>
          <a:p>
            <a:pPr algn="l">
              <a:lnSpc>
                <a:spcPct val="130000"/>
              </a:lnSpc>
            </a:pPr>
            <a:r>
              <a:rPr lang="en-US" altLang="zh-CN" sz="1800" b="1"/>
              <a:t>   C objC ;</a:t>
            </a:r>
          </a:p>
          <a:p>
            <a:pPr algn="l">
              <a:lnSpc>
                <a:spcPct val="130000"/>
              </a:lnSpc>
            </a:pPr>
            <a:r>
              <a:rPr lang="en-US" altLang="zh-CN" sz="1800" b="1"/>
              <a:t>   cout &lt;&lt; "It is object_A :\n" ;</a:t>
            </a:r>
          </a:p>
          <a:p>
            <a:pPr algn="l">
              <a:lnSpc>
                <a:spcPct val="130000"/>
              </a:lnSpc>
            </a:pPr>
            <a:r>
              <a:rPr lang="en-US" altLang="zh-CN" sz="1800" b="1"/>
              <a:t>   objA.get_XY() ;</a:t>
            </a:r>
          </a:p>
          <a:p>
            <a:pPr algn="l">
              <a:lnSpc>
                <a:spcPct val="130000"/>
              </a:lnSpc>
            </a:pPr>
            <a:r>
              <a:rPr lang="en-US" altLang="zh-CN" sz="1800" b="1"/>
              <a:t>   objA.put_XY() ;</a:t>
            </a:r>
          </a:p>
          <a:p>
            <a:pPr algn="l">
              <a:lnSpc>
                <a:spcPct val="130000"/>
              </a:lnSpc>
            </a:pPr>
            <a:r>
              <a:rPr lang="en-US" altLang="zh-CN" sz="1800" b="1"/>
              <a:t>   cout &lt;&lt; "It is object_B :\n" ;</a:t>
            </a:r>
          </a:p>
          <a:p>
            <a:pPr algn="l">
              <a:lnSpc>
                <a:spcPct val="130000"/>
              </a:lnSpc>
            </a:pPr>
            <a:r>
              <a:rPr lang="en-US" altLang="zh-CN" sz="1800" b="1"/>
              <a:t>   objB.get_XY() ;</a:t>
            </a:r>
          </a:p>
          <a:p>
            <a:pPr algn="l">
              <a:lnSpc>
                <a:spcPct val="130000"/>
              </a:lnSpc>
            </a:pPr>
            <a:r>
              <a:rPr lang="en-US" altLang="zh-CN" sz="1800" b="1"/>
              <a:t>   objB.make_S() ;</a:t>
            </a:r>
          </a:p>
          <a:p>
            <a:pPr algn="l">
              <a:lnSpc>
                <a:spcPct val="130000"/>
              </a:lnSpc>
            </a:pPr>
            <a:r>
              <a:rPr lang="en-US" altLang="zh-CN" sz="1800" b="1"/>
              <a:t>   cout &lt;&lt; "S = " &lt;&lt; objB.get_S() &lt;&lt; endl ;</a:t>
            </a:r>
          </a:p>
          <a:p>
            <a:pPr algn="l">
              <a:lnSpc>
                <a:spcPct val="130000"/>
              </a:lnSpc>
            </a:pPr>
            <a:r>
              <a:rPr lang="en-US" altLang="zh-CN" sz="1800" b="1"/>
              <a:t>   cout &lt;&lt; "It is object_C :\n" ;</a:t>
            </a:r>
          </a:p>
          <a:p>
            <a:pPr algn="l">
              <a:lnSpc>
                <a:spcPct val="130000"/>
              </a:lnSpc>
            </a:pPr>
            <a:r>
              <a:rPr lang="en-US" altLang="zh-CN" sz="1800" b="1"/>
              <a:t>   objC.get_XY() ;</a:t>
            </a:r>
          </a:p>
          <a:p>
            <a:pPr algn="l">
              <a:lnSpc>
                <a:spcPct val="130000"/>
              </a:lnSpc>
            </a:pPr>
            <a:r>
              <a:rPr lang="en-US" altLang="zh-CN" sz="1800" b="1"/>
              <a:t>   objC.get_H();</a:t>
            </a:r>
          </a:p>
          <a:p>
            <a:pPr algn="l">
              <a:lnSpc>
                <a:spcPct val="130000"/>
              </a:lnSpc>
            </a:pPr>
            <a:r>
              <a:rPr lang="en-US" altLang="zh-CN" sz="1800" b="1"/>
              <a:t>   objC.make_V() ;</a:t>
            </a:r>
          </a:p>
          <a:p>
            <a:pPr algn="l">
              <a:lnSpc>
                <a:spcPct val="130000"/>
              </a:lnSpc>
            </a:pPr>
            <a:r>
              <a:rPr lang="en-US" altLang="zh-CN" sz="1800" b="1"/>
              <a:t>   cout &lt;&lt; "V = " &lt;&lt; objC.get_V() &lt;&lt; endl ;</a:t>
            </a:r>
          </a:p>
          <a:p>
            <a:pPr algn="l">
              <a:lnSpc>
                <a:spcPct val="130000"/>
              </a:lnSpc>
            </a:pPr>
            <a:r>
              <a:rPr lang="en-US" altLang="zh-CN" sz="1800" b="1"/>
              <a:t>}</a:t>
            </a:r>
          </a:p>
        </p:txBody>
      </p:sp>
      <p:grpSp>
        <p:nvGrpSpPr>
          <p:cNvPr id="550915" name="Group 3"/>
          <p:cNvGrpSpPr/>
          <p:nvPr/>
        </p:nvGrpSpPr>
        <p:grpSpPr bwMode="auto">
          <a:xfrm>
            <a:off x="4006850" y="1143000"/>
            <a:ext cx="2317750" cy="381000"/>
            <a:chOff x="2380" y="864"/>
            <a:chExt cx="1460" cy="240"/>
          </a:xfrm>
        </p:grpSpPr>
        <p:sp>
          <p:nvSpPr>
            <p:cNvPr id="550916" name="Rectangle 4"/>
            <p:cNvSpPr>
              <a:spLocks noChangeArrowheads="1"/>
            </p:cNvSpPr>
            <p:nvPr/>
          </p:nvSpPr>
          <p:spPr bwMode="auto">
            <a:xfrm>
              <a:off x="3312"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objA.y</a:t>
              </a:r>
            </a:p>
          </p:txBody>
        </p:sp>
        <p:sp>
          <p:nvSpPr>
            <p:cNvPr id="550917" name="Rectangle 5"/>
            <p:cNvSpPr>
              <a:spLocks noChangeArrowheads="1"/>
            </p:cNvSpPr>
            <p:nvPr/>
          </p:nvSpPr>
          <p:spPr bwMode="auto">
            <a:xfrm>
              <a:off x="2784" y="8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objA.x</a:t>
              </a:r>
            </a:p>
          </p:txBody>
        </p:sp>
        <p:sp>
          <p:nvSpPr>
            <p:cNvPr id="550918" name="Line 6"/>
            <p:cNvSpPr>
              <a:spLocks noChangeShapeType="1"/>
            </p:cNvSpPr>
            <p:nvPr/>
          </p:nvSpPr>
          <p:spPr bwMode="auto">
            <a:xfrm>
              <a:off x="2784" y="864"/>
              <a:ext cx="1056" cy="0"/>
            </a:xfrm>
            <a:prstGeom prst="line">
              <a:avLst/>
            </a:prstGeom>
            <a:noFill/>
            <a:ln w="12700">
              <a:solidFill>
                <a:schemeClr val="tx1"/>
              </a:solidFill>
              <a:round/>
            </a:ln>
            <a:effectLst/>
          </p:spPr>
          <p:txBody>
            <a:bodyPr wrap="none" anchor="ctr"/>
            <a:lstStyle/>
            <a:p>
              <a:endParaRPr lang="zh-CN" altLang="en-US"/>
            </a:p>
          </p:txBody>
        </p:sp>
        <p:sp>
          <p:nvSpPr>
            <p:cNvPr id="550919" name="Line 7"/>
            <p:cNvSpPr>
              <a:spLocks noChangeShapeType="1"/>
            </p:cNvSpPr>
            <p:nvPr/>
          </p:nvSpPr>
          <p:spPr bwMode="auto">
            <a:xfrm>
              <a:off x="2784" y="864"/>
              <a:ext cx="0" cy="224"/>
            </a:xfrm>
            <a:prstGeom prst="line">
              <a:avLst/>
            </a:prstGeom>
            <a:noFill/>
            <a:ln w="12700">
              <a:solidFill>
                <a:schemeClr val="tx1"/>
              </a:solidFill>
              <a:round/>
            </a:ln>
            <a:effectLst/>
          </p:spPr>
          <p:txBody>
            <a:bodyPr wrap="none" anchor="ctr"/>
            <a:lstStyle/>
            <a:p>
              <a:endParaRPr lang="zh-CN" altLang="en-US"/>
            </a:p>
          </p:txBody>
        </p:sp>
        <p:sp>
          <p:nvSpPr>
            <p:cNvPr id="550920" name="Line 8"/>
            <p:cNvSpPr>
              <a:spLocks noChangeShapeType="1"/>
            </p:cNvSpPr>
            <p:nvPr/>
          </p:nvSpPr>
          <p:spPr bwMode="auto">
            <a:xfrm>
              <a:off x="3312" y="864"/>
              <a:ext cx="0" cy="224"/>
            </a:xfrm>
            <a:prstGeom prst="line">
              <a:avLst/>
            </a:prstGeom>
            <a:noFill/>
            <a:ln w="12700">
              <a:solidFill>
                <a:schemeClr val="tx1"/>
              </a:solidFill>
              <a:round/>
            </a:ln>
            <a:effectLst/>
          </p:spPr>
          <p:txBody>
            <a:bodyPr wrap="none" anchor="ctr"/>
            <a:lstStyle/>
            <a:p>
              <a:endParaRPr lang="zh-CN" altLang="en-US"/>
            </a:p>
          </p:txBody>
        </p:sp>
        <p:sp>
          <p:nvSpPr>
            <p:cNvPr id="550921" name="Line 9"/>
            <p:cNvSpPr>
              <a:spLocks noChangeShapeType="1"/>
            </p:cNvSpPr>
            <p:nvPr/>
          </p:nvSpPr>
          <p:spPr bwMode="auto">
            <a:xfrm>
              <a:off x="3840" y="864"/>
              <a:ext cx="0" cy="224"/>
            </a:xfrm>
            <a:prstGeom prst="line">
              <a:avLst/>
            </a:prstGeom>
            <a:noFill/>
            <a:ln w="12700">
              <a:solidFill>
                <a:schemeClr val="tx1"/>
              </a:solidFill>
              <a:round/>
            </a:ln>
            <a:effectLst/>
          </p:spPr>
          <p:txBody>
            <a:bodyPr wrap="none" anchor="ctr"/>
            <a:lstStyle/>
            <a:p>
              <a:endParaRPr lang="zh-CN" altLang="en-US"/>
            </a:p>
          </p:txBody>
        </p:sp>
        <p:sp>
          <p:nvSpPr>
            <p:cNvPr id="550922" name="Line 10"/>
            <p:cNvSpPr>
              <a:spLocks noChangeShapeType="1"/>
            </p:cNvSpPr>
            <p:nvPr/>
          </p:nvSpPr>
          <p:spPr bwMode="auto">
            <a:xfrm>
              <a:off x="2784" y="1088"/>
              <a:ext cx="1056" cy="0"/>
            </a:xfrm>
            <a:prstGeom prst="line">
              <a:avLst/>
            </a:prstGeom>
            <a:noFill/>
            <a:ln w="12700">
              <a:solidFill>
                <a:schemeClr val="tx1"/>
              </a:solidFill>
              <a:round/>
            </a:ln>
            <a:effectLst/>
          </p:spPr>
          <p:txBody>
            <a:bodyPr wrap="none" anchor="ctr"/>
            <a:lstStyle/>
            <a:p>
              <a:endParaRPr lang="zh-CN" altLang="en-US"/>
            </a:p>
          </p:txBody>
        </p:sp>
        <p:sp>
          <p:nvSpPr>
            <p:cNvPr id="550923" name="Text Box 11"/>
            <p:cNvSpPr txBox="1">
              <a:spLocks noChangeArrowheads="1"/>
            </p:cNvSpPr>
            <p:nvPr/>
          </p:nvSpPr>
          <p:spPr bwMode="auto">
            <a:xfrm>
              <a:off x="2380" y="873"/>
              <a:ext cx="420" cy="231"/>
            </a:xfrm>
            <a:prstGeom prst="rect">
              <a:avLst/>
            </a:prstGeom>
            <a:noFill/>
            <a:ln w="9525">
              <a:noFill/>
              <a:miter lim="800000"/>
            </a:ln>
            <a:effectLst/>
          </p:spPr>
          <p:txBody>
            <a:bodyPr wrap="none">
              <a:spAutoFit/>
            </a:bodyPr>
            <a:lstStyle/>
            <a:p>
              <a:pPr algn="l"/>
              <a:r>
                <a:rPr lang="en-US" altLang="zh-CN" sz="1800" b="1"/>
                <a:t>objA</a:t>
              </a:r>
            </a:p>
          </p:txBody>
        </p:sp>
      </p:grpSp>
      <p:grpSp>
        <p:nvGrpSpPr>
          <p:cNvPr id="550924" name="Group 12"/>
          <p:cNvGrpSpPr/>
          <p:nvPr/>
        </p:nvGrpSpPr>
        <p:grpSpPr bwMode="auto">
          <a:xfrm>
            <a:off x="3962400" y="1766888"/>
            <a:ext cx="3200400" cy="366712"/>
            <a:chOff x="2352" y="1257"/>
            <a:chExt cx="2016" cy="231"/>
          </a:xfrm>
        </p:grpSpPr>
        <p:sp>
          <p:nvSpPr>
            <p:cNvPr id="550925" name="Rectangle 13"/>
            <p:cNvSpPr>
              <a:spLocks noChangeArrowheads="1"/>
            </p:cNvSpPr>
            <p:nvPr/>
          </p:nvSpPr>
          <p:spPr bwMode="auto">
            <a:xfrm>
              <a:off x="3840" y="1264"/>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objB.s</a:t>
              </a:r>
            </a:p>
          </p:txBody>
        </p:sp>
        <p:sp>
          <p:nvSpPr>
            <p:cNvPr id="550926" name="Rectangle 14"/>
            <p:cNvSpPr>
              <a:spLocks noChangeArrowheads="1"/>
            </p:cNvSpPr>
            <p:nvPr/>
          </p:nvSpPr>
          <p:spPr bwMode="auto">
            <a:xfrm>
              <a:off x="3312"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objB.y</a:t>
              </a:r>
            </a:p>
          </p:txBody>
        </p:sp>
        <p:sp>
          <p:nvSpPr>
            <p:cNvPr id="550927" name="Rectangle 15"/>
            <p:cNvSpPr>
              <a:spLocks noChangeArrowheads="1"/>
            </p:cNvSpPr>
            <p:nvPr/>
          </p:nvSpPr>
          <p:spPr bwMode="auto">
            <a:xfrm>
              <a:off x="2784" y="1264"/>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objB.x</a:t>
              </a:r>
            </a:p>
          </p:txBody>
        </p:sp>
        <p:sp>
          <p:nvSpPr>
            <p:cNvPr id="550928" name="Line 16"/>
            <p:cNvSpPr>
              <a:spLocks noChangeShapeType="1"/>
            </p:cNvSpPr>
            <p:nvPr/>
          </p:nvSpPr>
          <p:spPr bwMode="auto">
            <a:xfrm>
              <a:off x="2784" y="1264"/>
              <a:ext cx="1584" cy="0"/>
            </a:xfrm>
            <a:prstGeom prst="line">
              <a:avLst/>
            </a:prstGeom>
            <a:noFill/>
            <a:ln w="12700">
              <a:solidFill>
                <a:schemeClr val="tx1"/>
              </a:solidFill>
              <a:round/>
            </a:ln>
            <a:effectLst/>
          </p:spPr>
          <p:txBody>
            <a:bodyPr wrap="none" anchor="ctr"/>
            <a:lstStyle/>
            <a:p>
              <a:endParaRPr lang="zh-CN" altLang="en-US"/>
            </a:p>
          </p:txBody>
        </p:sp>
        <p:sp>
          <p:nvSpPr>
            <p:cNvPr id="550929" name="Line 17"/>
            <p:cNvSpPr>
              <a:spLocks noChangeShapeType="1"/>
            </p:cNvSpPr>
            <p:nvPr/>
          </p:nvSpPr>
          <p:spPr bwMode="auto">
            <a:xfrm>
              <a:off x="2784" y="1264"/>
              <a:ext cx="0" cy="224"/>
            </a:xfrm>
            <a:prstGeom prst="line">
              <a:avLst/>
            </a:prstGeom>
            <a:noFill/>
            <a:ln w="12700">
              <a:solidFill>
                <a:schemeClr val="tx1"/>
              </a:solidFill>
              <a:round/>
            </a:ln>
            <a:effectLst/>
          </p:spPr>
          <p:txBody>
            <a:bodyPr wrap="none" anchor="ctr"/>
            <a:lstStyle/>
            <a:p>
              <a:endParaRPr lang="zh-CN" altLang="en-US"/>
            </a:p>
          </p:txBody>
        </p:sp>
        <p:sp>
          <p:nvSpPr>
            <p:cNvPr id="550930" name="Line 18"/>
            <p:cNvSpPr>
              <a:spLocks noChangeShapeType="1"/>
            </p:cNvSpPr>
            <p:nvPr/>
          </p:nvSpPr>
          <p:spPr bwMode="auto">
            <a:xfrm>
              <a:off x="3312" y="1264"/>
              <a:ext cx="0" cy="224"/>
            </a:xfrm>
            <a:prstGeom prst="line">
              <a:avLst/>
            </a:prstGeom>
            <a:noFill/>
            <a:ln w="12700">
              <a:solidFill>
                <a:schemeClr val="tx1"/>
              </a:solidFill>
              <a:round/>
            </a:ln>
            <a:effectLst/>
          </p:spPr>
          <p:txBody>
            <a:bodyPr wrap="none" anchor="ctr"/>
            <a:lstStyle/>
            <a:p>
              <a:endParaRPr lang="zh-CN" altLang="en-US"/>
            </a:p>
          </p:txBody>
        </p:sp>
        <p:sp>
          <p:nvSpPr>
            <p:cNvPr id="550931" name="Line 19"/>
            <p:cNvSpPr>
              <a:spLocks noChangeShapeType="1"/>
            </p:cNvSpPr>
            <p:nvPr/>
          </p:nvSpPr>
          <p:spPr bwMode="auto">
            <a:xfrm>
              <a:off x="4368" y="1264"/>
              <a:ext cx="0" cy="224"/>
            </a:xfrm>
            <a:prstGeom prst="line">
              <a:avLst/>
            </a:prstGeom>
            <a:noFill/>
            <a:ln w="12700">
              <a:solidFill>
                <a:schemeClr val="tx1"/>
              </a:solidFill>
              <a:round/>
            </a:ln>
            <a:effectLst/>
          </p:spPr>
          <p:txBody>
            <a:bodyPr wrap="none" anchor="ctr"/>
            <a:lstStyle/>
            <a:p>
              <a:endParaRPr lang="zh-CN" altLang="en-US"/>
            </a:p>
          </p:txBody>
        </p:sp>
        <p:sp>
          <p:nvSpPr>
            <p:cNvPr id="550932" name="Line 20"/>
            <p:cNvSpPr>
              <a:spLocks noChangeShapeType="1"/>
            </p:cNvSpPr>
            <p:nvPr/>
          </p:nvSpPr>
          <p:spPr bwMode="auto">
            <a:xfrm>
              <a:off x="2784" y="1488"/>
              <a:ext cx="1584" cy="0"/>
            </a:xfrm>
            <a:prstGeom prst="line">
              <a:avLst/>
            </a:prstGeom>
            <a:noFill/>
            <a:ln w="12700">
              <a:solidFill>
                <a:schemeClr val="tx1"/>
              </a:solidFill>
              <a:round/>
            </a:ln>
            <a:effectLst/>
          </p:spPr>
          <p:txBody>
            <a:bodyPr wrap="none" anchor="ctr"/>
            <a:lstStyle/>
            <a:p>
              <a:endParaRPr lang="zh-CN" altLang="en-US"/>
            </a:p>
          </p:txBody>
        </p:sp>
        <p:sp>
          <p:nvSpPr>
            <p:cNvPr id="550933" name="Line 21"/>
            <p:cNvSpPr>
              <a:spLocks noChangeShapeType="1"/>
            </p:cNvSpPr>
            <p:nvPr/>
          </p:nvSpPr>
          <p:spPr bwMode="auto">
            <a:xfrm>
              <a:off x="3840" y="1264"/>
              <a:ext cx="0" cy="224"/>
            </a:xfrm>
            <a:prstGeom prst="line">
              <a:avLst/>
            </a:prstGeom>
            <a:noFill/>
            <a:ln w="12700">
              <a:solidFill>
                <a:schemeClr val="tx1"/>
              </a:solidFill>
              <a:round/>
            </a:ln>
            <a:effectLst/>
          </p:spPr>
          <p:txBody>
            <a:bodyPr wrap="none" anchor="ctr"/>
            <a:lstStyle/>
            <a:p>
              <a:endParaRPr lang="zh-CN" altLang="en-US"/>
            </a:p>
          </p:txBody>
        </p:sp>
        <p:sp>
          <p:nvSpPr>
            <p:cNvPr id="550934" name="Text Box 22"/>
            <p:cNvSpPr txBox="1">
              <a:spLocks noChangeArrowheads="1"/>
            </p:cNvSpPr>
            <p:nvPr/>
          </p:nvSpPr>
          <p:spPr bwMode="auto">
            <a:xfrm>
              <a:off x="2352" y="1257"/>
              <a:ext cx="412" cy="231"/>
            </a:xfrm>
            <a:prstGeom prst="rect">
              <a:avLst/>
            </a:prstGeom>
            <a:noFill/>
            <a:ln w="9525">
              <a:noFill/>
              <a:miter lim="800000"/>
            </a:ln>
            <a:effectLst/>
          </p:spPr>
          <p:txBody>
            <a:bodyPr wrap="none">
              <a:spAutoFit/>
            </a:bodyPr>
            <a:lstStyle/>
            <a:p>
              <a:pPr algn="l"/>
              <a:r>
                <a:rPr lang="en-US" altLang="zh-CN" sz="1800" b="1"/>
                <a:t>objB</a:t>
              </a:r>
            </a:p>
          </p:txBody>
        </p:sp>
      </p:grpSp>
      <p:grpSp>
        <p:nvGrpSpPr>
          <p:cNvPr id="550935" name="Group 23"/>
          <p:cNvGrpSpPr/>
          <p:nvPr/>
        </p:nvGrpSpPr>
        <p:grpSpPr bwMode="auto">
          <a:xfrm>
            <a:off x="3962400" y="2376488"/>
            <a:ext cx="4876800" cy="366712"/>
            <a:chOff x="2352" y="1641"/>
            <a:chExt cx="3072" cy="231"/>
          </a:xfrm>
        </p:grpSpPr>
        <p:sp>
          <p:nvSpPr>
            <p:cNvPr id="550936" name="Rectangle 24"/>
            <p:cNvSpPr>
              <a:spLocks noChangeArrowheads="1"/>
            </p:cNvSpPr>
            <p:nvPr/>
          </p:nvSpPr>
          <p:spPr bwMode="auto">
            <a:xfrm>
              <a:off x="4368"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objC.h</a:t>
              </a:r>
            </a:p>
          </p:txBody>
        </p:sp>
        <p:sp>
          <p:nvSpPr>
            <p:cNvPr id="550937" name="Rectangle 25"/>
            <p:cNvSpPr>
              <a:spLocks noChangeArrowheads="1"/>
            </p:cNvSpPr>
            <p:nvPr/>
          </p:nvSpPr>
          <p:spPr bwMode="auto">
            <a:xfrm>
              <a:off x="4896" y="1648"/>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objC.v</a:t>
              </a:r>
            </a:p>
          </p:txBody>
        </p:sp>
        <p:sp>
          <p:nvSpPr>
            <p:cNvPr id="550938" name="Rectangle 26"/>
            <p:cNvSpPr>
              <a:spLocks noChangeArrowheads="1"/>
            </p:cNvSpPr>
            <p:nvPr/>
          </p:nvSpPr>
          <p:spPr bwMode="auto">
            <a:xfrm>
              <a:off x="3840" y="1648"/>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objC.s</a:t>
              </a:r>
            </a:p>
          </p:txBody>
        </p:sp>
        <p:sp>
          <p:nvSpPr>
            <p:cNvPr id="550939" name="Rectangle 27"/>
            <p:cNvSpPr>
              <a:spLocks noChangeArrowheads="1"/>
            </p:cNvSpPr>
            <p:nvPr/>
          </p:nvSpPr>
          <p:spPr bwMode="auto">
            <a:xfrm>
              <a:off x="3312"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objC.y</a:t>
              </a:r>
            </a:p>
          </p:txBody>
        </p:sp>
        <p:sp>
          <p:nvSpPr>
            <p:cNvPr id="550940" name="Rectangle 28"/>
            <p:cNvSpPr>
              <a:spLocks noChangeArrowheads="1"/>
            </p:cNvSpPr>
            <p:nvPr/>
          </p:nvSpPr>
          <p:spPr bwMode="auto">
            <a:xfrm>
              <a:off x="2784" y="1648"/>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a:t>objC.x</a:t>
              </a:r>
            </a:p>
          </p:txBody>
        </p:sp>
        <p:sp>
          <p:nvSpPr>
            <p:cNvPr id="550941" name="Line 29"/>
            <p:cNvSpPr>
              <a:spLocks noChangeShapeType="1"/>
            </p:cNvSpPr>
            <p:nvPr/>
          </p:nvSpPr>
          <p:spPr bwMode="auto">
            <a:xfrm>
              <a:off x="2784" y="1648"/>
              <a:ext cx="2640" cy="0"/>
            </a:xfrm>
            <a:prstGeom prst="line">
              <a:avLst/>
            </a:prstGeom>
            <a:noFill/>
            <a:ln w="12700">
              <a:solidFill>
                <a:schemeClr val="tx1"/>
              </a:solidFill>
              <a:round/>
            </a:ln>
            <a:effectLst/>
          </p:spPr>
          <p:txBody>
            <a:bodyPr wrap="none" anchor="ctr"/>
            <a:lstStyle/>
            <a:p>
              <a:endParaRPr lang="zh-CN" altLang="en-US"/>
            </a:p>
          </p:txBody>
        </p:sp>
        <p:sp>
          <p:nvSpPr>
            <p:cNvPr id="550942" name="Line 30"/>
            <p:cNvSpPr>
              <a:spLocks noChangeShapeType="1"/>
            </p:cNvSpPr>
            <p:nvPr/>
          </p:nvSpPr>
          <p:spPr bwMode="auto">
            <a:xfrm>
              <a:off x="2784" y="1648"/>
              <a:ext cx="0" cy="224"/>
            </a:xfrm>
            <a:prstGeom prst="line">
              <a:avLst/>
            </a:prstGeom>
            <a:noFill/>
            <a:ln w="12700">
              <a:solidFill>
                <a:schemeClr val="tx1"/>
              </a:solidFill>
              <a:round/>
            </a:ln>
            <a:effectLst/>
          </p:spPr>
          <p:txBody>
            <a:bodyPr wrap="none" anchor="ctr"/>
            <a:lstStyle/>
            <a:p>
              <a:endParaRPr lang="zh-CN" altLang="en-US"/>
            </a:p>
          </p:txBody>
        </p:sp>
        <p:sp>
          <p:nvSpPr>
            <p:cNvPr id="550943" name="Line 31"/>
            <p:cNvSpPr>
              <a:spLocks noChangeShapeType="1"/>
            </p:cNvSpPr>
            <p:nvPr/>
          </p:nvSpPr>
          <p:spPr bwMode="auto">
            <a:xfrm>
              <a:off x="3312" y="1648"/>
              <a:ext cx="0" cy="224"/>
            </a:xfrm>
            <a:prstGeom prst="line">
              <a:avLst/>
            </a:prstGeom>
            <a:noFill/>
            <a:ln w="12700">
              <a:solidFill>
                <a:schemeClr val="tx1"/>
              </a:solidFill>
              <a:round/>
            </a:ln>
            <a:effectLst/>
          </p:spPr>
          <p:txBody>
            <a:bodyPr wrap="none" anchor="ctr"/>
            <a:lstStyle/>
            <a:p>
              <a:endParaRPr lang="zh-CN" altLang="en-US"/>
            </a:p>
          </p:txBody>
        </p:sp>
        <p:sp>
          <p:nvSpPr>
            <p:cNvPr id="550944" name="Line 32"/>
            <p:cNvSpPr>
              <a:spLocks noChangeShapeType="1"/>
            </p:cNvSpPr>
            <p:nvPr/>
          </p:nvSpPr>
          <p:spPr bwMode="auto">
            <a:xfrm>
              <a:off x="5424" y="1648"/>
              <a:ext cx="0" cy="224"/>
            </a:xfrm>
            <a:prstGeom prst="line">
              <a:avLst/>
            </a:prstGeom>
            <a:noFill/>
            <a:ln w="12700">
              <a:solidFill>
                <a:schemeClr val="tx1"/>
              </a:solidFill>
              <a:round/>
            </a:ln>
            <a:effectLst/>
          </p:spPr>
          <p:txBody>
            <a:bodyPr wrap="none" anchor="ctr"/>
            <a:lstStyle/>
            <a:p>
              <a:endParaRPr lang="zh-CN" altLang="en-US"/>
            </a:p>
          </p:txBody>
        </p:sp>
        <p:sp>
          <p:nvSpPr>
            <p:cNvPr id="550945" name="Line 33"/>
            <p:cNvSpPr>
              <a:spLocks noChangeShapeType="1"/>
            </p:cNvSpPr>
            <p:nvPr/>
          </p:nvSpPr>
          <p:spPr bwMode="auto">
            <a:xfrm>
              <a:off x="2784" y="1872"/>
              <a:ext cx="2640" cy="0"/>
            </a:xfrm>
            <a:prstGeom prst="line">
              <a:avLst/>
            </a:prstGeom>
            <a:noFill/>
            <a:ln w="12700">
              <a:solidFill>
                <a:schemeClr val="tx1"/>
              </a:solidFill>
              <a:round/>
            </a:ln>
            <a:effectLst/>
          </p:spPr>
          <p:txBody>
            <a:bodyPr wrap="none" anchor="ctr"/>
            <a:lstStyle/>
            <a:p>
              <a:endParaRPr lang="zh-CN" altLang="en-US"/>
            </a:p>
          </p:txBody>
        </p:sp>
        <p:sp>
          <p:nvSpPr>
            <p:cNvPr id="550946" name="Line 34"/>
            <p:cNvSpPr>
              <a:spLocks noChangeShapeType="1"/>
            </p:cNvSpPr>
            <p:nvPr/>
          </p:nvSpPr>
          <p:spPr bwMode="auto">
            <a:xfrm>
              <a:off x="3840" y="1648"/>
              <a:ext cx="0" cy="224"/>
            </a:xfrm>
            <a:prstGeom prst="line">
              <a:avLst/>
            </a:prstGeom>
            <a:noFill/>
            <a:ln w="12700">
              <a:solidFill>
                <a:schemeClr val="tx1"/>
              </a:solidFill>
              <a:round/>
            </a:ln>
            <a:effectLst/>
          </p:spPr>
          <p:txBody>
            <a:bodyPr wrap="none" anchor="ctr"/>
            <a:lstStyle/>
            <a:p>
              <a:endParaRPr lang="zh-CN" altLang="en-US"/>
            </a:p>
          </p:txBody>
        </p:sp>
        <p:sp>
          <p:nvSpPr>
            <p:cNvPr id="550947" name="Line 35"/>
            <p:cNvSpPr>
              <a:spLocks noChangeShapeType="1"/>
            </p:cNvSpPr>
            <p:nvPr/>
          </p:nvSpPr>
          <p:spPr bwMode="auto">
            <a:xfrm>
              <a:off x="4896" y="1648"/>
              <a:ext cx="0" cy="224"/>
            </a:xfrm>
            <a:prstGeom prst="line">
              <a:avLst/>
            </a:prstGeom>
            <a:noFill/>
            <a:ln w="12700">
              <a:solidFill>
                <a:schemeClr val="tx1"/>
              </a:solidFill>
              <a:round/>
            </a:ln>
            <a:effectLst/>
          </p:spPr>
          <p:txBody>
            <a:bodyPr wrap="none" anchor="ctr"/>
            <a:lstStyle/>
            <a:p>
              <a:endParaRPr lang="zh-CN" altLang="en-US"/>
            </a:p>
          </p:txBody>
        </p:sp>
        <p:sp>
          <p:nvSpPr>
            <p:cNvPr id="550948" name="Line 36"/>
            <p:cNvSpPr>
              <a:spLocks noChangeShapeType="1"/>
            </p:cNvSpPr>
            <p:nvPr/>
          </p:nvSpPr>
          <p:spPr bwMode="auto">
            <a:xfrm>
              <a:off x="4368" y="1648"/>
              <a:ext cx="0" cy="224"/>
            </a:xfrm>
            <a:prstGeom prst="line">
              <a:avLst/>
            </a:prstGeom>
            <a:noFill/>
            <a:ln w="12700">
              <a:solidFill>
                <a:schemeClr val="tx1"/>
              </a:solidFill>
              <a:round/>
            </a:ln>
            <a:effectLst/>
          </p:spPr>
          <p:txBody>
            <a:bodyPr wrap="none" anchor="ctr"/>
            <a:lstStyle/>
            <a:p>
              <a:endParaRPr lang="zh-CN" altLang="en-US"/>
            </a:p>
          </p:txBody>
        </p:sp>
        <p:sp>
          <p:nvSpPr>
            <p:cNvPr id="550949" name="Text Box 37"/>
            <p:cNvSpPr txBox="1">
              <a:spLocks noChangeArrowheads="1"/>
            </p:cNvSpPr>
            <p:nvPr/>
          </p:nvSpPr>
          <p:spPr bwMode="auto">
            <a:xfrm>
              <a:off x="2352" y="1641"/>
              <a:ext cx="420" cy="231"/>
            </a:xfrm>
            <a:prstGeom prst="rect">
              <a:avLst/>
            </a:prstGeom>
            <a:noFill/>
            <a:ln w="9525">
              <a:noFill/>
              <a:miter lim="800000"/>
            </a:ln>
            <a:effectLst/>
          </p:spPr>
          <p:txBody>
            <a:bodyPr wrap="none">
              <a:spAutoFit/>
            </a:bodyPr>
            <a:lstStyle/>
            <a:p>
              <a:pPr algn="l"/>
              <a:r>
                <a:rPr lang="en-US" altLang="zh-CN" sz="1800" b="1"/>
                <a:t>objC</a:t>
              </a:r>
            </a:p>
          </p:txBody>
        </p:sp>
      </p:grpSp>
      <p:graphicFrame>
        <p:nvGraphicFramePr>
          <p:cNvPr id="550950" name="Object 38"/>
          <p:cNvGraphicFramePr>
            <a:graphicFrameLocks noChangeAspect="1"/>
          </p:cNvGraphicFramePr>
          <p:nvPr/>
        </p:nvGraphicFramePr>
        <p:xfrm>
          <a:off x="4876800" y="3276600"/>
          <a:ext cx="3743325" cy="2876550"/>
        </p:xfrm>
        <a:graphic>
          <a:graphicData uri="http://schemas.openxmlformats.org/presentationml/2006/ole">
            <mc:AlternateContent xmlns:mc="http://schemas.openxmlformats.org/markup-compatibility/2006">
              <mc:Choice xmlns:v="urn:schemas-microsoft-com:vml" Requires="v">
                <p:oleObj spid="_x0000_s2068" name="位图图像" r:id="rId3" imgW="3743325" imgH="2876550" progId="PBrush">
                  <p:embed/>
                </p:oleObj>
              </mc:Choice>
              <mc:Fallback>
                <p:oleObj name="位图图像" r:id="rId3" imgW="3743325" imgH="2876550" progId="PBrush">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76600"/>
                        <a:ext cx="3743325" cy="287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51" name="Text Box 39"/>
          <p:cNvSpPr txBox="1">
            <a:spLocks noChangeArrowheads="1"/>
          </p:cNvSpPr>
          <p:nvPr/>
        </p:nvSpPr>
        <p:spPr bwMode="auto">
          <a:xfrm>
            <a:off x="4921250" y="762000"/>
            <a:ext cx="1174750" cy="366713"/>
          </a:xfrm>
          <a:prstGeom prst="rect">
            <a:avLst/>
          </a:prstGeom>
          <a:noFill/>
          <a:ln w="9525">
            <a:noFill/>
            <a:miter lim="800000"/>
          </a:ln>
          <a:effectLst/>
        </p:spPr>
        <p:txBody>
          <a:bodyPr>
            <a:spAutoFit/>
          </a:bodyPr>
          <a:lstStyle/>
          <a:p>
            <a:pPr algn="l"/>
            <a:r>
              <a:rPr lang="en-US" altLang="zh-CN" sz="1800" b="1"/>
              <a:t>x             y  </a:t>
            </a:r>
          </a:p>
        </p:txBody>
      </p:sp>
      <p:sp>
        <p:nvSpPr>
          <p:cNvPr id="550952" name="Text Box 40"/>
          <p:cNvSpPr txBox="1">
            <a:spLocks noChangeArrowheads="1"/>
          </p:cNvSpPr>
          <p:nvPr/>
        </p:nvSpPr>
        <p:spPr bwMode="auto">
          <a:xfrm>
            <a:off x="6584950" y="1447800"/>
            <a:ext cx="273050" cy="366713"/>
          </a:xfrm>
          <a:prstGeom prst="rect">
            <a:avLst/>
          </a:prstGeom>
          <a:noFill/>
          <a:ln w="9525">
            <a:noFill/>
            <a:miter lim="800000"/>
          </a:ln>
          <a:effectLst/>
        </p:spPr>
        <p:txBody>
          <a:bodyPr wrap="none">
            <a:spAutoFit/>
          </a:bodyPr>
          <a:lstStyle/>
          <a:p>
            <a:r>
              <a:rPr lang="en-US" altLang="zh-CN" sz="1800" b="1"/>
              <a:t>s</a:t>
            </a:r>
          </a:p>
        </p:txBody>
      </p:sp>
      <p:sp>
        <p:nvSpPr>
          <p:cNvPr id="550953" name="Text Box 41"/>
          <p:cNvSpPr txBox="1">
            <a:spLocks noChangeArrowheads="1"/>
          </p:cNvSpPr>
          <p:nvPr/>
        </p:nvSpPr>
        <p:spPr bwMode="auto">
          <a:xfrm>
            <a:off x="7435850" y="2057400"/>
            <a:ext cx="1174750" cy="366713"/>
          </a:xfrm>
          <a:prstGeom prst="rect">
            <a:avLst/>
          </a:prstGeom>
          <a:noFill/>
          <a:ln w="9525">
            <a:noFill/>
            <a:miter lim="800000"/>
          </a:ln>
          <a:effectLst/>
        </p:spPr>
        <p:txBody>
          <a:bodyPr>
            <a:spAutoFit/>
          </a:bodyPr>
          <a:lstStyle/>
          <a:p>
            <a:pPr algn="l"/>
            <a:r>
              <a:rPr lang="en-US" altLang="zh-CN" sz="1800" b="1"/>
              <a:t>h             v  </a:t>
            </a:r>
          </a:p>
        </p:txBody>
      </p:sp>
      <p:sp>
        <p:nvSpPr>
          <p:cNvPr id="550954"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0956" name="Rectangle 44"/>
          <p:cNvSpPr>
            <a:spLocks noChangeArrowheads="1"/>
          </p:cNvSpPr>
          <p:nvPr/>
        </p:nvSpPr>
        <p:spPr bwMode="auto">
          <a:xfrm>
            <a:off x="6024563" y="381000"/>
            <a:ext cx="2738437" cy="427038"/>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8-1  </a:t>
            </a:r>
            <a:r>
              <a:rPr lang="zh-CN" altLang="en-US" sz="2000" b="1" i="1">
                <a:solidFill>
                  <a:srgbClr val="008000"/>
                </a:solidFill>
              </a:rPr>
              <a:t>公有继承的测试</a:t>
            </a:r>
            <a:r>
              <a:rPr lang="zh-CN"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0950"/>
                                        </p:tgtEl>
                                        <p:attrNameLst>
                                          <p:attrName>style.visibility</p:attrName>
                                        </p:attrNameLst>
                                      </p:cBhvr>
                                      <p:to>
                                        <p:strVal val="visible"/>
                                      </p:to>
                                    </p:set>
                                    <p:animEffect transition="in" filter="blinds(horizontal)">
                                      <p:cBhvr>
                                        <p:cTn id="7" dur="500"/>
                                        <p:tgtEl>
                                          <p:spTgt spid="550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b="1"/>
              <a:t>#include&lt;iostream&gt;</a:t>
            </a:r>
          </a:p>
          <a:p>
            <a:pPr algn="just"/>
            <a:r>
              <a:rPr lang="en-US" altLang="zh-CN" sz="1800" b="1"/>
              <a:t>using namespace std ;</a:t>
            </a:r>
          </a:p>
          <a:p>
            <a:pPr algn="just"/>
            <a:r>
              <a:rPr lang="en-US" altLang="zh-CN" sz="1800" b="1"/>
              <a:t>class A</a:t>
            </a:r>
          </a:p>
          <a:p>
            <a:pPr algn="just"/>
            <a:r>
              <a:rPr lang="en-US" altLang="zh-CN" sz="1800" b="1"/>
              <a:t>{ public: 	 A(){ x=1; }</a:t>
            </a:r>
          </a:p>
          <a:p>
            <a:pPr algn="just"/>
            <a:r>
              <a:rPr lang="en-US" altLang="zh-CN" sz="1800" b="1"/>
              <a:t>	 int out() {return x ; }</a:t>
            </a:r>
          </a:p>
          <a:p>
            <a:pPr algn="just"/>
            <a:r>
              <a:rPr lang="en-US" altLang="zh-CN" sz="1800" b="1"/>
              <a:t>	 void addX() { x++; }</a:t>
            </a:r>
          </a:p>
          <a:p>
            <a:pPr algn="just"/>
            <a:r>
              <a:rPr lang="en-US" altLang="zh-CN" sz="1800" b="1"/>
              <a:t>   private: int x ;</a:t>
            </a:r>
          </a:p>
          <a:p>
            <a:pPr algn="just"/>
            <a:r>
              <a:rPr lang="en-US" altLang="zh-CN" sz="1800" b="1"/>
              <a:t>} ;</a:t>
            </a:r>
          </a:p>
          <a:p>
            <a:pPr algn="just"/>
            <a:r>
              <a:rPr lang="en-US" altLang="zh-CN" sz="1800" b="1"/>
              <a:t>class B : public A</a:t>
            </a:r>
          </a:p>
          <a:p>
            <a:pPr algn="just"/>
            <a:r>
              <a:rPr lang="en-US" altLang="zh-CN" sz="1800" b="1"/>
              <a:t>{ public:	B(){ y=1; }</a:t>
            </a:r>
          </a:p>
          <a:p>
            <a:pPr algn="just"/>
            <a:r>
              <a:rPr lang="en-US" altLang="zh-CN" sz="1800" b="1"/>
              <a:t>	int out() {return y ; }</a:t>
            </a:r>
          </a:p>
          <a:p>
            <a:pPr algn="just"/>
            <a:r>
              <a:rPr lang="en-US" altLang="zh-CN" sz="1800" b="1"/>
              <a:t>	void addY() { y++; }</a:t>
            </a:r>
          </a:p>
          <a:p>
            <a:pPr algn="just"/>
            <a:r>
              <a:rPr lang="en-US" altLang="zh-CN" sz="1800" b="1"/>
              <a:t>  private:	int y ;</a:t>
            </a:r>
          </a:p>
          <a:p>
            <a:pPr algn="just"/>
            <a:r>
              <a:rPr lang="en-US" altLang="zh-CN" sz="1800" b="1"/>
              <a:t>} ;</a:t>
            </a:r>
          </a:p>
          <a:p>
            <a:pPr algn="just"/>
            <a:r>
              <a:rPr lang="en-US" altLang="zh-CN" sz="1800" b="1"/>
              <a:t>int main()</a:t>
            </a:r>
          </a:p>
          <a:p>
            <a:pPr algn="l"/>
            <a:r>
              <a:rPr lang="en-US" altLang="zh-CN" sz="1800" b="1"/>
              <a:t>{ A a ;</a:t>
            </a:r>
          </a:p>
          <a:p>
            <a:pPr algn="l"/>
            <a:r>
              <a:rPr lang="en-US" altLang="zh-CN" sz="1800" b="1"/>
              <a:t>   cout &lt;&lt; "a.x=" &lt;&lt; a.out() &lt;&lt; endl ;</a:t>
            </a:r>
          </a:p>
          <a:p>
            <a:pPr algn="l"/>
            <a:r>
              <a:rPr lang="en-US" altLang="zh-CN" sz="1800" b="1"/>
              <a:t>   B b ;</a:t>
            </a:r>
          </a:p>
          <a:p>
            <a:pPr algn="l"/>
            <a:r>
              <a:rPr lang="en-US" altLang="zh-CN" sz="1800" b="1"/>
              <a:t>   b.addX() ;    b.addY() ;</a:t>
            </a:r>
          </a:p>
          <a:p>
            <a:pPr algn="l"/>
            <a:r>
              <a:rPr lang="en-US" altLang="zh-CN" sz="1800" b="1"/>
              <a:t>   cout &lt;&lt; "b.x=" &lt;&lt; b.A::out() &lt;&lt; endl ;</a:t>
            </a:r>
          </a:p>
          <a:p>
            <a:pPr algn="l"/>
            <a:r>
              <a:rPr lang="en-US" altLang="zh-CN" sz="1800" b="1"/>
              <a:t>   cout &lt;&lt; "b.y=" &lt;&lt; b.out() &lt;&lt; endl ;</a:t>
            </a:r>
          </a:p>
          <a:p>
            <a:pPr algn="l"/>
            <a:r>
              <a:rPr lang="en-US" altLang="zh-CN" sz="1800" b="1"/>
              <a:t>}</a:t>
            </a:r>
          </a:p>
        </p:txBody>
      </p:sp>
      <p:sp>
        <p:nvSpPr>
          <p:cNvPr id="557059" name="Rectangle 3"/>
          <p:cNvSpPr>
            <a:spLocks noChangeArrowheads="1"/>
          </p:cNvSpPr>
          <p:nvPr/>
        </p:nvSpPr>
        <p:spPr bwMode="auto">
          <a:xfrm>
            <a:off x="5433378" y="438150"/>
            <a:ext cx="32645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 </a:t>
            </a:r>
            <a:endParaRPr lang="zh-CN" altLang="en-US" sz="1800"/>
          </a:p>
        </p:txBody>
      </p:sp>
      <p:grpSp>
        <p:nvGrpSpPr>
          <p:cNvPr id="557060" name="Group 4"/>
          <p:cNvGrpSpPr/>
          <p:nvPr/>
        </p:nvGrpSpPr>
        <p:grpSpPr bwMode="auto">
          <a:xfrm>
            <a:off x="5927725" y="1423988"/>
            <a:ext cx="2166938" cy="1600200"/>
            <a:chOff x="3915" y="1392"/>
            <a:chExt cx="1365" cy="1008"/>
          </a:xfrm>
        </p:grpSpPr>
        <p:sp>
          <p:nvSpPr>
            <p:cNvPr id="557061"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57062"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7063"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57064" name="Oval 8"/>
          <p:cNvSpPr>
            <a:spLocks noChangeArrowheads="1"/>
          </p:cNvSpPr>
          <p:nvPr/>
        </p:nvSpPr>
        <p:spPr bwMode="auto">
          <a:xfrm>
            <a:off x="609600" y="1916113"/>
            <a:ext cx="1676400" cy="381000"/>
          </a:xfrm>
          <a:prstGeom prst="ellipse">
            <a:avLst/>
          </a:prstGeom>
          <a:noFill/>
          <a:ln w="19050">
            <a:solidFill>
              <a:srgbClr val="FF3300"/>
            </a:solidFill>
            <a:round/>
          </a:ln>
          <a:effectLst/>
        </p:spPr>
        <p:txBody>
          <a:bodyPr wrap="none" anchor="ctr"/>
          <a:lstStyle/>
          <a:p>
            <a:endParaRPr lang="zh-CN" altLang="en-US"/>
          </a:p>
        </p:txBody>
      </p:sp>
      <p:sp>
        <p:nvSpPr>
          <p:cNvPr id="557065" name="Oval 9"/>
          <p:cNvSpPr>
            <a:spLocks noChangeArrowheads="1"/>
          </p:cNvSpPr>
          <p:nvPr/>
        </p:nvSpPr>
        <p:spPr bwMode="auto">
          <a:xfrm>
            <a:off x="5638800" y="5516563"/>
            <a:ext cx="1524000" cy="609600"/>
          </a:xfrm>
          <a:prstGeom prst="ellipse">
            <a:avLst/>
          </a:prstGeom>
          <a:noFill/>
          <a:ln w="19050">
            <a:solidFill>
              <a:srgbClr val="FF3300"/>
            </a:solidFill>
            <a:round/>
          </a:ln>
          <a:effectLst/>
        </p:spPr>
        <p:txBody>
          <a:bodyPr wrap="none" anchor="ctr"/>
          <a:lstStyle/>
          <a:p>
            <a:endParaRPr lang="zh-CN" altLang="en-US"/>
          </a:p>
        </p:txBody>
      </p:sp>
      <p:sp>
        <p:nvSpPr>
          <p:cNvPr id="557066" name="Text Box 10"/>
          <p:cNvSpPr txBox="1">
            <a:spLocks noChangeArrowheads="1"/>
          </p:cNvSpPr>
          <p:nvPr/>
        </p:nvSpPr>
        <p:spPr bwMode="auto">
          <a:xfrm>
            <a:off x="2362200" y="3373438"/>
            <a:ext cx="3733800" cy="1330325"/>
          </a:xfrm>
          <a:prstGeom prst="rect">
            <a:avLst/>
          </a:prstGeom>
          <a:gradFill rotWithShape="0">
            <a:gsLst>
              <a:gs pos="0">
                <a:srgbClr val="FFFFFF"/>
              </a:gs>
              <a:gs pos="100000">
                <a:srgbClr val="FF9966"/>
              </a:gs>
            </a:gsLst>
            <a:lin ang="5400000" scaled="1"/>
          </a:gradFill>
          <a:ln w="9525">
            <a:noFill/>
            <a:miter lim="800000"/>
          </a:ln>
          <a:effectLst/>
          <a:scene3d>
            <a:camera prst="legacyPerspectiveBottom"/>
            <a:lightRig rig="legacyFlat3" dir="t"/>
          </a:scene3d>
          <a:sp3d extrusionH="887400" prstMaterial="legacyMatte">
            <a:bevelT w="13500" h="13500" prst="angle"/>
            <a:bevelB w="13500" h="13500" prst="angle"/>
            <a:extrusionClr>
              <a:srgbClr val="FF9966"/>
            </a:extrusionClr>
          </a:sp3d>
        </p:spPr>
        <p:txBody>
          <a:bodyPr>
            <a:spAutoFit/>
            <a:flatTx/>
          </a:bodyPr>
          <a:lstStyle/>
          <a:p>
            <a:pPr>
              <a:lnSpc>
                <a:spcPct val="150000"/>
              </a:lnSpc>
            </a:pPr>
            <a:r>
              <a:rPr lang="zh-CN" altLang="en-US" sz="1800" b="1">
                <a:ea typeface="Arial Unicode MS" pitchFamily="34" charset="-122"/>
                <a:cs typeface="Arial Unicode MS" pitchFamily="34" charset="-122"/>
              </a:rPr>
              <a:t>基类的私有数据成员</a:t>
            </a:r>
          </a:p>
          <a:p>
            <a:pPr>
              <a:lnSpc>
                <a:spcPct val="150000"/>
              </a:lnSpc>
            </a:pPr>
            <a:r>
              <a:rPr lang="zh-CN" altLang="en-US" sz="1800" b="1">
                <a:ea typeface="Arial Unicode MS" pitchFamily="34" charset="-122"/>
                <a:cs typeface="Arial Unicode MS" pitchFamily="34" charset="-122"/>
              </a:rPr>
              <a:t>不能在派生类中直接访问</a:t>
            </a:r>
          </a:p>
          <a:p>
            <a:pPr>
              <a:lnSpc>
                <a:spcPct val="150000"/>
              </a:lnSpc>
            </a:pPr>
            <a:r>
              <a:rPr lang="zh-CN" altLang="en-US" sz="1800" b="1">
                <a:ea typeface="Arial Unicode MS" pitchFamily="34" charset="-122"/>
                <a:cs typeface="Arial Unicode MS" pitchFamily="34" charset="-122"/>
              </a:rPr>
              <a:t>但派生类对象建立私有数据空间</a:t>
            </a:r>
          </a:p>
        </p:txBody>
      </p:sp>
      <p:grpSp>
        <p:nvGrpSpPr>
          <p:cNvPr id="557067" name="Group 11"/>
          <p:cNvGrpSpPr/>
          <p:nvPr/>
        </p:nvGrpSpPr>
        <p:grpSpPr bwMode="auto">
          <a:xfrm>
            <a:off x="5638800" y="5156200"/>
            <a:ext cx="2819400" cy="838200"/>
            <a:chOff x="3552" y="3312"/>
            <a:chExt cx="1776" cy="528"/>
          </a:xfrm>
        </p:grpSpPr>
        <p:sp>
          <p:nvSpPr>
            <p:cNvPr id="557068" name="Rectangle 12"/>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t> </a:t>
              </a:r>
            </a:p>
          </p:txBody>
        </p:sp>
        <p:sp>
          <p:nvSpPr>
            <p:cNvPr id="557069" name="Rectangle 13"/>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7070" name="Rectangle 14"/>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7071" name="Text Box 15"/>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57072" name="Text Box 16"/>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57073" name="Text Box 17"/>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57074" name="Rectangle 18"/>
          <p:cNvSpPr>
            <a:spLocks noGrp="1" noChangeArrowheads="1"/>
          </p:cNvSpPr>
          <p:nvPr>
            <p:ph type="title" idx="4294967295"/>
          </p:nvPr>
        </p:nvSpPr>
        <p:spPr>
          <a:xfrm>
            <a:off x="838200" y="47783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7059"/>
                                        </p:tgtEl>
                                        <p:attrNameLst>
                                          <p:attrName>style.visibility</p:attrName>
                                        </p:attrNameLst>
                                      </p:cBhvr>
                                      <p:to>
                                        <p:strVal val="visible"/>
                                      </p:to>
                                    </p:set>
                                    <p:animEffect transition="in" filter="checkerboard(across)">
                                      <p:cBhvr>
                                        <p:cTn id="7" dur="500"/>
                                        <p:tgtEl>
                                          <p:spTgt spid="5570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57058"/>
                                        </p:tgtEl>
                                        <p:attrNameLst>
                                          <p:attrName>style.visibility</p:attrName>
                                        </p:attrNameLst>
                                      </p:cBhvr>
                                      <p:to>
                                        <p:strVal val="visible"/>
                                      </p:to>
                                    </p:set>
                                    <p:animEffect transition="in" filter="checkerboard(down)">
                                      <p:cBhvr>
                                        <p:cTn id="12" dur="500"/>
                                        <p:tgtEl>
                                          <p:spTgt spid="5570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7060"/>
                                        </p:tgtEl>
                                        <p:attrNameLst>
                                          <p:attrName>style.visibility</p:attrName>
                                        </p:attrNameLst>
                                      </p:cBhvr>
                                      <p:to>
                                        <p:strVal val="visible"/>
                                      </p:to>
                                    </p:set>
                                    <p:animEffect transition="in" filter="blinds(horizontal)">
                                      <p:cBhvr>
                                        <p:cTn id="17" dur="500"/>
                                        <p:tgtEl>
                                          <p:spTgt spid="5570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7067"/>
                                        </p:tgtEl>
                                        <p:attrNameLst>
                                          <p:attrName>style.visibility</p:attrName>
                                        </p:attrNameLst>
                                      </p:cBhvr>
                                      <p:to>
                                        <p:strVal val="visible"/>
                                      </p:to>
                                    </p:set>
                                    <p:animEffect transition="in" filter="blinds(horizontal)">
                                      <p:cBhvr>
                                        <p:cTn id="22" dur="500"/>
                                        <p:tgtEl>
                                          <p:spTgt spid="55706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57064"/>
                                        </p:tgtEl>
                                        <p:attrNameLst>
                                          <p:attrName>style.visibility</p:attrName>
                                        </p:attrNameLst>
                                      </p:cBhvr>
                                      <p:to>
                                        <p:strVal val="visible"/>
                                      </p:to>
                                    </p:set>
                                    <p:animEffect transition="in" filter="box(out)">
                                      <p:cBhvr>
                                        <p:cTn id="27" dur="500"/>
                                        <p:tgtEl>
                                          <p:spTgt spid="55706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57065"/>
                                        </p:tgtEl>
                                        <p:attrNameLst>
                                          <p:attrName>style.visibility</p:attrName>
                                        </p:attrNameLst>
                                      </p:cBhvr>
                                      <p:to>
                                        <p:strVal val="visible"/>
                                      </p:to>
                                    </p:set>
                                    <p:animEffect transition="in" filter="box(out)">
                                      <p:cBhvr>
                                        <p:cTn id="32" dur="500"/>
                                        <p:tgtEl>
                                          <p:spTgt spid="55706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57066"/>
                                        </p:tgtEl>
                                        <p:attrNameLst>
                                          <p:attrName>style.visibility</p:attrName>
                                        </p:attrNameLst>
                                      </p:cBhvr>
                                      <p:to>
                                        <p:strVal val="visible"/>
                                      </p:to>
                                    </p:set>
                                    <p:animEffect transition="in" filter="box(out)">
                                      <p:cBhvr>
                                        <p:cTn id="37" dur="500"/>
                                        <p:tgtEl>
                                          <p:spTgt spid="557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ldLvl="0" animBg="1" autoUpdateAnimBg="0"/>
      <p:bldP spid="557059" grpId="0" bldLvl="0" animBg="1" autoUpdateAnimBg="0"/>
      <p:bldP spid="557064" grpId="0" bldLvl="0" animBg="1"/>
      <p:bldP spid="557065" grpId="0" bldLvl="0" animBg="1"/>
      <p:bldP spid="557066"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b="1"/>
              <a:t>#include&lt;iostream&gt;</a:t>
            </a:r>
          </a:p>
          <a:p>
            <a:pPr algn="just"/>
            <a:r>
              <a:rPr lang="en-US" altLang="zh-CN" sz="1800" b="1"/>
              <a:t>using namespace std ;</a:t>
            </a:r>
          </a:p>
          <a:p>
            <a:pPr algn="just"/>
            <a:r>
              <a:rPr lang="en-US" altLang="zh-CN" sz="1800" b="1"/>
              <a:t>class A</a:t>
            </a:r>
          </a:p>
          <a:p>
            <a:pPr algn="just"/>
            <a:r>
              <a:rPr lang="en-US" altLang="zh-CN" sz="1800" b="1"/>
              <a:t>{ public: 	 A(){ x=1; }</a:t>
            </a:r>
          </a:p>
          <a:p>
            <a:pPr algn="just"/>
            <a:r>
              <a:rPr lang="en-US" altLang="zh-CN" sz="1800" b="1"/>
              <a:t>	 int out() {return x ; }</a:t>
            </a:r>
          </a:p>
          <a:p>
            <a:pPr algn="just"/>
            <a:r>
              <a:rPr lang="en-US" altLang="zh-CN" sz="1800" b="1"/>
              <a:t>	 void addX() { x++; }</a:t>
            </a:r>
          </a:p>
          <a:p>
            <a:pPr algn="just"/>
            <a:r>
              <a:rPr lang="en-US" altLang="zh-CN" sz="1800" b="1"/>
              <a:t>   private: int x ;</a:t>
            </a:r>
          </a:p>
          <a:p>
            <a:pPr algn="just"/>
            <a:r>
              <a:rPr lang="en-US" altLang="zh-CN" sz="1800" b="1"/>
              <a:t>} ;</a:t>
            </a:r>
          </a:p>
          <a:p>
            <a:pPr algn="just"/>
            <a:r>
              <a:rPr lang="en-US" altLang="zh-CN" sz="1800" b="1"/>
              <a:t>class B : public A</a:t>
            </a:r>
          </a:p>
          <a:p>
            <a:pPr algn="just"/>
            <a:r>
              <a:rPr lang="en-US" altLang="zh-CN" sz="1800" b="1"/>
              <a:t>{ public:	B(){ y=1; }</a:t>
            </a:r>
          </a:p>
          <a:p>
            <a:pPr algn="just"/>
            <a:r>
              <a:rPr lang="en-US" altLang="zh-CN" sz="1800" b="1"/>
              <a:t>	int out() {return y ; }</a:t>
            </a:r>
          </a:p>
          <a:p>
            <a:pPr algn="just"/>
            <a:r>
              <a:rPr lang="en-US" altLang="zh-CN" sz="1800" b="1"/>
              <a:t>	void addY() { y++; }</a:t>
            </a:r>
          </a:p>
          <a:p>
            <a:pPr algn="just"/>
            <a:r>
              <a:rPr lang="en-US" altLang="zh-CN" sz="1800" b="1"/>
              <a:t>  private:	int y ;</a:t>
            </a:r>
          </a:p>
          <a:p>
            <a:pPr algn="just"/>
            <a:r>
              <a:rPr lang="en-US" altLang="zh-CN" sz="1800" b="1"/>
              <a:t>} ;</a:t>
            </a:r>
          </a:p>
          <a:p>
            <a:pPr algn="just"/>
            <a:r>
              <a:rPr lang="en-US" altLang="zh-CN" sz="1800" b="1"/>
              <a:t>int main()</a:t>
            </a:r>
          </a:p>
          <a:p>
            <a:pPr algn="just"/>
            <a:r>
              <a:rPr lang="en-US" altLang="zh-CN" sz="1800" b="1"/>
              <a:t>{ A a ;</a:t>
            </a:r>
          </a:p>
          <a:p>
            <a:pPr algn="just"/>
            <a:r>
              <a:rPr lang="en-US" altLang="zh-CN" sz="1800" b="1"/>
              <a:t>   cout &lt;&lt; "a.x=" &lt;&lt; a.out() &lt;&lt; endl ;</a:t>
            </a:r>
          </a:p>
          <a:p>
            <a:pPr algn="just"/>
            <a:r>
              <a:rPr lang="en-US" altLang="zh-CN" sz="1800" b="1"/>
              <a:t>   B b ;</a:t>
            </a:r>
          </a:p>
          <a:p>
            <a:pPr algn="just"/>
            <a:r>
              <a:rPr lang="en-US" altLang="zh-CN" sz="1800" b="1"/>
              <a:t>   b.addX() ;    b.addY() ;</a:t>
            </a:r>
          </a:p>
          <a:p>
            <a:pPr algn="just"/>
            <a:r>
              <a:rPr lang="en-US" altLang="zh-CN" sz="1800" b="1"/>
              <a:t>   cout &lt;&lt; "b.x=" &lt;&lt; b.A::out() &lt;&lt; endl ;</a:t>
            </a:r>
          </a:p>
          <a:p>
            <a:pPr algn="just"/>
            <a:r>
              <a:rPr lang="en-US" altLang="zh-CN" sz="1800" b="1"/>
              <a:t>   cout &lt;&lt; "b.y=" &lt;&lt; b.out() &lt;&lt; endl ;</a:t>
            </a:r>
          </a:p>
          <a:p>
            <a:pPr algn="just"/>
            <a:r>
              <a:rPr lang="en-US" altLang="zh-CN" sz="1800" b="1"/>
              <a:t>}</a:t>
            </a:r>
          </a:p>
        </p:txBody>
      </p:sp>
      <p:grpSp>
        <p:nvGrpSpPr>
          <p:cNvPr id="558084" name="Group 4"/>
          <p:cNvGrpSpPr/>
          <p:nvPr/>
        </p:nvGrpSpPr>
        <p:grpSpPr bwMode="auto">
          <a:xfrm>
            <a:off x="5927725" y="1423988"/>
            <a:ext cx="2166938" cy="1600200"/>
            <a:chOff x="3915" y="1392"/>
            <a:chExt cx="1365" cy="1008"/>
          </a:xfrm>
        </p:grpSpPr>
        <p:sp>
          <p:nvSpPr>
            <p:cNvPr id="558085"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58086"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8087"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grpSp>
        <p:nvGrpSpPr>
          <p:cNvPr id="558089" name="Group 9"/>
          <p:cNvGrpSpPr/>
          <p:nvPr/>
        </p:nvGrpSpPr>
        <p:grpSpPr bwMode="auto">
          <a:xfrm>
            <a:off x="5638800" y="5157788"/>
            <a:ext cx="2819400" cy="838200"/>
            <a:chOff x="3552" y="3312"/>
            <a:chExt cx="1776" cy="528"/>
          </a:xfrm>
        </p:grpSpPr>
        <p:sp>
          <p:nvSpPr>
            <p:cNvPr id="558090" name="Rectangle 10"/>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t> </a:t>
              </a:r>
            </a:p>
          </p:txBody>
        </p:sp>
        <p:sp>
          <p:nvSpPr>
            <p:cNvPr id="558091" name="Rectangle 11"/>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8092" name="Rectangle 12"/>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8093" name="Text Box 13"/>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58094" name="Text Box 14"/>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58095" name="Text Box 15"/>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58096" name="Rectangle 16"/>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8099" name="Rectangle 19"/>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pic>
        <p:nvPicPr>
          <p:cNvPr id="558100" name="Picture 20"/>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8100"/>
                                        </p:tgtEl>
                                        <p:attrNameLst>
                                          <p:attrName>style.visibility</p:attrName>
                                        </p:attrNameLst>
                                      </p:cBhvr>
                                      <p:to>
                                        <p:strVal val="visible"/>
                                      </p:to>
                                    </p:set>
                                    <p:animEffect transition="in" filter="blinds(horizontal)">
                                      <p:cBhvr>
                                        <p:cTn id="7" dur="500"/>
                                        <p:tgtEl>
                                          <p:spTgt spid="558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3" name="Rectangle 5"/>
          <p:cNvSpPr>
            <a:spLocks noGrp="1" noChangeArrowheads="1"/>
          </p:cNvSpPr>
          <p:nvPr>
            <p:ph type="ctrTitle" idx="4294967295"/>
          </p:nvPr>
        </p:nvSpPr>
        <p:spPr>
          <a:xfrm>
            <a:off x="534988" y="333375"/>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8.1  </a:t>
            </a:r>
            <a:r>
              <a:rPr lang="zh-CN" altLang="en-US" sz="2800" b="1">
                <a:solidFill>
                  <a:srgbClr val="CC3300"/>
                </a:solidFill>
                <a:latin typeface="楷体_GB2312" pitchFamily="49" charset="-122"/>
                <a:ea typeface="楷体_GB2312" pitchFamily="49" charset="-122"/>
              </a:rPr>
              <a:t>类之间的关系 </a:t>
            </a:r>
          </a:p>
        </p:txBody>
      </p:sp>
      <p:sp>
        <p:nvSpPr>
          <p:cNvPr id="529414" name="Text Box 6"/>
          <p:cNvSpPr txBox="1">
            <a:spLocks noChangeArrowheads="1"/>
          </p:cNvSpPr>
          <p:nvPr/>
        </p:nvSpPr>
        <p:spPr bwMode="auto">
          <a:xfrm>
            <a:off x="609600" y="1119590"/>
            <a:ext cx="7986713" cy="4644221"/>
          </a:xfrm>
          <a:prstGeom prst="rect">
            <a:avLst/>
          </a:prstGeom>
          <a:noFill/>
          <a:ln w="9525">
            <a:noFill/>
            <a:miter lim="800000"/>
          </a:ln>
          <a:effectLst/>
        </p:spPr>
        <p:txBody>
          <a:bodyPr lIns="90000" tIns="46800" rIns="90000" bIns="46800" anchor="ctr">
            <a:spAutoFit/>
          </a:bodyPr>
          <a:lstStyle/>
          <a:p>
            <a:pPr algn="just">
              <a:lnSpc>
                <a:spcPct val="210000"/>
              </a:lnSpc>
            </a:pPr>
            <a:r>
              <a:rPr lang="en-US" altLang="zh-CN"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has-A</a:t>
            </a:r>
            <a:r>
              <a:rPr lang="zh-CN" altLang="en-US"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a:t>
            </a:r>
            <a:r>
              <a:rPr lang="en-US" altLang="zh-CN"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uses-A </a:t>
            </a:r>
            <a:r>
              <a:rPr lang="zh-CN" altLang="en-US"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和 </a:t>
            </a:r>
            <a:r>
              <a:rPr lang="en-US" altLang="zh-CN"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is-A</a:t>
            </a:r>
          </a:p>
          <a:p>
            <a:pPr algn="just">
              <a:lnSpc>
                <a:spcPct val="210000"/>
              </a:lnSpc>
            </a:pPr>
            <a:r>
              <a:rPr lang="en-US" altLang="zh-CN" sz="2000"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has-A</a:t>
            </a:r>
            <a:r>
              <a:rPr lang="en-US" altLang="zh-CN" sz="2000" b="1" dirty="0">
                <a:latin typeface="宋体" panose="02010600030101010101" pitchFamily="2" charset="-122"/>
                <a:ea typeface="Arial Unicode MS" pitchFamily="34" charset="-122"/>
                <a:cs typeface="Arial Unicode MS" pitchFamily="34" charset="-122"/>
              </a:rPr>
              <a:t>   </a:t>
            </a:r>
            <a:r>
              <a:rPr lang="zh-CN" altLang="en-US" sz="2000" b="1" dirty="0">
                <a:latin typeface="宋体" panose="02010600030101010101" pitchFamily="2" charset="-122"/>
                <a:ea typeface="Arial Unicode MS" pitchFamily="34" charset="-122"/>
                <a:cs typeface="Arial Unicode MS" pitchFamily="34" charset="-122"/>
              </a:rPr>
              <a:t>包含关系，用以描述一个类由多个</a:t>
            </a:r>
            <a:r>
              <a:rPr lang="zh-CN" altLang="en-US" sz="2000" b="1" dirty="0">
                <a:latin typeface="Times New Roman" panose="02020603050405020304"/>
                <a:ea typeface="Arial Unicode MS" pitchFamily="34" charset="-122"/>
                <a:cs typeface="Arial Unicode MS" pitchFamily="34" charset="-122"/>
              </a:rPr>
              <a:t>“</a:t>
            </a:r>
            <a:r>
              <a:rPr lang="zh-CN" altLang="en-US" sz="2000" b="1" dirty="0">
                <a:latin typeface="宋体" panose="02010600030101010101" pitchFamily="2" charset="-122"/>
                <a:ea typeface="Arial Unicode MS" pitchFamily="34" charset="-122"/>
                <a:cs typeface="Arial Unicode MS" pitchFamily="34" charset="-122"/>
              </a:rPr>
              <a:t>部件类</a:t>
            </a:r>
            <a:r>
              <a:rPr lang="zh-CN" altLang="en-US" sz="2000" b="1" dirty="0">
                <a:latin typeface="Times New Roman" panose="02020603050405020304"/>
                <a:ea typeface="Arial Unicode MS" pitchFamily="34" charset="-122"/>
                <a:cs typeface="Arial Unicode MS" pitchFamily="34" charset="-122"/>
              </a:rPr>
              <a:t>”</a:t>
            </a:r>
            <a:r>
              <a:rPr lang="zh-CN" altLang="en-US" sz="2000" b="1" dirty="0">
                <a:latin typeface="宋体" panose="02010600030101010101" pitchFamily="2" charset="-122"/>
                <a:ea typeface="Arial Unicode MS" pitchFamily="34" charset="-122"/>
                <a:cs typeface="Arial Unicode MS" pitchFamily="34" charset="-122"/>
              </a:rPr>
              <a:t>构成。实现</a:t>
            </a:r>
            <a:r>
              <a:rPr lang="en-US" altLang="zh-CN" sz="2000" b="1" dirty="0">
                <a:latin typeface="宋体" panose="02010600030101010101" pitchFamily="2" charset="-122"/>
                <a:ea typeface="Arial Unicode MS" pitchFamily="34" charset="-122"/>
                <a:cs typeface="Arial Unicode MS" pitchFamily="34" charset="-122"/>
              </a:rPr>
              <a:t>has-A</a:t>
            </a:r>
            <a:r>
              <a:rPr lang="zh-CN" altLang="en-US" sz="2000" b="1" dirty="0">
                <a:latin typeface="宋体" panose="02010600030101010101" pitchFamily="2" charset="-122"/>
                <a:ea typeface="Arial Unicode MS" pitchFamily="34" charset="-122"/>
                <a:cs typeface="Arial Unicode MS" pitchFamily="34" charset="-122"/>
              </a:rPr>
              <a:t>关系用类成员表示，即一个类中的数据成员是另一种已经定义的类的对象。</a:t>
            </a:r>
          </a:p>
          <a:p>
            <a:pPr algn="just">
              <a:lnSpc>
                <a:spcPct val="210000"/>
              </a:lnSpc>
            </a:pPr>
            <a:r>
              <a:rPr lang="en-US" altLang="zh-CN" sz="2000" b="1" i="1" dirty="0">
                <a:solidFill>
                  <a:srgbClr val="0080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uses-A</a:t>
            </a:r>
            <a:r>
              <a:rPr lang="en-US" altLang="zh-CN" sz="2000" b="1" dirty="0">
                <a:latin typeface="宋体" panose="02010600030101010101" pitchFamily="2" charset="-122"/>
                <a:ea typeface="Arial Unicode MS" pitchFamily="34" charset="-122"/>
                <a:cs typeface="Arial Unicode MS" pitchFamily="34" charset="-122"/>
              </a:rPr>
              <a:t>  </a:t>
            </a:r>
            <a:r>
              <a:rPr lang="zh-CN" altLang="en-US" sz="2000" b="1" dirty="0">
                <a:latin typeface="宋体" panose="02010600030101010101" pitchFamily="2" charset="-122"/>
                <a:ea typeface="Arial Unicode MS" pitchFamily="34" charset="-122"/>
                <a:cs typeface="Arial Unicode MS" pitchFamily="34" charset="-122"/>
              </a:rPr>
              <a:t>一个类部分地使用另一个类。通过类之间成员函数的相互联系，定义友元或对象参数传递实现。</a:t>
            </a:r>
          </a:p>
          <a:p>
            <a:pPr algn="just">
              <a:lnSpc>
                <a:spcPct val="210000"/>
              </a:lnSpc>
            </a:pPr>
            <a:r>
              <a:rPr lang="en-US" altLang="zh-CN" sz="2000" b="1" i="1" dirty="0">
                <a:solidFill>
                  <a:srgbClr val="CC3300"/>
                </a:solidFill>
                <a:effectLst>
                  <a:outerShdw blurRad="38100" dist="38100" dir="2700000" algn="tl">
                    <a:srgbClr val="000000"/>
                  </a:outerShdw>
                </a:effectLst>
                <a:latin typeface="宋体" panose="02010600030101010101" pitchFamily="2" charset="-122"/>
                <a:ea typeface="Arial Unicode MS" pitchFamily="34" charset="-122"/>
                <a:cs typeface="Arial Unicode MS" pitchFamily="34" charset="-122"/>
              </a:rPr>
              <a:t>is-A</a:t>
            </a:r>
            <a:r>
              <a:rPr lang="en-US" altLang="zh-CN" sz="2000" b="1" dirty="0">
                <a:latin typeface="宋体" panose="02010600030101010101" pitchFamily="2" charset="-122"/>
                <a:ea typeface="Arial Unicode MS" pitchFamily="34" charset="-122"/>
                <a:cs typeface="Arial Unicode MS" pitchFamily="34" charset="-122"/>
              </a:rPr>
              <a:t>   </a:t>
            </a:r>
            <a:r>
              <a:rPr lang="zh-CN" altLang="en-US" sz="2000" b="1" dirty="0">
                <a:latin typeface="宋体" panose="02010600030101010101" pitchFamily="2" charset="-122"/>
                <a:ea typeface="Arial Unicode MS" pitchFamily="34" charset="-122"/>
                <a:cs typeface="Arial Unicode MS" pitchFamily="34" charset="-122"/>
              </a:rPr>
              <a:t>机制称为</a:t>
            </a:r>
            <a:r>
              <a:rPr lang="zh-CN" altLang="en-US" sz="2000" b="1" dirty="0">
                <a:latin typeface="Times New Roman" panose="02020603050405020304"/>
                <a:ea typeface="Arial Unicode MS" pitchFamily="34" charset="-122"/>
                <a:cs typeface="Arial Unicode MS" pitchFamily="34" charset="-122"/>
              </a:rPr>
              <a:t>“</a:t>
            </a:r>
            <a:r>
              <a:rPr lang="zh-CN" altLang="en-US" sz="2000" b="1" dirty="0">
                <a:latin typeface="宋体" panose="02010600030101010101" pitchFamily="2" charset="-122"/>
                <a:ea typeface="Arial Unicode MS" pitchFamily="34" charset="-122"/>
                <a:cs typeface="Arial Unicode MS" pitchFamily="34" charset="-122"/>
              </a:rPr>
              <a:t>继承</a:t>
            </a:r>
            <a:r>
              <a:rPr lang="zh-CN" altLang="en-US" sz="2000" b="1" dirty="0">
                <a:latin typeface="Times New Roman" panose="02020603050405020304"/>
                <a:ea typeface="Arial Unicode MS" pitchFamily="34" charset="-122"/>
                <a:cs typeface="Arial Unicode MS" pitchFamily="34" charset="-122"/>
              </a:rPr>
              <a:t>”</a:t>
            </a:r>
            <a:r>
              <a:rPr lang="zh-CN" altLang="en-US" sz="2000" b="1" dirty="0">
                <a:latin typeface="宋体" panose="02010600030101010101" pitchFamily="2" charset="-122"/>
                <a:ea typeface="Arial Unicode MS" pitchFamily="34" charset="-122"/>
                <a:cs typeface="Arial Unicode MS" pitchFamily="34" charset="-122"/>
              </a:rPr>
              <a:t>。关系具有传递性</a:t>
            </a:r>
            <a:r>
              <a:rPr lang="en-US" altLang="zh-CN" sz="2000" b="1" dirty="0">
                <a:latin typeface="宋体" panose="02010600030101010101" pitchFamily="2" charset="-122"/>
                <a:ea typeface="Arial Unicode MS" pitchFamily="34" charset="-122"/>
                <a:cs typeface="Arial Unicode MS" pitchFamily="34" charset="-122"/>
              </a:rPr>
              <a:t>,</a:t>
            </a:r>
            <a:r>
              <a:rPr lang="zh-CN" altLang="en-US" sz="2000" b="1" dirty="0">
                <a:latin typeface="宋体" panose="02010600030101010101" pitchFamily="2" charset="-122"/>
                <a:ea typeface="Arial Unicode MS" pitchFamily="34" charset="-122"/>
                <a:cs typeface="Arial Unicode MS" pitchFamily="34" charset="-122"/>
              </a:rPr>
              <a:t>不具有对称性。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29413"/>
                                        </p:tgtEl>
                                        <p:attrNameLst>
                                          <p:attrName>style.visibility</p:attrName>
                                        </p:attrNameLst>
                                      </p:cBhvr>
                                      <p:to>
                                        <p:strVal val="visible"/>
                                      </p:to>
                                    </p:set>
                                    <p:animEffect transition="in" filter="blinds(vertical)">
                                      <p:cBhvr>
                                        <p:cTn id="7" dur="500"/>
                                        <p:tgtEl>
                                          <p:spTgt spid="529413"/>
                                        </p:tgtEl>
                                      </p:cBhvr>
                                    </p:animEffect>
                                  </p:childTnLst>
                                </p:cTn>
                              </p:par>
                            </p:childTnLst>
                          </p:cTn>
                        </p:par>
                        <p:par>
                          <p:cTn id="8" fill="hold">
                            <p:stCondLst>
                              <p:cond delay="500"/>
                            </p:stCondLst>
                            <p:childTnLst>
                              <p:par>
                                <p:cTn id="9" presetID="5" presetClass="entr" presetSubtype="10" fill="hold" grpId="0" nodeType="afterEffect">
                                  <p:stCondLst>
                                    <p:cond delay="2000"/>
                                  </p:stCondLst>
                                  <p:iterate type="lt">
                                    <p:tmPct val="100000"/>
                                  </p:iterate>
                                  <p:childTnLst>
                                    <p:set>
                                      <p:cBhvr>
                                        <p:cTn id="10" dur="1" fill="hold">
                                          <p:stCondLst>
                                            <p:cond delay="0"/>
                                          </p:stCondLst>
                                        </p:cTn>
                                        <p:tgtEl>
                                          <p:spTgt spid="529414">
                                            <p:txEl>
                                              <p:pRg st="0" end="0"/>
                                            </p:txEl>
                                          </p:spTgt>
                                        </p:tgtEl>
                                        <p:attrNameLst>
                                          <p:attrName>style.visibility</p:attrName>
                                        </p:attrNameLst>
                                      </p:cBhvr>
                                      <p:to>
                                        <p:strVal val="visible"/>
                                      </p:to>
                                    </p:set>
                                    <p:animEffect transition="in" filter="checkerboard(across)">
                                      <p:cBhvr>
                                        <p:cTn id="11" dur="75"/>
                                        <p:tgtEl>
                                          <p:spTgt spid="529414">
                                            <p:txEl>
                                              <p:pRg st="0" end="0"/>
                                            </p:txEl>
                                          </p:spTgt>
                                        </p:tgtEl>
                                      </p:cBhvr>
                                    </p:animEffect>
                                  </p:childTnLst>
                                </p:cTn>
                              </p:par>
                            </p:childTnLst>
                          </p:cTn>
                        </p:par>
                        <p:par>
                          <p:cTn id="12" fill="hold">
                            <p:stCondLst>
                              <p:cond delay="3925"/>
                            </p:stCondLst>
                            <p:childTnLst>
                              <p:par>
                                <p:cTn id="13" presetID="5" presetClass="entr" presetSubtype="10" fill="hold" grpId="0" nodeType="afterEffect">
                                  <p:stCondLst>
                                    <p:cond delay="2000"/>
                                  </p:stCondLst>
                                  <p:iterate type="lt">
                                    <p:tmPct val="100000"/>
                                  </p:iterate>
                                  <p:childTnLst>
                                    <p:set>
                                      <p:cBhvr>
                                        <p:cTn id="14" dur="1" fill="hold">
                                          <p:stCondLst>
                                            <p:cond delay="0"/>
                                          </p:stCondLst>
                                        </p:cTn>
                                        <p:tgtEl>
                                          <p:spTgt spid="529414">
                                            <p:txEl>
                                              <p:pRg st="1" end="1"/>
                                            </p:txEl>
                                          </p:spTgt>
                                        </p:tgtEl>
                                        <p:attrNameLst>
                                          <p:attrName>style.visibility</p:attrName>
                                        </p:attrNameLst>
                                      </p:cBhvr>
                                      <p:to>
                                        <p:strVal val="visible"/>
                                      </p:to>
                                    </p:set>
                                    <p:animEffect transition="in" filter="checkerboard(across)">
                                      <p:cBhvr>
                                        <p:cTn id="15" dur="75"/>
                                        <p:tgtEl>
                                          <p:spTgt spid="529414">
                                            <p:txEl>
                                              <p:pRg st="1" end="1"/>
                                            </p:txEl>
                                          </p:spTgt>
                                        </p:tgtEl>
                                      </p:cBhvr>
                                    </p:animEffect>
                                  </p:childTnLst>
                                </p:cTn>
                              </p:par>
                            </p:childTnLst>
                          </p:cTn>
                        </p:par>
                        <p:par>
                          <p:cTn id="16" fill="hold">
                            <p:stCondLst>
                              <p:cond delay="11250"/>
                            </p:stCondLst>
                            <p:childTnLst>
                              <p:par>
                                <p:cTn id="17" presetID="5" presetClass="entr" presetSubtype="10" fill="hold" grpId="0" nodeType="afterEffect">
                                  <p:stCondLst>
                                    <p:cond delay="2000"/>
                                  </p:stCondLst>
                                  <p:iterate type="lt">
                                    <p:tmPct val="100000"/>
                                  </p:iterate>
                                  <p:childTnLst>
                                    <p:set>
                                      <p:cBhvr>
                                        <p:cTn id="18" dur="1" fill="hold">
                                          <p:stCondLst>
                                            <p:cond delay="0"/>
                                          </p:stCondLst>
                                        </p:cTn>
                                        <p:tgtEl>
                                          <p:spTgt spid="529414">
                                            <p:txEl>
                                              <p:pRg st="2" end="2"/>
                                            </p:txEl>
                                          </p:spTgt>
                                        </p:tgtEl>
                                        <p:attrNameLst>
                                          <p:attrName>style.visibility</p:attrName>
                                        </p:attrNameLst>
                                      </p:cBhvr>
                                      <p:to>
                                        <p:strVal val="visible"/>
                                      </p:to>
                                    </p:set>
                                    <p:animEffect transition="in" filter="checkerboard(across)">
                                      <p:cBhvr>
                                        <p:cTn id="19" dur="75"/>
                                        <p:tgtEl>
                                          <p:spTgt spid="529414">
                                            <p:txEl>
                                              <p:pRg st="2" end="2"/>
                                            </p:txEl>
                                          </p:spTgt>
                                        </p:tgtEl>
                                      </p:cBhvr>
                                    </p:animEffect>
                                  </p:childTnLst>
                                </p:cTn>
                              </p:par>
                            </p:childTnLst>
                          </p:cTn>
                        </p:par>
                        <p:par>
                          <p:cTn id="20" fill="hold">
                            <p:stCondLst>
                              <p:cond delay="17000"/>
                            </p:stCondLst>
                            <p:childTnLst>
                              <p:par>
                                <p:cTn id="21" presetID="5" presetClass="entr" presetSubtype="10" fill="hold" grpId="0" nodeType="afterEffect">
                                  <p:stCondLst>
                                    <p:cond delay="2000"/>
                                  </p:stCondLst>
                                  <p:iterate type="lt">
                                    <p:tmPct val="100000"/>
                                  </p:iterate>
                                  <p:childTnLst>
                                    <p:set>
                                      <p:cBhvr>
                                        <p:cTn id="22" dur="1" fill="hold">
                                          <p:stCondLst>
                                            <p:cond delay="0"/>
                                          </p:stCondLst>
                                        </p:cTn>
                                        <p:tgtEl>
                                          <p:spTgt spid="529414">
                                            <p:txEl>
                                              <p:pRg st="3" end="3"/>
                                            </p:txEl>
                                          </p:spTgt>
                                        </p:tgtEl>
                                        <p:attrNameLst>
                                          <p:attrName>style.visibility</p:attrName>
                                        </p:attrNameLst>
                                      </p:cBhvr>
                                      <p:to>
                                        <p:strVal val="visible"/>
                                      </p:to>
                                    </p:set>
                                    <p:animEffect transition="in" filter="checkerboard(across)">
                                      <p:cBhvr>
                                        <p:cTn id="23" dur="75"/>
                                        <p:tgtEl>
                                          <p:spTgt spid="5294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3" grpId="0" autoUpdateAnimBg="0"/>
      <p:bldP spid="529414" grpId="0" build="p" autoUpdateAnimBg="0" advAuto="2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26" name="Picture 22"/>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59106"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t>
            </a:r>
            <a:r>
              <a:rPr lang="en-US" altLang="zh-CN" sz="1800" b="1">
                <a:solidFill>
                  <a:srgbClr val="0000FF"/>
                </a:solidFill>
              </a:rPr>
              <a:t>A(){ x=1; }</a:t>
            </a:r>
          </a:p>
          <a:p>
            <a:pPr algn="just"/>
            <a:r>
              <a:rPr lang="en-US" altLang="zh-CN" sz="1800"/>
              <a:t>	 int out() {return x ; }</a:t>
            </a:r>
          </a:p>
          <a:p>
            <a:pPr algn="just"/>
            <a:r>
              <a:rPr lang="en-US" altLang="zh-CN" sz="1800"/>
              <a:t>	 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B(){ y=1; }</a:t>
            </a:r>
          </a:p>
          <a:p>
            <a:pPr algn="just"/>
            <a:r>
              <a:rPr lang="en-US" altLang="zh-CN" sz="1800"/>
              <a:t>	int out() {return y ; }</a:t>
            </a:r>
          </a:p>
          <a:p>
            <a:pPr algn="just"/>
            <a:r>
              <a:rPr lang="en-US" altLang="zh-CN" sz="1800"/>
              <a:t>	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t>
            </a:r>
            <a:r>
              <a:rPr lang="en-US" altLang="zh-CN" sz="1800" b="1">
                <a:solidFill>
                  <a:srgbClr val="0000FF"/>
                </a:solidFill>
              </a:rPr>
              <a:t>A a ;</a:t>
            </a:r>
          </a:p>
          <a:p>
            <a:pPr algn="just"/>
            <a:r>
              <a:rPr lang="en-US" altLang="zh-CN" sz="1800" b="1">
                <a:solidFill>
                  <a:srgbClr val="0000FF"/>
                </a:solidFill>
              </a:rPr>
              <a:t>   cout &lt;&lt; "a.x=" &lt;&lt; a.out() &lt;&lt; endl ;</a:t>
            </a:r>
          </a:p>
          <a:p>
            <a:pPr algn="just"/>
            <a:r>
              <a:rPr lang="en-US" altLang="zh-CN" sz="1800"/>
              <a:t>   B b ;</a:t>
            </a:r>
          </a:p>
          <a:p>
            <a:pPr algn="just"/>
            <a:r>
              <a:rPr lang="en-US" altLang="zh-CN" sz="1800"/>
              <a:t>   b.addX() ;    b.addY() ;</a:t>
            </a:r>
          </a:p>
          <a:p>
            <a:pPr algn="just"/>
            <a:r>
              <a:rPr lang="en-US" altLang="zh-CN" sz="1800"/>
              <a:t>   cout &lt;&lt; "b.x=" &lt;&lt; b.A::out() &lt;&lt; endl ;</a:t>
            </a:r>
          </a:p>
          <a:p>
            <a:pPr algn="just"/>
            <a:r>
              <a:rPr lang="en-US" altLang="zh-CN" sz="1800"/>
              <a:t>   cout &lt;&lt; "b.y=" &lt;&lt; b.out() &lt;&lt; endl ;</a:t>
            </a:r>
          </a:p>
          <a:p>
            <a:pPr algn="just"/>
            <a:r>
              <a:rPr lang="en-US" altLang="zh-CN" sz="1800"/>
              <a:t>}</a:t>
            </a:r>
          </a:p>
        </p:txBody>
      </p:sp>
      <p:grpSp>
        <p:nvGrpSpPr>
          <p:cNvPr id="559108" name="Group 4"/>
          <p:cNvGrpSpPr/>
          <p:nvPr/>
        </p:nvGrpSpPr>
        <p:grpSpPr bwMode="auto">
          <a:xfrm>
            <a:off x="5927725" y="1423988"/>
            <a:ext cx="2166938" cy="1600200"/>
            <a:chOff x="3915" y="1392"/>
            <a:chExt cx="1365" cy="1008"/>
          </a:xfrm>
        </p:grpSpPr>
        <p:sp>
          <p:nvSpPr>
            <p:cNvPr id="559109"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59110"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9111"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59113" name="Oval 9"/>
          <p:cNvSpPr>
            <a:spLocks noChangeArrowheads="1"/>
          </p:cNvSpPr>
          <p:nvPr/>
        </p:nvSpPr>
        <p:spPr bwMode="auto">
          <a:xfrm>
            <a:off x="4495800" y="3552825"/>
            <a:ext cx="990600" cy="381000"/>
          </a:xfrm>
          <a:prstGeom prst="ellipse">
            <a:avLst/>
          </a:prstGeom>
          <a:noFill/>
          <a:ln w="19050">
            <a:solidFill>
              <a:srgbClr val="FF3300"/>
            </a:solidFill>
            <a:round/>
          </a:ln>
          <a:effectLst/>
        </p:spPr>
        <p:txBody>
          <a:bodyPr wrap="none" anchor="ctr"/>
          <a:lstStyle/>
          <a:p>
            <a:endParaRPr lang="zh-CN" altLang="en-US"/>
          </a:p>
        </p:txBody>
      </p:sp>
      <p:sp>
        <p:nvSpPr>
          <p:cNvPr id="559114" name="AutoShape 10"/>
          <p:cNvSpPr/>
          <p:nvPr/>
        </p:nvSpPr>
        <p:spPr bwMode="auto">
          <a:xfrm>
            <a:off x="914400" y="2438400"/>
            <a:ext cx="2209800" cy="990600"/>
          </a:xfrm>
          <a:prstGeom prst="borderCallout2">
            <a:avLst>
              <a:gd name="adj1" fmla="val 11537"/>
              <a:gd name="adj2" fmla="val 103449"/>
              <a:gd name="adj3" fmla="val 11537"/>
              <a:gd name="adj4" fmla="val 117602"/>
              <a:gd name="adj5" fmla="val 116185"/>
              <a:gd name="adj6" fmla="val 1625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调用构造函数</a:t>
            </a:r>
          </a:p>
          <a:p>
            <a:pPr eaLnBrk="0" hangingPunct="0">
              <a:lnSpc>
                <a:spcPct val="70000"/>
              </a:lnSpc>
              <a:spcBef>
                <a:spcPct val="50000"/>
              </a:spcBef>
            </a:pPr>
            <a:r>
              <a:rPr lang="zh-CN" altLang="en-US" sz="1800" b="1"/>
              <a:t>对数据成员赋值</a:t>
            </a:r>
          </a:p>
        </p:txBody>
      </p:sp>
      <p:grpSp>
        <p:nvGrpSpPr>
          <p:cNvPr id="559115" name="Group 11"/>
          <p:cNvGrpSpPr/>
          <p:nvPr/>
        </p:nvGrpSpPr>
        <p:grpSpPr bwMode="auto">
          <a:xfrm>
            <a:off x="5638800" y="5157788"/>
            <a:ext cx="2819400" cy="838200"/>
            <a:chOff x="3552" y="3312"/>
            <a:chExt cx="1776" cy="528"/>
          </a:xfrm>
        </p:grpSpPr>
        <p:sp>
          <p:nvSpPr>
            <p:cNvPr id="559116" name="Rectangle 12"/>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59117" name="Rectangle 13"/>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9118" name="Rectangle 14"/>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endParaRPr lang="zh-CN" altLang="zh-CN" sz="1600" b="1" i="1"/>
            </a:p>
          </p:txBody>
        </p:sp>
        <p:sp>
          <p:nvSpPr>
            <p:cNvPr id="559119" name="Text Box 15"/>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59120" name="Text Box 16"/>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59121" name="Text Box 17"/>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59122" name="Rectangle 18"/>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9125" name="Rectangle 21"/>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9113"/>
                                        </p:tgtEl>
                                        <p:attrNameLst>
                                          <p:attrName>style.visibility</p:attrName>
                                        </p:attrNameLst>
                                      </p:cBhvr>
                                      <p:to>
                                        <p:strVal val="visible"/>
                                      </p:to>
                                    </p:set>
                                    <p:animEffect transition="in" filter="box(out)">
                                      <p:cBhvr>
                                        <p:cTn id="7" dur="500"/>
                                        <p:tgtEl>
                                          <p:spTgt spid="559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59114"/>
                                        </p:tgtEl>
                                        <p:attrNameLst>
                                          <p:attrName>style.visibility</p:attrName>
                                        </p:attrNameLst>
                                      </p:cBhvr>
                                      <p:to>
                                        <p:strVal val="visible"/>
                                      </p:to>
                                    </p:set>
                                    <p:animEffect transition="in" filter="barn(outHorizontal)">
                                      <p:cBhvr>
                                        <p:cTn id="12" dur="500"/>
                                        <p:tgtEl>
                                          <p:spTgt spid="559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3" grpId="0" bldLvl="0" animBg="1"/>
      <p:bldP spid="559114"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49" name="Picture 21"/>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60130"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t>
            </a:r>
            <a:r>
              <a:rPr lang="en-US" altLang="zh-CN" sz="1800" b="1">
                <a:solidFill>
                  <a:srgbClr val="0000FF"/>
                </a:solidFill>
              </a:rPr>
              <a:t>A(){ x=1; }</a:t>
            </a:r>
          </a:p>
          <a:p>
            <a:pPr algn="just"/>
            <a:r>
              <a:rPr lang="en-US" altLang="zh-CN" sz="1800"/>
              <a:t>	 int out() {return x ; }</a:t>
            </a:r>
          </a:p>
          <a:p>
            <a:pPr algn="just"/>
            <a:r>
              <a:rPr lang="en-US" altLang="zh-CN" sz="1800"/>
              <a:t>	 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a:t>
            </a:r>
            <a:r>
              <a:rPr lang="en-US" altLang="zh-CN" sz="1800" b="1">
                <a:solidFill>
                  <a:srgbClr val="0000FF"/>
                </a:solidFill>
              </a:rPr>
              <a:t>B(){ y=1; }</a:t>
            </a:r>
          </a:p>
          <a:p>
            <a:pPr algn="just"/>
            <a:r>
              <a:rPr lang="en-US" altLang="zh-CN" sz="1800"/>
              <a:t>	int out() {return y ; }</a:t>
            </a:r>
          </a:p>
          <a:p>
            <a:pPr algn="just"/>
            <a:r>
              <a:rPr lang="en-US" altLang="zh-CN" sz="1800"/>
              <a:t>	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 a ;</a:t>
            </a:r>
          </a:p>
          <a:p>
            <a:pPr algn="just"/>
            <a:r>
              <a:rPr lang="en-US" altLang="zh-CN" sz="1800"/>
              <a:t>   cout &lt;&lt; "a.x=" &lt;&lt; a.out() &lt;&lt; endl ;</a:t>
            </a:r>
          </a:p>
          <a:p>
            <a:pPr algn="just"/>
            <a:r>
              <a:rPr lang="en-US" altLang="zh-CN" sz="1800"/>
              <a:t>   </a:t>
            </a:r>
            <a:r>
              <a:rPr lang="en-US" altLang="zh-CN" sz="1800" b="1">
                <a:solidFill>
                  <a:srgbClr val="0000FF"/>
                </a:solidFill>
              </a:rPr>
              <a:t>B b ;</a:t>
            </a:r>
          </a:p>
          <a:p>
            <a:pPr algn="just"/>
            <a:r>
              <a:rPr lang="en-US" altLang="zh-CN" sz="1800"/>
              <a:t>   b.addX() ;    b.addY() ;</a:t>
            </a:r>
          </a:p>
          <a:p>
            <a:pPr algn="just"/>
            <a:r>
              <a:rPr lang="en-US" altLang="zh-CN" sz="1800"/>
              <a:t>   cout &lt;&lt; "b.x=" &lt;&lt; b.A::out() &lt;&lt; endl ;</a:t>
            </a:r>
          </a:p>
          <a:p>
            <a:pPr algn="just"/>
            <a:r>
              <a:rPr lang="en-US" altLang="zh-CN" sz="1800"/>
              <a:t>   cout &lt;&lt; "b.y=" &lt;&lt; b.out() &lt;&lt; endl ;</a:t>
            </a:r>
          </a:p>
          <a:p>
            <a:pPr algn="just"/>
            <a:r>
              <a:rPr lang="en-US" altLang="zh-CN" sz="1800"/>
              <a:t>}</a:t>
            </a:r>
          </a:p>
        </p:txBody>
      </p:sp>
      <p:grpSp>
        <p:nvGrpSpPr>
          <p:cNvPr id="560132" name="Group 4"/>
          <p:cNvGrpSpPr/>
          <p:nvPr/>
        </p:nvGrpSpPr>
        <p:grpSpPr bwMode="auto">
          <a:xfrm>
            <a:off x="5927725" y="1423988"/>
            <a:ext cx="2166938" cy="1600200"/>
            <a:chOff x="3915" y="1392"/>
            <a:chExt cx="1365" cy="1008"/>
          </a:xfrm>
        </p:grpSpPr>
        <p:sp>
          <p:nvSpPr>
            <p:cNvPr id="560133"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60134"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60135"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60137" name="AutoShape 9"/>
          <p:cNvSpPr/>
          <p:nvPr/>
        </p:nvSpPr>
        <p:spPr bwMode="auto">
          <a:xfrm>
            <a:off x="3810000" y="2338388"/>
            <a:ext cx="3200400" cy="1295400"/>
          </a:xfrm>
          <a:prstGeom prst="borderCallout2">
            <a:avLst>
              <a:gd name="adj1" fmla="val 8824"/>
              <a:gd name="adj2" fmla="val -2380"/>
              <a:gd name="adj3" fmla="val 8824"/>
              <a:gd name="adj4" fmla="val -21380"/>
              <a:gd name="adj5" fmla="val 210662"/>
              <a:gd name="adj6" fmla="val -8174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创建派生类对象</a:t>
            </a:r>
          </a:p>
          <a:p>
            <a:pPr eaLnBrk="0" hangingPunct="0">
              <a:lnSpc>
                <a:spcPct val="90000"/>
              </a:lnSpc>
              <a:spcBef>
                <a:spcPct val="50000"/>
              </a:spcBef>
            </a:pPr>
            <a:r>
              <a:rPr lang="zh-CN" altLang="en-US" sz="1800" b="1"/>
              <a:t>调用基类 </a:t>
            </a:r>
            <a:r>
              <a:rPr lang="zh-CN" altLang="en-US" sz="1800" b="1">
                <a:sym typeface="Wingdings" panose="05000000000000000000" pitchFamily="2" charset="2"/>
              </a:rPr>
              <a:t></a:t>
            </a:r>
            <a:r>
              <a:rPr lang="zh-CN" altLang="en-US" sz="1800" b="1"/>
              <a:t> 派生类构造函数</a:t>
            </a:r>
          </a:p>
          <a:p>
            <a:pPr eaLnBrk="0" hangingPunct="0">
              <a:lnSpc>
                <a:spcPct val="90000"/>
              </a:lnSpc>
              <a:spcBef>
                <a:spcPct val="50000"/>
              </a:spcBef>
            </a:pPr>
            <a:r>
              <a:rPr lang="en-US" altLang="zh-CN" sz="1800" b="1"/>
              <a:t>b.x = 1    b.y = 1</a:t>
            </a:r>
          </a:p>
        </p:txBody>
      </p:sp>
      <p:grpSp>
        <p:nvGrpSpPr>
          <p:cNvPr id="560138" name="Group 10"/>
          <p:cNvGrpSpPr/>
          <p:nvPr/>
        </p:nvGrpSpPr>
        <p:grpSpPr bwMode="auto">
          <a:xfrm>
            <a:off x="5638800" y="5157788"/>
            <a:ext cx="2819400" cy="838200"/>
            <a:chOff x="3552" y="3312"/>
            <a:chExt cx="1776" cy="528"/>
          </a:xfrm>
        </p:grpSpPr>
        <p:sp>
          <p:nvSpPr>
            <p:cNvPr id="560139" name="Rectangle 11"/>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60140" name="Rectangle 12"/>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1</a:t>
              </a:r>
            </a:p>
          </p:txBody>
        </p:sp>
        <p:sp>
          <p:nvSpPr>
            <p:cNvPr id="560141" name="Rectangle 13"/>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effectLst>
                    <a:outerShdw blurRad="38100" dist="38100" dir="2700000" algn="tl">
                      <a:srgbClr val="000000"/>
                    </a:outerShdw>
                  </a:effectLst>
                </a:rPr>
                <a:t>1</a:t>
              </a:r>
            </a:p>
          </p:txBody>
        </p:sp>
        <p:sp>
          <p:nvSpPr>
            <p:cNvPr id="560142" name="Text Box 14"/>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60143" name="Text Box 15"/>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60144" name="Text Box 16"/>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60145" name="Rectangle 17"/>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0148" name="Rectangle 20"/>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60137"/>
                                        </p:tgtEl>
                                        <p:attrNameLst>
                                          <p:attrName>style.visibility</p:attrName>
                                        </p:attrNameLst>
                                      </p:cBhvr>
                                      <p:to>
                                        <p:strVal val="visible"/>
                                      </p:to>
                                    </p:set>
                                    <p:animEffect transition="in" filter="barn(outHorizontal)">
                                      <p:cBhvr>
                                        <p:cTn id="7" dur="500"/>
                                        <p:tgtEl>
                                          <p:spTgt spid="560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7"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72" name="Picture 20"/>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61154"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 x=1; }</a:t>
            </a:r>
          </a:p>
          <a:p>
            <a:pPr algn="just"/>
            <a:r>
              <a:rPr lang="en-US" altLang="zh-CN" sz="1800"/>
              <a:t>	 int out() {return x ; }</a:t>
            </a:r>
          </a:p>
          <a:p>
            <a:pPr algn="just"/>
            <a:r>
              <a:rPr lang="en-US" altLang="zh-CN" sz="1800"/>
              <a:t>	 </a:t>
            </a:r>
            <a:r>
              <a:rPr lang="en-US" altLang="zh-CN" sz="1800" b="1">
                <a:solidFill>
                  <a:srgbClr val="0000FF"/>
                </a:solidFill>
              </a:rPr>
              <a:t>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B(){ y=1; }</a:t>
            </a:r>
          </a:p>
          <a:p>
            <a:pPr algn="just"/>
            <a:r>
              <a:rPr lang="en-US" altLang="zh-CN" sz="1800"/>
              <a:t>	int out() {return y ; }</a:t>
            </a:r>
          </a:p>
          <a:p>
            <a:pPr algn="just"/>
            <a:r>
              <a:rPr lang="en-US" altLang="zh-CN" sz="1800"/>
              <a:t>	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 a ;</a:t>
            </a:r>
          </a:p>
          <a:p>
            <a:pPr algn="just"/>
            <a:r>
              <a:rPr lang="en-US" altLang="zh-CN" sz="1800"/>
              <a:t>   cout &lt;&lt; "a.x=" &lt;&lt; a.out() &lt;&lt; endl ;</a:t>
            </a:r>
          </a:p>
          <a:p>
            <a:pPr algn="just"/>
            <a:r>
              <a:rPr lang="en-US" altLang="zh-CN" sz="1800"/>
              <a:t>   B b ;</a:t>
            </a:r>
          </a:p>
          <a:p>
            <a:pPr algn="just"/>
            <a:r>
              <a:rPr lang="en-US" altLang="zh-CN" sz="1800"/>
              <a:t>   </a:t>
            </a:r>
            <a:r>
              <a:rPr lang="en-US" altLang="zh-CN" sz="1800" b="1">
                <a:solidFill>
                  <a:srgbClr val="0000FF"/>
                </a:solidFill>
              </a:rPr>
              <a:t>b.addX() ;    </a:t>
            </a:r>
            <a:r>
              <a:rPr lang="en-US" altLang="zh-CN" sz="1800"/>
              <a:t>b.addY() ;</a:t>
            </a:r>
          </a:p>
          <a:p>
            <a:pPr algn="just"/>
            <a:r>
              <a:rPr lang="en-US" altLang="zh-CN" sz="1800"/>
              <a:t>   cout &lt;&lt; "b.x=" &lt;&lt; b.A::out() &lt;&lt; endl ;</a:t>
            </a:r>
          </a:p>
          <a:p>
            <a:pPr algn="just"/>
            <a:r>
              <a:rPr lang="en-US" altLang="zh-CN" sz="1800"/>
              <a:t>   cout &lt;&lt; "b.y=" &lt;&lt; b.out() &lt;&lt; endl ;</a:t>
            </a:r>
          </a:p>
          <a:p>
            <a:pPr algn="just"/>
            <a:r>
              <a:rPr lang="en-US" altLang="zh-CN" sz="1800"/>
              <a:t>}</a:t>
            </a:r>
          </a:p>
        </p:txBody>
      </p:sp>
      <p:grpSp>
        <p:nvGrpSpPr>
          <p:cNvPr id="561156" name="Group 4"/>
          <p:cNvGrpSpPr/>
          <p:nvPr/>
        </p:nvGrpSpPr>
        <p:grpSpPr bwMode="auto">
          <a:xfrm>
            <a:off x="5927725" y="1423988"/>
            <a:ext cx="2166938" cy="1600200"/>
            <a:chOff x="3915" y="1392"/>
            <a:chExt cx="1365" cy="1008"/>
          </a:xfrm>
        </p:grpSpPr>
        <p:sp>
          <p:nvSpPr>
            <p:cNvPr id="561157"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61158"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61159"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61161" name="AutoShape 9"/>
          <p:cNvSpPr/>
          <p:nvPr/>
        </p:nvSpPr>
        <p:spPr bwMode="auto">
          <a:xfrm>
            <a:off x="3352800" y="2414588"/>
            <a:ext cx="2590800" cy="914400"/>
          </a:xfrm>
          <a:prstGeom prst="borderCallout2">
            <a:avLst>
              <a:gd name="adj1" fmla="val 12500"/>
              <a:gd name="adj2" fmla="val -2940"/>
              <a:gd name="adj3" fmla="val 12500"/>
              <a:gd name="adj4" fmla="val -21019"/>
              <a:gd name="adj5" fmla="val 304690"/>
              <a:gd name="adj6" fmla="val -7831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60000"/>
              </a:lnSpc>
              <a:spcBef>
                <a:spcPct val="50000"/>
              </a:spcBef>
            </a:pPr>
            <a:r>
              <a:rPr lang="zh-CN" altLang="en-US" sz="1800" b="1"/>
              <a:t>调用基类公有成员函数</a:t>
            </a:r>
          </a:p>
          <a:p>
            <a:pPr eaLnBrk="0" hangingPunct="0">
              <a:lnSpc>
                <a:spcPct val="90000"/>
              </a:lnSpc>
              <a:spcBef>
                <a:spcPct val="50000"/>
              </a:spcBef>
            </a:pPr>
            <a:r>
              <a:rPr lang="en-US" altLang="zh-CN" sz="1800" b="1"/>
              <a:t>b.x ++</a:t>
            </a:r>
          </a:p>
        </p:txBody>
      </p:sp>
      <p:grpSp>
        <p:nvGrpSpPr>
          <p:cNvPr id="561162" name="Group 10"/>
          <p:cNvGrpSpPr/>
          <p:nvPr/>
        </p:nvGrpSpPr>
        <p:grpSpPr bwMode="auto">
          <a:xfrm>
            <a:off x="5638800" y="5157788"/>
            <a:ext cx="2819400" cy="838200"/>
            <a:chOff x="3552" y="3312"/>
            <a:chExt cx="1776" cy="528"/>
          </a:xfrm>
        </p:grpSpPr>
        <p:sp>
          <p:nvSpPr>
            <p:cNvPr id="561163" name="Rectangle 11"/>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61164" name="Rectangle 12"/>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rgbClr val="0000FF"/>
                  </a:solidFill>
                </a:rPr>
                <a:t>1</a:t>
              </a:r>
            </a:p>
          </p:txBody>
        </p:sp>
        <p:sp>
          <p:nvSpPr>
            <p:cNvPr id="561165" name="Rectangle 13"/>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effectLst>
                    <a:outerShdw blurRad="38100" dist="38100" dir="2700000" algn="tl">
                      <a:srgbClr val="000000"/>
                    </a:outerShdw>
                  </a:effectLst>
                </a:rPr>
                <a:t>2</a:t>
              </a:r>
            </a:p>
          </p:txBody>
        </p:sp>
        <p:sp>
          <p:nvSpPr>
            <p:cNvPr id="561166" name="Text Box 14"/>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61167" name="Text Box 15"/>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61168" name="Text Box 16"/>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61169" name="Rectangle 17"/>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1171" name="Rectangle 19"/>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61161"/>
                                        </p:tgtEl>
                                        <p:attrNameLst>
                                          <p:attrName>style.visibility</p:attrName>
                                        </p:attrNameLst>
                                      </p:cBhvr>
                                      <p:to>
                                        <p:strVal val="visible"/>
                                      </p:to>
                                    </p:set>
                                    <p:animEffect transition="in" filter="barn(outHorizontal)">
                                      <p:cBhvr>
                                        <p:cTn id="7" dur="500"/>
                                        <p:tgtEl>
                                          <p:spTgt spid="56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1"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96" name="Picture 20"/>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62178"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 x=1; }</a:t>
            </a:r>
          </a:p>
          <a:p>
            <a:pPr algn="just"/>
            <a:r>
              <a:rPr lang="en-US" altLang="zh-CN" sz="1800"/>
              <a:t>	 int out() {return x ; }</a:t>
            </a:r>
          </a:p>
          <a:p>
            <a:pPr algn="just"/>
            <a:r>
              <a:rPr lang="en-US" altLang="zh-CN" sz="1800"/>
              <a:t>	 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B(){ y=1; }</a:t>
            </a:r>
          </a:p>
          <a:p>
            <a:pPr algn="just"/>
            <a:r>
              <a:rPr lang="en-US" altLang="zh-CN" sz="1800"/>
              <a:t>	int out() {return y ; }</a:t>
            </a:r>
          </a:p>
          <a:p>
            <a:pPr algn="just"/>
            <a:r>
              <a:rPr lang="en-US" altLang="zh-CN" sz="1800"/>
              <a:t>	</a:t>
            </a:r>
            <a:r>
              <a:rPr lang="en-US" altLang="zh-CN" sz="1800" b="1">
                <a:solidFill>
                  <a:srgbClr val="0000FF"/>
                </a:solidFill>
              </a:rPr>
              <a:t>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 a ;</a:t>
            </a:r>
          </a:p>
          <a:p>
            <a:pPr algn="just"/>
            <a:r>
              <a:rPr lang="en-US" altLang="zh-CN" sz="1800"/>
              <a:t>   cout &lt;&lt; "a.x=" &lt;&lt; a.out() &lt;&lt; endl ;</a:t>
            </a:r>
          </a:p>
          <a:p>
            <a:pPr algn="just"/>
            <a:r>
              <a:rPr lang="en-US" altLang="zh-CN" sz="1800"/>
              <a:t>   B b ;</a:t>
            </a:r>
          </a:p>
          <a:p>
            <a:pPr algn="just"/>
            <a:r>
              <a:rPr lang="en-US" altLang="zh-CN" sz="1800"/>
              <a:t>   b.addX() ;    </a:t>
            </a:r>
            <a:r>
              <a:rPr lang="en-US" altLang="zh-CN" sz="1800" b="1">
                <a:solidFill>
                  <a:srgbClr val="0000FF"/>
                </a:solidFill>
              </a:rPr>
              <a:t>b.addY() ;</a:t>
            </a:r>
          </a:p>
          <a:p>
            <a:pPr algn="just"/>
            <a:r>
              <a:rPr lang="en-US" altLang="zh-CN" sz="1800"/>
              <a:t>   cout &lt;&lt; "b.x=" &lt;&lt; b.A::out() &lt;&lt; endl ;</a:t>
            </a:r>
          </a:p>
          <a:p>
            <a:pPr algn="just"/>
            <a:r>
              <a:rPr lang="en-US" altLang="zh-CN" sz="1800"/>
              <a:t>   cout &lt;&lt; "b.y=" &lt;&lt; b.out() &lt;&lt; endl ;</a:t>
            </a:r>
          </a:p>
          <a:p>
            <a:pPr algn="just"/>
            <a:r>
              <a:rPr lang="en-US" altLang="zh-CN" sz="1800"/>
              <a:t>}</a:t>
            </a:r>
          </a:p>
        </p:txBody>
      </p:sp>
      <p:grpSp>
        <p:nvGrpSpPr>
          <p:cNvPr id="562180" name="Group 4"/>
          <p:cNvGrpSpPr/>
          <p:nvPr/>
        </p:nvGrpSpPr>
        <p:grpSpPr bwMode="auto">
          <a:xfrm>
            <a:off x="5927725" y="1423988"/>
            <a:ext cx="2166938" cy="1600200"/>
            <a:chOff x="3915" y="1392"/>
            <a:chExt cx="1365" cy="1008"/>
          </a:xfrm>
        </p:grpSpPr>
        <p:sp>
          <p:nvSpPr>
            <p:cNvPr id="562181"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62182"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62183"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62185" name="AutoShape 9"/>
          <p:cNvSpPr/>
          <p:nvPr/>
        </p:nvSpPr>
        <p:spPr bwMode="auto">
          <a:xfrm>
            <a:off x="3962400" y="2414588"/>
            <a:ext cx="2819400" cy="914400"/>
          </a:xfrm>
          <a:prstGeom prst="borderCallout2">
            <a:avLst>
              <a:gd name="adj1" fmla="val 12500"/>
              <a:gd name="adj2" fmla="val -2704"/>
              <a:gd name="adj3" fmla="val 12500"/>
              <a:gd name="adj4" fmla="val -16949"/>
              <a:gd name="adj5" fmla="val 309551"/>
              <a:gd name="adj6" fmla="val -62162"/>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60000"/>
              </a:lnSpc>
              <a:spcBef>
                <a:spcPct val="50000"/>
              </a:spcBef>
            </a:pPr>
            <a:r>
              <a:rPr lang="zh-CN" altLang="en-US" sz="1800" b="1"/>
              <a:t>调用派生类公有成员函数</a:t>
            </a:r>
          </a:p>
          <a:p>
            <a:pPr eaLnBrk="0" hangingPunct="0">
              <a:lnSpc>
                <a:spcPct val="90000"/>
              </a:lnSpc>
              <a:spcBef>
                <a:spcPct val="50000"/>
              </a:spcBef>
            </a:pPr>
            <a:r>
              <a:rPr lang="en-US" altLang="zh-CN" sz="1800" b="1"/>
              <a:t>b.y ++</a:t>
            </a:r>
          </a:p>
        </p:txBody>
      </p:sp>
      <p:grpSp>
        <p:nvGrpSpPr>
          <p:cNvPr id="562186" name="Group 10"/>
          <p:cNvGrpSpPr/>
          <p:nvPr/>
        </p:nvGrpSpPr>
        <p:grpSpPr bwMode="auto">
          <a:xfrm>
            <a:off x="5638800" y="5157788"/>
            <a:ext cx="2819400" cy="838200"/>
            <a:chOff x="3552" y="3312"/>
            <a:chExt cx="1776" cy="528"/>
          </a:xfrm>
        </p:grpSpPr>
        <p:sp>
          <p:nvSpPr>
            <p:cNvPr id="562187" name="Rectangle 11"/>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62188" name="Rectangle 12"/>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rPr>
                <a:t>2</a:t>
              </a:r>
            </a:p>
          </p:txBody>
        </p:sp>
        <p:sp>
          <p:nvSpPr>
            <p:cNvPr id="562189" name="Rectangle 13"/>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effectLst>
                    <a:outerShdw blurRad="38100" dist="38100" dir="2700000" algn="tl">
                      <a:srgbClr val="000000"/>
                    </a:outerShdw>
                  </a:effectLst>
                </a:rPr>
                <a:t>2</a:t>
              </a:r>
            </a:p>
          </p:txBody>
        </p:sp>
        <p:sp>
          <p:nvSpPr>
            <p:cNvPr id="562190" name="Text Box 14"/>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62191" name="Text Box 15"/>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62192" name="Text Box 16"/>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62193" name="Rectangle 17"/>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2195" name="Rectangle 19"/>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62185"/>
                                        </p:tgtEl>
                                        <p:attrNameLst>
                                          <p:attrName>style.visibility</p:attrName>
                                        </p:attrNameLst>
                                      </p:cBhvr>
                                      <p:to>
                                        <p:strVal val="visible"/>
                                      </p:to>
                                    </p:set>
                                    <p:animEffect transition="in" filter="barn(outHorizontal)">
                                      <p:cBhvr>
                                        <p:cTn id="7" dur="500"/>
                                        <p:tgtEl>
                                          <p:spTgt spid="562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5" grpId="0" bldLvl="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1" name="Picture 21"/>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63202"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 x=1; }</a:t>
            </a:r>
          </a:p>
          <a:p>
            <a:pPr algn="just"/>
            <a:r>
              <a:rPr lang="en-US" altLang="zh-CN" sz="1800"/>
              <a:t>	 </a:t>
            </a:r>
            <a:r>
              <a:rPr lang="en-US" altLang="zh-CN" sz="1800" b="1">
                <a:solidFill>
                  <a:srgbClr val="0000FF"/>
                </a:solidFill>
              </a:rPr>
              <a:t>int out() {return x ; }</a:t>
            </a:r>
          </a:p>
          <a:p>
            <a:pPr algn="just"/>
            <a:r>
              <a:rPr lang="en-US" altLang="zh-CN" sz="1800"/>
              <a:t>	 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B(){ y=1; }</a:t>
            </a:r>
          </a:p>
          <a:p>
            <a:pPr algn="just"/>
            <a:r>
              <a:rPr lang="en-US" altLang="zh-CN" sz="1800"/>
              <a:t>	int out() {return y ; }</a:t>
            </a:r>
          </a:p>
          <a:p>
            <a:pPr algn="just"/>
            <a:r>
              <a:rPr lang="en-US" altLang="zh-CN" sz="1800"/>
              <a:t>	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 a ;</a:t>
            </a:r>
          </a:p>
          <a:p>
            <a:pPr algn="just"/>
            <a:r>
              <a:rPr lang="en-US" altLang="zh-CN" sz="1800"/>
              <a:t>   cout &lt;&lt; "a.x=" &lt;&lt; a.out() &lt;&lt; endl ;</a:t>
            </a:r>
          </a:p>
          <a:p>
            <a:pPr algn="just"/>
            <a:r>
              <a:rPr lang="en-US" altLang="zh-CN" sz="1800"/>
              <a:t>   B b ;</a:t>
            </a:r>
          </a:p>
          <a:p>
            <a:pPr algn="just"/>
            <a:r>
              <a:rPr lang="en-US" altLang="zh-CN" sz="1800"/>
              <a:t>   b.addX() ;    b.addY() ;</a:t>
            </a:r>
          </a:p>
          <a:p>
            <a:pPr algn="just"/>
            <a:r>
              <a:rPr lang="en-US" altLang="zh-CN" sz="1800"/>
              <a:t>   cout &lt;&lt; "b.x=" &lt;&lt; </a:t>
            </a:r>
            <a:r>
              <a:rPr lang="en-US" altLang="zh-CN" sz="1800" b="1">
                <a:solidFill>
                  <a:srgbClr val="0000FF"/>
                </a:solidFill>
              </a:rPr>
              <a:t>b.A::out()</a:t>
            </a:r>
            <a:r>
              <a:rPr lang="en-US" altLang="zh-CN" sz="1800"/>
              <a:t> &lt;&lt; endl ;</a:t>
            </a:r>
          </a:p>
          <a:p>
            <a:pPr algn="just"/>
            <a:r>
              <a:rPr lang="en-US" altLang="zh-CN" sz="1800"/>
              <a:t>   cout &lt;&lt; "b.y=" &lt;&lt; b.out() &lt;&lt; endl ;</a:t>
            </a:r>
          </a:p>
          <a:p>
            <a:pPr algn="just"/>
            <a:r>
              <a:rPr lang="en-US" altLang="zh-CN" sz="1800"/>
              <a:t>}</a:t>
            </a:r>
          </a:p>
        </p:txBody>
      </p:sp>
      <p:grpSp>
        <p:nvGrpSpPr>
          <p:cNvPr id="563204" name="Group 4"/>
          <p:cNvGrpSpPr/>
          <p:nvPr/>
        </p:nvGrpSpPr>
        <p:grpSpPr bwMode="auto">
          <a:xfrm>
            <a:off x="5927725" y="1423988"/>
            <a:ext cx="2166938" cy="1600200"/>
            <a:chOff x="3915" y="1392"/>
            <a:chExt cx="1365" cy="1008"/>
          </a:xfrm>
        </p:grpSpPr>
        <p:sp>
          <p:nvSpPr>
            <p:cNvPr id="563205"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63206"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63207"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63209" name="AutoShape 9"/>
          <p:cNvSpPr/>
          <p:nvPr/>
        </p:nvSpPr>
        <p:spPr bwMode="auto">
          <a:xfrm>
            <a:off x="4343400" y="2414588"/>
            <a:ext cx="2819400" cy="914400"/>
          </a:xfrm>
          <a:prstGeom prst="borderCallout2">
            <a:avLst>
              <a:gd name="adj1" fmla="val 12500"/>
              <a:gd name="adj2" fmla="val -2704"/>
              <a:gd name="adj3" fmla="val 12500"/>
              <a:gd name="adj4" fmla="val -13796"/>
              <a:gd name="adj5" fmla="val 337500"/>
              <a:gd name="adj6" fmla="val -4898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60000"/>
              </a:lnSpc>
              <a:spcBef>
                <a:spcPct val="50000"/>
              </a:spcBef>
            </a:pPr>
            <a:r>
              <a:rPr lang="zh-CN" altLang="en-US" sz="1800" b="1"/>
              <a:t>调用基类版本同名函数</a:t>
            </a:r>
          </a:p>
          <a:p>
            <a:pPr eaLnBrk="0" hangingPunct="0">
              <a:lnSpc>
                <a:spcPct val="90000"/>
              </a:lnSpc>
              <a:spcBef>
                <a:spcPct val="50000"/>
              </a:spcBef>
            </a:pPr>
            <a:r>
              <a:rPr lang="zh-CN" altLang="en-US" sz="1800" b="1"/>
              <a:t>返回 </a:t>
            </a:r>
            <a:r>
              <a:rPr lang="en-US" altLang="zh-CN" sz="1800" b="1"/>
              <a:t>b.x </a:t>
            </a:r>
            <a:r>
              <a:rPr lang="zh-CN" altLang="en-US" sz="1800" b="1"/>
              <a:t>的值</a:t>
            </a:r>
          </a:p>
        </p:txBody>
      </p:sp>
      <p:grpSp>
        <p:nvGrpSpPr>
          <p:cNvPr id="563210" name="Group 10"/>
          <p:cNvGrpSpPr/>
          <p:nvPr/>
        </p:nvGrpSpPr>
        <p:grpSpPr bwMode="auto">
          <a:xfrm>
            <a:off x="5638800" y="5157788"/>
            <a:ext cx="2819400" cy="838200"/>
            <a:chOff x="3552" y="3312"/>
            <a:chExt cx="1776" cy="528"/>
          </a:xfrm>
        </p:grpSpPr>
        <p:sp>
          <p:nvSpPr>
            <p:cNvPr id="563211" name="Rectangle 11"/>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63212" name="Rectangle 12"/>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rPr>
                <a:t>2</a:t>
              </a:r>
            </a:p>
          </p:txBody>
        </p:sp>
        <p:sp>
          <p:nvSpPr>
            <p:cNvPr id="563213" name="Rectangle 13"/>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effectLst>
                    <a:outerShdw blurRad="38100" dist="38100" dir="2700000" algn="tl">
                      <a:srgbClr val="000000"/>
                    </a:outerShdw>
                  </a:effectLst>
                </a:rPr>
                <a:t>2</a:t>
              </a:r>
            </a:p>
          </p:txBody>
        </p:sp>
        <p:sp>
          <p:nvSpPr>
            <p:cNvPr id="563214" name="Text Box 14"/>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63215" name="Text Box 15"/>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63216" name="Text Box 16"/>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63217" name="Oval 17"/>
          <p:cNvSpPr>
            <a:spLocks noChangeArrowheads="1"/>
          </p:cNvSpPr>
          <p:nvPr/>
        </p:nvSpPr>
        <p:spPr bwMode="auto">
          <a:xfrm>
            <a:off x="4495800" y="3786188"/>
            <a:ext cx="990600" cy="304800"/>
          </a:xfrm>
          <a:prstGeom prst="ellipse">
            <a:avLst/>
          </a:prstGeom>
          <a:noFill/>
          <a:ln w="19050">
            <a:solidFill>
              <a:srgbClr val="FF3300"/>
            </a:solidFill>
            <a:round/>
          </a:ln>
          <a:effectLst/>
        </p:spPr>
        <p:txBody>
          <a:bodyPr wrap="none" anchor="ctr"/>
          <a:lstStyle/>
          <a:p>
            <a:endParaRPr lang="zh-CN" altLang="en-US"/>
          </a:p>
        </p:txBody>
      </p:sp>
      <p:sp>
        <p:nvSpPr>
          <p:cNvPr id="563218" name="Rectangle 18"/>
          <p:cNvSpPr>
            <a:spLocks noGrp="1" noChangeArrowheads="1"/>
          </p:cNvSpPr>
          <p:nvPr>
            <p:ph type="title" idx="4294967295"/>
          </p:nvPr>
        </p:nvSpPr>
        <p:spPr>
          <a:xfrm>
            <a:off x="838200" y="433388"/>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3220" name="Rectangle 20"/>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17"/>
                                        </p:tgtEl>
                                        <p:attrNameLst>
                                          <p:attrName>style.visibility</p:attrName>
                                        </p:attrNameLst>
                                      </p:cBhvr>
                                      <p:to>
                                        <p:strVal val="visible"/>
                                      </p:to>
                                    </p:set>
                                    <p:animEffect transition="in" filter="box(out)">
                                      <p:cBhvr>
                                        <p:cTn id="7" dur="500"/>
                                        <p:tgtEl>
                                          <p:spTgt spid="5632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63209"/>
                                        </p:tgtEl>
                                        <p:attrNameLst>
                                          <p:attrName>style.visibility</p:attrName>
                                        </p:attrNameLst>
                                      </p:cBhvr>
                                      <p:to>
                                        <p:strVal val="visible"/>
                                      </p:to>
                                    </p:set>
                                    <p:animEffect transition="in" filter="barn(outHorizontal)">
                                      <p:cBhvr>
                                        <p:cTn id="12" dur="500"/>
                                        <p:tgtEl>
                                          <p:spTgt spid="563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9" grpId="0" bldLvl="0" animBg="1" autoUpdateAnimBg="0"/>
      <p:bldP spid="56321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245" name="Picture 21"/>
          <p:cNvPicPr>
            <a:picLocks noChangeAspect="1" noChangeArrowheads="1"/>
          </p:cNvPicPr>
          <p:nvPr/>
        </p:nvPicPr>
        <p:blipFill>
          <a:blip r:embed="rId2"/>
          <a:srcRect/>
          <a:stretch>
            <a:fillRect/>
          </a:stretch>
        </p:blipFill>
        <p:spPr bwMode="auto">
          <a:xfrm>
            <a:off x="4648200" y="3327400"/>
            <a:ext cx="3635375" cy="1681163"/>
          </a:xfrm>
          <a:prstGeom prst="rect">
            <a:avLst/>
          </a:prstGeom>
          <a:noFill/>
        </p:spPr>
      </p:pic>
      <p:sp>
        <p:nvSpPr>
          <p:cNvPr id="564226" name="Text Box 2"/>
          <p:cNvSpPr txBox="1">
            <a:spLocks noChangeArrowheads="1"/>
          </p:cNvSpPr>
          <p:nvPr/>
        </p:nvSpPr>
        <p:spPr bwMode="auto">
          <a:xfrm>
            <a:off x="441325" y="260350"/>
            <a:ext cx="4206875" cy="6134100"/>
          </a:xfrm>
          <a:prstGeom prst="rect">
            <a:avLst/>
          </a:prstGeom>
          <a:noFill/>
          <a:ln w="9525">
            <a:noFill/>
            <a:miter lim="800000"/>
          </a:ln>
          <a:effectLst/>
        </p:spPr>
        <p:txBody>
          <a:bodyPr>
            <a:spAutoFit/>
          </a:bodyPr>
          <a:lstStyle/>
          <a:p>
            <a:pPr algn="just"/>
            <a:r>
              <a:rPr lang="en-US" altLang="zh-CN" sz="1800"/>
              <a:t>#include&lt;iostream&gt;</a:t>
            </a:r>
          </a:p>
          <a:p>
            <a:pPr algn="just"/>
            <a:r>
              <a:rPr lang="en-US" altLang="zh-CN" sz="1800"/>
              <a:t>using namespace std ;</a:t>
            </a:r>
          </a:p>
          <a:p>
            <a:pPr algn="just"/>
            <a:r>
              <a:rPr lang="en-US" altLang="zh-CN" sz="1800"/>
              <a:t>class A</a:t>
            </a:r>
          </a:p>
          <a:p>
            <a:pPr algn="just"/>
            <a:r>
              <a:rPr lang="en-US" altLang="zh-CN" sz="1800"/>
              <a:t>{ public: 	 A(){ x=1; }</a:t>
            </a:r>
          </a:p>
          <a:p>
            <a:pPr algn="just"/>
            <a:r>
              <a:rPr lang="en-US" altLang="zh-CN" sz="1800"/>
              <a:t>	 int out() {return x ; }</a:t>
            </a:r>
          </a:p>
          <a:p>
            <a:pPr algn="just"/>
            <a:r>
              <a:rPr lang="en-US" altLang="zh-CN" sz="1800"/>
              <a:t>	 void addX() { x++; }</a:t>
            </a:r>
          </a:p>
          <a:p>
            <a:pPr algn="just"/>
            <a:r>
              <a:rPr lang="en-US" altLang="zh-CN" sz="1800"/>
              <a:t>   private:	 int x ;</a:t>
            </a:r>
          </a:p>
          <a:p>
            <a:pPr algn="just"/>
            <a:r>
              <a:rPr lang="en-US" altLang="zh-CN" sz="1800"/>
              <a:t>} ;</a:t>
            </a:r>
          </a:p>
          <a:p>
            <a:pPr algn="just"/>
            <a:r>
              <a:rPr lang="en-US" altLang="zh-CN" sz="1800"/>
              <a:t>class B : public A</a:t>
            </a:r>
          </a:p>
          <a:p>
            <a:pPr algn="just"/>
            <a:r>
              <a:rPr lang="en-US" altLang="zh-CN" sz="1800"/>
              <a:t>{ public:	B(){ y=1; }</a:t>
            </a:r>
          </a:p>
          <a:p>
            <a:pPr algn="just"/>
            <a:r>
              <a:rPr lang="en-US" altLang="zh-CN" sz="1800"/>
              <a:t>	</a:t>
            </a:r>
            <a:r>
              <a:rPr lang="en-US" altLang="zh-CN" sz="1800" b="1">
                <a:solidFill>
                  <a:srgbClr val="0000FF"/>
                </a:solidFill>
              </a:rPr>
              <a:t>int out() {return y ; }</a:t>
            </a:r>
          </a:p>
          <a:p>
            <a:pPr algn="just"/>
            <a:r>
              <a:rPr lang="en-US" altLang="zh-CN" sz="1800"/>
              <a:t>	void addY() { y++; }</a:t>
            </a:r>
          </a:p>
          <a:p>
            <a:pPr algn="just"/>
            <a:r>
              <a:rPr lang="en-US" altLang="zh-CN" sz="1800"/>
              <a:t>  private:	int y ;</a:t>
            </a:r>
          </a:p>
          <a:p>
            <a:pPr algn="just"/>
            <a:r>
              <a:rPr lang="en-US" altLang="zh-CN" sz="1800"/>
              <a:t>} ;</a:t>
            </a:r>
          </a:p>
          <a:p>
            <a:pPr algn="just"/>
            <a:r>
              <a:rPr lang="en-US" altLang="zh-CN" sz="1800"/>
              <a:t>int main()</a:t>
            </a:r>
          </a:p>
          <a:p>
            <a:pPr algn="just"/>
            <a:r>
              <a:rPr lang="en-US" altLang="zh-CN" sz="1800"/>
              <a:t>{ A a ;</a:t>
            </a:r>
          </a:p>
          <a:p>
            <a:pPr algn="just"/>
            <a:r>
              <a:rPr lang="en-US" altLang="zh-CN" sz="1800"/>
              <a:t>   cout &lt;&lt; "a.x=" &lt;&lt; a.out() &lt;&lt; endl ;</a:t>
            </a:r>
          </a:p>
          <a:p>
            <a:pPr algn="just"/>
            <a:r>
              <a:rPr lang="en-US" altLang="zh-CN" sz="1800"/>
              <a:t>   B b ;</a:t>
            </a:r>
          </a:p>
          <a:p>
            <a:pPr algn="just"/>
            <a:r>
              <a:rPr lang="en-US" altLang="zh-CN" sz="1800"/>
              <a:t>   b.addX() ;    b.addY() ;</a:t>
            </a:r>
          </a:p>
          <a:p>
            <a:pPr algn="just"/>
            <a:r>
              <a:rPr lang="en-US" altLang="zh-CN" sz="1800"/>
              <a:t>   cout &lt;&lt; "b.x=" &lt;&lt; b.A::out() &lt;&lt; endl ;</a:t>
            </a:r>
          </a:p>
          <a:p>
            <a:pPr algn="just"/>
            <a:r>
              <a:rPr lang="en-US" altLang="zh-CN" sz="1800"/>
              <a:t>   cout &lt;&lt; "b.y=" &lt;&lt; </a:t>
            </a:r>
            <a:r>
              <a:rPr lang="en-US" altLang="zh-CN" sz="1800" b="1">
                <a:solidFill>
                  <a:srgbClr val="0000FF"/>
                </a:solidFill>
              </a:rPr>
              <a:t>b.out()</a:t>
            </a:r>
            <a:r>
              <a:rPr lang="en-US" altLang="zh-CN" sz="1800"/>
              <a:t> &lt;&lt; endl ;</a:t>
            </a:r>
          </a:p>
          <a:p>
            <a:pPr algn="just"/>
            <a:r>
              <a:rPr lang="en-US" altLang="zh-CN" sz="1800"/>
              <a:t>}</a:t>
            </a:r>
          </a:p>
        </p:txBody>
      </p:sp>
      <p:grpSp>
        <p:nvGrpSpPr>
          <p:cNvPr id="564228" name="Group 4"/>
          <p:cNvGrpSpPr/>
          <p:nvPr/>
        </p:nvGrpSpPr>
        <p:grpSpPr bwMode="auto">
          <a:xfrm>
            <a:off x="5927725" y="1423988"/>
            <a:ext cx="2166938" cy="1600200"/>
            <a:chOff x="3915" y="1392"/>
            <a:chExt cx="1365" cy="1008"/>
          </a:xfrm>
        </p:grpSpPr>
        <p:sp>
          <p:nvSpPr>
            <p:cNvPr id="564229"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public  A</a:t>
              </a:r>
            </a:p>
          </p:txBody>
        </p:sp>
        <p:sp>
          <p:nvSpPr>
            <p:cNvPr id="564230"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64231"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64233" name="AutoShape 9"/>
          <p:cNvSpPr/>
          <p:nvPr/>
        </p:nvSpPr>
        <p:spPr bwMode="auto">
          <a:xfrm>
            <a:off x="4343400" y="2719388"/>
            <a:ext cx="2819400" cy="914400"/>
          </a:xfrm>
          <a:prstGeom prst="borderCallout2">
            <a:avLst>
              <a:gd name="adj1" fmla="val 12500"/>
              <a:gd name="adj2" fmla="val -2704"/>
              <a:gd name="adj3" fmla="val 12500"/>
              <a:gd name="adj4" fmla="val -14301"/>
              <a:gd name="adj5" fmla="val 334375"/>
              <a:gd name="adj6" fmla="val -5101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60000"/>
              </a:lnSpc>
              <a:spcBef>
                <a:spcPct val="50000"/>
              </a:spcBef>
            </a:pPr>
            <a:r>
              <a:rPr lang="zh-CN" altLang="en-US" sz="1800" b="1"/>
              <a:t>调用派生类版本同名函数</a:t>
            </a:r>
          </a:p>
          <a:p>
            <a:pPr eaLnBrk="0" hangingPunct="0">
              <a:lnSpc>
                <a:spcPct val="90000"/>
              </a:lnSpc>
              <a:spcBef>
                <a:spcPct val="50000"/>
              </a:spcBef>
            </a:pPr>
            <a:r>
              <a:rPr lang="zh-CN" altLang="en-US" sz="1800" b="1"/>
              <a:t>返回 </a:t>
            </a:r>
            <a:r>
              <a:rPr lang="en-US" altLang="zh-CN" sz="1800" b="1"/>
              <a:t>b.y </a:t>
            </a:r>
            <a:r>
              <a:rPr lang="zh-CN" altLang="en-US" sz="1800" b="1"/>
              <a:t>的值</a:t>
            </a:r>
          </a:p>
        </p:txBody>
      </p:sp>
      <p:grpSp>
        <p:nvGrpSpPr>
          <p:cNvPr id="564234" name="Group 10"/>
          <p:cNvGrpSpPr/>
          <p:nvPr/>
        </p:nvGrpSpPr>
        <p:grpSpPr bwMode="auto">
          <a:xfrm>
            <a:off x="5638800" y="5157788"/>
            <a:ext cx="2819400" cy="838200"/>
            <a:chOff x="3552" y="3312"/>
            <a:chExt cx="1776" cy="528"/>
          </a:xfrm>
        </p:grpSpPr>
        <p:sp>
          <p:nvSpPr>
            <p:cNvPr id="564235" name="Rectangle 11"/>
            <p:cNvSpPr>
              <a:spLocks noChangeArrowheads="1"/>
            </p:cNvSpPr>
            <p:nvPr/>
          </p:nvSpPr>
          <p:spPr bwMode="auto">
            <a:xfrm>
              <a:off x="3840" y="3312"/>
              <a:ext cx="528" cy="224"/>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a:solidFill>
                    <a:srgbClr val="0000FF"/>
                  </a:solidFill>
                </a:rPr>
                <a:t>1</a:t>
              </a:r>
            </a:p>
          </p:txBody>
        </p:sp>
        <p:sp>
          <p:nvSpPr>
            <p:cNvPr id="564236" name="Rectangle 12"/>
            <p:cNvSpPr>
              <a:spLocks noChangeArrowheads="1"/>
            </p:cNvSpPr>
            <p:nvPr/>
          </p:nvSpPr>
          <p:spPr bwMode="auto">
            <a:xfrm>
              <a:off x="4800" y="3616"/>
              <a:ext cx="528" cy="224"/>
            </a:xfrm>
            <a:prstGeom prst="rect">
              <a:avLst/>
            </a:prstGeom>
            <a:solidFill>
              <a:srgbClr val="CCFF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rPr>
                <a:t>2</a:t>
              </a:r>
            </a:p>
          </p:txBody>
        </p:sp>
        <p:sp>
          <p:nvSpPr>
            <p:cNvPr id="564237" name="Rectangle 13"/>
            <p:cNvSpPr>
              <a:spLocks noChangeArrowheads="1"/>
            </p:cNvSpPr>
            <p:nvPr/>
          </p:nvSpPr>
          <p:spPr bwMode="auto">
            <a:xfrm>
              <a:off x="3840" y="3616"/>
              <a:ext cx="528" cy="224"/>
            </a:xfrm>
            <a:prstGeom prst="rect">
              <a:avLst/>
            </a:prstGeom>
            <a:gradFill rotWithShape="0">
              <a:gsLst>
                <a:gs pos="0">
                  <a:srgbClr val="FFFFFF"/>
                </a:gs>
                <a:gs pos="50000">
                  <a:srgbClr val="FF99FF"/>
                </a:gs>
                <a:gs pos="100000">
                  <a:srgbClr val="FFFFFF"/>
                </a:gs>
              </a:gsLst>
              <a:lin ang="5400000" scaled="1"/>
            </a:gradFill>
            <a:ln w="9525">
              <a:solidFill>
                <a:schemeClr val="tx1"/>
              </a:solidFill>
              <a:prstDash val="dash"/>
              <a:miter lim="800000"/>
            </a:ln>
            <a:effectLst/>
          </p:spPr>
          <p:txBody>
            <a:bodyPr/>
            <a:lstStyle/>
            <a:p>
              <a:pPr>
                <a:spcBef>
                  <a:spcPct val="20000"/>
                </a:spcBef>
                <a:buClr>
                  <a:schemeClr val="tx2"/>
                </a:buClr>
                <a:buFont typeface="Wingdings" panose="05000000000000000000" pitchFamily="2" charset="2"/>
                <a:buNone/>
              </a:pPr>
              <a:r>
                <a:rPr lang="en-US" altLang="zh-CN" sz="1600" b="1" i="1">
                  <a:solidFill>
                    <a:schemeClr val="accent2"/>
                  </a:solidFill>
                  <a:effectLst>
                    <a:outerShdw blurRad="38100" dist="38100" dir="2700000" algn="tl">
                      <a:srgbClr val="000000"/>
                    </a:outerShdw>
                  </a:effectLst>
                </a:rPr>
                <a:t>2</a:t>
              </a:r>
            </a:p>
          </p:txBody>
        </p:sp>
        <p:sp>
          <p:nvSpPr>
            <p:cNvPr id="564238" name="Text Box 14"/>
            <p:cNvSpPr txBox="1">
              <a:spLocks noChangeArrowheads="1"/>
            </p:cNvSpPr>
            <p:nvPr/>
          </p:nvSpPr>
          <p:spPr bwMode="auto">
            <a:xfrm>
              <a:off x="3552" y="3615"/>
              <a:ext cx="276" cy="212"/>
            </a:xfrm>
            <a:prstGeom prst="rect">
              <a:avLst/>
            </a:prstGeom>
            <a:noFill/>
            <a:ln w="9525">
              <a:noFill/>
              <a:miter lim="800000"/>
            </a:ln>
            <a:effectLst/>
          </p:spPr>
          <p:txBody>
            <a:bodyPr wrap="none">
              <a:spAutoFit/>
            </a:bodyPr>
            <a:lstStyle/>
            <a:p>
              <a:pPr algn="l"/>
              <a:r>
                <a:rPr lang="en-US" altLang="zh-CN" sz="1600" b="1" i="1"/>
                <a:t>b.x</a:t>
              </a:r>
            </a:p>
          </p:txBody>
        </p:sp>
        <p:sp>
          <p:nvSpPr>
            <p:cNvPr id="564239" name="Text Box 15"/>
            <p:cNvSpPr txBox="1">
              <a:spLocks noChangeArrowheads="1"/>
            </p:cNvSpPr>
            <p:nvPr/>
          </p:nvSpPr>
          <p:spPr bwMode="auto">
            <a:xfrm>
              <a:off x="3552" y="3327"/>
              <a:ext cx="276" cy="212"/>
            </a:xfrm>
            <a:prstGeom prst="rect">
              <a:avLst/>
            </a:prstGeom>
            <a:noFill/>
            <a:ln w="9525">
              <a:noFill/>
              <a:miter lim="800000"/>
            </a:ln>
            <a:effectLst/>
          </p:spPr>
          <p:txBody>
            <a:bodyPr wrap="none">
              <a:spAutoFit/>
            </a:bodyPr>
            <a:lstStyle/>
            <a:p>
              <a:pPr algn="l"/>
              <a:r>
                <a:rPr lang="en-US" altLang="zh-CN" sz="1600" b="1" i="1"/>
                <a:t>a.x</a:t>
              </a:r>
            </a:p>
          </p:txBody>
        </p:sp>
        <p:sp>
          <p:nvSpPr>
            <p:cNvPr id="564240" name="Text Box 16"/>
            <p:cNvSpPr txBox="1">
              <a:spLocks noChangeArrowheads="1"/>
            </p:cNvSpPr>
            <p:nvPr/>
          </p:nvSpPr>
          <p:spPr bwMode="auto">
            <a:xfrm>
              <a:off x="4524" y="3628"/>
              <a:ext cx="269" cy="212"/>
            </a:xfrm>
            <a:prstGeom prst="rect">
              <a:avLst/>
            </a:prstGeom>
            <a:noFill/>
            <a:ln w="9525">
              <a:noFill/>
              <a:miter lim="800000"/>
            </a:ln>
            <a:effectLst/>
          </p:spPr>
          <p:txBody>
            <a:bodyPr wrap="none">
              <a:spAutoFit/>
            </a:bodyPr>
            <a:lstStyle/>
            <a:p>
              <a:pPr algn="l"/>
              <a:r>
                <a:rPr lang="en-US" altLang="zh-CN" sz="1600" b="1" i="1"/>
                <a:t>b.y</a:t>
              </a:r>
            </a:p>
          </p:txBody>
        </p:sp>
      </p:grpSp>
      <p:sp>
        <p:nvSpPr>
          <p:cNvPr id="564241" name="Oval 17"/>
          <p:cNvSpPr>
            <a:spLocks noChangeArrowheads="1"/>
          </p:cNvSpPr>
          <p:nvPr/>
        </p:nvSpPr>
        <p:spPr bwMode="auto">
          <a:xfrm>
            <a:off x="4495800" y="4014788"/>
            <a:ext cx="990600" cy="381000"/>
          </a:xfrm>
          <a:prstGeom prst="ellipse">
            <a:avLst/>
          </a:prstGeom>
          <a:noFill/>
          <a:ln w="19050">
            <a:solidFill>
              <a:srgbClr val="FF3300"/>
            </a:solidFill>
            <a:round/>
          </a:ln>
          <a:effectLst/>
        </p:spPr>
        <p:txBody>
          <a:bodyPr wrap="none" anchor="ctr"/>
          <a:lstStyle/>
          <a:p>
            <a:endParaRPr lang="zh-CN" altLang="en-US"/>
          </a:p>
        </p:txBody>
      </p:sp>
      <p:sp>
        <p:nvSpPr>
          <p:cNvPr id="564242" name="Rectangle 18"/>
          <p:cNvSpPr>
            <a:spLocks noGrp="1" noChangeArrowheads="1"/>
          </p:cNvSpPr>
          <p:nvPr>
            <p:ph type="title" idx="4294967295"/>
          </p:nvPr>
        </p:nvSpPr>
        <p:spPr>
          <a:xfrm flipV="1">
            <a:off x="7747000" y="115888"/>
            <a:ext cx="1146175" cy="173037"/>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4244" name="Rectangle 20"/>
          <p:cNvSpPr>
            <a:spLocks noChangeArrowheads="1"/>
          </p:cNvSpPr>
          <p:nvPr/>
        </p:nvSpPr>
        <p:spPr bwMode="auto">
          <a:xfrm>
            <a:off x="5434965" y="439738"/>
            <a:ext cx="320103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8-2  </a:t>
            </a:r>
            <a:r>
              <a:rPr lang="zh-CN" altLang="en-US" sz="2000" b="1" i="1">
                <a:solidFill>
                  <a:srgbClr val="008000"/>
                </a:solidFill>
              </a:rPr>
              <a:t>私有数据成员的测试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4241"/>
                                        </p:tgtEl>
                                        <p:attrNameLst>
                                          <p:attrName>style.visibility</p:attrName>
                                        </p:attrNameLst>
                                      </p:cBhvr>
                                      <p:to>
                                        <p:strVal val="visible"/>
                                      </p:to>
                                    </p:set>
                                    <p:animEffect transition="in" filter="box(out)">
                                      <p:cBhvr>
                                        <p:cTn id="7" dur="500"/>
                                        <p:tgtEl>
                                          <p:spTgt spid="5642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64233"/>
                                        </p:tgtEl>
                                        <p:attrNameLst>
                                          <p:attrName>style.visibility</p:attrName>
                                        </p:attrNameLst>
                                      </p:cBhvr>
                                      <p:to>
                                        <p:strVal val="visible"/>
                                      </p:to>
                                    </p:set>
                                    <p:animEffect transition="in" filter="barn(outHorizontal)">
                                      <p:cBhvr>
                                        <p:cTn id="12" dur="500"/>
                                        <p:tgtEl>
                                          <p:spTgt spid="56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33" grpId="0" bldLvl="0" animBg="1" autoUpdateAnimBg="0"/>
      <p:bldP spid="564241"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grpSp>
        <p:nvGrpSpPr>
          <p:cNvPr id="551939" name="Group 3"/>
          <p:cNvGrpSpPr/>
          <p:nvPr/>
        </p:nvGrpSpPr>
        <p:grpSpPr bwMode="auto">
          <a:xfrm>
            <a:off x="2725738" y="2146300"/>
            <a:ext cx="3598862" cy="2879725"/>
            <a:chOff x="1872" y="1352"/>
            <a:chExt cx="2064" cy="1600"/>
          </a:xfrm>
        </p:grpSpPr>
        <p:sp>
          <p:nvSpPr>
            <p:cNvPr id="551940" name="Rectangle 4"/>
            <p:cNvSpPr>
              <a:spLocks noChangeArrowheads="1"/>
            </p:cNvSpPr>
            <p:nvPr/>
          </p:nvSpPr>
          <p:spPr bwMode="auto">
            <a:xfrm>
              <a:off x="1872" y="2096"/>
              <a:ext cx="1056" cy="212"/>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public </a:t>
              </a:r>
              <a:r>
                <a:rPr lang="zh-CN" altLang="en-US" sz="1800" b="1" i="1"/>
                <a:t>成员</a:t>
              </a:r>
              <a:endParaRPr lang="zh-CN" altLang="en-US" sz="1800" b="1" i="1">
                <a:solidFill>
                  <a:srgbClr val="0000FF"/>
                </a:solidFill>
              </a:endParaRPr>
            </a:p>
          </p:txBody>
        </p:sp>
        <p:sp>
          <p:nvSpPr>
            <p:cNvPr id="551941" name="Rectangle 5"/>
            <p:cNvSpPr>
              <a:spLocks noChangeArrowheads="1"/>
            </p:cNvSpPr>
            <p:nvPr/>
          </p:nvSpPr>
          <p:spPr bwMode="auto">
            <a:xfrm>
              <a:off x="1872" y="1885"/>
              <a:ext cx="1056" cy="211"/>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endParaRPr lang="zh-CN" altLang="en-US" sz="1800" b="1" i="1">
                <a:solidFill>
                  <a:srgbClr val="0000FF"/>
                </a:solidFill>
              </a:endParaRPr>
            </a:p>
          </p:txBody>
        </p:sp>
        <p:sp>
          <p:nvSpPr>
            <p:cNvPr id="551942" name="Rectangle 6"/>
            <p:cNvSpPr>
              <a:spLocks noChangeArrowheads="1"/>
            </p:cNvSpPr>
            <p:nvPr/>
          </p:nvSpPr>
          <p:spPr bwMode="auto">
            <a:xfrm>
              <a:off x="1872" y="1677"/>
              <a:ext cx="1056" cy="211"/>
            </a:xfrm>
            <a:prstGeom prst="rect">
              <a:avLst/>
            </a:prstGeom>
            <a:solidFill>
              <a:srgbClr val="FF6600"/>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51943" name="Line 7"/>
            <p:cNvSpPr>
              <a:spLocks noChangeShapeType="1"/>
            </p:cNvSpPr>
            <p:nvPr/>
          </p:nvSpPr>
          <p:spPr bwMode="auto">
            <a:xfrm>
              <a:off x="1872" y="1885"/>
              <a:ext cx="2064" cy="0"/>
            </a:xfrm>
            <a:prstGeom prst="line">
              <a:avLst/>
            </a:prstGeom>
            <a:noFill/>
            <a:ln w="12700">
              <a:solidFill>
                <a:schemeClr val="tx1"/>
              </a:solidFill>
              <a:round/>
            </a:ln>
            <a:effectLst/>
          </p:spPr>
          <p:txBody>
            <a:bodyPr wrap="none" anchor="ctr"/>
            <a:lstStyle/>
            <a:p>
              <a:endParaRPr lang="zh-CN" altLang="en-US"/>
            </a:p>
          </p:txBody>
        </p:sp>
        <p:sp>
          <p:nvSpPr>
            <p:cNvPr id="551944" name="Line 8"/>
            <p:cNvSpPr>
              <a:spLocks noChangeShapeType="1"/>
            </p:cNvSpPr>
            <p:nvPr/>
          </p:nvSpPr>
          <p:spPr bwMode="auto">
            <a:xfrm>
              <a:off x="1872" y="2096"/>
              <a:ext cx="2064" cy="0"/>
            </a:xfrm>
            <a:prstGeom prst="line">
              <a:avLst/>
            </a:prstGeom>
            <a:noFill/>
            <a:ln w="12700">
              <a:solidFill>
                <a:schemeClr val="tx1"/>
              </a:solidFill>
              <a:round/>
            </a:ln>
            <a:effectLst/>
          </p:spPr>
          <p:txBody>
            <a:bodyPr wrap="none" anchor="ctr"/>
            <a:lstStyle/>
            <a:p>
              <a:endParaRPr lang="zh-CN" altLang="en-US"/>
            </a:p>
          </p:txBody>
        </p:sp>
        <p:sp>
          <p:nvSpPr>
            <p:cNvPr id="551945" name="Line 9"/>
            <p:cNvSpPr>
              <a:spLocks noChangeShapeType="1"/>
            </p:cNvSpPr>
            <p:nvPr/>
          </p:nvSpPr>
          <p:spPr bwMode="auto">
            <a:xfrm>
              <a:off x="1872" y="2308"/>
              <a:ext cx="2064" cy="0"/>
            </a:xfrm>
            <a:prstGeom prst="line">
              <a:avLst/>
            </a:prstGeom>
            <a:noFill/>
            <a:ln w="12700">
              <a:solidFill>
                <a:schemeClr val="tx1"/>
              </a:solidFill>
              <a:round/>
            </a:ln>
            <a:effectLst/>
          </p:spPr>
          <p:txBody>
            <a:bodyPr wrap="none" anchor="ctr"/>
            <a:lstStyle/>
            <a:p>
              <a:endParaRPr lang="zh-CN" altLang="en-US"/>
            </a:p>
          </p:txBody>
        </p:sp>
        <p:sp>
          <p:nvSpPr>
            <p:cNvPr id="551946" name="Line 10"/>
            <p:cNvSpPr>
              <a:spLocks noChangeShapeType="1"/>
            </p:cNvSpPr>
            <p:nvPr/>
          </p:nvSpPr>
          <p:spPr bwMode="auto">
            <a:xfrm>
              <a:off x="1872" y="1896"/>
              <a:ext cx="0" cy="412"/>
            </a:xfrm>
            <a:prstGeom prst="line">
              <a:avLst/>
            </a:prstGeom>
            <a:noFill/>
            <a:ln w="12700">
              <a:solidFill>
                <a:schemeClr val="tx1"/>
              </a:solidFill>
              <a:round/>
            </a:ln>
            <a:effectLst/>
          </p:spPr>
          <p:txBody>
            <a:bodyPr wrap="none" anchor="ctr"/>
            <a:lstStyle/>
            <a:p>
              <a:endParaRPr lang="zh-CN" altLang="en-US"/>
            </a:p>
          </p:txBody>
        </p:sp>
        <p:sp>
          <p:nvSpPr>
            <p:cNvPr id="551947" name="Line 11"/>
            <p:cNvSpPr>
              <a:spLocks noChangeShapeType="1"/>
            </p:cNvSpPr>
            <p:nvPr/>
          </p:nvSpPr>
          <p:spPr bwMode="auto">
            <a:xfrm>
              <a:off x="3936" y="1896"/>
              <a:ext cx="0" cy="412"/>
            </a:xfrm>
            <a:prstGeom prst="line">
              <a:avLst/>
            </a:prstGeom>
            <a:noFill/>
            <a:ln w="12700">
              <a:solidFill>
                <a:schemeClr val="tx1"/>
              </a:solidFill>
              <a:round/>
            </a:ln>
            <a:effectLst/>
          </p:spPr>
          <p:txBody>
            <a:bodyPr wrap="none" anchor="ctr"/>
            <a:lstStyle/>
            <a:p>
              <a:endParaRPr lang="zh-CN" altLang="en-US"/>
            </a:p>
          </p:txBody>
        </p:sp>
        <p:sp>
          <p:nvSpPr>
            <p:cNvPr id="551948" name="Rectangle 12"/>
            <p:cNvSpPr>
              <a:spLocks noChangeArrowheads="1"/>
            </p:cNvSpPr>
            <p:nvPr/>
          </p:nvSpPr>
          <p:spPr bwMode="auto">
            <a:xfrm>
              <a:off x="2928" y="2741"/>
              <a:ext cx="1008" cy="211"/>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public </a:t>
              </a:r>
              <a:r>
                <a:rPr lang="zh-CN" altLang="en-US" sz="1800" b="1" i="1"/>
                <a:t>成员</a:t>
              </a:r>
            </a:p>
          </p:txBody>
        </p:sp>
        <p:sp>
          <p:nvSpPr>
            <p:cNvPr id="551949" name="Rectangle 13"/>
            <p:cNvSpPr>
              <a:spLocks noChangeArrowheads="1"/>
            </p:cNvSpPr>
            <p:nvPr/>
          </p:nvSpPr>
          <p:spPr bwMode="auto">
            <a:xfrm>
              <a:off x="2928" y="2530"/>
              <a:ext cx="1008" cy="211"/>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p>
          </p:txBody>
        </p:sp>
        <p:sp>
          <p:nvSpPr>
            <p:cNvPr id="551950" name="Rectangle 14"/>
            <p:cNvSpPr>
              <a:spLocks noChangeArrowheads="1"/>
            </p:cNvSpPr>
            <p:nvPr/>
          </p:nvSpPr>
          <p:spPr bwMode="auto">
            <a:xfrm>
              <a:off x="2928" y="2308"/>
              <a:ext cx="1008" cy="222"/>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51951" name="Line 15"/>
            <p:cNvSpPr>
              <a:spLocks noChangeShapeType="1"/>
            </p:cNvSpPr>
            <p:nvPr/>
          </p:nvSpPr>
          <p:spPr bwMode="auto">
            <a:xfrm>
              <a:off x="2928" y="2308"/>
              <a:ext cx="1008" cy="0"/>
            </a:xfrm>
            <a:prstGeom prst="line">
              <a:avLst/>
            </a:prstGeom>
            <a:noFill/>
            <a:ln w="12700" cap="sq">
              <a:solidFill>
                <a:schemeClr val="tx1"/>
              </a:solidFill>
              <a:round/>
            </a:ln>
            <a:effectLst/>
          </p:spPr>
          <p:txBody>
            <a:bodyPr wrap="none" anchor="ctr"/>
            <a:lstStyle/>
            <a:p>
              <a:endParaRPr lang="zh-CN" altLang="en-US"/>
            </a:p>
          </p:txBody>
        </p:sp>
        <p:sp>
          <p:nvSpPr>
            <p:cNvPr id="551952" name="Line 16"/>
            <p:cNvSpPr>
              <a:spLocks noChangeShapeType="1"/>
            </p:cNvSpPr>
            <p:nvPr/>
          </p:nvSpPr>
          <p:spPr bwMode="auto">
            <a:xfrm>
              <a:off x="2928" y="2530"/>
              <a:ext cx="1008" cy="0"/>
            </a:xfrm>
            <a:prstGeom prst="line">
              <a:avLst/>
            </a:prstGeom>
            <a:noFill/>
            <a:ln w="12700">
              <a:solidFill>
                <a:schemeClr val="tx1"/>
              </a:solidFill>
              <a:round/>
            </a:ln>
            <a:effectLst/>
          </p:spPr>
          <p:txBody>
            <a:bodyPr wrap="none" anchor="ctr"/>
            <a:lstStyle/>
            <a:p>
              <a:endParaRPr lang="zh-CN" altLang="en-US"/>
            </a:p>
          </p:txBody>
        </p:sp>
        <p:sp>
          <p:nvSpPr>
            <p:cNvPr id="551953" name="Line 17"/>
            <p:cNvSpPr>
              <a:spLocks noChangeShapeType="1"/>
            </p:cNvSpPr>
            <p:nvPr/>
          </p:nvSpPr>
          <p:spPr bwMode="auto">
            <a:xfrm>
              <a:off x="2928" y="2741"/>
              <a:ext cx="1008" cy="0"/>
            </a:xfrm>
            <a:prstGeom prst="line">
              <a:avLst/>
            </a:prstGeom>
            <a:noFill/>
            <a:ln w="12700">
              <a:solidFill>
                <a:schemeClr val="tx1"/>
              </a:solidFill>
              <a:round/>
            </a:ln>
            <a:effectLst/>
          </p:spPr>
          <p:txBody>
            <a:bodyPr wrap="none" anchor="ctr"/>
            <a:lstStyle/>
            <a:p>
              <a:endParaRPr lang="zh-CN" altLang="en-US"/>
            </a:p>
          </p:txBody>
        </p:sp>
        <p:sp>
          <p:nvSpPr>
            <p:cNvPr id="551954" name="Line 18"/>
            <p:cNvSpPr>
              <a:spLocks noChangeShapeType="1"/>
            </p:cNvSpPr>
            <p:nvPr/>
          </p:nvSpPr>
          <p:spPr bwMode="auto">
            <a:xfrm>
              <a:off x="2928" y="2952"/>
              <a:ext cx="1008" cy="0"/>
            </a:xfrm>
            <a:prstGeom prst="line">
              <a:avLst/>
            </a:prstGeom>
            <a:noFill/>
            <a:ln w="12700" cap="sq">
              <a:solidFill>
                <a:schemeClr val="tx1"/>
              </a:solidFill>
              <a:round/>
            </a:ln>
            <a:effectLst/>
          </p:spPr>
          <p:txBody>
            <a:bodyPr wrap="none" anchor="ctr"/>
            <a:lstStyle/>
            <a:p>
              <a:endParaRPr lang="zh-CN" altLang="en-US"/>
            </a:p>
          </p:txBody>
        </p:sp>
        <p:sp>
          <p:nvSpPr>
            <p:cNvPr id="551955" name="Line 19"/>
            <p:cNvSpPr>
              <a:spLocks noChangeShapeType="1"/>
            </p:cNvSpPr>
            <p:nvPr/>
          </p:nvSpPr>
          <p:spPr bwMode="auto">
            <a:xfrm>
              <a:off x="3936" y="2308"/>
              <a:ext cx="0" cy="644"/>
            </a:xfrm>
            <a:prstGeom prst="line">
              <a:avLst/>
            </a:prstGeom>
            <a:noFill/>
            <a:ln w="12700" cap="sq">
              <a:solidFill>
                <a:schemeClr val="tx1"/>
              </a:solidFill>
              <a:round/>
            </a:ln>
            <a:effectLst/>
          </p:spPr>
          <p:txBody>
            <a:bodyPr wrap="none" anchor="ctr"/>
            <a:lstStyle/>
            <a:p>
              <a:endParaRPr lang="zh-CN" altLang="en-US"/>
            </a:p>
          </p:txBody>
        </p:sp>
        <p:sp>
          <p:nvSpPr>
            <p:cNvPr id="551956" name="Line 20"/>
            <p:cNvSpPr>
              <a:spLocks noChangeShapeType="1"/>
            </p:cNvSpPr>
            <p:nvPr/>
          </p:nvSpPr>
          <p:spPr bwMode="auto">
            <a:xfrm>
              <a:off x="2928" y="2308"/>
              <a:ext cx="0" cy="644"/>
            </a:xfrm>
            <a:prstGeom prst="line">
              <a:avLst/>
            </a:prstGeom>
            <a:noFill/>
            <a:ln w="12700" cap="sq">
              <a:solidFill>
                <a:schemeClr val="tx1"/>
              </a:solidFill>
              <a:round/>
            </a:ln>
            <a:effectLst/>
          </p:spPr>
          <p:txBody>
            <a:bodyPr wrap="none" anchor="ctr"/>
            <a:lstStyle/>
            <a:p>
              <a:endParaRPr lang="zh-CN" altLang="en-US"/>
            </a:p>
          </p:txBody>
        </p:sp>
        <p:sp>
          <p:nvSpPr>
            <p:cNvPr id="551957" name="Text Box 21"/>
            <p:cNvSpPr txBox="1">
              <a:spLocks noChangeArrowheads="1"/>
            </p:cNvSpPr>
            <p:nvPr/>
          </p:nvSpPr>
          <p:spPr bwMode="auto">
            <a:xfrm>
              <a:off x="2140" y="1352"/>
              <a:ext cx="397" cy="221"/>
            </a:xfrm>
            <a:prstGeom prst="rect">
              <a:avLst/>
            </a:prstGeom>
            <a:noFill/>
            <a:ln w="9525">
              <a:noFill/>
              <a:miter lim="800000"/>
            </a:ln>
            <a:effectLst/>
          </p:spPr>
          <p:txBody>
            <a:bodyPr wrap="none">
              <a:spAutoFit/>
            </a:bodyPr>
            <a:lstStyle/>
            <a:p>
              <a:pPr algn="l"/>
              <a:r>
                <a:rPr lang="zh-CN" altLang="en-US" sz="2000" b="1"/>
                <a:t>基类</a:t>
              </a:r>
            </a:p>
          </p:txBody>
        </p:sp>
        <p:sp>
          <p:nvSpPr>
            <p:cNvPr id="551958" name="Text Box 22"/>
            <p:cNvSpPr txBox="1">
              <a:spLocks noChangeArrowheads="1"/>
            </p:cNvSpPr>
            <p:nvPr/>
          </p:nvSpPr>
          <p:spPr bwMode="auto">
            <a:xfrm>
              <a:off x="3216" y="1352"/>
              <a:ext cx="542" cy="221"/>
            </a:xfrm>
            <a:prstGeom prst="rect">
              <a:avLst/>
            </a:prstGeom>
            <a:noFill/>
            <a:ln w="9525">
              <a:noFill/>
              <a:miter lim="800000"/>
            </a:ln>
            <a:effectLst/>
          </p:spPr>
          <p:txBody>
            <a:bodyPr wrap="none">
              <a:spAutoFit/>
            </a:bodyPr>
            <a:lstStyle/>
            <a:p>
              <a:pPr algn="l"/>
              <a:r>
                <a:rPr lang="zh-CN" altLang="en-US" sz="2000" b="1"/>
                <a:t>派生类</a:t>
              </a:r>
            </a:p>
          </p:txBody>
        </p:sp>
        <p:sp>
          <p:nvSpPr>
            <p:cNvPr id="551959" name="Rectangle 23"/>
            <p:cNvSpPr>
              <a:spLocks noChangeArrowheads="1"/>
            </p:cNvSpPr>
            <p:nvPr/>
          </p:nvSpPr>
          <p:spPr bwMode="auto">
            <a:xfrm>
              <a:off x="2928" y="1677"/>
              <a:ext cx="1008" cy="211"/>
            </a:xfrm>
            <a:prstGeom prst="rect">
              <a:avLst/>
            </a:prstGeom>
            <a:solidFill>
              <a:srgbClr val="FF6600">
                <a:alpha val="50000"/>
              </a:srgbClr>
            </a:solidFill>
            <a:ln w="9525">
              <a:solidFill>
                <a:schemeClr val="tx1"/>
              </a:solidFill>
              <a:prstDash val="dash"/>
              <a:miter lim="800000"/>
            </a:ln>
            <a:effectLst/>
          </p:spPr>
          <p:txBody>
            <a:bodyPr/>
            <a:lstStyle/>
            <a:p>
              <a:pPr algn="l">
                <a:spcBef>
                  <a:spcPct val="20000"/>
                </a:spcBef>
                <a:buClr>
                  <a:schemeClr val="tx2"/>
                </a:buClr>
                <a:buFont typeface="Wingdings" panose="05000000000000000000" pitchFamily="2" charset="2"/>
                <a:buNone/>
              </a:pPr>
              <a:endParaRPr lang="zh-CN" altLang="zh-CN" sz="1800" b="1" i="1"/>
            </a:p>
          </p:txBody>
        </p:sp>
        <p:sp>
          <p:nvSpPr>
            <p:cNvPr id="551960" name="Rectangle 24"/>
            <p:cNvSpPr>
              <a:spLocks noChangeArrowheads="1"/>
            </p:cNvSpPr>
            <p:nvPr/>
          </p:nvSpPr>
          <p:spPr bwMode="auto">
            <a:xfrm>
              <a:off x="2928" y="1879"/>
              <a:ext cx="1008" cy="211"/>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endParaRPr lang="zh-CN" altLang="en-US" sz="1800" b="1" i="1">
                <a:solidFill>
                  <a:srgbClr val="0000FF"/>
                </a:solidFill>
              </a:endParaRPr>
            </a:p>
          </p:txBody>
        </p:sp>
        <p:sp>
          <p:nvSpPr>
            <p:cNvPr id="551961" name="Rectangle 25"/>
            <p:cNvSpPr>
              <a:spLocks noChangeArrowheads="1"/>
            </p:cNvSpPr>
            <p:nvPr/>
          </p:nvSpPr>
          <p:spPr bwMode="auto">
            <a:xfrm>
              <a:off x="2928" y="2093"/>
              <a:ext cx="1008" cy="211"/>
            </a:xfrm>
            <a:prstGeom prst="rect">
              <a:avLst/>
            </a:prstGeom>
            <a:solidFill>
              <a:srgbClr val="FF99FF"/>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endParaRPr lang="zh-CN" altLang="en-US" sz="1800" b="1" i="1">
                <a:solidFill>
                  <a:srgbClr val="0000FF"/>
                </a:solidFill>
              </a:endParaRPr>
            </a:p>
          </p:txBody>
        </p:sp>
      </p:grpSp>
      <p:sp>
        <p:nvSpPr>
          <p:cNvPr id="551962" name="Rectangle 26"/>
          <p:cNvSpPr>
            <a:spLocks noChangeArrowheads="1"/>
          </p:cNvSpPr>
          <p:nvPr/>
        </p:nvSpPr>
        <p:spPr bwMode="auto">
          <a:xfrm>
            <a:off x="690563" y="838200"/>
            <a:ext cx="1708150" cy="457200"/>
          </a:xfrm>
          <a:prstGeom prst="rect">
            <a:avLst/>
          </a:prstGeom>
          <a:noFill/>
          <a:ln w="9525">
            <a:noFill/>
            <a:miter lim="800000"/>
          </a:ln>
          <a:effectLst/>
        </p:spPr>
        <p:txBody>
          <a:bodyPr wrap="none">
            <a:spAutoFit/>
          </a:bodyPr>
          <a:lstStyle/>
          <a:p>
            <a:r>
              <a:rPr lang="en-US" altLang="zh-CN" b="1" i="1">
                <a:solidFill>
                  <a:srgbClr val="008000"/>
                </a:solidFill>
                <a:latin typeface="宋体" panose="02010600030101010101" pitchFamily="2" charset="-122"/>
              </a:rPr>
              <a:t>2.</a:t>
            </a:r>
            <a:r>
              <a:rPr lang="zh-CN" altLang="en-US" b="1" i="1">
                <a:solidFill>
                  <a:srgbClr val="008000"/>
                </a:solidFill>
                <a:latin typeface="宋体" panose="02010600030101010101" pitchFamily="2" charset="-122"/>
              </a:rPr>
              <a:t>私有继承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1962"/>
                                        </p:tgtEl>
                                        <p:attrNameLst>
                                          <p:attrName>style.visibility</p:attrName>
                                        </p:attrNameLst>
                                      </p:cBhvr>
                                      <p:to>
                                        <p:strVal val="visible"/>
                                      </p:to>
                                    </p:set>
                                    <p:animEffect transition="in" filter="checkerboard(across)">
                                      <p:cBhvr>
                                        <p:cTn id="7" dur="500"/>
                                        <p:tgtEl>
                                          <p:spTgt spid="5519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1939"/>
                                        </p:tgtEl>
                                        <p:attrNameLst>
                                          <p:attrName>style.visibility</p:attrName>
                                        </p:attrNameLst>
                                      </p:cBhvr>
                                      <p:to>
                                        <p:strVal val="visible"/>
                                      </p:to>
                                    </p:set>
                                    <p:animEffect transition="in" filter="blinds(horizontal)">
                                      <p:cBhvr>
                                        <p:cTn id="12" dur="500"/>
                                        <p:tgtEl>
                                          <p:spTgt spid="55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441325" y="504825"/>
            <a:ext cx="8093075" cy="5870575"/>
          </a:xfrm>
          <a:prstGeom prst="rect">
            <a:avLst/>
          </a:prstGeom>
          <a:noFill/>
          <a:ln w="9525">
            <a:noFill/>
            <a:miter lim="800000"/>
          </a:ln>
          <a:effectLst/>
        </p:spPr>
        <p:txBody>
          <a:bodyPr>
            <a:spAutoFit/>
          </a:bodyPr>
          <a:lstStyle/>
          <a:p>
            <a:pPr algn="just">
              <a:lnSpc>
                <a:spcPct val="105000"/>
              </a:lnSpc>
            </a:pPr>
            <a:r>
              <a:rPr lang="en-US" altLang="zh-CN" sz="1800" b="1" dirty="0"/>
              <a:t>#include&lt;</a:t>
            </a:r>
            <a:r>
              <a:rPr lang="en-US" altLang="zh-CN" sz="1800" b="1" dirty="0" err="1"/>
              <a:t>iostream</a:t>
            </a:r>
            <a:r>
              <a:rPr lang="en-US" altLang="zh-CN" sz="1800" b="1" dirty="0"/>
              <a:t>&gt;</a:t>
            </a:r>
          </a:p>
          <a:p>
            <a:pPr algn="just">
              <a:lnSpc>
                <a:spcPct val="105000"/>
              </a:lnSpc>
            </a:pPr>
            <a:r>
              <a:rPr lang="en-US" altLang="zh-CN" sz="1800" b="1" dirty="0"/>
              <a:t>using namespace std ;</a:t>
            </a:r>
          </a:p>
          <a:p>
            <a:pPr algn="just">
              <a:lnSpc>
                <a:spcPct val="105000"/>
              </a:lnSpc>
            </a:pPr>
            <a:r>
              <a:rPr lang="en-US" altLang="zh-CN" sz="1800" b="1" dirty="0">
                <a:solidFill>
                  <a:schemeClr val="accent2"/>
                </a:solidFill>
              </a:rPr>
              <a:t>class A</a:t>
            </a:r>
          </a:p>
          <a:p>
            <a:pPr algn="just">
              <a:lnSpc>
                <a:spcPct val="105000"/>
              </a:lnSpc>
            </a:pPr>
            <a:r>
              <a:rPr lang="en-US" altLang="zh-CN" sz="1800" b="1" dirty="0"/>
              <a:t>{ public :</a:t>
            </a:r>
          </a:p>
          <a:p>
            <a:pPr algn="just">
              <a:lnSpc>
                <a:spcPct val="105000"/>
              </a:lnSpc>
            </a:pPr>
            <a:r>
              <a:rPr lang="en-US" altLang="zh-CN" sz="1800" b="1" dirty="0"/>
              <a:t>      void  </a:t>
            </a:r>
            <a:r>
              <a:rPr lang="en-US" altLang="zh-CN" sz="1800" b="1" dirty="0" err="1"/>
              <a:t>get_XY</a:t>
            </a:r>
            <a:r>
              <a:rPr lang="en-US" altLang="zh-CN" sz="1800" b="1" dirty="0"/>
              <a:t>()  { </a:t>
            </a:r>
            <a:r>
              <a:rPr lang="en-US" altLang="zh-CN" sz="1800" b="1" dirty="0" err="1"/>
              <a:t>cout</a:t>
            </a:r>
            <a:r>
              <a:rPr lang="en-US" altLang="zh-CN" sz="1800" b="1" dirty="0"/>
              <a:t> &lt;&lt; "Enter two numbers of x and y : " ;  </a:t>
            </a:r>
            <a:r>
              <a:rPr lang="en-US" altLang="zh-CN" sz="1800" b="1" dirty="0" err="1"/>
              <a:t>cin</a:t>
            </a:r>
            <a:r>
              <a:rPr lang="en-US" altLang="zh-CN" sz="1800" b="1" dirty="0"/>
              <a:t> &gt;&gt; x &gt;&gt; y ; }</a:t>
            </a:r>
          </a:p>
          <a:p>
            <a:pPr algn="just">
              <a:lnSpc>
                <a:spcPct val="105000"/>
              </a:lnSpc>
            </a:pPr>
            <a:r>
              <a:rPr lang="en-US" altLang="zh-CN" sz="1800" b="1" dirty="0"/>
              <a:t>      void  </a:t>
            </a:r>
            <a:r>
              <a:rPr lang="en-US" altLang="zh-CN" sz="1800" b="1" dirty="0" err="1"/>
              <a:t>put_XY</a:t>
            </a:r>
            <a:r>
              <a:rPr lang="en-US" altLang="zh-CN" sz="1800" b="1" dirty="0"/>
              <a:t>()    { </a:t>
            </a:r>
            <a:r>
              <a:rPr lang="en-US" altLang="zh-CN" sz="1800" b="1" dirty="0" err="1"/>
              <a:t>cout</a:t>
            </a:r>
            <a:r>
              <a:rPr lang="en-US" altLang="zh-CN" sz="1800" b="1" dirty="0"/>
              <a:t> &lt;&lt; "x = "&lt;&lt; x &lt;&lt; ", y = " &lt;&lt; y &lt;&lt; '\n' ; }</a:t>
            </a:r>
          </a:p>
          <a:p>
            <a:pPr algn="just">
              <a:lnSpc>
                <a:spcPct val="105000"/>
              </a:lnSpc>
            </a:pPr>
            <a:r>
              <a:rPr lang="en-US" altLang="zh-CN" sz="1800" b="1" dirty="0"/>
              <a:t>  protected:    </a:t>
            </a:r>
            <a:r>
              <a:rPr lang="en-US" altLang="zh-CN" sz="1800" b="1" dirty="0" err="1"/>
              <a:t>int</a:t>
            </a:r>
            <a:r>
              <a:rPr lang="en-US" altLang="zh-CN" sz="1800" b="1" dirty="0"/>
              <a:t> x, y ;</a:t>
            </a:r>
          </a:p>
          <a:p>
            <a:pPr algn="just">
              <a:lnSpc>
                <a:spcPct val="105000"/>
              </a:lnSpc>
            </a:pPr>
            <a:r>
              <a:rPr lang="en-US" altLang="zh-CN" sz="1800" b="1" dirty="0"/>
              <a:t>};</a:t>
            </a:r>
          </a:p>
          <a:p>
            <a:pPr algn="just">
              <a:lnSpc>
                <a:spcPct val="105000"/>
              </a:lnSpc>
            </a:pPr>
            <a:r>
              <a:rPr lang="en-US" altLang="zh-CN" sz="1800" b="1" dirty="0">
                <a:solidFill>
                  <a:srgbClr val="0000FF"/>
                </a:solidFill>
              </a:rPr>
              <a:t>class B</a:t>
            </a:r>
            <a:r>
              <a:rPr lang="en-US" altLang="zh-CN" sz="1800" b="1" dirty="0"/>
              <a:t> </a:t>
            </a:r>
            <a:r>
              <a:rPr lang="en-US" altLang="zh-CN" sz="1800" b="1" dirty="0">
                <a:solidFill>
                  <a:schemeClr val="accent2"/>
                </a:solidFill>
              </a:rPr>
              <a:t>: private A</a:t>
            </a:r>
          </a:p>
          <a:p>
            <a:pPr algn="just">
              <a:lnSpc>
                <a:spcPct val="105000"/>
              </a:lnSpc>
            </a:pPr>
            <a:r>
              <a:rPr lang="en-US" altLang="zh-CN" sz="1800" b="1" dirty="0"/>
              <a:t>{ public :</a:t>
            </a:r>
          </a:p>
          <a:p>
            <a:pPr algn="just">
              <a:lnSpc>
                <a:spcPct val="105000"/>
              </a:lnSpc>
            </a:pPr>
            <a:r>
              <a:rPr lang="en-US" altLang="zh-CN" sz="1800" b="1" dirty="0"/>
              <a:t>      </a:t>
            </a:r>
            <a:r>
              <a:rPr lang="en-US" altLang="zh-CN" sz="1800" b="1" dirty="0" err="1"/>
              <a:t>int</a:t>
            </a:r>
            <a:r>
              <a:rPr lang="en-US" altLang="zh-CN" sz="1800" b="1" dirty="0"/>
              <a:t>  </a:t>
            </a:r>
            <a:r>
              <a:rPr lang="en-US" altLang="zh-CN" sz="1800" b="1" dirty="0" err="1"/>
              <a:t>get_S</a:t>
            </a:r>
            <a:r>
              <a:rPr lang="en-US" altLang="zh-CN" sz="1800" b="1" dirty="0"/>
              <a:t>() { return s ; }</a:t>
            </a:r>
          </a:p>
          <a:p>
            <a:pPr algn="just">
              <a:lnSpc>
                <a:spcPct val="105000"/>
              </a:lnSpc>
            </a:pPr>
            <a:r>
              <a:rPr lang="en-US" altLang="zh-CN" sz="1800" b="1" dirty="0"/>
              <a:t>      void  </a:t>
            </a:r>
            <a:r>
              <a:rPr lang="en-US" altLang="zh-CN" sz="1800" b="1" dirty="0" err="1"/>
              <a:t>make_S</a:t>
            </a:r>
            <a:r>
              <a:rPr lang="en-US" altLang="zh-CN" sz="1800" b="1" dirty="0"/>
              <a:t>()  { </a:t>
            </a:r>
            <a:r>
              <a:rPr lang="en-US" altLang="zh-CN" sz="1800" b="1" dirty="0" err="1"/>
              <a:t>get_XY</a:t>
            </a:r>
            <a:r>
              <a:rPr lang="en-US" altLang="zh-CN" sz="1800" b="1" dirty="0"/>
              <a:t>();    s = x * y ;  }	</a:t>
            </a:r>
          </a:p>
          <a:p>
            <a:pPr algn="just">
              <a:lnSpc>
                <a:spcPct val="105000"/>
              </a:lnSpc>
            </a:pPr>
            <a:r>
              <a:rPr lang="en-US" altLang="zh-CN" sz="1800" b="1" dirty="0"/>
              <a:t>   private:    </a:t>
            </a:r>
            <a:r>
              <a:rPr lang="en-US" altLang="zh-CN" sz="1800" b="1" dirty="0" err="1"/>
              <a:t>int</a:t>
            </a:r>
            <a:r>
              <a:rPr lang="en-US" altLang="zh-CN" sz="1800" b="1" dirty="0"/>
              <a:t> s ;</a:t>
            </a:r>
          </a:p>
          <a:p>
            <a:pPr algn="just">
              <a:lnSpc>
                <a:spcPct val="105000"/>
              </a:lnSpc>
            </a:pPr>
            <a:r>
              <a:rPr lang="en-US" altLang="zh-CN" sz="1800" b="1" dirty="0"/>
              <a:t>};</a:t>
            </a:r>
          </a:p>
          <a:p>
            <a:pPr algn="just">
              <a:lnSpc>
                <a:spcPct val="105000"/>
              </a:lnSpc>
            </a:pPr>
            <a:r>
              <a:rPr lang="en-US" altLang="zh-CN" sz="1800" b="1" dirty="0" err="1"/>
              <a:t>int</a:t>
            </a:r>
            <a:r>
              <a:rPr lang="en-US" altLang="zh-CN" sz="1800" b="1" dirty="0"/>
              <a:t> main()</a:t>
            </a:r>
          </a:p>
          <a:p>
            <a:pPr algn="just">
              <a:lnSpc>
                <a:spcPct val="105000"/>
              </a:lnSpc>
            </a:pPr>
            <a:r>
              <a:rPr lang="en-US" altLang="zh-CN" sz="1800" b="1" dirty="0"/>
              <a:t>{ </a:t>
            </a:r>
            <a:r>
              <a:rPr lang="en-US" altLang="zh-CN" sz="1800" b="1" dirty="0">
                <a:solidFill>
                  <a:srgbClr val="0000FF"/>
                </a:solidFill>
              </a:rPr>
              <a:t>B </a:t>
            </a:r>
            <a:r>
              <a:rPr lang="en-US" altLang="zh-CN" sz="1800" b="1" dirty="0" err="1">
                <a:solidFill>
                  <a:srgbClr val="0000FF"/>
                </a:solidFill>
              </a:rPr>
              <a:t>objB</a:t>
            </a:r>
            <a:r>
              <a:rPr lang="en-US" altLang="zh-CN" sz="1800" b="1" dirty="0">
                <a:solidFill>
                  <a:srgbClr val="0000FF"/>
                </a:solidFill>
              </a:rPr>
              <a:t> ;</a:t>
            </a:r>
            <a:r>
              <a:rPr lang="en-US" altLang="zh-CN" sz="1800" b="1" dirty="0"/>
              <a:t>	</a:t>
            </a:r>
          </a:p>
          <a:p>
            <a:pPr algn="just">
              <a:lnSpc>
                <a:spcPct val="105000"/>
              </a:lnSpc>
            </a:pPr>
            <a:r>
              <a:rPr lang="en-US" altLang="zh-CN" sz="1800" b="1" dirty="0"/>
              <a:t>   </a:t>
            </a:r>
            <a:r>
              <a:rPr lang="en-US" altLang="zh-CN" sz="1800" b="1" dirty="0" err="1"/>
              <a:t>cout</a:t>
            </a:r>
            <a:r>
              <a:rPr lang="en-US" altLang="zh-CN" sz="1800" b="1" dirty="0"/>
              <a:t> &lt;&lt; "It is </a:t>
            </a:r>
            <a:r>
              <a:rPr lang="en-US" altLang="zh-CN" sz="1800" b="1" dirty="0" err="1"/>
              <a:t>object_B</a:t>
            </a:r>
            <a:r>
              <a:rPr lang="en-US" altLang="zh-CN" sz="1800" b="1" dirty="0"/>
              <a:t> :\n" ;</a:t>
            </a:r>
          </a:p>
          <a:p>
            <a:pPr algn="just">
              <a:lnSpc>
                <a:spcPct val="105000"/>
              </a:lnSpc>
            </a:pPr>
            <a:r>
              <a:rPr lang="en-US" altLang="zh-CN" sz="1800" b="1" dirty="0"/>
              <a:t>   </a:t>
            </a:r>
            <a:r>
              <a:rPr lang="en-US" altLang="zh-CN" sz="1800" b="1" dirty="0" err="1"/>
              <a:t>objB.make_S</a:t>
            </a:r>
            <a:r>
              <a:rPr lang="en-US" altLang="zh-CN" sz="1800" b="1" dirty="0"/>
              <a:t>() ;</a:t>
            </a:r>
          </a:p>
          <a:p>
            <a:pPr algn="just">
              <a:lnSpc>
                <a:spcPct val="105000"/>
              </a:lnSpc>
            </a:pPr>
            <a:r>
              <a:rPr lang="en-US" altLang="zh-CN" sz="1800" b="1" dirty="0"/>
              <a:t>   </a:t>
            </a:r>
            <a:r>
              <a:rPr lang="en-US" altLang="zh-CN" sz="1800" b="1" dirty="0" err="1"/>
              <a:t>cout</a:t>
            </a:r>
            <a:r>
              <a:rPr lang="en-US" altLang="zh-CN" sz="1800" b="1" dirty="0"/>
              <a:t> &lt;&lt; "S = " &lt;&lt; </a:t>
            </a:r>
            <a:r>
              <a:rPr lang="en-US" altLang="zh-CN" sz="1800" b="1" dirty="0" err="1"/>
              <a:t>objB.get_S</a:t>
            </a:r>
            <a:r>
              <a:rPr lang="en-US" altLang="zh-CN" sz="1800" b="1" dirty="0"/>
              <a:t>() &lt;&lt; </a:t>
            </a:r>
            <a:r>
              <a:rPr lang="en-US" altLang="zh-CN" sz="1800" b="1" dirty="0" err="1"/>
              <a:t>endl</a:t>
            </a:r>
            <a:r>
              <a:rPr lang="en-US" altLang="zh-CN" sz="1800" b="1" dirty="0"/>
              <a:t> ;</a:t>
            </a:r>
          </a:p>
          <a:p>
            <a:pPr algn="just">
              <a:lnSpc>
                <a:spcPct val="105000"/>
              </a:lnSpc>
            </a:pPr>
            <a:r>
              <a:rPr lang="en-US" altLang="zh-CN" sz="1800" b="1" dirty="0"/>
              <a:t> }</a:t>
            </a:r>
          </a:p>
        </p:txBody>
      </p:sp>
      <p:sp>
        <p:nvSpPr>
          <p:cNvPr id="552963" name="Rectangle 3"/>
          <p:cNvSpPr>
            <a:spLocks noChangeArrowheads="1"/>
          </p:cNvSpPr>
          <p:nvPr/>
        </p:nvSpPr>
        <p:spPr bwMode="auto">
          <a:xfrm>
            <a:off x="5888355" y="539750"/>
            <a:ext cx="274764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8-3  </a:t>
            </a:r>
            <a:r>
              <a:rPr lang="zh-CN" altLang="en-US" sz="2000" b="1" i="1">
                <a:solidFill>
                  <a:srgbClr val="008000"/>
                </a:solidFill>
              </a:rPr>
              <a:t>私有继承的测试</a:t>
            </a:r>
            <a:r>
              <a:rPr lang="zh-CN" altLang="en-US" sz="1800"/>
              <a:t> </a:t>
            </a:r>
          </a:p>
        </p:txBody>
      </p:sp>
      <p:grpSp>
        <p:nvGrpSpPr>
          <p:cNvPr id="552964" name="Group 4"/>
          <p:cNvGrpSpPr/>
          <p:nvPr/>
        </p:nvGrpSpPr>
        <p:grpSpPr bwMode="auto">
          <a:xfrm>
            <a:off x="5927725" y="1524000"/>
            <a:ext cx="2166938" cy="1600200"/>
            <a:chOff x="3915" y="1392"/>
            <a:chExt cx="1365" cy="1008"/>
          </a:xfrm>
        </p:grpSpPr>
        <p:sp>
          <p:nvSpPr>
            <p:cNvPr id="552965"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private  A</a:t>
              </a:r>
            </a:p>
          </p:txBody>
        </p:sp>
        <p:sp>
          <p:nvSpPr>
            <p:cNvPr id="552966"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2967"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grpSp>
        <p:nvGrpSpPr>
          <p:cNvPr id="552968" name="Group 8"/>
          <p:cNvGrpSpPr/>
          <p:nvPr/>
        </p:nvGrpSpPr>
        <p:grpSpPr bwMode="auto">
          <a:xfrm>
            <a:off x="5410200" y="5348288"/>
            <a:ext cx="3200400" cy="747712"/>
            <a:chOff x="3168" y="2793"/>
            <a:chExt cx="2016" cy="471"/>
          </a:xfrm>
        </p:grpSpPr>
        <p:sp>
          <p:nvSpPr>
            <p:cNvPr id="552969" name="Rectangle 9"/>
            <p:cNvSpPr>
              <a:spLocks noChangeArrowheads="1"/>
            </p:cNvSpPr>
            <p:nvPr/>
          </p:nvSpPr>
          <p:spPr bwMode="auto">
            <a:xfrm>
              <a:off x="4656" y="3040"/>
              <a:ext cx="528" cy="224"/>
            </a:xfrm>
            <a:prstGeom prst="rect">
              <a:avLst/>
            </a:prstGeom>
            <a:solidFill>
              <a:srgbClr val="CC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objB.s</a:t>
              </a:r>
            </a:p>
          </p:txBody>
        </p:sp>
        <p:sp>
          <p:nvSpPr>
            <p:cNvPr id="552970" name="Rectangle 10"/>
            <p:cNvSpPr>
              <a:spLocks noChangeArrowheads="1"/>
            </p:cNvSpPr>
            <p:nvPr/>
          </p:nvSpPr>
          <p:spPr bwMode="auto">
            <a:xfrm>
              <a:off x="4128"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objB.y</a:t>
              </a:r>
            </a:p>
          </p:txBody>
        </p:sp>
        <p:sp>
          <p:nvSpPr>
            <p:cNvPr id="552971" name="Rectangle 11"/>
            <p:cNvSpPr>
              <a:spLocks noChangeArrowheads="1"/>
            </p:cNvSpPr>
            <p:nvPr/>
          </p:nvSpPr>
          <p:spPr bwMode="auto">
            <a:xfrm>
              <a:off x="3600"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objB.x</a:t>
              </a:r>
            </a:p>
          </p:txBody>
        </p:sp>
        <p:sp>
          <p:nvSpPr>
            <p:cNvPr id="552972" name="Line 12"/>
            <p:cNvSpPr>
              <a:spLocks noChangeShapeType="1"/>
            </p:cNvSpPr>
            <p:nvPr/>
          </p:nvSpPr>
          <p:spPr bwMode="auto">
            <a:xfrm>
              <a:off x="3600" y="3040"/>
              <a:ext cx="1584" cy="0"/>
            </a:xfrm>
            <a:prstGeom prst="line">
              <a:avLst/>
            </a:prstGeom>
            <a:noFill/>
            <a:ln w="12700">
              <a:solidFill>
                <a:schemeClr val="tx1"/>
              </a:solidFill>
              <a:round/>
            </a:ln>
            <a:effectLst/>
          </p:spPr>
          <p:txBody>
            <a:bodyPr wrap="none" anchor="ctr"/>
            <a:lstStyle/>
            <a:p>
              <a:endParaRPr lang="zh-CN" altLang="en-US"/>
            </a:p>
          </p:txBody>
        </p:sp>
        <p:sp>
          <p:nvSpPr>
            <p:cNvPr id="552973" name="Line 13"/>
            <p:cNvSpPr>
              <a:spLocks noChangeShapeType="1"/>
            </p:cNvSpPr>
            <p:nvPr/>
          </p:nvSpPr>
          <p:spPr bwMode="auto">
            <a:xfrm>
              <a:off x="3600" y="3040"/>
              <a:ext cx="0" cy="224"/>
            </a:xfrm>
            <a:prstGeom prst="line">
              <a:avLst/>
            </a:prstGeom>
            <a:noFill/>
            <a:ln w="12700">
              <a:solidFill>
                <a:schemeClr val="tx1"/>
              </a:solidFill>
              <a:round/>
            </a:ln>
            <a:effectLst/>
          </p:spPr>
          <p:txBody>
            <a:bodyPr wrap="none" anchor="ctr"/>
            <a:lstStyle/>
            <a:p>
              <a:endParaRPr lang="zh-CN" altLang="en-US"/>
            </a:p>
          </p:txBody>
        </p:sp>
        <p:sp>
          <p:nvSpPr>
            <p:cNvPr id="552974" name="Line 14"/>
            <p:cNvSpPr>
              <a:spLocks noChangeShapeType="1"/>
            </p:cNvSpPr>
            <p:nvPr/>
          </p:nvSpPr>
          <p:spPr bwMode="auto">
            <a:xfrm>
              <a:off x="4128" y="3040"/>
              <a:ext cx="0" cy="224"/>
            </a:xfrm>
            <a:prstGeom prst="line">
              <a:avLst/>
            </a:prstGeom>
            <a:noFill/>
            <a:ln w="12700">
              <a:solidFill>
                <a:schemeClr val="tx1"/>
              </a:solidFill>
              <a:round/>
            </a:ln>
            <a:effectLst/>
          </p:spPr>
          <p:txBody>
            <a:bodyPr wrap="none" anchor="ctr"/>
            <a:lstStyle/>
            <a:p>
              <a:endParaRPr lang="zh-CN" altLang="en-US"/>
            </a:p>
          </p:txBody>
        </p:sp>
        <p:sp>
          <p:nvSpPr>
            <p:cNvPr id="552975" name="Line 15"/>
            <p:cNvSpPr>
              <a:spLocks noChangeShapeType="1"/>
            </p:cNvSpPr>
            <p:nvPr/>
          </p:nvSpPr>
          <p:spPr bwMode="auto">
            <a:xfrm>
              <a:off x="5184" y="3040"/>
              <a:ext cx="0" cy="224"/>
            </a:xfrm>
            <a:prstGeom prst="line">
              <a:avLst/>
            </a:prstGeom>
            <a:noFill/>
            <a:ln w="12700">
              <a:solidFill>
                <a:schemeClr val="tx1"/>
              </a:solidFill>
              <a:round/>
            </a:ln>
            <a:effectLst/>
          </p:spPr>
          <p:txBody>
            <a:bodyPr wrap="none" anchor="ctr"/>
            <a:lstStyle/>
            <a:p>
              <a:endParaRPr lang="zh-CN" altLang="en-US"/>
            </a:p>
          </p:txBody>
        </p:sp>
        <p:sp>
          <p:nvSpPr>
            <p:cNvPr id="552976" name="Line 16"/>
            <p:cNvSpPr>
              <a:spLocks noChangeShapeType="1"/>
            </p:cNvSpPr>
            <p:nvPr/>
          </p:nvSpPr>
          <p:spPr bwMode="auto">
            <a:xfrm>
              <a:off x="3600" y="3264"/>
              <a:ext cx="1584" cy="0"/>
            </a:xfrm>
            <a:prstGeom prst="line">
              <a:avLst/>
            </a:prstGeom>
            <a:noFill/>
            <a:ln w="12700">
              <a:solidFill>
                <a:schemeClr val="tx1"/>
              </a:solidFill>
              <a:round/>
            </a:ln>
            <a:effectLst/>
          </p:spPr>
          <p:txBody>
            <a:bodyPr wrap="none" anchor="ctr"/>
            <a:lstStyle/>
            <a:p>
              <a:endParaRPr lang="zh-CN" altLang="en-US"/>
            </a:p>
          </p:txBody>
        </p:sp>
        <p:sp>
          <p:nvSpPr>
            <p:cNvPr id="552977" name="Line 17"/>
            <p:cNvSpPr>
              <a:spLocks noChangeShapeType="1"/>
            </p:cNvSpPr>
            <p:nvPr/>
          </p:nvSpPr>
          <p:spPr bwMode="auto">
            <a:xfrm>
              <a:off x="4656" y="3040"/>
              <a:ext cx="0" cy="224"/>
            </a:xfrm>
            <a:prstGeom prst="line">
              <a:avLst/>
            </a:prstGeom>
            <a:noFill/>
            <a:ln w="12700">
              <a:solidFill>
                <a:schemeClr val="tx1"/>
              </a:solidFill>
              <a:round/>
            </a:ln>
            <a:effectLst/>
          </p:spPr>
          <p:txBody>
            <a:bodyPr wrap="none" anchor="ctr"/>
            <a:lstStyle/>
            <a:p>
              <a:endParaRPr lang="zh-CN" altLang="en-US"/>
            </a:p>
          </p:txBody>
        </p:sp>
        <p:sp>
          <p:nvSpPr>
            <p:cNvPr id="552978" name="Text Box 18"/>
            <p:cNvSpPr txBox="1">
              <a:spLocks noChangeArrowheads="1"/>
            </p:cNvSpPr>
            <p:nvPr/>
          </p:nvSpPr>
          <p:spPr bwMode="auto">
            <a:xfrm>
              <a:off x="3168" y="3033"/>
              <a:ext cx="412" cy="231"/>
            </a:xfrm>
            <a:prstGeom prst="rect">
              <a:avLst/>
            </a:prstGeom>
            <a:noFill/>
            <a:ln w="9525">
              <a:noFill/>
              <a:miter lim="800000"/>
            </a:ln>
            <a:effectLst/>
          </p:spPr>
          <p:txBody>
            <a:bodyPr wrap="none">
              <a:spAutoFit/>
            </a:bodyPr>
            <a:lstStyle/>
            <a:p>
              <a:pPr algn="l"/>
              <a:r>
                <a:rPr lang="en-US" altLang="zh-CN" sz="1800" b="1"/>
                <a:t>objB</a:t>
              </a:r>
            </a:p>
          </p:txBody>
        </p:sp>
        <p:sp>
          <p:nvSpPr>
            <p:cNvPr id="552979" name="Text Box 19"/>
            <p:cNvSpPr txBox="1">
              <a:spLocks noChangeArrowheads="1"/>
            </p:cNvSpPr>
            <p:nvPr/>
          </p:nvSpPr>
          <p:spPr bwMode="auto">
            <a:xfrm>
              <a:off x="3984" y="2793"/>
              <a:ext cx="812" cy="231"/>
            </a:xfrm>
            <a:prstGeom prst="rect">
              <a:avLst/>
            </a:prstGeom>
            <a:noFill/>
            <a:ln w="9525">
              <a:noFill/>
              <a:miter lim="800000"/>
            </a:ln>
            <a:effectLst/>
          </p:spPr>
          <p:txBody>
            <a:bodyPr wrap="none">
              <a:spAutoFit/>
            </a:bodyPr>
            <a:lstStyle/>
            <a:p>
              <a:pPr algn="l"/>
              <a:r>
                <a:rPr lang="en-US" altLang="zh-CN" sz="1800" b="1" i="1">
                  <a:solidFill>
                    <a:schemeClr val="accent2"/>
                  </a:solidFill>
                </a:rPr>
                <a:t>private</a:t>
              </a:r>
              <a:r>
                <a:rPr lang="zh-CN" altLang="en-US" sz="1800" b="1" i="1">
                  <a:solidFill>
                    <a:schemeClr val="accent2"/>
                  </a:solidFill>
                </a:rPr>
                <a:t>成员</a:t>
              </a:r>
            </a:p>
          </p:txBody>
        </p:sp>
      </p:grpSp>
      <p:sp>
        <p:nvSpPr>
          <p:cNvPr id="552980" name="Rectangle 20"/>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latin typeface="宋体" panose="02010600030101010101" pitchFamily="2" charset="-122"/>
              </a:rPr>
              <a:t>8.2.1  </a:t>
            </a:r>
            <a:r>
              <a:rPr lang="zh-CN" altLang="en-US" sz="100" dirty="0">
                <a:solidFill>
                  <a:schemeClr val="bg1"/>
                </a:solidFill>
                <a:latin typeface="宋体" panose="02010600030101010101" pitchFamily="2" charset="-122"/>
              </a:rPr>
              <a:t>访问控制</a:t>
            </a:r>
            <a:endParaRPr lang="zh-CN" altLang="en-US" sz="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63"/>
                                        </p:tgtEl>
                                        <p:attrNameLst>
                                          <p:attrName>style.visibility</p:attrName>
                                        </p:attrNameLst>
                                      </p:cBhvr>
                                      <p:to>
                                        <p:strVal val="visible"/>
                                      </p:to>
                                    </p:set>
                                    <p:animEffect transition="in" filter="checkerboard(across)">
                                      <p:cBhvr>
                                        <p:cTn id="7" dur="500"/>
                                        <p:tgtEl>
                                          <p:spTgt spid="5529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52962"/>
                                        </p:tgtEl>
                                        <p:attrNameLst>
                                          <p:attrName>style.visibility</p:attrName>
                                        </p:attrNameLst>
                                      </p:cBhvr>
                                      <p:to>
                                        <p:strVal val="visible"/>
                                      </p:to>
                                    </p:set>
                                    <p:animEffect transition="in" filter="checkerboard(down)">
                                      <p:cBhvr>
                                        <p:cTn id="12" dur="500"/>
                                        <p:tgtEl>
                                          <p:spTgt spid="5529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2964"/>
                                        </p:tgtEl>
                                        <p:attrNameLst>
                                          <p:attrName>style.visibility</p:attrName>
                                        </p:attrNameLst>
                                      </p:cBhvr>
                                      <p:to>
                                        <p:strVal val="visible"/>
                                      </p:to>
                                    </p:set>
                                    <p:animEffect transition="in" filter="blinds(horizontal)">
                                      <p:cBhvr>
                                        <p:cTn id="17" dur="500"/>
                                        <p:tgtEl>
                                          <p:spTgt spid="55296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552968"/>
                                        </p:tgtEl>
                                        <p:attrNameLst>
                                          <p:attrName>style.visibility</p:attrName>
                                        </p:attrNameLst>
                                      </p:cBhvr>
                                      <p:to>
                                        <p:strVal val="visible"/>
                                      </p:to>
                                    </p:set>
                                    <p:anim calcmode="lin" valueType="num">
                                      <p:cBhvr>
                                        <p:cTn id="22" dur="500" fill="hold"/>
                                        <p:tgtEl>
                                          <p:spTgt spid="552968"/>
                                        </p:tgtEl>
                                        <p:attrNameLst>
                                          <p:attrName>ppt_x</p:attrName>
                                        </p:attrNameLst>
                                      </p:cBhvr>
                                      <p:tavLst>
                                        <p:tav tm="0">
                                          <p:val>
                                            <p:strVal val="#ppt_x-#ppt_w/2"/>
                                          </p:val>
                                        </p:tav>
                                        <p:tav tm="100000">
                                          <p:val>
                                            <p:strVal val="#ppt_x"/>
                                          </p:val>
                                        </p:tav>
                                      </p:tavLst>
                                    </p:anim>
                                    <p:anim calcmode="lin" valueType="num">
                                      <p:cBhvr>
                                        <p:cTn id="23" dur="500" fill="hold"/>
                                        <p:tgtEl>
                                          <p:spTgt spid="552968"/>
                                        </p:tgtEl>
                                        <p:attrNameLst>
                                          <p:attrName>ppt_y</p:attrName>
                                        </p:attrNameLst>
                                      </p:cBhvr>
                                      <p:tavLst>
                                        <p:tav tm="0">
                                          <p:val>
                                            <p:strVal val="#ppt_y"/>
                                          </p:val>
                                        </p:tav>
                                        <p:tav tm="100000">
                                          <p:val>
                                            <p:strVal val="#ppt_y"/>
                                          </p:val>
                                        </p:tav>
                                      </p:tavLst>
                                    </p:anim>
                                    <p:anim calcmode="lin" valueType="num">
                                      <p:cBhvr>
                                        <p:cTn id="24" dur="500" fill="hold"/>
                                        <p:tgtEl>
                                          <p:spTgt spid="552968"/>
                                        </p:tgtEl>
                                        <p:attrNameLst>
                                          <p:attrName>ppt_w</p:attrName>
                                        </p:attrNameLst>
                                      </p:cBhvr>
                                      <p:tavLst>
                                        <p:tav tm="0">
                                          <p:val>
                                            <p:fltVal val="0"/>
                                          </p:val>
                                        </p:tav>
                                        <p:tav tm="100000">
                                          <p:val>
                                            <p:strVal val="#ppt_w"/>
                                          </p:val>
                                        </p:tav>
                                      </p:tavLst>
                                    </p:anim>
                                    <p:anim calcmode="lin" valueType="num">
                                      <p:cBhvr>
                                        <p:cTn id="25" dur="500" fill="hold"/>
                                        <p:tgtEl>
                                          <p:spTgt spid="552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autoUpdateAnimBg="0"/>
      <p:bldP spid="552963"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441325" y="504825"/>
            <a:ext cx="8093075" cy="5870575"/>
          </a:xfrm>
          <a:prstGeom prst="rect">
            <a:avLst/>
          </a:prstGeom>
          <a:noFill/>
          <a:ln w="9525">
            <a:noFill/>
            <a:miter lim="800000"/>
          </a:ln>
          <a:effectLst/>
        </p:spPr>
        <p:txBody>
          <a:bodyPr>
            <a:spAutoFit/>
          </a:bodyPr>
          <a:lstStyle/>
          <a:p>
            <a:pPr algn="just">
              <a:lnSpc>
                <a:spcPct val="105000"/>
              </a:lnSpc>
            </a:pPr>
            <a:r>
              <a:rPr lang="en-US" altLang="zh-CN" sz="1800"/>
              <a:t>#include&lt;iostream&gt;</a:t>
            </a:r>
          </a:p>
          <a:p>
            <a:pPr algn="just">
              <a:lnSpc>
                <a:spcPct val="105000"/>
              </a:lnSpc>
            </a:pPr>
            <a:r>
              <a:rPr lang="en-US" altLang="zh-CN" sz="1800"/>
              <a:t>using namespace std ;</a:t>
            </a:r>
          </a:p>
          <a:p>
            <a:pPr algn="just">
              <a:lnSpc>
                <a:spcPct val="105000"/>
              </a:lnSpc>
            </a:pPr>
            <a:r>
              <a:rPr lang="en-US" altLang="zh-CN" sz="1800" b="1">
                <a:solidFill>
                  <a:schemeClr val="accent2"/>
                </a:solidFill>
              </a:rPr>
              <a:t>class A</a:t>
            </a:r>
          </a:p>
          <a:p>
            <a:pPr algn="just">
              <a:lnSpc>
                <a:spcPct val="105000"/>
              </a:lnSpc>
            </a:pPr>
            <a:r>
              <a:rPr lang="en-US" altLang="zh-CN" sz="1800"/>
              <a:t>{ public :</a:t>
            </a:r>
          </a:p>
          <a:p>
            <a:pPr algn="just">
              <a:lnSpc>
                <a:spcPct val="105000"/>
              </a:lnSpc>
            </a:pPr>
            <a:r>
              <a:rPr lang="en-US" altLang="zh-CN" sz="1800"/>
              <a:t>      void  get_XY()  { cout &lt;&lt; "Enter two numbers of x and y : " ;  cin &gt;&gt; x &gt;&gt; y ; }</a:t>
            </a:r>
          </a:p>
          <a:p>
            <a:pPr algn="just">
              <a:lnSpc>
                <a:spcPct val="105000"/>
              </a:lnSpc>
            </a:pPr>
            <a:r>
              <a:rPr lang="en-US" altLang="zh-CN" sz="1800"/>
              <a:t>      void  put_XY()    { cout &lt;&lt; "x = "&lt;&lt; x &lt;&lt; ", y = " &lt;&lt; y &lt;&lt; '\n' ; }</a:t>
            </a:r>
          </a:p>
          <a:p>
            <a:pPr algn="just">
              <a:lnSpc>
                <a:spcPct val="105000"/>
              </a:lnSpc>
            </a:pPr>
            <a:r>
              <a:rPr lang="en-US" altLang="zh-CN" sz="1800"/>
              <a:t>  protected:    int x, y ;</a:t>
            </a:r>
          </a:p>
          <a:p>
            <a:pPr algn="just">
              <a:lnSpc>
                <a:spcPct val="105000"/>
              </a:lnSpc>
            </a:pPr>
            <a:r>
              <a:rPr lang="en-US" altLang="zh-CN" sz="1800"/>
              <a:t>};</a:t>
            </a:r>
          </a:p>
          <a:p>
            <a:pPr algn="just">
              <a:lnSpc>
                <a:spcPct val="105000"/>
              </a:lnSpc>
            </a:pPr>
            <a:r>
              <a:rPr lang="en-US" altLang="zh-CN" sz="1800">
                <a:solidFill>
                  <a:srgbClr val="0000FF"/>
                </a:solidFill>
              </a:rPr>
              <a:t>class B</a:t>
            </a:r>
            <a:r>
              <a:rPr lang="en-US" altLang="zh-CN" sz="1800"/>
              <a:t> </a:t>
            </a:r>
            <a:r>
              <a:rPr lang="en-US" altLang="zh-CN" sz="1800" b="1">
                <a:solidFill>
                  <a:schemeClr val="accent2"/>
                </a:solidFill>
              </a:rPr>
              <a:t>: private A</a:t>
            </a:r>
          </a:p>
          <a:p>
            <a:pPr algn="just">
              <a:lnSpc>
                <a:spcPct val="105000"/>
              </a:lnSpc>
            </a:pPr>
            <a:r>
              <a:rPr lang="en-US" altLang="zh-CN" sz="1800"/>
              <a:t>{ public :</a:t>
            </a:r>
          </a:p>
          <a:p>
            <a:pPr algn="just">
              <a:lnSpc>
                <a:spcPct val="105000"/>
              </a:lnSpc>
            </a:pPr>
            <a:r>
              <a:rPr lang="en-US" altLang="zh-CN" sz="1800"/>
              <a:t>      int  get_S() { return s ; }</a:t>
            </a:r>
          </a:p>
          <a:p>
            <a:pPr algn="just">
              <a:lnSpc>
                <a:spcPct val="105000"/>
              </a:lnSpc>
            </a:pPr>
            <a:r>
              <a:rPr lang="en-US" altLang="zh-CN" sz="1800"/>
              <a:t>      void  make_S()  { </a:t>
            </a:r>
            <a:r>
              <a:rPr lang="en-US" altLang="zh-CN" sz="1800" b="1">
                <a:solidFill>
                  <a:srgbClr val="0000FF"/>
                </a:solidFill>
              </a:rPr>
              <a:t>get_XY();</a:t>
            </a:r>
            <a:r>
              <a:rPr lang="en-US" altLang="zh-CN" sz="1800"/>
              <a:t>    s = x * y ;  }	</a:t>
            </a:r>
          </a:p>
          <a:p>
            <a:pPr algn="just">
              <a:lnSpc>
                <a:spcPct val="105000"/>
              </a:lnSpc>
            </a:pPr>
            <a:r>
              <a:rPr lang="en-US" altLang="zh-CN" sz="1800"/>
              <a:t>   private:	    int s ;</a:t>
            </a:r>
          </a:p>
          <a:p>
            <a:pPr algn="just">
              <a:lnSpc>
                <a:spcPct val="105000"/>
              </a:lnSpc>
            </a:pPr>
            <a:r>
              <a:rPr lang="en-US" altLang="zh-CN" sz="1800"/>
              <a:t>};</a:t>
            </a:r>
          </a:p>
          <a:p>
            <a:pPr algn="just">
              <a:lnSpc>
                <a:spcPct val="105000"/>
              </a:lnSpc>
            </a:pPr>
            <a:r>
              <a:rPr lang="en-US" altLang="zh-CN" sz="1800"/>
              <a:t>int main()</a:t>
            </a:r>
          </a:p>
          <a:p>
            <a:pPr algn="just">
              <a:lnSpc>
                <a:spcPct val="105000"/>
              </a:lnSpc>
            </a:pPr>
            <a:r>
              <a:rPr lang="en-US" altLang="zh-CN" sz="1800"/>
              <a:t>{ B objB ;	</a:t>
            </a:r>
          </a:p>
          <a:p>
            <a:pPr algn="just">
              <a:lnSpc>
                <a:spcPct val="105000"/>
              </a:lnSpc>
            </a:pPr>
            <a:r>
              <a:rPr lang="en-US" altLang="zh-CN" sz="1800"/>
              <a:t>   cout &lt;&lt; "It is object_B :\n" ;</a:t>
            </a:r>
          </a:p>
          <a:p>
            <a:pPr algn="just">
              <a:lnSpc>
                <a:spcPct val="105000"/>
              </a:lnSpc>
            </a:pPr>
            <a:r>
              <a:rPr lang="en-US" altLang="zh-CN" sz="1800"/>
              <a:t>   objB.make_S() ;</a:t>
            </a:r>
          </a:p>
          <a:p>
            <a:pPr algn="just">
              <a:lnSpc>
                <a:spcPct val="105000"/>
              </a:lnSpc>
            </a:pPr>
            <a:r>
              <a:rPr lang="en-US" altLang="zh-CN" sz="1800"/>
              <a:t>   cout &lt;&lt; "S = " &lt;&lt; objB.get_S() &lt;&lt; endl ;</a:t>
            </a:r>
          </a:p>
          <a:p>
            <a:pPr algn="just">
              <a:lnSpc>
                <a:spcPct val="105000"/>
              </a:lnSpc>
            </a:pPr>
            <a:r>
              <a:rPr lang="en-US" altLang="zh-CN" sz="1800"/>
              <a:t> }</a:t>
            </a:r>
          </a:p>
        </p:txBody>
      </p:sp>
      <p:grpSp>
        <p:nvGrpSpPr>
          <p:cNvPr id="553988" name="Group 4"/>
          <p:cNvGrpSpPr/>
          <p:nvPr/>
        </p:nvGrpSpPr>
        <p:grpSpPr bwMode="auto">
          <a:xfrm>
            <a:off x="5927725" y="1524000"/>
            <a:ext cx="2166938" cy="1600200"/>
            <a:chOff x="3915" y="1392"/>
            <a:chExt cx="1365" cy="1008"/>
          </a:xfrm>
        </p:grpSpPr>
        <p:sp>
          <p:nvSpPr>
            <p:cNvPr id="553989"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private  A</a:t>
              </a:r>
            </a:p>
          </p:txBody>
        </p:sp>
        <p:sp>
          <p:nvSpPr>
            <p:cNvPr id="553990"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3991"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53992" name="Oval 8"/>
          <p:cNvSpPr>
            <a:spLocks noChangeArrowheads="1"/>
          </p:cNvSpPr>
          <p:nvPr/>
        </p:nvSpPr>
        <p:spPr bwMode="auto">
          <a:xfrm>
            <a:off x="2438400" y="3616325"/>
            <a:ext cx="1143000" cy="533400"/>
          </a:xfrm>
          <a:prstGeom prst="ellipse">
            <a:avLst/>
          </a:prstGeom>
          <a:noFill/>
          <a:ln w="19050">
            <a:solidFill>
              <a:srgbClr val="FF3300"/>
            </a:solidFill>
            <a:round/>
          </a:ln>
          <a:effectLst/>
        </p:spPr>
        <p:txBody>
          <a:bodyPr wrap="none" anchor="ctr"/>
          <a:lstStyle/>
          <a:p>
            <a:endParaRPr lang="zh-CN" altLang="en-US"/>
          </a:p>
        </p:txBody>
      </p:sp>
      <p:sp>
        <p:nvSpPr>
          <p:cNvPr id="553993" name="AutoShape 9"/>
          <p:cNvSpPr/>
          <p:nvPr/>
        </p:nvSpPr>
        <p:spPr bwMode="auto">
          <a:xfrm>
            <a:off x="4267200" y="2314575"/>
            <a:ext cx="2133600" cy="609600"/>
          </a:xfrm>
          <a:prstGeom prst="borderCallout2">
            <a:avLst>
              <a:gd name="adj1" fmla="val 18750"/>
              <a:gd name="adj2" fmla="val -3569"/>
              <a:gd name="adj3" fmla="val 18750"/>
              <a:gd name="adj4" fmla="val -15995"/>
              <a:gd name="adj5" fmla="val 202343"/>
              <a:gd name="adj6" fmla="val -5588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调用基类成员函数</a:t>
            </a:r>
          </a:p>
        </p:txBody>
      </p:sp>
      <p:grpSp>
        <p:nvGrpSpPr>
          <p:cNvPr id="553994" name="Group 10"/>
          <p:cNvGrpSpPr/>
          <p:nvPr/>
        </p:nvGrpSpPr>
        <p:grpSpPr bwMode="auto">
          <a:xfrm>
            <a:off x="5410200" y="5348288"/>
            <a:ext cx="3200400" cy="747712"/>
            <a:chOff x="3168" y="2793"/>
            <a:chExt cx="2016" cy="471"/>
          </a:xfrm>
        </p:grpSpPr>
        <p:sp>
          <p:nvSpPr>
            <p:cNvPr id="553995" name="Rectangle 11"/>
            <p:cNvSpPr>
              <a:spLocks noChangeArrowheads="1"/>
            </p:cNvSpPr>
            <p:nvPr/>
          </p:nvSpPr>
          <p:spPr bwMode="auto">
            <a:xfrm>
              <a:off x="4656" y="3040"/>
              <a:ext cx="528" cy="224"/>
            </a:xfrm>
            <a:prstGeom prst="rect">
              <a:avLst/>
            </a:prstGeom>
            <a:solidFill>
              <a:srgbClr val="CC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objB.s</a:t>
              </a:r>
            </a:p>
          </p:txBody>
        </p:sp>
        <p:sp>
          <p:nvSpPr>
            <p:cNvPr id="553996" name="Rectangle 12"/>
            <p:cNvSpPr>
              <a:spLocks noChangeArrowheads="1"/>
            </p:cNvSpPr>
            <p:nvPr/>
          </p:nvSpPr>
          <p:spPr bwMode="auto">
            <a:xfrm>
              <a:off x="4128"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objB.y</a:t>
              </a:r>
            </a:p>
          </p:txBody>
        </p:sp>
        <p:sp>
          <p:nvSpPr>
            <p:cNvPr id="553997" name="Rectangle 13"/>
            <p:cNvSpPr>
              <a:spLocks noChangeArrowheads="1"/>
            </p:cNvSpPr>
            <p:nvPr/>
          </p:nvSpPr>
          <p:spPr bwMode="auto">
            <a:xfrm>
              <a:off x="3600"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objB.x</a:t>
              </a:r>
            </a:p>
          </p:txBody>
        </p:sp>
        <p:sp>
          <p:nvSpPr>
            <p:cNvPr id="553998" name="Line 14"/>
            <p:cNvSpPr>
              <a:spLocks noChangeShapeType="1"/>
            </p:cNvSpPr>
            <p:nvPr/>
          </p:nvSpPr>
          <p:spPr bwMode="auto">
            <a:xfrm>
              <a:off x="3600" y="3040"/>
              <a:ext cx="1584" cy="0"/>
            </a:xfrm>
            <a:prstGeom prst="line">
              <a:avLst/>
            </a:prstGeom>
            <a:noFill/>
            <a:ln w="12700">
              <a:solidFill>
                <a:schemeClr val="tx1"/>
              </a:solidFill>
              <a:round/>
            </a:ln>
            <a:effectLst/>
          </p:spPr>
          <p:txBody>
            <a:bodyPr wrap="none" anchor="ctr"/>
            <a:lstStyle/>
            <a:p>
              <a:endParaRPr lang="zh-CN" altLang="en-US"/>
            </a:p>
          </p:txBody>
        </p:sp>
        <p:sp>
          <p:nvSpPr>
            <p:cNvPr id="553999" name="Line 15"/>
            <p:cNvSpPr>
              <a:spLocks noChangeShapeType="1"/>
            </p:cNvSpPr>
            <p:nvPr/>
          </p:nvSpPr>
          <p:spPr bwMode="auto">
            <a:xfrm>
              <a:off x="3600" y="3040"/>
              <a:ext cx="0" cy="224"/>
            </a:xfrm>
            <a:prstGeom prst="line">
              <a:avLst/>
            </a:prstGeom>
            <a:noFill/>
            <a:ln w="12700">
              <a:solidFill>
                <a:schemeClr val="tx1"/>
              </a:solidFill>
              <a:round/>
            </a:ln>
            <a:effectLst/>
          </p:spPr>
          <p:txBody>
            <a:bodyPr wrap="none" anchor="ctr"/>
            <a:lstStyle/>
            <a:p>
              <a:endParaRPr lang="zh-CN" altLang="en-US"/>
            </a:p>
          </p:txBody>
        </p:sp>
        <p:sp>
          <p:nvSpPr>
            <p:cNvPr id="554000" name="Line 16"/>
            <p:cNvSpPr>
              <a:spLocks noChangeShapeType="1"/>
            </p:cNvSpPr>
            <p:nvPr/>
          </p:nvSpPr>
          <p:spPr bwMode="auto">
            <a:xfrm>
              <a:off x="4128" y="3040"/>
              <a:ext cx="0" cy="224"/>
            </a:xfrm>
            <a:prstGeom prst="line">
              <a:avLst/>
            </a:prstGeom>
            <a:noFill/>
            <a:ln w="12700">
              <a:solidFill>
                <a:schemeClr val="tx1"/>
              </a:solidFill>
              <a:round/>
            </a:ln>
            <a:effectLst/>
          </p:spPr>
          <p:txBody>
            <a:bodyPr wrap="none" anchor="ctr"/>
            <a:lstStyle/>
            <a:p>
              <a:endParaRPr lang="zh-CN" altLang="en-US"/>
            </a:p>
          </p:txBody>
        </p:sp>
        <p:sp>
          <p:nvSpPr>
            <p:cNvPr id="554001" name="Line 17"/>
            <p:cNvSpPr>
              <a:spLocks noChangeShapeType="1"/>
            </p:cNvSpPr>
            <p:nvPr/>
          </p:nvSpPr>
          <p:spPr bwMode="auto">
            <a:xfrm>
              <a:off x="5184" y="3040"/>
              <a:ext cx="0" cy="224"/>
            </a:xfrm>
            <a:prstGeom prst="line">
              <a:avLst/>
            </a:prstGeom>
            <a:noFill/>
            <a:ln w="12700">
              <a:solidFill>
                <a:schemeClr val="tx1"/>
              </a:solidFill>
              <a:round/>
            </a:ln>
            <a:effectLst/>
          </p:spPr>
          <p:txBody>
            <a:bodyPr wrap="none" anchor="ctr"/>
            <a:lstStyle/>
            <a:p>
              <a:endParaRPr lang="zh-CN" altLang="en-US"/>
            </a:p>
          </p:txBody>
        </p:sp>
        <p:sp>
          <p:nvSpPr>
            <p:cNvPr id="554002" name="Line 18"/>
            <p:cNvSpPr>
              <a:spLocks noChangeShapeType="1"/>
            </p:cNvSpPr>
            <p:nvPr/>
          </p:nvSpPr>
          <p:spPr bwMode="auto">
            <a:xfrm>
              <a:off x="3600" y="3264"/>
              <a:ext cx="1584" cy="0"/>
            </a:xfrm>
            <a:prstGeom prst="line">
              <a:avLst/>
            </a:prstGeom>
            <a:noFill/>
            <a:ln w="12700">
              <a:solidFill>
                <a:schemeClr val="tx1"/>
              </a:solidFill>
              <a:round/>
            </a:ln>
            <a:effectLst/>
          </p:spPr>
          <p:txBody>
            <a:bodyPr wrap="none" anchor="ctr"/>
            <a:lstStyle/>
            <a:p>
              <a:endParaRPr lang="zh-CN" altLang="en-US"/>
            </a:p>
          </p:txBody>
        </p:sp>
        <p:sp>
          <p:nvSpPr>
            <p:cNvPr id="554003" name="Line 19"/>
            <p:cNvSpPr>
              <a:spLocks noChangeShapeType="1"/>
            </p:cNvSpPr>
            <p:nvPr/>
          </p:nvSpPr>
          <p:spPr bwMode="auto">
            <a:xfrm>
              <a:off x="4656" y="3040"/>
              <a:ext cx="0" cy="224"/>
            </a:xfrm>
            <a:prstGeom prst="line">
              <a:avLst/>
            </a:prstGeom>
            <a:noFill/>
            <a:ln w="12700">
              <a:solidFill>
                <a:schemeClr val="tx1"/>
              </a:solidFill>
              <a:round/>
            </a:ln>
            <a:effectLst/>
          </p:spPr>
          <p:txBody>
            <a:bodyPr wrap="none" anchor="ctr"/>
            <a:lstStyle/>
            <a:p>
              <a:endParaRPr lang="zh-CN" altLang="en-US"/>
            </a:p>
          </p:txBody>
        </p:sp>
        <p:sp>
          <p:nvSpPr>
            <p:cNvPr id="554004" name="Text Box 20"/>
            <p:cNvSpPr txBox="1">
              <a:spLocks noChangeArrowheads="1"/>
            </p:cNvSpPr>
            <p:nvPr/>
          </p:nvSpPr>
          <p:spPr bwMode="auto">
            <a:xfrm>
              <a:off x="3168" y="3033"/>
              <a:ext cx="412" cy="231"/>
            </a:xfrm>
            <a:prstGeom prst="rect">
              <a:avLst/>
            </a:prstGeom>
            <a:noFill/>
            <a:ln w="9525">
              <a:noFill/>
              <a:miter lim="800000"/>
            </a:ln>
            <a:effectLst/>
          </p:spPr>
          <p:txBody>
            <a:bodyPr wrap="none">
              <a:spAutoFit/>
            </a:bodyPr>
            <a:lstStyle/>
            <a:p>
              <a:pPr algn="l"/>
              <a:r>
                <a:rPr lang="en-US" altLang="zh-CN" sz="1800" b="1"/>
                <a:t>objB</a:t>
              </a:r>
            </a:p>
          </p:txBody>
        </p:sp>
        <p:sp>
          <p:nvSpPr>
            <p:cNvPr id="554005" name="Text Box 21"/>
            <p:cNvSpPr txBox="1">
              <a:spLocks noChangeArrowheads="1"/>
            </p:cNvSpPr>
            <p:nvPr/>
          </p:nvSpPr>
          <p:spPr bwMode="auto">
            <a:xfrm>
              <a:off x="3984" y="2793"/>
              <a:ext cx="812" cy="231"/>
            </a:xfrm>
            <a:prstGeom prst="rect">
              <a:avLst/>
            </a:prstGeom>
            <a:noFill/>
            <a:ln w="9525">
              <a:noFill/>
              <a:miter lim="800000"/>
            </a:ln>
            <a:effectLst/>
          </p:spPr>
          <p:txBody>
            <a:bodyPr wrap="none">
              <a:spAutoFit/>
            </a:bodyPr>
            <a:lstStyle/>
            <a:p>
              <a:pPr algn="l"/>
              <a:r>
                <a:rPr lang="en-US" altLang="zh-CN" sz="1800" b="1" i="1">
                  <a:solidFill>
                    <a:schemeClr val="accent2"/>
                  </a:solidFill>
                </a:rPr>
                <a:t>private</a:t>
              </a:r>
              <a:r>
                <a:rPr lang="zh-CN" altLang="en-US" sz="1800" b="1" i="1">
                  <a:solidFill>
                    <a:schemeClr val="accent2"/>
                  </a:solidFill>
                </a:rPr>
                <a:t>成员</a:t>
              </a:r>
            </a:p>
          </p:txBody>
        </p:sp>
      </p:grpSp>
      <p:sp>
        <p:nvSpPr>
          <p:cNvPr id="554006" name="Rectangle 2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4008" name="Rectangle 24"/>
          <p:cNvSpPr>
            <a:spLocks noChangeArrowheads="1"/>
          </p:cNvSpPr>
          <p:nvPr/>
        </p:nvSpPr>
        <p:spPr bwMode="auto">
          <a:xfrm>
            <a:off x="5882005" y="539750"/>
            <a:ext cx="275399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8-3  </a:t>
            </a:r>
            <a:r>
              <a:rPr lang="zh-CN" altLang="en-US" sz="2000" b="1" i="1">
                <a:solidFill>
                  <a:srgbClr val="008000"/>
                </a:solidFill>
              </a:rPr>
              <a:t>私有继承的测试 </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3992"/>
                                        </p:tgtEl>
                                        <p:attrNameLst>
                                          <p:attrName>style.visibility</p:attrName>
                                        </p:attrNameLst>
                                      </p:cBhvr>
                                      <p:to>
                                        <p:strVal val="visible"/>
                                      </p:to>
                                    </p:set>
                                    <p:animEffect transition="in" filter="box(out)">
                                      <p:cBhvr>
                                        <p:cTn id="7" dur="500"/>
                                        <p:tgtEl>
                                          <p:spTgt spid="5539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53993"/>
                                        </p:tgtEl>
                                        <p:attrNameLst>
                                          <p:attrName>style.visibility</p:attrName>
                                        </p:attrNameLst>
                                      </p:cBhvr>
                                      <p:to>
                                        <p:strVal val="visible"/>
                                      </p:to>
                                    </p:set>
                                    <p:animEffect transition="in" filter="barn(outHorizontal)">
                                      <p:cBhvr>
                                        <p:cTn id="12" dur="500"/>
                                        <p:tgtEl>
                                          <p:spTgt spid="553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P spid="55399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441325" y="504825"/>
            <a:ext cx="8093075" cy="5870575"/>
          </a:xfrm>
          <a:prstGeom prst="rect">
            <a:avLst/>
          </a:prstGeom>
          <a:noFill/>
          <a:ln w="9525">
            <a:noFill/>
            <a:miter lim="800000"/>
          </a:ln>
          <a:effectLst/>
        </p:spPr>
        <p:txBody>
          <a:bodyPr>
            <a:spAutoFit/>
          </a:bodyPr>
          <a:lstStyle/>
          <a:p>
            <a:pPr algn="just">
              <a:lnSpc>
                <a:spcPct val="105000"/>
              </a:lnSpc>
            </a:pPr>
            <a:r>
              <a:rPr lang="en-US" altLang="zh-CN" sz="1800"/>
              <a:t>#include&lt;iostream&gt;</a:t>
            </a:r>
          </a:p>
          <a:p>
            <a:pPr algn="just">
              <a:lnSpc>
                <a:spcPct val="105000"/>
              </a:lnSpc>
            </a:pPr>
            <a:r>
              <a:rPr lang="en-US" altLang="zh-CN" sz="1800"/>
              <a:t>using namespace std ;</a:t>
            </a:r>
          </a:p>
          <a:p>
            <a:pPr algn="just">
              <a:lnSpc>
                <a:spcPct val="105000"/>
              </a:lnSpc>
            </a:pPr>
            <a:r>
              <a:rPr lang="en-US" altLang="zh-CN" sz="1800" b="1">
                <a:solidFill>
                  <a:schemeClr val="accent2"/>
                </a:solidFill>
              </a:rPr>
              <a:t>class A</a:t>
            </a:r>
          </a:p>
          <a:p>
            <a:pPr algn="just">
              <a:lnSpc>
                <a:spcPct val="105000"/>
              </a:lnSpc>
            </a:pPr>
            <a:r>
              <a:rPr lang="en-US" altLang="zh-CN" sz="1800"/>
              <a:t>{ public :</a:t>
            </a:r>
          </a:p>
          <a:p>
            <a:pPr algn="just">
              <a:lnSpc>
                <a:spcPct val="105000"/>
              </a:lnSpc>
            </a:pPr>
            <a:r>
              <a:rPr lang="en-US" altLang="zh-CN" sz="1800"/>
              <a:t>      void  get_XY()  { cout &lt;&lt; "Enter two numbers of x and y : " ;  cin &gt;&gt; x &gt;&gt; y ; }</a:t>
            </a:r>
          </a:p>
          <a:p>
            <a:pPr algn="just">
              <a:lnSpc>
                <a:spcPct val="105000"/>
              </a:lnSpc>
            </a:pPr>
            <a:r>
              <a:rPr lang="en-US" altLang="zh-CN" sz="1800"/>
              <a:t>      void  put_XY()    { cout &lt;&lt; "x = "&lt;&lt; x &lt;&lt; ", y = " &lt;&lt; y &lt;&lt; '\n' ; }</a:t>
            </a:r>
          </a:p>
          <a:p>
            <a:pPr algn="just">
              <a:lnSpc>
                <a:spcPct val="105000"/>
              </a:lnSpc>
            </a:pPr>
            <a:r>
              <a:rPr lang="en-US" altLang="zh-CN" sz="1800"/>
              <a:t>  protected:    int x, y ;</a:t>
            </a:r>
          </a:p>
          <a:p>
            <a:pPr algn="just">
              <a:lnSpc>
                <a:spcPct val="105000"/>
              </a:lnSpc>
            </a:pPr>
            <a:r>
              <a:rPr lang="en-US" altLang="zh-CN" sz="1800"/>
              <a:t>};</a:t>
            </a:r>
          </a:p>
          <a:p>
            <a:pPr algn="just">
              <a:lnSpc>
                <a:spcPct val="105000"/>
              </a:lnSpc>
            </a:pPr>
            <a:r>
              <a:rPr lang="en-US" altLang="zh-CN" sz="1800">
                <a:solidFill>
                  <a:srgbClr val="0000FF"/>
                </a:solidFill>
              </a:rPr>
              <a:t>class B</a:t>
            </a:r>
            <a:r>
              <a:rPr lang="en-US" altLang="zh-CN" sz="1800"/>
              <a:t> </a:t>
            </a:r>
            <a:r>
              <a:rPr lang="en-US" altLang="zh-CN" sz="1800" b="1">
                <a:solidFill>
                  <a:schemeClr val="accent2"/>
                </a:solidFill>
              </a:rPr>
              <a:t>: private A</a:t>
            </a:r>
          </a:p>
          <a:p>
            <a:pPr algn="just">
              <a:lnSpc>
                <a:spcPct val="105000"/>
              </a:lnSpc>
            </a:pPr>
            <a:r>
              <a:rPr lang="en-US" altLang="zh-CN" sz="1800"/>
              <a:t>{ public :</a:t>
            </a:r>
          </a:p>
          <a:p>
            <a:pPr algn="just">
              <a:lnSpc>
                <a:spcPct val="105000"/>
              </a:lnSpc>
            </a:pPr>
            <a:r>
              <a:rPr lang="en-US" altLang="zh-CN" sz="1800"/>
              <a:t>      int  get_S() { return s ; }</a:t>
            </a:r>
          </a:p>
          <a:p>
            <a:pPr algn="just">
              <a:lnSpc>
                <a:spcPct val="105000"/>
              </a:lnSpc>
            </a:pPr>
            <a:r>
              <a:rPr lang="en-US" altLang="zh-CN" sz="1800"/>
              <a:t>      void  make_S()  { get_XY();    </a:t>
            </a:r>
            <a:r>
              <a:rPr lang="en-US" altLang="zh-CN" sz="1800" b="1">
                <a:solidFill>
                  <a:srgbClr val="0000FF"/>
                </a:solidFill>
              </a:rPr>
              <a:t>s = x * y</a:t>
            </a:r>
            <a:r>
              <a:rPr lang="en-US" altLang="zh-CN" sz="1800"/>
              <a:t> </a:t>
            </a:r>
            <a:r>
              <a:rPr lang="en-US" altLang="zh-CN" sz="1800" b="1">
                <a:solidFill>
                  <a:srgbClr val="0000FF"/>
                </a:solidFill>
              </a:rPr>
              <a:t>;</a:t>
            </a:r>
            <a:r>
              <a:rPr lang="en-US" altLang="zh-CN" sz="1800"/>
              <a:t>  }	</a:t>
            </a:r>
          </a:p>
          <a:p>
            <a:pPr algn="just">
              <a:lnSpc>
                <a:spcPct val="105000"/>
              </a:lnSpc>
            </a:pPr>
            <a:r>
              <a:rPr lang="en-US" altLang="zh-CN" sz="1800"/>
              <a:t>   private:	    int s ;</a:t>
            </a:r>
          </a:p>
          <a:p>
            <a:pPr algn="just">
              <a:lnSpc>
                <a:spcPct val="105000"/>
              </a:lnSpc>
            </a:pPr>
            <a:r>
              <a:rPr lang="en-US" altLang="zh-CN" sz="1800"/>
              <a:t>};</a:t>
            </a:r>
          </a:p>
          <a:p>
            <a:pPr algn="just">
              <a:lnSpc>
                <a:spcPct val="105000"/>
              </a:lnSpc>
            </a:pPr>
            <a:r>
              <a:rPr lang="en-US" altLang="zh-CN" sz="1800"/>
              <a:t>int main()</a:t>
            </a:r>
          </a:p>
          <a:p>
            <a:pPr algn="just">
              <a:lnSpc>
                <a:spcPct val="105000"/>
              </a:lnSpc>
            </a:pPr>
            <a:r>
              <a:rPr lang="en-US" altLang="zh-CN" sz="1800"/>
              <a:t>{ B objB ;	</a:t>
            </a:r>
          </a:p>
          <a:p>
            <a:pPr algn="just">
              <a:lnSpc>
                <a:spcPct val="105000"/>
              </a:lnSpc>
            </a:pPr>
            <a:r>
              <a:rPr lang="en-US" altLang="zh-CN" sz="1800"/>
              <a:t>   cout &lt;&lt; "It is object_B :\n" ;</a:t>
            </a:r>
          </a:p>
          <a:p>
            <a:pPr algn="just">
              <a:lnSpc>
                <a:spcPct val="105000"/>
              </a:lnSpc>
            </a:pPr>
            <a:r>
              <a:rPr lang="en-US" altLang="zh-CN" sz="1800"/>
              <a:t>   objB.make_S() ;</a:t>
            </a:r>
          </a:p>
          <a:p>
            <a:pPr algn="just">
              <a:lnSpc>
                <a:spcPct val="105000"/>
              </a:lnSpc>
            </a:pPr>
            <a:r>
              <a:rPr lang="en-US" altLang="zh-CN" sz="1800"/>
              <a:t>   cout &lt;&lt; "S = " &lt;&lt; objB.get_S() &lt;&lt; endl ;</a:t>
            </a:r>
          </a:p>
          <a:p>
            <a:pPr algn="just">
              <a:lnSpc>
                <a:spcPct val="105000"/>
              </a:lnSpc>
            </a:pPr>
            <a:r>
              <a:rPr lang="en-US" altLang="zh-CN" sz="1800"/>
              <a:t> }</a:t>
            </a:r>
          </a:p>
        </p:txBody>
      </p:sp>
      <p:grpSp>
        <p:nvGrpSpPr>
          <p:cNvPr id="555011" name="Group 3"/>
          <p:cNvGrpSpPr/>
          <p:nvPr/>
        </p:nvGrpSpPr>
        <p:grpSpPr bwMode="auto">
          <a:xfrm>
            <a:off x="5927725" y="1524000"/>
            <a:ext cx="2166938" cy="1600200"/>
            <a:chOff x="3915" y="1392"/>
            <a:chExt cx="1365" cy="1008"/>
          </a:xfrm>
        </p:grpSpPr>
        <p:sp>
          <p:nvSpPr>
            <p:cNvPr id="555012" name="Rectangle 4"/>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private  A</a:t>
              </a:r>
            </a:p>
          </p:txBody>
        </p:sp>
        <p:sp>
          <p:nvSpPr>
            <p:cNvPr id="555013" name="Rectangle 5"/>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5014" name="Line 6"/>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sp>
        <p:nvSpPr>
          <p:cNvPr id="555015" name="Oval 7"/>
          <p:cNvSpPr>
            <a:spLocks noChangeArrowheads="1"/>
          </p:cNvSpPr>
          <p:nvPr/>
        </p:nvSpPr>
        <p:spPr bwMode="auto">
          <a:xfrm>
            <a:off x="3962400" y="3629025"/>
            <a:ext cx="685800" cy="457200"/>
          </a:xfrm>
          <a:prstGeom prst="ellipse">
            <a:avLst/>
          </a:prstGeom>
          <a:noFill/>
          <a:ln w="19050">
            <a:solidFill>
              <a:srgbClr val="FF3300"/>
            </a:solidFill>
            <a:round/>
          </a:ln>
          <a:effectLst/>
        </p:spPr>
        <p:txBody>
          <a:bodyPr wrap="none" anchor="ctr"/>
          <a:lstStyle/>
          <a:p>
            <a:endParaRPr lang="zh-CN" altLang="en-US"/>
          </a:p>
        </p:txBody>
      </p:sp>
      <p:sp>
        <p:nvSpPr>
          <p:cNvPr id="555016" name="AutoShape 8"/>
          <p:cNvSpPr/>
          <p:nvPr/>
        </p:nvSpPr>
        <p:spPr bwMode="auto">
          <a:xfrm>
            <a:off x="838200" y="4619625"/>
            <a:ext cx="2133600" cy="609600"/>
          </a:xfrm>
          <a:prstGeom prst="borderCallout2">
            <a:avLst>
              <a:gd name="adj1" fmla="val 18750"/>
              <a:gd name="adj2" fmla="val 103569"/>
              <a:gd name="adj3" fmla="val 18750"/>
              <a:gd name="adj4" fmla="val 114583"/>
              <a:gd name="adj5" fmla="val -89065"/>
              <a:gd name="adj6" fmla="val 1495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访问私有数据成员</a:t>
            </a:r>
          </a:p>
        </p:txBody>
      </p:sp>
      <p:grpSp>
        <p:nvGrpSpPr>
          <p:cNvPr id="555017" name="Group 9"/>
          <p:cNvGrpSpPr/>
          <p:nvPr/>
        </p:nvGrpSpPr>
        <p:grpSpPr bwMode="auto">
          <a:xfrm>
            <a:off x="5410200" y="5348288"/>
            <a:ext cx="3200400" cy="747712"/>
            <a:chOff x="3168" y="2793"/>
            <a:chExt cx="2016" cy="471"/>
          </a:xfrm>
        </p:grpSpPr>
        <p:sp>
          <p:nvSpPr>
            <p:cNvPr id="555018" name="Rectangle 10"/>
            <p:cNvSpPr>
              <a:spLocks noChangeArrowheads="1"/>
            </p:cNvSpPr>
            <p:nvPr/>
          </p:nvSpPr>
          <p:spPr bwMode="auto">
            <a:xfrm>
              <a:off x="4656" y="3040"/>
              <a:ext cx="528" cy="224"/>
            </a:xfrm>
            <a:prstGeom prst="rect">
              <a:avLst/>
            </a:prstGeom>
            <a:solidFill>
              <a:srgbClr val="CC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objB.s</a:t>
              </a:r>
            </a:p>
          </p:txBody>
        </p:sp>
        <p:sp>
          <p:nvSpPr>
            <p:cNvPr id="555019" name="Rectangle 11"/>
            <p:cNvSpPr>
              <a:spLocks noChangeArrowheads="1"/>
            </p:cNvSpPr>
            <p:nvPr/>
          </p:nvSpPr>
          <p:spPr bwMode="auto">
            <a:xfrm>
              <a:off x="4128"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objB.y</a:t>
              </a:r>
            </a:p>
          </p:txBody>
        </p:sp>
        <p:sp>
          <p:nvSpPr>
            <p:cNvPr id="555020" name="Rectangle 12"/>
            <p:cNvSpPr>
              <a:spLocks noChangeArrowheads="1"/>
            </p:cNvSpPr>
            <p:nvPr/>
          </p:nvSpPr>
          <p:spPr bwMode="auto">
            <a:xfrm>
              <a:off x="3600"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objB.x</a:t>
              </a:r>
            </a:p>
          </p:txBody>
        </p:sp>
        <p:sp>
          <p:nvSpPr>
            <p:cNvPr id="555021" name="Line 13"/>
            <p:cNvSpPr>
              <a:spLocks noChangeShapeType="1"/>
            </p:cNvSpPr>
            <p:nvPr/>
          </p:nvSpPr>
          <p:spPr bwMode="auto">
            <a:xfrm>
              <a:off x="3600" y="3040"/>
              <a:ext cx="1584" cy="0"/>
            </a:xfrm>
            <a:prstGeom prst="line">
              <a:avLst/>
            </a:prstGeom>
            <a:noFill/>
            <a:ln w="12700">
              <a:solidFill>
                <a:schemeClr val="tx1"/>
              </a:solidFill>
              <a:round/>
            </a:ln>
            <a:effectLst/>
          </p:spPr>
          <p:txBody>
            <a:bodyPr wrap="none" anchor="ctr"/>
            <a:lstStyle/>
            <a:p>
              <a:endParaRPr lang="zh-CN" altLang="en-US"/>
            </a:p>
          </p:txBody>
        </p:sp>
        <p:sp>
          <p:nvSpPr>
            <p:cNvPr id="555022" name="Line 14"/>
            <p:cNvSpPr>
              <a:spLocks noChangeShapeType="1"/>
            </p:cNvSpPr>
            <p:nvPr/>
          </p:nvSpPr>
          <p:spPr bwMode="auto">
            <a:xfrm>
              <a:off x="3600" y="3040"/>
              <a:ext cx="0" cy="224"/>
            </a:xfrm>
            <a:prstGeom prst="line">
              <a:avLst/>
            </a:prstGeom>
            <a:noFill/>
            <a:ln w="12700">
              <a:solidFill>
                <a:schemeClr val="tx1"/>
              </a:solidFill>
              <a:round/>
            </a:ln>
            <a:effectLst/>
          </p:spPr>
          <p:txBody>
            <a:bodyPr wrap="none" anchor="ctr"/>
            <a:lstStyle/>
            <a:p>
              <a:endParaRPr lang="zh-CN" altLang="en-US"/>
            </a:p>
          </p:txBody>
        </p:sp>
        <p:sp>
          <p:nvSpPr>
            <p:cNvPr id="555023" name="Line 15"/>
            <p:cNvSpPr>
              <a:spLocks noChangeShapeType="1"/>
            </p:cNvSpPr>
            <p:nvPr/>
          </p:nvSpPr>
          <p:spPr bwMode="auto">
            <a:xfrm>
              <a:off x="4128" y="3040"/>
              <a:ext cx="0" cy="224"/>
            </a:xfrm>
            <a:prstGeom prst="line">
              <a:avLst/>
            </a:prstGeom>
            <a:noFill/>
            <a:ln w="12700">
              <a:solidFill>
                <a:schemeClr val="tx1"/>
              </a:solidFill>
              <a:round/>
            </a:ln>
            <a:effectLst/>
          </p:spPr>
          <p:txBody>
            <a:bodyPr wrap="none" anchor="ctr"/>
            <a:lstStyle/>
            <a:p>
              <a:endParaRPr lang="zh-CN" altLang="en-US"/>
            </a:p>
          </p:txBody>
        </p:sp>
        <p:sp>
          <p:nvSpPr>
            <p:cNvPr id="555024" name="Line 16"/>
            <p:cNvSpPr>
              <a:spLocks noChangeShapeType="1"/>
            </p:cNvSpPr>
            <p:nvPr/>
          </p:nvSpPr>
          <p:spPr bwMode="auto">
            <a:xfrm>
              <a:off x="5184" y="3040"/>
              <a:ext cx="0" cy="224"/>
            </a:xfrm>
            <a:prstGeom prst="line">
              <a:avLst/>
            </a:prstGeom>
            <a:noFill/>
            <a:ln w="12700">
              <a:solidFill>
                <a:schemeClr val="tx1"/>
              </a:solidFill>
              <a:round/>
            </a:ln>
            <a:effectLst/>
          </p:spPr>
          <p:txBody>
            <a:bodyPr wrap="none" anchor="ctr"/>
            <a:lstStyle/>
            <a:p>
              <a:endParaRPr lang="zh-CN" altLang="en-US"/>
            </a:p>
          </p:txBody>
        </p:sp>
        <p:sp>
          <p:nvSpPr>
            <p:cNvPr id="555025" name="Line 17"/>
            <p:cNvSpPr>
              <a:spLocks noChangeShapeType="1"/>
            </p:cNvSpPr>
            <p:nvPr/>
          </p:nvSpPr>
          <p:spPr bwMode="auto">
            <a:xfrm>
              <a:off x="3600" y="3264"/>
              <a:ext cx="1584" cy="0"/>
            </a:xfrm>
            <a:prstGeom prst="line">
              <a:avLst/>
            </a:prstGeom>
            <a:noFill/>
            <a:ln w="12700">
              <a:solidFill>
                <a:schemeClr val="tx1"/>
              </a:solidFill>
              <a:round/>
            </a:ln>
            <a:effectLst/>
          </p:spPr>
          <p:txBody>
            <a:bodyPr wrap="none" anchor="ctr"/>
            <a:lstStyle/>
            <a:p>
              <a:endParaRPr lang="zh-CN" altLang="en-US"/>
            </a:p>
          </p:txBody>
        </p:sp>
        <p:sp>
          <p:nvSpPr>
            <p:cNvPr id="555026" name="Line 18"/>
            <p:cNvSpPr>
              <a:spLocks noChangeShapeType="1"/>
            </p:cNvSpPr>
            <p:nvPr/>
          </p:nvSpPr>
          <p:spPr bwMode="auto">
            <a:xfrm>
              <a:off x="4656" y="3040"/>
              <a:ext cx="0" cy="224"/>
            </a:xfrm>
            <a:prstGeom prst="line">
              <a:avLst/>
            </a:prstGeom>
            <a:noFill/>
            <a:ln w="12700">
              <a:solidFill>
                <a:schemeClr val="tx1"/>
              </a:solidFill>
              <a:round/>
            </a:ln>
            <a:effectLst/>
          </p:spPr>
          <p:txBody>
            <a:bodyPr wrap="none" anchor="ctr"/>
            <a:lstStyle/>
            <a:p>
              <a:endParaRPr lang="zh-CN" altLang="en-US"/>
            </a:p>
          </p:txBody>
        </p:sp>
        <p:sp>
          <p:nvSpPr>
            <p:cNvPr id="555027" name="Text Box 19"/>
            <p:cNvSpPr txBox="1">
              <a:spLocks noChangeArrowheads="1"/>
            </p:cNvSpPr>
            <p:nvPr/>
          </p:nvSpPr>
          <p:spPr bwMode="auto">
            <a:xfrm>
              <a:off x="3168" y="3033"/>
              <a:ext cx="412" cy="231"/>
            </a:xfrm>
            <a:prstGeom prst="rect">
              <a:avLst/>
            </a:prstGeom>
            <a:noFill/>
            <a:ln w="9525">
              <a:noFill/>
              <a:miter lim="800000"/>
            </a:ln>
            <a:effectLst/>
          </p:spPr>
          <p:txBody>
            <a:bodyPr wrap="none">
              <a:spAutoFit/>
            </a:bodyPr>
            <a:lstStyle/>
            <a:p>
              <a:pPr algn="l"/>
              <a:r>
                <a:rPr lang="en-US" altLang="zh-CN" sz="1800" b="1"/>
                <a:t>objB</a:t>
              </a:r>
            </a:p>
          </p:txBody>
        </p:sp>
        <p:sp>
          <p:nvSpPr>
            <p:cNvPr id="555028" name="Text Box 20"/>
            <p:cNvSpPr txBox="1">
              <a:spLocks noChangeArrowheads="1"/>
            </p:cNvSpPr>
            <p:nvPr/>
          </p:nvSpPr>
          <p:spPr bwMode="auto">
            <a:xfrm>
              <a:off x="3984" y="2793"/>
              <a:ext cx="812" cy="231"/>
            </a:xfrm>
            <a:prstGeom prst="rect">
              <a:avLst/>
            </a:prstGeom>
            <a:noFill/>
            <a:ln w="9525">
              <a:noFill/>
              <a:miter lim="800000"/>
            </a:ln>
            <a:effectLst/>
          </p:spPr>
          <p:txBody>
            <a:bodyPr wrap="none">
              <a:spAutoFit/>
            </a:bodyPr>
            <a:lstStyle/>
            <a:p>
              <a:pPr algn="l"/>
              <a:r>
                <a:rPr lang="en-US" altLang="zh-CN" sz="1800" b="1" i="1">
                  <a:solidFill>
                    <a:schemeClr val="accent2"/>
                  </a:solidFill>
                </a:rPr>
                <a:t>private</a:t>
              </a:r>
              <a:r>
                <a:rPr lang="zh-CN" altLang="en-US" sz="1800" b="1" i="1">
                  <a:solidFill>
                    <a:schemeClr val="accent2"/>
                  </a:solidFill>
                </a:rPr>
                <a:t>成员</a:t>
              </a:r>
            </a:p>
          </p:txBody>
        </p:sp>
      </p:grpSp>
      <p:sp>
        <p:nvSpPr>
          <p:cNvPr id="555030" name="Rectangle 2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5032" name="Rectangle 24"/>
          <p:cNvSpPr>
            <a:spLocks noChangeArrowheads="1"/>
          </p:cNvSpPr>
          <p:nvPr/>
        </p:nvSpPr>
        <p:spPr bwMode="auto">
          <a:xfrm>
            <a:off x="5882005" y="539750"/>
            <a:ext cx="275399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8-3  </a:t>
            </a:r>
            <a:r>
              <a:rPr lang="zh-CN" altLang="en-US" sz="2000" b="1" i="1">
                <a:solidFill>
                  <a:srgbClr val="008000"/>
                </a:solidFill>
              </a:rPr>
              <a:t>私有继承的测试 </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5015"/>
                                        </p:tgtEl>
                                        <p:attrNameLst>
                                          <p:attrName>style.visibility</p:attrName>
                                        </p:attrNameLst>
                                      </p:cBhvr>
                                      <p:to>
                                        <p:strVal val="visible"/>
                                      </p:to>
                                    </p:set>
                                    <p:animEffect transition="in" filter="box(out)">
                                      <p:cBhvr>
                                        <p:cTn id="7" dur="500"/>
                                        <p:tgtEl>
                                          <p:spTgt spid="5550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55016"/>
                                        </p:tgtEl>
                                        <p:attrNameLst>
                                          <p:attrName>style.visibility</p:attrName>
                                        </p:attrNameLst>
                                      </p:cBhvr>
                                      <p:to>
                                        <p:strVal val="visible"/>
                                      </p:to>
                                    </p:set>
                                    <p:animEffect transition="in" filter="barn(outHorizontal)">
                                      <p:cBhvr>
                                        <p:cTn id="12" dur="500"/>
                                        <p:tgtEl>
                                          <p:spTgt spid="55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5" grpId="0" animBg="1"/>
      <p:bldP spid="55501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684213" y="476250"/>
            <a:ext cx="8064500" cy="5870575"/>
          </a:xfrm>
          <a:prstGeom prst="rect">
            <a:avLst/>
          </a:prstGeom>
          <a:noFill/>
          <a:ln w="9525">
            <a:noFill/>
            <a:miter lim="800000"/>
          </a:ln>
        </p:spPr>
        <p:txBody>
          <a:bodyPr lIns="90000" tIns="46800" rIns="90000" bIns="46800" anchor="ctr">
            <a:spAutoFit/>
          </a:bodyPr>
          <a:lstStyle/>
          <a:p>
            <a:pPr algn="l">
              <a:lnSpc>
                <a:spcPct val="105000"/>
              </a:lnSpc>
            </a:pPr>
            <a:r>
              <a:rPr lang="en-US" altLang="zh-CN" sz="1800" b="1" i="1">
                <a:solidFill>
                  <a:srgbClr val="006600"/>
                </a:solidFill>
              </a:rPr>
              <a:t>//</a:t>
            </a:r>
            <a:r>
              <a:rPr lang="zh-CN" altLang="en-US" sz="1800" b="1" i="1">
                <a:solidFill>
                  <a:srgbClr val="006600"/>
                </a:solidFill>
              </a:rPr>
              <a:t>例</a:t>
            </a:r>
            <a:r>
              <a:rPr lang="en-US" altLang="zh-CN" sz="1800" b="1" i="1">
                <a:solidFill>
                  <a:srgbClr val="006600"/>
                </a:solidFill>
              </a:rPr>
              <a:t>6-23 </a:t>
            </a:r>
            <a:r>
              <a:rPr lang="zh-CN" altLang="en-US" sz="1800" b="1" i="1">
                <a:solidFill>
                  <a:srgbClr val="006600"/>
                </a:solidFill>
              </a:rPr>
              <a:t>简单对象成员初始化</a:t>
            </a:r>
          </a:p>
          <a:p>
            <a:pPr algn="l">
              <a:lnSpc>
                <a:spcPct val="105000"/>
              </a:lnSpc>
            </a:pPr>
            <a:r>
              <a:rPr lang="en-US" altLang="zh-CN" sz="1800"/>
              <a:t>#include&lt;iostream&gt;</a:t>
            </a:r>
          </a:p>
          <a:p>
            <a:pPr algn="l">
              <a:lnSpc>
                <a:spcPct val="105000"/>
              </a:lnSpc>
            </a:pPr>
            <a:r>
              <a:rPr lang="en-US" altLang="zh-CN" sz="1800"/>
              <a:t>using namespace std;</a:t>
            </a:r>
          </a:p>
          <a:p>
            <a:pPr algn="l">
              <a:lnSpc>
                <a:spcPct val="105000"/>
              </a:lnSpc>
            </a:pPr>
            <a:r>
              <a:rPr lang="en-US" altLang="zh-CN" sz="1800"/>
              <a:t>class A</a:t>
            </a:r>
          </a:p>
          <a:p>
            <a:pPr algn="l">
              <a:lnSpc>
                <a:spcPct val="105000"/>
              </a:lnSpc>
            </a:pPr>
            <a:r>
              <a:rPr lang="en-US" altLang="zh-CN" sz="1800"/>
              <a:t>{ public:</a:t>
            </a:r>
          </a:p>
          <a:p>
            <a:pPr algn="l">
              <a:lnSpc>
                <a:spcPct val="105000"/>
              </a:lnSpc>
            </a:pPr>
            <a:r>
              <a:rPr lang="en-US" altLang="zh-CN" sz="1800"/>
              <a:t>     </a:t>
            </a:r>
            <a:r>
              <a:rPr lang="en-US" altLang="zh-CN" sz="1800" b="1"/>
              <a:t>A(int x):a(x){ }</a:t>
            </a:r>
          </a:p>
          <a:p>
            <a:pPr algn="l">
              <a:lnSpc>
                <a:spcPct val="105000"/>
              </a:lnSpc>
            </a:pPr>
            <a:r>
              <a:rPr lang="en-US" altLang="zh-CN" sz="1800"/>
              <a:t>     int a ;</a:t>
            </a:r>
          </a:p>
          <a:p>
            <a:pPr algn="l">
              <a:lnSpc>
                <a:spcPct val="105000"/>
              </a:lnSpc>
            </a:pPr>
            <a:r>
              <a:rPr lang="en-US" altLang="zh-CN" sz="1800"/>
              <a:t>};</a:t>
            </a:r>
          </a:p>
          <a:p>
            <a:pPr algn="l">
              <a:lnSpc>
                <a:spcPct val="105000"/>
              </a:lnSpc>
            </a:pPr>
            <a:r>
              <a:rPr lang="en-US" altLang="zh-CN" sz="1800"/>
              <a:t>class B</a:t>
            </a:r>
          </a:p>
          <a:p>
            <a:pPr algn="l">
              <a:lnSpc>
                <a:spcPct val="105000"/>
              </a:lnSpc>
            </a:pPr>
            <a:r>
              <a:rPr lang="en-US" altLang="zh-CN" sz="1800"/>
              <a:t>{ public:</a:t>
            </a:r>
          </a:p>
          <a:p>
            <a:pPr algn="l">
              <a:lnSpc>
                <a:spcPct val="105000"/>
              </a:lnSpc>
            </a:pPr>
            <a:r>
              <a:rPr lang="en-US" altLang="zh-CN" sz="1800"/>
              <a:t>     B( int x, int y ) </a:t>
            </a:r>
            <a:r>
              <a:rPr lang="en-US" altLang="zh-CN" sz="1800" b="1"/>
              <a:t>: aa(x)</a:t>
            </a:r>
            <a:r>
              <a:rPr lang="en-US" altLang="zh-CN" sz="1800"/>
              <a:t>  { b = y ; } 	</a:t>
            </a:r>
            <a:r>
              <a:rPr lang="en-US" altLang="zh-CN" sz="1800" b="1" i="1">
                <a:solidFill>
                  <a:srgbClr val="006600"/>
                </a:solidFill>
              </a:rPr>
              <a:t>//</a:t>
            </a:r>
            <a:r>
              <a:rPr lang="zh-CN" altLang="en-US" sz="1800" b="1" i="1">
                <a:solidFill>
                  <a:srgbClr val="006600"/>
                </a:solidFill>
              </a:rPr>
              <a:t>用初始化式调用成员类构造函数</a:t>
            </a:r>
          </a:p>
          <a:p>
            <a:pPr algn="l">
              <a:lnSpc>
                <a:spcPct val="105000"/>
              </a:lnSpc>
            </a:pPr>
            <a:r>
              <a:rPr lang="zh-CN" altLang="en-US" sz="1800"/>
              <a:t>     </a:t>
            </a:r>
            <a:r>
              <a:rPr lang="en-US" altLang="zh-CN" sz="1800"/>
              <a:t>void out() { cout&lt;&lt;"aa = "&lt;&lt;aa.a&lt;&lt;endl&lt;&lt;"b = "&lt;&lt;b&lt;&lt;endl ; }</a:t>
            </a:r>
          </a:p>
          <a:p>
            <a:pPr algn="l">
              <a:lnSpc>
                <a:spcPct val="105000"/>
              </a:lnSpc>
            </a:pPr>
            <a:r>
              <a:rPr lang="en-US" altLang="zh-CN" sz="1800"/>
              <a:t>  private:</a:t>
            </a:r>
          </a:p>
          <a:p>
            <a:pPr algn="l">
              <a:lnSpc>
                <a:spcPct val="105000"/>
              </a:lnSpc>
            </a:pPr>
            <a:r>
              <a:rPr lang="en-US" altLang="zh-CN" sz="1800"/>
              <a:t>     int b ;</a:t>
            </a:r>
          </a:p>
          <a:p>
            <a:pPr algn="l">
              <a:lnSpc>
                <a:spcPct val="105000"/>
              </a:lnSpc>
            </a:pPr>
            <a:r>
              <a:rPr lang="en-US" altLang="zh-CN" sz="1800"/>
              <a:t>     </a:t>
            </a:r>
            <a:r>
              <a:rPr lang="en-US" altLang="zh-CN" sz="1800" b="1"/>
              <a:t>A aa ;		</a:t>
            </a:r>
            <a:r>
              <a:rPr lang="en-US" altLang="zh-CN" sz="1800" b="1" i="1">
                <a:solidFill>
                  <a:srgbClr val="006600"/>
                </a:solidFill>
              </a:rPr>
              <a:t>//</a:t>
            </a:r>
            <a:r>
              <a:rPr lang="zh-CN" altLang="en-US" sz="1800" b="1" i="1">
                <a:solidFill>
                  <a:srgbClr val="006600"/>
                </a:solidFill>
              </a:rPr>
              <a:t>类类型成员</a:t>
            </a:r>
          </a:p>
          <a:p>
            <a:pPr algn="l">
              <a:lnSpc>
                <a:spcPct val="105000"/>
              </a:lnSpc>
            </a:pPr>
            <a:r>
              <a:rPr lang="en-US" altLang="zh-CN" sz="1800"/>
              <a:t>} ;</a:t>
            </a:r>
          </a:p>
          <a:p>
            <a:pPr algn="l">
              <a:lnSpc>
                <a:spcPct val="105000"/>
              </a:lnSpc>
            </a:pPr>
            <a:r>
              <a:rPr lang="en-US" altLang="zh-CN" sz="1800"/>
              <a:t>int main()</a:t>
            </a:r>
          </a:p>
          <a:p>
            <a:pPr algn="l">
              <a:lnSpc>
                <a:spcPct val="105000"/>
              </a:lnSpc>
            </a:pPr>
            <a:r>
              <a:rPr lang="en-US" altLang="zh-CN" sz="1800"/>
              <a:t>{ B objB( 3, 5 ) ;</a:t>
            </a:r>
          </a:p>
          <a:p>
            <a:pPr algn="l">
              <a:lnSpc>
                <a:spcPct val="105000"/>
              </a:lnSpc>
            </a:pPr>
            <a:r>
              <a:rPr lang="en-US" altLang="zh-CN" sz="1800"/>
              <a:t>  objB.out() ;</a:t>
            </a:r>
          </a:p>
          <a:p>
            <a:pPr algn="l">
              <a:lnSpc>
                <a:spcPct val="105000"/>
              </a:lnSpc>
            </a:pPr>
            <a:r>
              <a:rPr lang="en-US" altLang="zh-CN" sz="1800"/>
              <a:t>}</a:t>
            </a:r>
          </a:p>
        </p:txBody>
      </p:sp>
      <p:sp>
        <p:nvSpPr>
          <p:cNvPr id="253955" name="Rectangle 3"/>
          <p:cNvSpPr>
            <a:spLocks noGrp="1" noChangeArrowheads="1"/>
          </p:cNvSpPr>
          <p:nvPr>
            <p:ph type="title" idx="4294967295"/>
          </p:nvPr>
        </p:nvSpPr>
        <p:spPr>
          <a:xfrm>
            <a:off x="76200" y="4445"/>
            <a:ext cx="3215640" cy="381000"/>
          </a:xfrm>
          <a:prstGeom prst="rect">
            <a:avLst/>
          </a:prstGeom>
        </p:spPr>
        <p:txBody>
          <a:bodyPr/>
          <a:lstStyle/>
          <a:p>
            <a:pPr algn="l" eaLnBrk="1" hangingPunct="1"/>
            <a:r>
              <a:rPr lang="en-US" altLang="zh-CN" sz="3200" dirty="0">
                <a:solidFill>
                  <a:srgbClr val="FF0000"/>
                </a:solidFill>
              </a:rPr>
              <a:t>6.4  </a:t>
            </a:r>
            <a:r>
              <a:rPr lang="zh-CN" altLang="en-US" sz="3200" dirty="0">
                <a:solidFill>
                  <a:srgbClr val="FF0000"/>
                </a:solidFill>
              </a:rPr>
              <a:t>类的包含</a:t>
            </a:r>
          </a:p>
        </p:txBody>
      </p:sp>
      <p:sp>
        <p:nvSpPr>
          <p:cNvPr id="1417220" name="AutoShape 4"/>
          <p:cNvSpPr/>
          <p:nvPr/>
        </p:nvSpPr>
        <p:spPr bwMode="auto">
          <a:xfrm>
            <a:off x="5940425" y="2420938"/>
            <a:ext cx="2232025" cy="627062"/>
          </a:xfrm>
          <a:prstGeom prst="borderCallout2">
            <a:avLst>
              <a:gd name="adj1" fmla="val 18227"/>
              <a:gd name="adj2" fmla="val -3412"/>
              <a:gd name="adj3" fmla="val 18227"/>
              <a:gd name="adj4" fmla="val -31866"/>
              <a:gd name="adj5" fmla="val 156963"/>
              <a:gd name="adj6" fmla="val -122972"/>
            </a:avLst>
          </a:prstGeom>
          <a:solidFill>
            <a:srgbClr val="F5F6FD"/>
          </a:solidFill>
          <a:ln w="19050" cap="sq">
            <a:solidFill>
              <a:srgbClr val="FF3300"/>
            </a:solidFill>
            <a:miter lim="800000"/>
            <a:headEnd type="none" w="sm" len="sm"/>
            <a:tailEnd type="oval" w="lg" len="lg"/>
          </a:ln>
        </p:spPr>
        <p:txBody>
          <a:bodyPr/>
          <a:lstStyle/>
          <a:p>
            <a:pPr eaLnBrk="0" hangingPunct="0">
              <a:lnSpc>
                <a:spcPct val="150000"/>
              </a:lnSpc>
              <a:spcBef>
                <a:spcPct val="50000"/>
              </a:spcBef>
            </a:pPr>
            <a:r>
              <a:rPr lang="zh-CN" altLang="en-US" sz="1800" b="1"/>
              <a:t>调用</a:t>
            </a:r>
            <a:r>
              <a:rPr lang="en-US" altLang="zh-CN" sz="1800" b="1"/>
              <a:t>A</a:t>
            </a:r>
            <a:r>
              <a:rPr lang="zh-CN" altLang="en-US" sz="1800" b="1"/>
              <a:t>类构造函数</a:t>
            </a:r>
          </a:p>
        </p:txBody>
      </p:sp>
      <p:sp>
        <p:nvSpPr>
          <p:cNvPr id="1417221" name="Oval 5"/>
          <p:cNvSpPr>
            <a:spLocks noChangeArrowheads="1"/>
          </p:cNvSpPr>
          <p:nvPr/>
        </p:nvSpPr>
        <p:spPr bwMode="auto">
          <a:xfrm>
            <a:off x="2268538" y="3357563"/>
            <a:ext cx="935037" cy="381000"/>
          </a:xfrm>
          <a:prstGeom prst="ellipse">
            <a:avLst/>
          </a:prstGeom>
          <a:noFill/>
          <a:ln w="19050">
            <a:solidFill>
              <a:srgbClr val="FF3300"/>
            </a:solidFill>
            <a:round/>
          </a:ln>
        </p:spPr>
        <p:txBody>
          <a:bodyPr wrap="none" anchor="ctr"/>
          <a:lstStyle/>
          <a:p>
            <a:endParaRPr lang="zh-CN" altLang="en-US"/>
          </a:p>
        </p:txBody>
      </p:sp>
      <p:sp>
        <p:nvSpPr>
          <p:cNvPr id="1417222" name="Line 6"/>
          <p:cNvSpPr>
            <a:spLocks noChangeShapeType="1"/>
          </p:cNvSpPr>
          <p:nvPr/>
        </p:nvSpPr>
        <p:spPr bwMode="auto">
          <a:xfrm>
            <a:off x="3059113" y="2206625"/>
            <a:ext cx="2160587" cy="358775"/>
          </a:xfrm>
          <a:prstGeom prst="line">
            <a:avLst/>
          </a:prstGeom>
          <a:noFill/>
          <a:ln w="19050">
            <a:solidFill>
              <a:srgbClr val="FF3300"/>
            </a:solidFill>
            <a:round/>
            <a:headEnd type="oval" w="lg" len="lg"/>
          </a:ln>
        </p:spPr>
        <p:txBody>
          <a:bodyPr wrap="none" anchor="ctr"/>
          <a:lstStyle/>
          <a:p>
            <a:endParaRPr lang="zh-CN" altLang="en-US"/>
          </a:p>
        </p:txBody>
      </p:sp>
      <p:sp>
        <p:nvSpPr>
          <p:cNvPr id="253959" name="Oval 7"/>
          <p:cNvSpPr>
            <a:spLocks noChangeArrowheads="1"/>
          </p:cNvSpPr>
          <p:nvPr/>
        </p:nvSpPr>
        <p:spPr bwMode="auto">
          <a:xfrm>
            <a:off x="900113" y="4581525"/>
            <a:ext cx="914400" cy="381000"/>
          </a:xfrm>
          <a:prstGeom prst="ellipse">
            <a:avLst/>
          </a:prstGeom>
          <a:noFill/>
          <a:ln w="19050">
            <a:solidFill>
              <a:srgbClr val="FF3300"/>
            </a:solidFill>
            <a:round/>
          </a:ln>
        </p:spPr>
        <p:txBody>
          <a:bodyPr wrap="none" anchor="ctr"/>
          <a:lstStyle/>
          <a:p>
            <a:endParaRPr lang="zh-CN" altLang="en-US"/>
          </a:p>
        </p:txBody>
      </p:sp>
      <p:sp>
        <p:nvSpPr>
          <p:cNvPr id="1417224" name="Oval 8"/>
          <p:cNvSpPr>
            <a:spLocks noChangeArrowheads="1"/>
          </p:cNvSpPr>
          <p:nvPr/>
        </p:nvSpPr>
        <p:spPr bwMode="auto">
          <a:xfrm>
            <a:off x="827088" y="1895475"/>
            <a:ext cx="2160587" cy="454025"/>
          </a:xfrm>
          <a:prstGeom prst="ellipse">
            <a:avLst/>
          </a:prstGeom>
          <a:noFill/>
          <a:ln w="19050">
            <a:solidFill>
              <a:srgbClr val="FF3300"/>
            </a:solidFill>
            <a:rou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7221"/>
                                        </p:tgtEl>
                                        <p:attrNameLst>
                                          <p:attrName>style.visibility</p:attrName>
                                        </p:attrNameLst>
                                      </p:cBhvr>
                                      <p:to>
                                        <p:strVal val="visible"/>
                                      </p:to>
                                    </p:set>
                                    <p:animEffect transition="in" filter="box(out)">
                                      <p:cBhvr>
                                        <p:cTn id="7" dur="500"/>
                                        <p:tgtEl>
                                          <p:spTgt spid="1417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17224"/>
                                        </p:tgtEl>
                                        <p:attrNameLst>
                                          <p:attrName>style.visibility</p:attrName>
                                        </p:attrNameLst>
                                      </p:cBhvr>
                                      <p:to>
                                        <p:strVal val="visible"/>
                                      </p:to>
                                    </p:set>
                                    <p:animEffect transition="in" filter="box(out)">
                                      <p:cBhvr>
                                        <p:cTn id="12" dur="500"/>
                                        <p:tgtEl>
                                          <p:spTgt spid="14172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417220"/>
                                        </p:tgtEl>
                                        <p:attrNameLst>
                                          <p:attrName>style.visibility</p:attrName>
                                        </p:attrNameLst>
                                      </p:cBhvr>
                                      <p:to>
                                        <p:strVal val="visible"/>
                                      </p:to>
                                    </p:set>
                                    <p:animEffect transition="in" filter="barn(outHorizontal)">
                                      <p:cBhvr>
                                        <p:cTn id="17" dur="500"/>
                                        <p:tgtEl>
                                          <p:spTgt spid="1417220"/>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2" fill="hold" grpId="0" nodeType="clickEffect">
                                  <p:stCondLst>
                                    <p:cond delay="0"/>
                                  </p:stCondLst>
                                  <p:childTnLst>
                                    <p:set>
                                      <p:cBhvr>
                                        <p:cTn id="21" dur="1" fill="hold">
                                          <p:stCondLst>
                                            <p:cond delay="0"/>
                                          </p:stCondLst>
                                        </p:cTn>
                                        <p:tgtEl>
                                          <p:spTgt spid="1417222"/>
                                        </p:tgtEl>
                                        <p:attrNameLst>
                                          <p:attrName>style.visibility</p:attrName>
                                        </p:attrNameLst>
                                      </p:cBhvr>
                                      <p:to>
                                        <p:strVal val="visible"/>
                                      </p:to>
                                    </p:set>
                                    <p:anim calcmode="lin" valueType="num">
                                      <p:cBhvr>
                                        <p:cTn id="22" dur="500" fill="hold"/>
                                        <p:tgtEl>
                                          <p:spTgt spid="1417222"/>
                                        </p:tgtEl>
                                        <p:attrNameLst>
                                          <p:attrName>ppt_x</p:attrName>
                                        </p:attrNameLst>
                                      </p:cBhvr>
                                      <p:tavLst>
                                        <p:tav tm="0">
                                          <p:val>
                                            <p:strVal val="#ppt_x+#ppt_w/2"/>
                                          </p:val>
                                        </p:tav>
                                        <p:tav tm="100000">
                                          <p:val>
                                            <p:strVal val="#ppt_x"/>
                                          </p:val>
                                        </p:tav>
                                      </p:tavLst>
                                    </p:anim>
                                    <p:anim calcmode="lin" valueType="num">
                                      <p:cBhvr>
                                        <p:cTn id="23" dur="500" fill="hold"/>
                                        <p:tgtEl>
                                          <p:spTgt spid="1417222"/>
                                        </p:tgtEl>
                                        <p:attrNameLst>
                                          <p:attrName>ppt_y</p:attrName>
                                        </p:attrNameLst>
                                      </p:cBhvr>
                                      <p:tavLst>
                                        <p:tav tm="0">
                                          <p:val>
                                            <p:strVal val="#ppt_y"/>
                                          </p:val>
                                        </p:tav>
                                        <p:tav tm="100000">
                                          <p:val>
                                            <p:strVal val="#ppt_y"/>
                                          </p:val>
                                        </p:tav>
                                      </p:tavLst>
                                    </p:anim>
                                    <p:anim calcmode="lin" valueType="num">
                                      <p:cBhvr>
                                        <p:cTn id="24" dur="500" fill="hold"/>
                                        <p:tgtEl>
                                          <p:spTgt spid="1417222"/>
                                        </p:tgtEl>
                                        <p:attrNameLst>
                                          <p:attrName>ppt_w</p:attrName>
                                        </p:attrNameLst>
                                      </p:cBhvr>
                                      <p:tavLst>
                                        <p:tav tm="0">
                                          <p:val>
                                            <p:fltVal val="0"/>
                                          </p:val>
                                        </p:tav>
                                        <p:tav tm="100000">
                                          <p:val>
                                            <p:strVal val="#ppt_w"/>
                                          </p:val>
                                        </p:tav>
                                      </p:tavLst>
                                    </p:anim>
                                    <p:anim calcmode="lin" valueType="num">
                                      <p:cBhvr>
                                        <p:cTn id="25" dur="500" fill="hold"/>
                                        <p:tgtEl>
                                          <p:spTgt spid="14172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20" grpId="0" bldLvl="0" animBg="1" autoUpdateAnimBg="0"/>
      <p:bldP spid="1417221" grpId="0" bldLvl="0" animBg="1"/>
      <p:bldP spid="1417222" grpId="0" bldLvl="0" animBg="1"/>
      <p:bldP spid="141722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441325" y="504825"/>
            <a:ext cx="8093075" cy="5870575"/>
          </a:xfrm>
          <a:prstGeom prst="rect">
            <a:avLst/>
          </a:prstGeom>
          <a:noFill/>
          <a:ln w="9525">
            <a:noFill/>
            <a:miter lim="800000"/>
          </a:ln>
          <a:effectLst/>
        </p:spPr>
        <p:txBody>
          <a:bodyPr>
            <a:spAutoFit/>
          </a:bodyPr>
          <a:lstStyle/>
          <a:p>
            <a:pPr algn="just">
              <a:lnSpc>
                <a:spcPct val="105000"/>
              </a:lnSpc>
            </a:pPr>
            <a:r>
              <a:rPr lang="en-US" altLang="zh-CN" sz="1800" b="1" dirty="0"/>
              <a:t>#include&lt;</a:t>
            </a:r>
            <a:r>
              <a:rPr lang="en-US" altLang="zh-CN" sz="1800" b="1" dirty="0" err="1"/>
              <a:t>iostream</a:t>
            </a:r>
            <a:r>
              <a:rPr lang="en-US" altLang="zh-CN" sz="1800" b="1" dirty="0"/>
              <a:t>&gt;</a:t>
            </a:r>
          </a:p>
          <a:p>
            <a:pPr algn="just">
              <a:lnSpc>
                <a:spcPct val="105000"/>
              </a:lnSpc>
            </a:pPr>
            <a:r>
              <a:rPr lang="en-US" altLang="zh-CN" sz="1800" b="1" dirty="0"/>
              <a:t>using namespace std ;</a:t>
            </a:r>
          </a:p>
          <a:p>
            <a:pPr algn="just">
              <a:lnSpc>
                <a:spcPct val="105000"/>
              </a:lnSpc>
            </a:pPr>
            <a:r>
              <a:rPr lang="en-US" altLang="zh-CN" sz="1800" b="1" dirty="0"/>
              <a:t>class A</a:t>
            </a:r>
          </a:p>
          <a:p>
            <a:pPr algn="just">
              <a:lnSpc>
                <a:spcPct val="105000"/>
              </a:lnSpc>
            </a:pPr>
            <a:r>
              <a:rPr lang="en-US" altLang="zh-CN" sz="1800" b="1" dirty="0"/>
              <a:t>{ public :</a:t>
            </a:r>
          </a:p>
          <a:p>
            <a:pPr algn="just">
              <a:lnSpc>
                <a:spcPct val="105000"/>
              </a:lnSpc>
            </a:pPr>
            <a:r>
              <a:rPr lang="en-US" altLang="zh-CN" sz="1800" b="1" dirty="0"/>
              <a:t>      void  </a:t>
            </a:r>
            <a:r>
              <a:rPr lang="en-US" altLang="zh-CN" sz="1800" b="1" dirty="0" err="1"/>
              <a:t>get_XY</a:t>
            </a:r>
            <a:r>
              <a:rPr lang="en-US" altLang="zh-CN" sz="1800" b="1" dirty="0"/>
              <a:t>()  { </a:t>
            </a:r>
            <a:r>
              <a:rPr lang="en-US" altLang="zh-CN" sz="1800" b="1" dirty="0" err="1"/>
              <a:t>cout</a:t>
            </a:r>
            <a:r>
              <a:rPr lang="en-US" altLang="zh-CN" sz="1800" b="1" dirty="0"/>
              <a:t> &lt;&lt; "Enter two numbers of x and y : " ;  </a:t>
            </a:r>
            <a:r>
              <a:rPr lang="en-US" altLang="zh-CN" sz="1800" b="1" dirty="0" err="1"/>
              <a:t>cin</a:t>
            </a:r>
            <a:r>
              <a:rPr lang="en-US" altLang="zh-CN" sz="1800" b="1" dirty="0"/>
              <a:t> &gt;&gt; x &gt;&gt; y ; }</a:t>
            </a:r>
          </a:p>
          <a:p>
            <a:pPr algn="just">
              <a:lnSpc>
                <a:spcPct val="105000"/>
              </a:lnSpc>
            </a:pPr>
            <a:r>
              <a:rPr lang="en-US" altLang="zh-CN" sz="1800" b="1" dirty="0"/>
              <a:t>      void  </a:t>
            </a:r>
            <a:r>
              <a:rPr lang="en-US" altLang="zh-CN" sz="1800" b="1" dirty="0" err="1"/>
              <a:t>put_XY</a:t>
            </a:r>
            <a:r>
              <a:rPr lang="en-US" altLang="zh-CN" sz="1800" b="1" dirty="0"/>
              <a:t>()    { </a:t>
            </a:r>
            <a:r>
              <a:rPr lang="en-US" altLang="zh-CN" sz="1800" b="1" dirty="0" err="1"/>
              <a:t>cout</a:t>
            </a:r>
            <a:r>
              <a:rPr lang="en-US" altLang="zh-CN" sz="1800" b="1" dirty="0"/>
              <a:t> &lt;&lt; "x = "&lt;&lt; x &lt;&lt; ", y = " &lt;&lt; y &lt;&lt; '\n' ; }</a:t>
            </a:r>
          </a:p>
          <a:p>
            <a:pPr algn="just">
              <a:lnSpc>
                <a:spcPct val="105000"/>
              </a:lnSpc>
            </a:pPr>
            <a:r>
              <a:rPr lang="en-US" altLang="zh-CN" sz="1800" b="1" dirty="0"/>
              <a:t>  protected:    </a:t>
            </a:r>
            <a:r>
              <a:rPr lang="en-US" altLang="zh-CN" sz="1800" b="1" dirty="0" err="1"/>
              <a:t>int</a:t>
            </a:r>
            <a:r>
              <a:rPr lang="en-US" altLang="zh-CN" sz="1800" b="1" dirty="0"/>
              <a:t> x, y ;</a:t>
            </a:r>
          </a:p>
          <a:p>
            <a:pPr algn="just">
              <a:lnSpc>
                <a:spcPct val="105000"/>
              </a:lnSpc>
            </a:pPr>
            <a:r>
              <a:rPr lang="en-US" altLang="zh-CN" sz="1800" b="1" dirty="0"/>
              <a:t>};</a:t>
            </a:r>
          </a:p>
          <a:p>
            <a:pPr algn="just">
              <a:lnSpc>
                <a:spcPct val="105000"/>
              </a:lnSpc>
            </a:pPr>
            <a:r>
              <a:rPr lang="en-US" altLang="zh-CN" sz="1800" b="1" dirty="0"/>
              <a:t>class B : private A</a:t>
            </a:r>
          </a:p>
          <a:p>
            <a:pPr algn="just">
              <a:lnSpc>
                <a:spcPct val="105000"/>
              </a:lnSpc>
            </a:pPr>
            <a:r>
              <a:rPr lang="en-US" altLang="zh-CN" sz="1800" b="1" dirty="0"/>
              <a:t>{ public :</a:t>
            </a:r>
          </a:p>
          <a:p>
            <a:pPr algn="just">
              <a:lnSpc>
                <a:spcPct val="105000"/>
              </a:lnSpc>
            </a:pPr>
            <a:r>
              <a:rPr lang="en-US" altLang="zh-CN" sz="1800" b="1" dirty="0"/>
              <a:t>      </a:t>
            </a:r>
            <a:r>
              <a:rPr lang="en-US" altLang="zh-CN" sz="1800" b="1" dirty="0" err="1"/>
              <a:t>int</a:t>
            </a:r>
            <a:r>
              <a:rPr lang="en-US" altLang="zh-CN" sz="1800" b="1" dirty="0"/>
              <a:t>  </a:t>
            </a:r>
            <a:r>
              <a:rPr lang="en-US" altLang="zh-CN" sz="1800" b="1" dirty="0" err="1"/>
              <a:t>get_S</a:t>
            </a:r>
            <a:r>
              <a:rPr lang="en-US" altLang="zh-CN" sz="1800" b="1" dirty="0"/>
              <a:t>() { return s ; }</a:t>
            </a:r>
          </a:p>
          <a:p>
            <a:pPr algn="just">
              <a:lnSpc>
                <a:spcPct val="105000"/>
              </a:lnSpc>
            </a:pPr>
            <a:r>
              <a:rPr lang="en-US" altLang="zh-CN" sz="1800" b="1" dirty="0"/>
              <a:t>      void  </a:t>
            </a:r>
            <a:r>
              <a:rPr lang="en-US" altLang="zh-CN" sz="1800" b="1" dirty="0" err="1"/>
              <a:t>make_S</a:t>
            </a:r>
            <a:r>
              <a:rPr lang="en-US" altLang="zh-CN" sz="1800" b="1" dirty="0"/>
              <a:t>()  { </a:t>
            </a:r>
            <a:r>
              <a:rPr lang="en-US" altLang="zh-CN" sz="1800" b="1" dirty="0" err="1"/>
              <a:t>get_XY</a:t>
            </a:r>
            <a:r>
              <a:rPr lang="en-US" altLang="zh-CN" sz="1800" b="1" dirty="0"/>
              <a:t>();    s = x * y ;  }	</a:t>
            </a:r>
          </a:p>
          <a:p>
            <a:pPr algn="just">
              <a:lnSpc>
                <a:spcPct val="105000"/>
              </a:lnSpc>
            </a:pPr>
            <a:r>
              <a:rPr lang="en-US" altLang="zh-CN" sz="1800" b="1" dirty="0"/>
              <a:t>   private:    </a:t>
            </a:r>
            <a:r>
              <a:rPr lang="en-US" altLang="zh-CN" sz="1800" b="1" dirty="0" err="1"/>
              <a:t>int</a:t>
            </a:r>
            <a:r>
              <a:rPr lang="en-US" altLang="zh-CN" sz="1800" b="1" dirty="0"/>
              <a:t> s ;</a:t>
            </a:r>
          </a:p>
          <a:p>
            <a:pPr algn="just">
              <a:lnSpc>
                <a:spcPct val="105000"/>
              </a:lnSpc>
            </a:pPr>
            <a:r>
              <a:rPr lang="en-US" altLang="zh-CN" sz="1800" b="1" dirty="0"/>
              <a:t>};</a:t>
            </a:r>
          </a:p>
          <a:p>
            <a:pPr algn="just">
              <a:lnSpc>
                <a:spcPct val="105000"/>
              </a:lnSpc>
            </a:pPr>
            <a:r>
              <a:rPr lang="en-US" altLang="zh-CN" sz="1800" b="1" dirty="0" err="1"/>
              <a:t>int</a:t>
            </a:r>
            <a:r>
              <a:rPr lang="en-US" altLang="zh-CN" sz="1800" b="1" dirty="0"/>
              <a:t> main()</a:t>
            </a:r>
          </a:p>
          <a:p>
            <a:pPr algn="just">
              <a:lnSpc>
                <a:spcPct val="105000"/>
              </a:lnSpc>
            </a:pPr>
            <a:r>
              <a:rPr lang="en-US" altLang="zh-CN" sz="1800" b="1" dirty="0"/>
              <a:t>{ B </a:t>
            </a:r>
            <a:r>
              <a:rPr lang="en-US" altLang="zh-CN" sz="1800" b="1" dirty="0" err="1"/>
              <a:t>objB</a:t>
            </a:r>
            <a:r>
              <a:rPr lang="en-US" altLang="zh-CN" sz="1800" b="1" dirty="0"/>
              <a:t> ;	</a:t>
            </a:r>
          </a:p>
          <a:p>
            <a:pPr algn="just">
              <a:lnSpc>
                <a:spcPct val="105000"/>
              </a:lnSpc>
            </a:pPr>
            <a:r>
              <a:rPr lang="en-US" altLang="zh-CN" sz="1800" b="1" dirty="0"/>
              <a:t>   </a:t>
            </a:r>
            <a:r>
              <a:rPr lang="en-US" altLang="zh-CN" sz="1800" b="1" dirty="0" err="1"/>
              <a:t>cout</a:t>
            </a:r>
            <a:r>
              <a:rPr lang="en-US" altLang="zh-CN" sz="1800" b="1" dirty="0"/>
              <a:t> &lt;&lt; "It is </a:t>
            </a:r>
            <a:r>
              <a:rPr lang="en-US" altLang="zh-CN" sz="1800" b="1" dirty="0" err="1"/>
              <a:t>object_B</a:t>
            </a:r>
            <a:r>
              <a:rPr lang="en-US" altLang="zh-CN" sz="1800" b="1" dirty="0"/>
              <a:t> :\n" ;</a:t>
            </a:r>
          </a:p>
          <a:p>
            <a:pPr algn="just">
              <a:lnSpc>
                <a:spcPct val="105000"/>
              </a:lnSpc>
            </a:pPr>
            <a:r>
              <a:rPr lang="en-US" altLang="zh-CN" sz="1800" b="1" dirty="0"/>
              <a:t>   </a:t>
            </a:r>
            <a:r>
              <a:rPr lang="en-US" altLang="zh-CN" sz="1800" b="1" dirty="0" err="1"/>
              <a:t>objB.make_S</a:t>
            </a:r>
            <a:r>
              <a:rPr lang="en-US" altLang="zh-CN" sz="1800" b="1" dirty="0"/>
              <a:t>() ;</a:t>
            </a:r>
          </a:p>
          <a:p>
            <a:pPr algn="just">
              <a:lnSpc>
                <a:spcPct val="105000"/>
              </a:lnSpc>
            </a:pPr>
            <a:r>
              <a:rPr lang="en-US" altLang="zh-CN" sz="1800" b="1" dirty="0"/>
              <a:t>   </a:t>
            </a:r>
            <a:r>
              <a:rPr lang="en-US" altLang="zh-CN" sz="1800" b="1" dirty="0" err="1"/>
              <a:t>cout</a:t>
            </a:r>
            <a:r>
              <a:rPr lang="en-US" altLang="zh-CN" sz="1800" b="1" dirty="0"/>
              <a:t> &lt;&lt; "S = " &lt;&lt; </a:t>
            </a:r>
            <a:r>
              <a:rPr lang="en-US" altLang="zh-CN" sz="1800" b="1" dirty="0" err="1"/>
              <a:t>objB.get_S</a:t>
            </a:r>
            <a:r>
              <a:rPr lang="en-US" altLang="zh-CN" sz="1800" b="1" dirty="0"/>
              <a:t>() &lt;&lt; </a:t>
            </a:r>
            <a:r>
              <a:rPr lang="en-US" altLang="zh-CN" sz="1800" b="1" dirty="0" err="1"/>
              <a:t>endl</a:t>
            </a:r>
            <a:r>
              <a:rPr lang="en-US" altLang="zh-CN" sz="1800" b="1" dirty="0"/>
              <a:t> ;</a:t>
            </a:r>
          </a:p>
          <a:p>
            <a:pPr algn="just">
              <a:lnSpc>
                <a:spcPct val="105000"/>
              </a:lnSpc>
            </a:pPr>
            <a:r>
              <a:rPr lang="en-US" altLang="zh-CN" sz="1800" b="1" dirty="0"/>
              <a:t> }</a:t>
            </a:r>
          </a:p>
        </p:txBody>
      </p:sp>
      <p:grpSp>
        <p:nvGrpSpPr>
          <p:cNvPr id="556036" name="Group 4"/>
          <p:cNvGrpSpPr/>
          <p:nvPr/>
        </p:nvGrpSpPr>
        <p:grpSpPr bwMode="auto">
          <a:xfrm>
            <a:off x="5927725" y="1524000"/>
            <a:ext cx="2166938" cy="1600200"/>
            <a:chOff x="3915" y="1392"/>
            <a:chExt cx="1365" cy="1008"/>
          </a:xfrm>
        </p:grpSpPr>
        <p:sp>
          <p:nvSpPr>
            <p:cNvPr id="556037" name="Rectangle 5"/>
            <p:cNvSpPr>
              <a:spLocks noChangeArrowheads="1"/>
            </p:cNvSpPr>
            <p:nvPr/>
          </p:nvSpPr>
          <p:spPr bwMode="auto">
            <a:xfrm>
              <a:off x="3936" y="2100"/>
              <a:ext cx="1344" cy="300"/>
            </a:xfrm>
            <a:prstGeom prst="rect">
              <a:avLst/>
            </a:prstGeom>
            <a:solidFill>
              <a:srgbClr val="CCFF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B : private  A</a:t>
              </a:r>
            </a:p>
          </p:txBody>
        </p:sp>
        <p:sp>
          <p:nvSpPr>
            <p:cNvPr id="556038" name="Rectangle 6"/>
            <p:cNvSpPr>
              <a:spLocks noChangeArrowheads="1"/>
            </p:cNvSpPr>
            <p:nvPr/>
          </p:nvSpPr>
          <p:spPr bwMode="auto">
            <a:xfrm>
              <a:off x="3915" y="1392"/>
              <a:ext cx="1365" cy="348"/>
            </a:xfrm>
            <a:prstGeom prst="rect">
              <a:avLst/>
            </a:prstGeom>
            <a:solidFill>
              <a:srgbClr val="FFCCFF"/>
            </a:solidFill>
            <a:ln w="9525">
              <a:solidFill>
                <a:schemeClr val="tx1"/>
              </a:solidFill>
              <a:miter lim="800000"/>
              <a:headEnd type="none" w="sm" len="med"/>
            </a:ln>
            <a:effectLst>
              <a:outerShdw dist="53882" dir="18900000" algn="ctr" rotWithShape="0">
                <a:srgbClr val="808080"/>
              </a:outerShdw>
            </a:effectLst>
          </p:spPr>
          <p:txBody>
            <a:bodyPr wrap="none" lIns="90000" tIns="46800" rIns="90000" bIns="46800" anchor="ctr"/>
            <a:lstStyle/>
            <a:p>
              <a:r>
                <a:rPr lang="en-US" altLang="zh-CN" sz="1800"/>
                <a:t>class  A </a:t>
              </a:r>
            </a:p>
          </p:txBody>
        </p:sp>
        <p:sp>
          <p:nvSpPr>
            <p:cNvPr id="556039" name="Line 7"/>
            <p:cNvSpPr>
              <a:spLocks noChangeShapeType="1"/>
            </p:cNvSpPr>
            <p:nvPr/>
          </p:nvSpPr>
          <p:spPr bwMode="auto">
            <a:xfrm flipH="1">
              <a:off x="4596" y="1728"/>
              <a:ext cx="0" cy="358"/>
            </a:xfrm>
            <a:prstGeom prst="line">
              <a:avLst/>
            </a:prstGeom>
            <a:noFill/>
            <a:ln w="38100">
              <a:solidFill>
                <a:schemeClr val="tx1"/>
              </a:solidFill>
              <a:round/>
              <a:headEnd type="stealth" w="med" len="lg"/>
              <a:tailEnd type="none" w="med" len="lg"/>
            </a:ln>
            <a:effectLst>
              <a:outerShdw dist="40161" dir="1106097" algn="ctr" rotWithShape="0">
                <a:srgbClr val="808080"/>
              </a:outerShdw>
            </a:effectLst>
          </p:spPr>
          <p:txBody>
            <a:bodyPr wrap="none" lIns="90000" tIns="46800" rIns="90000" bIns="46800" anchor="ctr"/>
            <a:lstStyle/>
            <a:p>
              <a:endParaRPr lang="zh-CN" altLang="en-US"/>
            </a:p>
          </p:txBody>
        </p:sp>
      </p:grpSp>
      <p:grpSp>
        <p:nvGrpSpPr>
          <p:cNvPr id="556041" name="Group 9"/>
          <p:cNvGrpSpPr/>
          <p:nvPr/>
        </p:nvGrpSpPr>
        <p:grpSpPr bwMode="auto">
          <a:xfrm>
            <a:off x="5410200" y="5348288"/>
            <a:ext cx="3200400" cy="747712"/>
            <a:chOff x="3168" y="2793"/>
            <a:chExt cx="2016" cy="471"/>
          </a:xfrm>
        </p:grpSpPr>
        <p:sp>
          <p:nvSpPr>
            <p:cNvPr id="556042" name="Rectangle 10"/>
            <p:cNvSpPr>
              <a:spLocks noChangeArrowheads="1"/>
            </p:cNvSpPr>
            <p:nvPr/>
          </p:nvSpPr>
          <p:spPr bwMode="auto">
            <a:xfrm>
              <a:off x="4656" y="3040"/>
              <a:ext cx="528" cy="224"/>
            </a:xfrm>
            <a:prstGeom prst="rect">
              <a:avLst/>
            </a:prstGeom>
            <a:solidFill>
              <a:srgbClr val="CC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objB.s</a:t>
              </a:r>
            </a:p>
          </p:txBody>
        </p:sp>
        <p:sp>
          <p:nvSpPr>
            <p:cNvPr id="556043" name="Rectangle 11"/>
            <p:cNvSpPr>
              <a:spLocks noChangeArrowheads="1"/>
            </p:cNvSpPr>
            <p:nvPr/>
          </p:nvSpPr>
          <p:spPr bwMode="auto">
            <a:xfrm>
              <a:off x="4128"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objB.y</a:t>
              </a:r>
            </a:p>
          </p:txBody>
        </p:sp>
        <p:sp>
          <p:nvSpPr>
            <p:cNvPr id="556044" name="Rectangle 12"/>
            <p:cNvSpPr>
              <a:spLocks noChangeArrowheads="1"/>
            </p:cNvSpPr>
            <p:nvPr/>
          </p:nvSpPr>
          <p:spPr bwMode="auto">
            <a:xfrm>
              <a:off x="3600" y="3040"/>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600" b="1" i="1"/>
                <a:t>objB.x</a:t>
              </a:r>
            </a:p>
          </p:txBody>
        </p:sp>
        <p:sp>
          <p:nvSpPr>
            <p:cNvPr id="556045" name="Line 13"/>
            <p:cNvSpPr>
              <a:spLocks noChangeShapeType="1"/>
            </p:cNvSpPr>
            <p:nvPr/>
          </p:nvSpPr>
          <p:spPr bwMode="auto">
            <a:xfrm>
              <a:off x="3600" y="3040"/>
              <a:ext cx="1584" cy="0"/>
            </a:xfrm>
            <a:prstGeom prst="line">
              <a:avLst/>
            </a:prstGeom>
            <a:noFill/>
            <a:ln w="12700">
              <a:solidFill>
                <a:schemeClr val="tx1"/>
              </a:solidFill>
              <a:round/>
            </a:ln>
            <a:effectLst/>
          </p:spPr>
          <p:txBody>
            <a:bodyPr wrap="none" anchor="ctr"/>
            <a:lstStyle/>
            <a:p>
              <a:endParaRPr lang="zh-CN" altLang="en-US"/>
            </a:p>
          </p:txBody>
        </p:sp>
        <p:sp>
          <p:nvSpPr>
            <p:cNvPr id="556046" name="Line 14"/>
            <p:cNvSpPr>
              <a:spLocks noChangeShapeType="1"/>
            </p:cNvSpPr>
            <p:nvPr/>
          </p:nvSpPr>
          <p:spPr bwMode="auto">
            <a:xfrm>
              <a:off x="3600" y="3040"/>
              <a:ext cx="0" cy="224"/>
            </a:xfrm>
            <a:prstGeom prst="line">
              <a:avLst/>
            </a:prstGeom>
            <a:noFill/>
            <a:ln w="12700">
              <a:solidFill>
                <a:schemeClr val="tx1"/>
              </a:solidFill>
              <a:round/>
            </a:ln>
            <a:effectLst/>
          </p:spPr>
          <p:txBody>
            <a:bodyPr wrap="none" anchor="ctr"/>
            <a:lstStyle/>
            <a:p>
              <a:endParaRPr lang="zh-CN" altLang="en-US"/>
            </a:p>
          </p:txBody>
        </p:sp>
        <p:sp>
          <p:nvSpPr>
            <p:cNvPr id="556047" name="Line 15"/>
            <p:cNvSpPr>
              <a:spLocks noChangeShapeType="1"/>
            </p:cNvSpPr>
            <p:nvPr/>
          </p:nvSpPr>
          <p:spPr bwMode="auto">
            <a:xfrm>
              <a:off x="4128" y="3040"/>
              <a:ext cx="0" cy="224"/>
            </a:xfrm>
            <a:prstGeom prst="line">
              <a:avLst/>
            </a:prstGeom>
            <a:noFill/>
            <a:ln w="12700">
              <a:solidFill>
                <a:schemeClr val="tx1"/>
              </a:solidFill>
              <a:round/>
            </a:ln>
            <a:effectLst/>
          </p:spPr>
          <p:txBody>
            <a:bodyPr wrap="none" anchor="ctr"/>
            <a:lstStyle/>
            <a:p>
              <a:endParaRPr lang="zh-CN" altLang="en-US"/>
            </a:p>
          </p:txBody>
        </p:sp>
        <p:sp>
          <p:nvSpPr>
            <p:cNvPr id="556048" name="Line 16"/>
            <p:cNvSpPr>
              <a:spLocks noChangeShapeType="1"/>
            </p:cNvSpPr>
            <p:nvPr/>
          </p:nvSpPr>
          <p:spPr bwMode="auto">
            <a:xfrm>
              <a:off x="5184" y="3040"/>
              <a:ext cx="0" cy="224"/>
            </a:xfrm>
            <a:prstGeom prst="line">
              <a:avLst/>
            </a:prstGeom>
            <a:noFill/>
            <a:ln w="12700">
              <a:solidFill>
                <a:schemeClr val="tx1"/>
              </a:solidFill>
              <a:round/>
            </a:ln>
            <a:effectLst/>
          </p:spPr>
          <p:txBody>
            <a:bodyPr wrap="none" anchor="ctr"/>
            <a:lstStyle/>
            <a:p>
              <a:endParaRPr lang="zh-CN" altLang="en-US"/>
            </a:p>
          </p:txBody>
        </p:sp>
        <p:sp>
          <p:nvSpPr>
            <p:cNvPr id="556049" name="Line 17"/>
            <p:cNvSpPr>
              <a:spLocks noChangeShapeType="1"/>
            </p:cNvSpPr>
            <p:nvPr/>
          </p:nvSpPr>
          <p:spPr bwMode="auto">
            <a:xfrm>
              <a:off x="3600" y="3264"/>
              <a:ext cx="1584" cy="0"/>
            </a:xfrm>
            <a:prstGeom prst="line">
              <a:avLst/>
            </a:prstGeom>
            <a:noFill/>
            <a:ln w="12700">
              <a:solidFill>
                <a:schemeClr val="tx1"/>
              </a:solidFill>
              <a:round/>
            </a:ln>
            <a:effectLst/>
          </p:spPr>
          <p:txBody>
            <a:bodyPr wrap="none" anchor="ctr"/>
            <a:lstStyle/>
            <a:p>
              <a:endParaRPr lang="zh-CN" altLang="en-US"/>
            </a:p>
          </p:txBody>
        </p:sp>
        <p:sp>
          <p:nvSpPr>
            <p:cNvPr id="556050" name="Line 18"/>
            <p:cNvSpPr>
              <a:spLocks noChangeShapeType="1"/>
            </p:cNvSpPr>
            <p:nvPr/>
          </p:nvSpPr>
          <p:spPr bwMode="auto">
            <a:xfrm>
              <a:off x="4656" y="3040"/>
              <a:ext cx="0" cy="224"/>
            </a:xfrm>
            <a:prstGeom prst="line">
              <a:avLst/>
            </a:prstGeom>
            <a:noFill/>
            <a:ln w="12700">
              <a:solidFill>
                <a:schemeClr val="tx1"/>
              </a:solidFill>
              <a:round/>
            </a:ln>
            <a:effectLst/>
          </p:spPr>
          <p:txBody>
            <a:bodyPr wrap="none" anchor="ctr"/>
            <a:lstStyle/>
            <a:p>
              <a:endParaRPr lang="zh-CN" altLang="en-US"/>
            </a:p>
          </p:txBody>
        </p:sp>
        <p:sp>
          <p:nvSpPr>
            <p:cNvPr id="556051" name="Text Box 19"/>
            <p:cNvSpPr txBox="1">
              <a:spLocks noChangeArrowheads="1"/>
            </p:cNvSpPr>
            <p:nvPr/>
          </p:nvSpPr>
          <p:spPr bwMode="auto">
            <a:xfrm>
              <a:off x="3168" y="3033"/>
              <a:ext cx="412" cy="231"/>
            </a:xfrm>
            <a:prstGeom prst="rect">
              <a:avLst/>
            </a:prstGeom>
            <a:noFill/>
            <a:ln w="9525">
              <a:noFill/>
              <a:miter lim="800000"/>
            </a:ln>
            <a:effectLst/>
          </p:spPr>
          <p:txBody>
            <a:bodyPr wrap="none">
              <a:spAutoFit/>
            </a:bodyPr>
            <a:lstStyle/>
            <a:p>
              <a:pPr algn="l"/>
              <a:r>
                <a:rPr lang="en-US" altLang="zh-CN" sz="1800" b="1"/>
                <a:t>objB</a:t>
              </a:r>
            </a:p>
          </p:txBody>
        </p:sp>
        <p:sp>
          <p:nvSpPr>
            <p:cNvPr id="556052" name="Text Box 20"/>
            <p:cNvSpPr txBox="1">
              <a:spLocks noChangeArrowheads="1"/>
            </p:cNvSpPr>
            <p:nvPr/>
          </p:nvSpPr>
          <p:spPr bwMode="auto">
            <a:xfrm>
              <a:off x="3984" y="2793"/>
              <a:ext cx="812" cy="231"/>
            </a:xfrm>
            <a:prstGeom prst="rect">
              <a:avLst/>
            </a:prstGeom>
            <a:noFill/>
            <a:ln w="9525">
              <a:noFill/>
              <a:miter lim="800000"/>
            </a:ln>
            <a:effectLst/>
          </p:spPr>
          <p:txBody>
            <a:bodyPr wrap="none">
              <a:spAutoFit/>
            </a:bodyPr>
            <a:lstStyle/>
            <a:p>
              <a:pPr algn="l"/>
              <a:r>
                <a:rPr lang="en-US" altLang="zh-CN" sz="1800" b="1" i="1">
                  <a:solidFill>
                    <a:schemeClr val="accent2"/>
                  </a:solidFill>
                </a:rPr>
                <a:t>private</a:t>
              </a:r>
              <a:r>
                <a:rPr lang="zh-CN" altLang="en-US" sz="1800" b="1" i="1">
                  <a:solidFill>
                    <a:schemeClr val="accent2"/>
                  </a:solidFill>
                </a:rPr>
                <a:t>成员</a:t>
              </a:r>
            </a:p>
          </p:txBody>
        </p:sp>
      </p:grpSp>
      <p:sp>
        <p:nvSpPr>
          <p:cNvPr id="556053" name="Rectangle 2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56056" name="Rectangle 24"/>
          <p:cNvSpPr>
            <a:spLocks noChangeArrowheads="1"/>
          </p:cNvSpPr>
          <p:nvPr/>
        </p:nvSpPr>
        <p:spPr bwMode="auto">
          <a:xfrm>
            <a:off x="5882005" y="539750"/>
            <a:ext cx="2753995" cy="429895"/>
          </a:xfrm>
          <a:prstGeom prst="rect">
            <a:avLst/>
          </a:prstGeom>
          <a:noFill/>
          <a:ln w="9525">
            <a:noFill/>
            <a:miter lim="800000"/>
          </a:ln>
          <a:effectLst/>
        </p:spPr>
        <p:txBody>
          <a:bodyPr wrap="none">
            <a:spAutoFit/>
          </a:bodyPr>
          <a:lstStyle/>
          <a:p>
            <a:pPr algn="r">
              <a:lnSpc>
                <a:spcPct val="110000"/>
              </a:lnSpc>
            </a:pPr>
            <a:r>
              <a:rPr lang="zh-CN" altLang="en-US" sz="2000" b="1" i="1">
                <a:solidFill>
                  <a:srgbClr val="008000"/>
                </a:solidFill>
              </a:rPr>
              <a:t>例</a:t>
            </a:r>
            <a:r>
              <a:rPr lang="en-US" altLang="zh-CN" sz="2000" b="1" i="1">
                <a:solidFill>
                  <a:srgbClr val="008000"/>
                </a:solidFill>
              </a:rPr>
              <a:t>8-3  </a:t>
            </a:r>
            <a:r>
              <a:rPr lang="zh-CN" altLang="en-US" sz="2000" b="1" i="1">
                <a:solidFill>
                  <a:srgbClr val="008000"/>
                </a:solidFill>
              </a:rPr>
              <a:t>私有继承的测试 </a:t>
            </a:r>
            <a:endParaRPr lang="zh-CN" altLang="en-US" sz="1800"/>
          </a:p>
        </p:txBody>
      </p:sp>
      <p:pic>
        <p:nvPicPr>
          <p:cNvPr id="556057" name="Picture 25"/>
          <p:cNvPicPr>
            <a:picLocks noChangeAspect="1" noChangeArrowheads="1"/>
          </p:cNvPicPr>
          <p:nvPr/>
        </p:nvPicPr>
        <p:blipFill>
          <a:blip r:embed="rId2"/>
          <a:srcRect/>
          <a:stretch>
            <a:fillRect/>
          </a:stretch>
        </p:blipFill>
        <p:spPr bwMode="auto">
          <a:xfrm>
            <a:off x="4356100" y="3573463"/>
            <a:ext cx="4527550" cy="1763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6057"/>
                                        </p:tgtEl>
                                        <p:attrNameLst>
                                          <p:attrName>style.visibility</p:attrName>
                                        </p:attrNameLst>
                                      </p:cBhvr>
                                      <p:to>
                                        <p:strVal val="visible"/>
                                      </p:to>
                                    </p:set>
                                    <p:animEffect transition="in" filter="checkerboard(across)">
                                      <p:cBhvr>
                                        <p:cTn id="7" dur="500"/>
                                        <p:tgtEl>
                                          <p:spTgt spid="55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grpSp>
        <p:nvGrpSpPr>
          <p:cNvPr id="565251" name="Group 3"/>
          <p:cNvGrpSpPr/>
          <p:nvPr/>
        </p:nvGrpSpPr>
        <p:grpSpPr bwMode="auto">
          <a:xfrm>
            <a:off x="2743200" y="2146300"/>
            <a:ext cx="3598863" cy="2879725"/>
            <a:chOff x="1872" y="1352"/>
            <a:chExt cx="2064" cy="1600"/>
          </a:xfrm>
        </p:grpSpPr>
        <p:sp>
          <p:nvSpPr>
            <p:cNvPr id="565252" name="Rectangle 4"/>
            <p:cNvSpPr>
              <a:spLocks noChangeArrowheads="1"/>
            </p:cNvSpPr>
            <p:nvPr/>
          </p:nvSpPr>
          <p:spPr bwMode="auto">
            <a:xfrm>
              <a:off x="1872" y="2096"/>
              <a:ext cx="1056" cy="212"/>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public </a:t>
              </a:r>
              <a:r>
                <a:rPr lang="zh-CN" altLang="en-US" sz="1800" b="1" i="1"/>
                <a:t>成员</a:t>
              </a:r>
              <a:endParaRPr lang="zh-CN" altLang="en-US" sz="1800" b="1" i="1">
                <a:solidFill>
                  <a:srgbClr val="0000FF"/>
                </a:solidFill>
              </a:endParaRPr>
            </a:p>
          </p:txBody>
        </p:sp>
        <p:sp>
          <p:nvSpPr>
            <p:cNvPr id="565253" name="Rectangle 5"/>
            <p:cNvSpPr>
              <a:spLocks noChangeArrowheads="1"/>
            </p:cNvSpPr>
            <p:nvPr/>
          </p:nvSpPr>
          <p:spPr bwMode="auto">
            <a:xfrm>
              <a:off x="1872" y="1885"/>
              <a:ext cx="1056" cy="211"/>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endParaRPr lang="zh-CN" altLang="en-US" sz="1800" b="1" i="1">
                <a:solidFill>
                  <a:srgbClr val="0000FF"/>
                </a:solidFill>
              </a:endParaRPr>
            </a:p>
          </p:txBody>
        </p:sp>
        <p:sp>
          <p:nvSpPr>
            <p:cNvPr id="565254" name="Rectangle 6"/>
            <p:cNvSpPr>
              <a:spLocks noChangeArrowheads="1"/>
            </p:cNvSpPr>
            <p:nvPr/>
          </p:nvSpPr>
          <p:spPr bwMode="auto">
            <a:xfrm>
              <a:off x="1872" y="1677"/>
              <a:ext cx="1056" cy="211"/>
            </a:xfrm>
            <a:prstGeom prst="rect">
              <a:avLst/>
            </a:prstGeom>
            <a:solidFill>
              <a:srgbClr val="FF6600"/>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65255" name="Line 7"/>
            <p:cNvSpPr>
              <a:spLocks noChangeShapeType="1"/>
            </p:cNvSpPr>
            <p:nvPr/>
          </p:nvSpPr>
          <p:spPr bwMode="auto">
            <a:xfrm>
              <a:off x="1872" y="1885"/>
              <a:ext cx="2064" cy="0"/>
            </a:xfrm>
            <a:prstGeom prst="line">
              <a:avLst/>
            </a:prstGeom>
            <a:noFill/>
            <a:ln w="12700">
              <a:solidFill>
                <a:schemeClr val="tx1"/>
              </a:solidFill>
              <a:round/>
            </a:ln>
            <a:effectLst/>
          </p:spPr>
          <p:txBody>
            <a:bodyPr wrap="none" anchor="ctr"/>
            <a:lstStyle/>
            <a:p>
              <a:endParaRPr lang="zh-CN" altLang="en-US"/>
            </a:p>
          </p:txBody>
        </p:sp>
        <p:sp>
          <p:nvSpPr>
            <p:cNvPr id="565256" name="Line 8"/>
            <p:cNvSpPr>
              <a:spLocks noChangeShapeType="1"/>
            </p:cNvSpPr>
            <p:nvPr/>
          </p:nvSpPr>
          <p:spPr bwMode="auto">
            <a:xfrm>
              <a:off x="1872" y="2096"/>
              <a:ext cx="2064" cy="0"/>
            </a:xfrm>
            <a:prstGeom prst="line">
              <a:avLst/>
            </a:prstGeom>
            <a:noFill/>
            <a:ln w="12700">
              <a:solidFill>
                <a:schemeClr val="tx1"/>
              </a:solidFill>
              <a:round/>
            </a:ln>
            <a:effectLst/>
          </p:spPr>
          <p:txBody>
            <a:bodyPr wrap="none" anchor="ctr"/>
            <a:lstStyle/>
            <a:p>
              <a:endParaRPr lang="zh-CN" altLang="en-US"/>
            </a:p>
          </p:txBody>
        </p:sp>
        <p:sp>
          <p:nvSpPr>
            <p:cNvPr id="565257" name="Line 9"/>
            <p:cNvSpPr>
              <a:spLocks noChangeShapeType="1"/>
            </p:cNvSpPr>
            <p:nvPr/>
          </p:nvSpPr>
          <p:spPr bwMode="auto">
            <a:xfrm>
              <a:off x="1872" y="2308"/>
              <a:ext cx="2064" cy="0"/>
            </a:xfrm>
            <a:prstGeom prst="line">
              <a:avLst/>
            </a:prstGeom>
            <a:noFill/>
            <a:ln w="12700">
              <a:solidFill>
                <a:schemeClr val="tx1"/>
              </a:solidFill>
              <a:round/>
            </a:ln>
            <a:effectLst/>
          </p:spPr>
          <p:txBody>
            <a:bodyPr wrap="none" anchor="ctr"/>
            <a:lstStyle/>
            <a:p>
              <a:endParaRPr lang="zh-CN" altLang="en-US"/>
            </a:p>
          </p:txBody>
        </p:sp>
        <p:sp>
          <p:nvSpPr>
            <p:cNvPr id="565258" name="Line 10"/>
            <p:cNvSpPr>
              <a:spLocks noChangeShapeType="1"/>
            </p:cNvSpPr>
            <p:nvPr/>
          </p:nvSpPr>
          <p:spPr bwMode="auto">
            <a:xfrm>
              <a:off x="1872" y="1896"/>
              <a:ext cx="0" cy="412"/>
            </a:xfrm>
            <a:prstGeom prst="line">
              <a:avLst/>
            </a:prstGeom>
            <a:noFill/>
            <a:ln w="12700">
              <a:solidFill>
                <a:schemeClr val="tx1"/>
              </a:solidFill>
              <a:round/>
            </a:ln>
            <a:effectLst/>
          </p:spPr>
          <p:txBody>
            <a:bodyPr wrap="none" anchor="ctr"/>
            <a:lstStyle/>
            <a:p>
              <a:endParaRPr lang="zh-CN" altLang="en-US"/>
            </a:p>
          </p:txBody>
        </p:sp>
        <p:sp>
          <p:nvSpPr>
            <p:cNvPr id="565259" name="Line 11"/>
            <p:cNvSpPr>
              <a:spLocks noChangeShapeType="1"/>
            </p:cNvSpPr>
            <p:nvPr/>
          </p:nvSpPr>
          <p:spPr bwMode="auto">
            <a:xfrm>
              <a:off x="3936" y="1896"/>
              <a:ext cx="0" cy="412"/>
            </a:xfrm>
            <a:prstGeom prst="line">
              <a:avLst/>
            </a:prstGeom>
            <a:noFill/>
            <a:ln w="12700">
              <a:solidFill>
                <a:schemeClr val="tx1"/>
              </a:solidFill>
              <a:round/>
            </a:ln>
            <a:effectLst/>
          </p:spPr>
          <p:txBody>
            <a:bodyPr wrap="none" anchor="ctr"/>
            <a:lstStyle/>
            <a:p>
              <a:endParaRPr lang="zh-CN" altLang="en-US"/>
            </a:p>
          </p:txBody>
        </p:sp>
        <p:sp>
          <p:nvSpPr>
            <p:cNvPr id="565260" name="Rectangle 12"/>
            <p:cNvSpPr>
              <a:spLocks noChangeArrowheads="1"/>
            </p:cNvSpPr>
            <p:nvPr/>
          </p:nvSpPr>
          <p:spPr bwMode="auto">
            <a:xfrm>
              <a:off x="2928" y="2741"/>
              <a:ext cx="1008" cy="211"/>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public </a:t>
              </a:r>
              <a:r>
                <a:rPr lang="zh-CN" altLang="en-US" sz="1800" b="1" i="1"/>
                <a:t>成员</a:t>
              </a:r>
            </a:p>
          </p:txBody>
        </p:sp>
        <p:sp>
          <p:nvSpPr>
            <p:cNvPr id="565261" name="Rectangle 13"/>
            <p:cNvSpPr>
              <a:spLocks noChangeArrowheads="1"/>
            </p:cNvSpPr>
            <p:nvPr/>
          </p:nvSpPr>
          <p:spPr bwMode="auto">
            <a:xfrm>
              <a:off x="2928" y="2530"/>
              <a:ext cx="1008" cy="211"/>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p>
          </p:txBody>
        </p:sp>
        <p:sp>
          <p:nvSpPr>
            <p:cNvPr id="565262" name="Rectangle 14"/>
            <p:cNvSpPr>
              <a:spLocks noChangeArrowheads="1"/>
            </p:cNvSpPr>
            <p:nvPr/>
          </p:nvSpPr>
          <p:spPr bwMode="auto">
            <a:xfrm>
              <a:off x="2928" y="2308"/>
              <a:ext cx="1008" cy="222"/>
            </a:xfrm>
            <a:prstGeom prst="rect">
              <a:avLst/>
            </a:prstGeom>
            <a:solidFill>
              <a:srgbClr val="66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private </a:t>
              </a:r>
              <a:r>
                <a:rPr lang="zh-CN" altLang="en-US" sz="1800" b="1" i="1"/>
                <a:t>成员</a:t>
              </a:r>
            </a:p>
          </p:txBody>
        </p:sp>
        <p:sp>
          <p:nvSpPr>
            <p:cNvPr id="565263" name="Line 15"/>
            <p:cNvSpPr>
              <a:spLocks noChangeShapeType="1"/>
            </p:cNvSpPr>
            <p:nvPr/>
          </p:nvSpPr>
          <p:spPr bwMode="auto">
            <a:xfrm>
              <a:off x="2928" y="2308"/>
              <a:ext cx="1008" cy="0"/>
            </a:xfrm>
            <a:prstGeom prst="line">
              <a:avLst/>
            </a:prstGeom>
            <a:noFill/>
            <a:ln w="12700" cap="sq">
              <a:solidFill>
                <a:schemeClr val="tx1"/>
              </a:solidFill>
              <a:round/>
            </a:ln>
            <a:effectLst/>
          </p:spPr>
          <p:txBody>
            <a:bodyPr wrap="none" anchor="ctr"/>
            <a:lstStyle/>
            <a:p>
              <a:endParaRPr lang="zh-CN" altLang="en-US"/>
            </a:p>
          </p:txBody>
        </p:sp>
        <p:sp>
          <p:nvSpPr>
            <p:cNvPr id="565264" name="Line 16"/>
            <p:cNvSpPr>
              <a:spLocks noChangeShapeType="1"/>
            </p:cNvSpPr>
            <p:nvPr/>
          </p:nvSpPr>
          <p:spPr bwMode="auto">
            <a:xfrm>
              <a:off x="2928" y="2530"/>
              <a:ext cx="1008" cy="0"/>
            </a:xfrm>
            <a:prstGeom prst="line">
              <a:avLst/>
            </a:prstGeom>
            <a:noFill/>
            <a:ln w="12700">
              <a:solidFill>
                <a:schemeClr val="tx1"/>
              </a:solidFill>
              <a:round/>
            </a:ln>
            <a:effectLst/>
          </p:spPr>
          <p:txBody>
            <a:bodyPr wrap="none" anchor="ctr"/>
            <a:lstStyle/>
            <a:p>
              <a:endParaRPr lang="zh-CN" altLang="en-US"/>
            </a:p>
          </p:txBody>
        </p:sp>
        <p:sp>
          <p:nvSpPr>
            <p:cNvPr id="565265" name="Line 17"/>
            <p:cNvSpPr>
              <a:spLocks noChangeShapeType="1"/>
            </p:cNvSpPr>
            <p:nvPr/>
          </p:nvSpPr>
          <p:spPr bwMode="auto">
            <a:xfrm>
              <a:off x="2928" y="2741"/>
              <a:ext cx="1008" cy="0"/>
            </a:xfrm>
            <a:prstGeom prst="line">
              <a:avLst/>
            </a:prstGeom>
            <a:noFill/>
            <a:ln w="12700">
              <a:solidFill>
                <a:schemeClr val="tx1"/>
              </a:solidFill>
              <a:round/>
            </a:ln>
            <a:effectLst/>
          </p:spPr>
          <p:txBody>
            <a:bodyPr wrap="none" anchor="ctr"/>
            <a:lstStyle/>
            <a:p>
              <a:endParaRPr lang="zh-CN" altLang="en-US"/>
            </a:p>
          </p:txBody>
        </p:sp>
        <p:sp>
          <p:nvSpPr>
            <p:cNvPr id="565266" name="Line 18"/>
            <p:cNvSpPr>
              <a:spLocks noChangeShapeType="1"/>
            </p:cNvSpPr>
            <p:nvPr/>
          </p:nvSpPr>
          <p:spPr bwMode="auto">
            <a:xfrm>
              <a:off x="2928" y="2952"/>
              <a:ext cx="1008" cy="0"/>
            </a:xfrm>
            <a:prstGeom prst="line">
              <a:avLst/>
            </a:prstGeom>
            <a:noFill/>
            <a:ln w="12700" cap="sq">
              <a:solidFill>
                <a:schemeClr val="tx1"/>
              </a:solidFill>
              <a:round/>
            </a:ln>
            <a:effectLst/>
          </p:spPr>
          <p:txBody>
            <a:bodyPr wrap="none" anchor="ctr"/>
            <a:lstStyle/>
            <a:p>
              <a:endParaRPr lang="zh-CN" altLang="en-US"/>
            </a:p>
          </p:txBody>
        </p:sp>
        <p:sp>
          <p:nvSpPr>
            <p:cNvPr id="565267" name="Line 19"/>
            <p:cNvSpPr>
              <a:spLocks noChangeShapeType="1"/>
            </p:cNvSpPr>
            <p:nvPr/>
          </p:nvSpPr>
          <p:spPr bwMode="auto">
            <a:xfrm>
              <a:off x="3936" y="2308"/>
              <a:ext cx="0" cy="644"/>
            </a:xfrm>
            <a:prstGeom prst="line">
              <a:avLst/>
            </a:prstGeom>
            <a:noFill/>
            <a:ln w="12700" cap="sq">
              <a:solidFill>
                <a:schemeClr val="tx1"/>
              </a:solidFill>
              <a:round/>
            </a:ln>
            <a:effectLst/>
          </p:spPr>
          <p:txBody>
            <a:bodyPr wrap="none" anchor="ctr"/>
            <a:lstStyle/>
            <a:p>
              <a:endParaRPr lang="zh-CN" altLang="en-US"/>
            </a:p>
          </p:txBody>
        </p:sp>
        <p:sp>
          <p:nvSpPr>
            <p:cNvPr id="565268" name="Line 20"/>
            <p:cNvSpPr>
              <a:spLocks noChangeShapeType="1"/>
            </p:cNvSpPr>
            <p:nvPr/>
          </p:nvSpPr>
          <p:spPr bwMode="auto">
            <a:xfrm>
              <a:off x="2928" y="2308"/>
              <a:ext cx="0" cy="644"/>
            </a:xfrm>
            <a:prstGeom prst="line">
              <a:avLst/>
            </a:prstGeom>
            <a:noFill/>
            <a:ln w="12700" cap="sq">
              <a:solidFill>
                <a:schemeClr val="tx1"/>
              </a:solidFill>
              <a:round/>
            </a:ln>
            <a:effectLst/>
          </p:spPr>
          <p:txBody>
            <a:bodyPr wrap="none" anchor="ctr"/>
            <a:lstStyle/>
            <a:p>
              <a:endParaRPr lang="zh-CN" altLang="en-US"/>
            </a:p>
          </p:txBody>
        </p:sp>
        <p:sp>
          <p:nvSpPr>
            <p:cNvPr id="565269" name="Text Box 21"/>
            <p:cNvSpPr txBox="1">
              <a:spLocks noChangeArrowheads="1"/>
            </p:cNvSpPr>
            <p:nvPr/>
          </p:nvSpPr>
          <p:spPr bwMode="auto">
            <a:xfrm>
              <a:off x="2140" y="1352"/>
              <a:ext cx="397" cy="221"/>
            </a:xfrm>
            <a:prstGeom prst="rect">
              <a:avLst/>
            </a:prstGeom>
            <a:noFill/>
            <a:ln w="9525">
              <a:noFill/>
              <a:miter lim="800000"/>
            </a:ln>
            <a:effectLst/>
          </p:spPr>
          <p:txBody>
            <a:bodyPr wrap="none">
              <a:spAutoFit/>
            </a:bodyPr>
            <a:lstStyle/>
            <a:p>
              <a:pPr algn="l"/>
              <a:r>
                <a:rPr lang="zh-CN" altLang="en-US" sz="2000" b="1"/>
                <a:t>基类</a:t>
              </a:r>
            </a:p>
          </p:txBody>
        </p:sp>
        <p:sp>
          <p:nvSpPr>
            <p:cNvPr id="565270" name="Text Box 22"/>
            <p:cNvSpPr txBox="1">
              <a:spLocks noChangeArrowheads="1"/>
            </p:cNvSpPr>
            <p:nvPr/>
          </p:nvSpPr>
          <p:spPr bwMode="auto">
            <a:xfrm>
              <a:off x="3216" y="1352"/>
              <a:ext cx="542" cy="221"/>
            </a:xfrm>
            <a:prstGeom prst="rect">
              <a:avLst/>
            </a:prstGeom>
            <a:noFill/>
            <a:ln w="9525">
              <a:noFill/>
              <a:miter lim="800000"/>
            </a:ln>
            <a:effectLst/>
          </p:spPr>
          <p:txBody>
            <a:bodyPr wrap="none">
              <a:spAutoFit/>
            </a:bodyPr>
            <a:lstStyle/>
            <a:p>
              <a:pPr algn="l"/>
              <a:r>
                <a:rPr lang="zh-CN" altLang="en-US" sz="2000" b="1"/>
                <a:t>派生类</a:t>
              </a:r>
            </a:p>
          </p:txBody>
        </p:sp>
        <p:sp>
          <p:nvSpPr>
            <p:cNvPr id="565271" name="Rectangle 23"/>
            <p:cNvSpPr>
              <a:spLocks noChangeArrowheads="1"/>
            </p:cNvSpPr>
            <p:nvPr/>
          </p:nvSpPr>
          <p:spPr bwMode="auto">
            <a:xfrm>
              <a:off x="2928" y="1677"/>
              <a:ext cx="1008" cy="211"/>
            </a:xfrm>
            <a:prstGeom prst="rect">
              <a:avLst/>
            </a:prstGeom>
            <a:solidFill>
              <a:srgbClr val="FF6600">
                <a:alpha val="50000"/>
              </a:srgbClr>
            </a:solidFill>
            <a:ln w="9525">
              <a:solidFill>
                <a:schemeClr val="tx1"/>
              </a:solidFill>
              <a:prstDash val="dash"/>
              <a:miter lim="800000"/>
            </a:ln>
            <a:effectLst/>
          </p:spPr>
          <p:txBody>
            <a:bodyPr/>
            <a:lstStyle/>
            <a:p>
              <a:pPr algn="l">
                <a:spcBef>
                  <a:spcPct val="20000"/>
                </a:spcBef>
                <a:buClr>
                  <a:schemeClr val="tx2"/>
                </a:buClr>
                <a:buFont typeface="Wingdings" panose="05000000000000000000" pitchFamily="2" charset="2"/>
                <a:buNone/>
              </a:pPr>
              <a:endParaRPr lang="zh-CN" altLang="zh-CN" sz="1800" b="1" i="1"/>
            </a:p>
          </p:txBody>
        </p:sp>
        <p:sp>
          <p:nvSpPr>
            <p:cNvPr id="565272" name="Rectangle 24"/>
            <p:cNvSpPr>
              <a:spLocks noChangeArrowheads="1"/>
            </p:cNvSpPr>
            <p:nvPr/>
          </p:nvSpPr>
          <p:spPr bwMode="auto">
            <a:xfrm>
              <a:off x="2928" y="1879"/>
              <a:ext cx="1008" cy="211"/>
            </a:xfrm>
            <a:prstGeom prst="rect">
              <a:avLst/>
            </a:prstGeom>
            <a:solidFill>
              <a:srgbClr val="99FF99"/>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p>
          </p:txBody>
        </p:sp>
        <p:sp>
          <p:nvSpPr>
            <p:cNvPr id="565273" name="Rectangle 25"/>
            <p:cNvSpPr>
              <a:spLocks noChangeArrowheads="1"/>
            </p:cNvSpPr>
            <p:nvPr/>
          </p:nvSpPr>
          <p:spPr bwMode="auto">
            <a:xfrm>
              <a:off x="2928" y="2093"/>
              <a:ext cx="1008" cy="211"/>
            </a:xfrm>
            <a:prstGeom prst="rect">
              <a:avLst/>
            </a:prstGeom>
            <a:solidFill>
              <a:srgbClr val="CCFF33"/>
            </a:solidFill>
            <a:ln w="9525">
              <a:solidFill>
                <a:schemeClr val="tx1"/>
              </a:solidFill>
              <a:miter lim="800000"/>
            </a:ln>
            <a:effectLst/>
          </p:spPr>
          <p:txBody>
            <a:bodyPr/>
            <a:lstStyle/>
            <a:p>
              <a:pPr>
                <a:spcBef>
                  <a:spcPct val="20000"/>
                </a:spcBef>
                <a:buClr>
                  <a:schemeClr val="tx2"/>
                </a:buClr>
                <a:buFont typeface="Wingdings" panose="05000000000000000000" pitchFamily="2" charset="2"/>
                <a:buNone/>
              </a:pPr>
              <a:r>
                <a:rPr lang="en-US" altLang="zh-CN" sz="1800" b="1"/>
                <a:t>protected </a:t>
              </a:r>
              <a:r>
                <a:rPr lang="zh-CN" altLang="en-US" sz="1800" b="1" i="1"/>
                <a:t>成员</a:t>
              </a:r>
            </a:p>
          </p:txBody>
        </p:sp>
      </p:grpSp>
      <p:sp>
        <p:nvSpPr>
          <p:cNvPr id="565274" name="Rectangle 26"/>
          <p:cNvSpPr>
            <a:spLocks noChangeArrowheads="1"/>
          </p:cNvSpPr>
          <p:nvPr/>
        </p:nvSpPr>
        <p:spPr bwMode="auto">
          <a:xfrm>
            <a:off x="690563" y="838200"/>
            <a:ext cx="1708150" cy="457200"/>
          </a:xfrm>
          <a:prstGeom prst="rect">
            <a:avLst/>
          </a:prstGeom>
          <a:noFill/>
          <a:ln w="9525">
            <a:noFill/>
            <a:miter lim="800000"/>
          </a:ln>
          <a:effectLst/>
        </p:spPr>
        <p:txBody>
          <a:bodyPr wrap="none">
            <a:spAutoFit/>
          </a:bodyPr>
          <a:lstStyle/>
          <a:p>
            <a:r>
              <a:rPr lang="en-US" altLang="zh-CN" b="1" i="1">
                <a:solidFill>
                  <a:srgbClr val="008000"/>
                </a:solidFill>
                <a:latin typeface="宋体" panose="02010600030101010101" pitchFamily="2" charset="-122"/>
              </a:rPr>
              <a:t>3.</a:t>
            </a:r>
            <a:r>
              <a:rPr lang="zh-CN" altLang="en-US" b="1" i="1">
                <a:solidFill>
                  <a:srgbClr val="008000"/>
                </a:solidFill>
                <a:latin typeface="宋体" panose="02010600030101010101" pitchFamily="2" charset="-122"/>
              </a:rPr>
              <a:t>保护继承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74"/>
                                        </p:tgtEl>
                                        <p:attrNameLst>
                                          <p:attrName>style.visibility</p:attrName>
                                        </p:attrNameLst>
                                      </p:cBhvr>
                                      <p:to>
                                        <p:strVal val="visible"/>
                                      </p:to>
                                    </p:set>
                                    <p:animEffect transition="in" filter="checkerboard(across)">
                                      <p:cBhvr>
                                        <p:cTn id="7" dur="500"/>
                                        <p:tgtEl>
                                          <p:spTgt spid="56527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565251"/>
                                        </p:tgtEl>
                                        <p:attrNameLst>
                                          <p:attrName>style.visibility</p:attrName>
                                        </p:attrNameLst>
                                      </p:cBhvr>
                                      <p:to>
                                        <p:strVal val="visible"/>
                                      </p:to>
                                    </p:set>
                                    <p:anim calcmode="lin" valueType="num">
                                      <p:cBhvr>
                                        <p:cTn id="12" dur="500" fill="hold"/>
                                        <p:tgtEl>
                                          <p:spTgt spid="565251"/>
                                        </p:tgtEl>
                                        <p:attrNameLst>
                                          <p:attrName>ppt_x</p:attrName>
                                        </p:attrNameLst>
                                      </p:cBhvr>
                                      <p:tavLst>
                                        <p:tav tm="0">
                                          <p:val>
                                            <p:strVal val="#ppt_x-#ppt_w/2"/>
                                          </p:val>
                                        </p:tav>
                                        <p:tav tm="100000">
                                          <p:val>
                                            <p:strVal val="#ppt_x"/>
                                          </p:val>
                                        </p:tav>
                                      </p:tavLst>
                                    </p:anim>
                                    <p:anim calcmode="lin" valueType="num">
                                      <p:cBhvr>
                                        <p:cTn id="13" dur="500" fill="hold"/>
                                        <p:tgtEl>
                                          <p:spTgt spid="565251"/>
                                        </p:tgtEl>
                                        <p:attrNameLst>
                                          <p:attrName>ppt_y</p:attrName>
                                        </p:attrNameLst>
                                      </p:cBhvr>
                                      <p:tavLst>
                                        <p:tav tm="0">
                                          <p:val>
                                            <p:strVal val="#ppt_y"/>
                                          </p:val>
                                        </p:tav>
                                        <p:tav tm="100000">
                                          <p:val>
                                            <p:strVal val="#ppt_y"/>
                                          </p:val>
                                        </p:tav>
                                      </p:tavLst>
                                    </p:anim>
                                    <p:anim calcmode="lin" valueType="num">
                                      <p:cBhvr>
                                        <p:cTn id="14" dur="500" fill="hold"/>
                                        <p:tgtEl>
                                          <p:spTgt spid="565251"/>
                                        </p:tgtEl>
                                        <p:attrNameLst>
                                          <p:attrName>ppt_w</p:attrName>
                                        </p:attrNameLst>
                                      </p:cBhvr>
                                      <p:tavLst>
                                        <p:tav tm="0">
                                          <p:val>
                                            <p:fltVal val="0"/>
                                          </p:val>
                                        </p:tav>
                                        <p:tav tm="100000">
                                          <p:val>
                                            <p:strVal val="#ppt_w"/>
                                          </p:val>
                                        </p:tav>
                                      </p:tavLst>
                                    </p:anim>
                                    <p:anim calcmode="lin" valueType="num">
                                      <p:cBhvr>
                                        <p:cTn id="15" dur="500" fill="hold"/>
                                        <p:tgtEl>
                                          <p:spTgt spid="5652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7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5274" name="Rectangle 26"/>
          <p:cNvSpPr>
            <a:spLocks noChangeArrowheads="1"/>
          </p:cNvSpPr>
          <p:nvPr/>
        </p:nvSpPr>
        <p:spPr bwMode="auto">
          <a:xfrm>
            <a:off x="687388" y="838200"/>
            <a:ext cx="1714500" cy="460375"/>
          </a:xfrm>
          <a:prstGeom prst="rect">
            <a:avLst/>
          </a:prstGeom>
          <a:noFill/>
          <a:ln w="9525">
            <a:noFill/>
            <a:miter lim="800000"/>
          </a:ln>
          <a:effectLst/>
        </p:spPr>
        <p:txBody>
          <a:bodyPr wrap="none">
            <a:spAutoFit/>
          </a:bodyPr>
          <a:lstStyle/>
          <a:p>
            <a:r>
              <a:rPr lang="en-US" altLang="zh-CN" b="1" i="1">
                <a:solidFill>
                  <a:srgbClr val="008000"/>
                </a:solidFill>
                <a:latin typeface="宋体" panose="02010600030101010101" pitchFamily="2" charset="-122"/>
              </a:rPr>
              <a:t>4.</a:t>
            </a:r>
            <a:r>
              <a:rPr lang="zh-CN" altLang="en-US" b="1" i="1">
                <a:solidFill>
                  <a:srgbClr val="008000"/>
                </a:solidFill>
                <a:latin typeface="宋体" panose="02010600030101010101" pitchFamily="2" charset="-122"/>
              </a:rPr>
              <a:t>访问声明</a:t>
            </a:r>
          </a:p>
        </p:txBody>
      </p:sp>
      <p:sp>
        <p:nvSpPr>
          <p:cNvPr id="564226" name="Text Box 2"/>
          <p:cNvSpPr txBox="1">
            <a:spLocks noChangeArrowheads="1"/>
          </p:cNvSpPr>
          <p:nvPr/>
        </p:nvSpPr>
        <p:spPr bwMode="auto">
          <a:xfrm>
            <a:off x="1015365" y="1383665"/>
            <a:ext cx="4392930" cy="5010785"/>
          </a:xfrm>
          <a:prstGeom prst="rect">
            <a:avLst/>
          </a:prstGeom>
          <a:noFill/>
          <a:ln w="9525">
            <a:noFill/>
            <a:miter lim="800000"/>
          </a:ln>
          <a:effectLst/>
        </p:spPr>
        <p:txBody>
          <a:bodyPr>
            <a:noAutofit/>
          </a:bodyPr>
          <a:lstStyle/>
          <a:p>
            <a:pPr algn="just"/>
            <a:r>
              <a:rPr lang="en-US" altLang="zh-CN" sz="1800"/>
              <a:t>C++提供一种访问调节机制，使得一些本来在派生类中不可见</a:t>
            </a:r>
            <a:r>
              <a:rPr lang="zh-CN" altLang="en-US" sz="1800"/>
              <a:t>的成员变成可访问的，称为</a:t>
            </a:r>
            <a:r>
              <a:rPr lang="zh-CN" altLang="en-US" sz="1800">
                <a:solidFill>
                  <a:srgbClr val="00B050"/>
                </a:solidFill>
              </a:rPr>
              <a:t>访问声明</a:t>
            </a:r>
            <a:r>
              <a:rPr lang="zh-CN" altLang="en-US" sz="1800"/>
              <a:t>。</a:t>
            </a:r>
          </a:p>
          <a:p>
            <a:pPr algn="just"/>
            <a:endParaRPr lang="zh-CN" altLang="en-US" sz="1800"/>
          </a:p>
          <a:p>
            <a:pPr algn="just"/>
            <a:r>
              <a:rPr lang="zh-CN" altLang="en-US" sz="1800"/>
              <a:t>在例</a:t>
            </a:r>
            <a:r>
              <a:rPr lang="en-US" altLang="zh-CN" sz="1800"/>
              <a:t>8-3</a:t>
            </a:r>
            <a:r>
              <a:rPr lang="zh-CN" altLang="en-US" sz="1800"/>
              <a:t>中，为了保持</a:t>
            </a:r>
            <a:r>
              <a:rPr lang="en-US" altLang="zh-CN" sz="1800"/>
              <a:t>get_XY</a:t>
            </a:r>
            <a:r>
              <a:rPr lang="zh-CN" altLang="en-US" sz="1800"/>
              <a:t>函数在类</a:t>
            </a:r>
            <a:r>
              <a:rPr lang="en-US" altLang="zh-CN" sz="1800"/>
              <a:t>B</a:t>
            </a:r>
            <a:r>
              <a:rPr lang="zh-CN" altLang="en-US" sz="1800"/>
              <a:t>中依然是公有的，可以修改声明如下：</a:t>
            </a:r>
          </a:p>
          <a:p>
            <a:pPr algn="just"/>
            <a:endParaRPr lang="zh-CN" altLang="en-US" sz="1800"/>
          </a:p>
          <a:p>
            <a:pPr algn="just"/>
            <a:r>
              <a:rPr lang="en-US" altLang="zh-CN" sz="1800" b="1"/>
              <a:t>class B: private A</a:t>
            </a:r>
          </a:p>
          <a:p>
            <a:pPr algn="just"/>
            <a:r>
              <a:rPr lang="en-US" altLang="zh-CN" sz="1800" b="1"/>
              <a:t>{  public:</a:t>
            </a:r>
          </a:p>
          <a:p>
            <a:pPr algn="just"/>
            <a:r>
              <a:rPr lang="en-US" altLang="zh-CN" sz="1800" b="1"/>
              <a:t>      </a:t>
            </a:r>
            <a:r>
              <a:rPr lang="en-US" altLang="zh-CN" sz="1800" b="1">
                <a:solidFill>
                  <a:srgbClr val="00B050"/>
                </a:solidFill>
              </a:rPr>
              <a:t>A::get_XY;  //</a:t>
            </a:r>
            <a:r>
              <a:rPr lang="zh-CN" altLang="en-US" sz="1800" b="1">
                <a:solidFill>
                  <a:srgbClr val="00B050"/>
                </a:solidFill>
              </a:rPr>
              <a:t>声明继承的成员函数名</a:t>
            </a:r>
          </a:p>
          <a:p>
            <a:pPr algn="just"/>
            <a:r>
              <a:rPr lang="en-US" altLang="zh-CN" sz="1800" b="1"/>
              <a:t>      int get_S()</a:t>
            </a:r>
          </a:p>
          <a:p>
            <a:pPr algn="just"/>
            <a:r>
              <a:rPr lang="en-US" altLang="zh-CN" sz="1800" b="1"/>
              <a:t>      {  return s;  }</a:t>
            </a:r>
          </a:p>
          <a:p>
            <a:pPr algn="just"/>
            <a:r>
              <a:rPr lang="en-US" altLang="zh-CN" sz="1800" b="1"/>
              <a:t>      void make_S()</a:t>
            </a:r>
          </a:p>
          <a:p>
            <a:pPr algn="just"/>
            <a:r>
              <a:rPr lang="en-US" altLang="zh-CN" sz="1800" b="1"/>
              <a:t>      { s = x*y;  }</a:t>
            </a:r>
          </a:p>
          <a:p>
            <a:pPr algn="just"/>
            <a:r>
              <a:rPr lang="en-US" altLang="zh-CN" sz="1800" b="1"/>
              <a:t>    private:</a:t>
            </a:r>
          </a:p>
          <a:p>
            <a:pPr algn="just"/>
            <a:r>
              <a:rPr lang="en-US" altLang="zh-CN" sz="1800" b="1"/>
              <a:t>      int s;</a:t>
            </a:r>
          </a:p>
          <a:p>
            <a:pPr algn="just"/>
            <a:r>
              <a:rPr lang="en-US" altLang="zh-CN" sz="1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74"/>
                                        </p:tgtEl>
                                        <p:attrNameLst>
                                          <p:attrName>style.visibility</p:attrName>
                                        </p:attrNameLst>
                                      </p:cBhvr>
                                      <p:to>
                                        <p:strVal val="visible"/>
                                      </p:to>
                                    </p:set>
                                    <p:animEffect transition="in" filter="checkerboard(across)">
                                      <p:cBhvr>
                                        <p:cTn id="7" dur="500"/>
                                        <p:tgtEl>
                                          <p:spTgt spid="5652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64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74" grpId="0" bldLvl="0" animBg="1" autoUpdateAnimBg="0"/>
      <p:bldP spid="564226" grpId="0" animBg="1"/>
      <p:bldP spid="56422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8.2.1  </a:t>
            </a:r>
            <a:r>
              <a:rPr lang="zh-CN" altLang="en-US" sz="100">
                <a:solidFill>
                  <a:schemeClr val="bg1"/>
                </a:solidFill>
                <a:latin typeface="宋体" panose="02010600030101010101" pitchFamily="2" charset="-122"/>
              </a:rPr>
              <a:t>访问控制</a:t>
            </a:r>
            <a:endParaRPr lang="zh-CN" altLang="en-US" sz="100">
              <a:solidFill>
                <a:schemeClr val="bg1"/>
              </a:solidFill>
            </a:endParaRPr>
          </a:p>
        </p:txBody>
      </p:sp>
      <p:sp>
        <p:nvSpPr>
          <p:cNvPr id="565274" name="Rectangle 26"/>
          <p:cNvSpPr>
            <a:spLocks noChangeArrowheads="1"/>
          </p:cNvSpPr>
          <p:nvPr/>
        </p:nvSpPr>
        <p:spPr bwMode="auto">
          <a:xfrm>
            <a:off x="687388" y="838200"/>
            <a:ext cx="1714500" cy="460375"/>
          </a:xfrm>
          <a:prstGeom prst="rect">
            <a:avLst/>
          </a:prstGeom>
          <a:noFill/>
          <a:ln w="9525">
            <a:noFill/>
            <a:miter lim="800000"/>
          </a:ln>
          <a:effectLst/>
        </p:spPr>
        <p:txBody>
          <a:bodyPr wrap="none">
            <a:spAutoFit/>
          </a:bodyPr>
          <a:lstStyle/>
          <a:p>
            <a:r>
              <a:rPr lang="en-US" altLang="zh-CN" b="1" i="1">
                <a:solidFill>
                  <a:srgbClr val="008000"/>
                </a:solidFill>
                <a:latin typeface="宋体" panose="02010600030101010101" pitchFamily="2" charset="-122"/>
              </a:rPr>
              <a:t>4.</a:t>
            </a:r>
            <a:r>
              <a:rPr lang="zh-CN" altLang="en-US" b="1" i="1">
                <a:solidFill>
                  <a:srgbClr val="008000"/>
                </a:solidFill>
                <a:latin typeface="宋体" panose="02010600030101010101" pitchFamily="2" charset="-122"/>
              </a:rPr>
              <a:t>访问声明</a:t>
            </a:r>
          </a:p>
        </p:txBody>
      </p:sp>
      <p:sp>
        <p:nvSpPr>
          <p:cNvPr id="564226" name="Text Box 2"/>
          <p:cNvSpPr txBox="1">
            <a:spLocks noChangeArrowheads="1"/>
          </p:cNvSpPr>
          <p:nvPr/>
        </p:nvSpPr>
        <p:spPr bwMode="auto">
          <a:xfrm>
            <a:off x="1015365" y="1383665"/>
            <a:ext cx="4829175" cy="5010785"/>
          </a:xfrm>
          <a:prstGeom prst="rect">
            <a:avLst/>
          </a:prstGeom>
          <a:noFill/>
          <a:ln w="9525">
            <a:noFill/>
            <a:miter lim="800000"/>
          </a:ln>
          <a:effectLst/>
        </p:spPr>
        <p:txBody>
          <a:bodyPr>
            <a:noAutofit/>
          </a:bodyPr>
          <a:lstStyle/>
          <a:p>
            <a:pPr algn="just"/>
            <a:r>
              <a:rPr lang="zh-CN" altLang="en-US" sz="1800"/>
              <a:t>在类</a:t>
            </a:r>
            <a:r>
              <a:rPr lang="en-US" altLang="zh-CN" sz="1800"/>
              <a:t>B</a:t>
            </a:r>
            <a:r>
              <a:rPr lang="zh-CN" altLang="en-US" sz="1800"/>
              <a:t>（派生类）的公有段中提升声明了类</a:t>
            </a:r>
            <a:r>
              <a:rPr lang="en-US" altLang="zh-CN" sz="1800"/>
              <a:t>A</a:t>
            </a:r>
            <a:r>
              <a:rPr lang="zh-CN" altLang="en-US" sz="1800"/>
              <a:t>（基类）定义的</a:t>
            </a:r>
            <a:r>
              <a:rPr lang="en-US" altLang="zh-CN" sz="1800"/>
              <a:t>get_XY</a:t>
            </a:r>
            <a:r>
              <a:rPr lang="zh-CN" altLang="en-US" sz="1800"/>
              <a:t>函数，使得其成为类</a:t>
            </a:r>
            <a:r>
              <a:rPr lang="en-US" altLang="zh-CN" sz="1800"/>
              <a:t>B</a:t>
            </a:r>
            <a:r>
              <a:rPr lang="zh-CN" altLang="en-US" sz="1800"/>
              <a:t>的公有成员，作为接口使用。</a:t>
            </a:r>
            <a:r>
              <a:rPr lang="en-US" altLang="zh-CN" sz="1800"/>
              <a:t>main</a:t>
            </a:r>
            <a:r>
              <a:rPr lang="zh-CN" altLang="en-US" sz="1800"/>
              <a:t>函数可以改写为：</a:t>
            </a:r>
          </a:p>
          <a:p>
            <a:pPr algn="just"/>
            <a:endParaRPr lang="zh-CN" altLang="en-US" sz="1800"/>
          </a:p>
          <a:p>
            <a:pPr algn="just">
              <a:lnSpc>
                <a:spcPct val="105000"/>
              </a:lnSpc>
            </a:pPr>
            <a:r>
              <a:rPr lang="en-US" altLang="zh-CN" sz="1800" b="1" dirty="0" err="1">
                <a:sym typeface="+mn-ea"/>
              </a:rPr>
              <a:t>int</a:t>
            </a:r>
            <a:r>
              <a:rPr lang="en-US" altLang="zh-CN" sz="1800" b="1" dirty="0">
                <a:sym typeface="+mn-ea"/>
              </a:rPr>
              <a:t> main()</a:t>
            </a:r>
            <a:endParaRPr lang="en-US" altLang="zh-CN" sz="1800" b="1" dirty="0"/>
          </a:p>
          <a:p>
            <a:pPr algn="just">
              <a:lnSpc>
                <a:spcPct val="105000"/>
              </a:lnSpc>
            </a:pPr>
            <a:r>
              <a:rPr lang="en-US" altLang="zh-CN" sz="1800" b="1" dirty="0">
                <a:sym typeface="+mn-ea"/>
              </a:rPr>
              <a:t>{ B </a:t>
            </a:r>
            <a:r>
              <a:rPr lang="en-US" altLang="zh-CN" sz="1800" b="1" dirty="0" err="1">
                <a:sym typeface="+mn-ea"/>
              </a:rPr>
              <a:t>objB</a:t>
            </a:r>
            <a:r>
              <a:rPr lang="en-US" altLang="zh-CN" sz="1800" b="1" dirty="0">
                <a:sym typeface="+mn-ea"/>
              </a:rPr>
              <a:t> ;	</a:t>
            </a:r>
            <a:endParaRPr lang="en-US" altLang="zh-CN" sz="1800" b="1" dirty="0"/>
          </a:p>
          <a:p>
            <a:pPr algn="just">
              <a:lnSpc>
                <a:spcPct val="105000"/>
              </a:lnSpc>
            </a:pPr>
            <a:r>
              <a:rPr lang="en-US" altLang="zh-CN" sz="1800" b="1" dirty="0">
                <a:sym typeface="+mn-ea"/>
              </a:rPr>
              <a:t>   </a:t>
            </a:r>
            <a:r>
              <a:rPr lang="en-US" altLang="zh-CN" sz="1800" b="1" dirty="0" err="1">
                <a:sym typeface="+mn-ea"/>
              </a:rPr>
              <a:t>cout</a:t>
            </a:r>
            <a:r>
              <a:rPr lang="en-US" altLang="zh-CN" sz="1800" b="1" dirty="0">
                <a:sym typeface="+mn-ea"/>
              </a:rPr>
              <a:t> &lt;&lt; "It is </a:t>
            </a:r>
            <a:r>
              <a:rPr lang="en-US" altLang="zh-CN" sz="1800" b="1" dirty="0" err="1">
                <a:sym typeface="+mn-ea"/>
              </a:rPr>
              <a:t>object_B</a:t>
            </a:r>
            <a:r>
              <a:rPr lang="en-US" altLang="zh-CN" sz="1800" b="1" dirty="0">
                <a:sym typeface="+mn-ea"/>
              </a:rPr>
              <a:t> :\n" ;</a:t>
            </a:r>
          </a:p>
          <a:p>
            <a:pPr algn="just">
              <a:lnSpc>
                <a:spcPct val="105000"/>
              </a:lnSpc>
            </a:pPr>
            <a:r>
              <a:rPr lang="en-US" altLang="zh-CN" sz="1800" b="1" dirty="0">
                <a:sym typeface="+mn-ea"/>
              </a:rPr>
              <a:t>  </a:t>
            </a:r>
            <a:r>
              <a:rPr lang="en-US" altLang="zh-CN" sz="1800" b="1" dirty="0">
                <a:solidFill>
                  <a:srgbClr val="00B050"/>
                </a:solidFill>
                <a:sym typeface="+mn-ea"/>
              </a:rPr>
              <a:t> objB.get_XY();  //</a:t>
            </a:r>
            <a:r>
              <a:rPr lang="zh-CN" altLang="en-US" sz="1800" b="1" dirty="0">
                <a:solidFill>
                  <a:srgbClr val="00B050"/>
                </a:solidFill>
                <a:sym typeface="+mn-ea"/>
              </a:rPr>
              <a:t>调用调整后的成员函数</a:t>
            </a:r>
            <a:endParaRPr lang="en-US" altLang="zh-CN" sz="1800" b="1" dirty="0">
              <a:solidFill>
                <a:srgbClr val="00B050"/>
              </a:solidFill>
            </a:endParaRPr>
          </a:p>
          <a:p>
            <a:pPr algn="just">
              <a:lnSpc>
                <a:spcPct val="105000"/>
              </a:lnSpc>
            </a:pPr>
            <a:r>
              <a:rPr lang="en-US" altLang="zh-CN" sz="1800" b="1" dirty="0">
                <a:sym typeface="+mn-ea"/>
              </a:rPr>
              <a:t>   </a:t>
            </a:r>
            <a:r>
              <a:rPr lang="en-US" altLang="zh-CN" sz="1800" b="1" dirty="0" err="1">
                <a:sym typeface="+mn-ea"/>
              </a:rPr>
              <a:t>objB.make_S</a:t>
            </a:r>
            <a:r>
              <a:rPr lang="en-US" altLang="zh-CN" sz="1800" b="1" dirty="0">
                <a:sym typeface="+mn-ea"/>
              </a:rPr>
              <a:t>() ;</a:t>
            </a:r>
            <a:endParaRPr lang="en-US" altLang="zh-CN" sz="1800" b="1" dirty="0"/>
          </a:p>
          <a:p>
            <a:pPr algn="just">
              <a:lnSpc>
                <a:spcPct val="105000"/>
              </a:lnSpc>
            </a:pPr>
            <a:r>
              <a:rPr lang="en-US" altLang="zh-CN" sz="1800" b="1" dirty="0">
                <a:sym typeface="+mn-ea"/>
              </a:rPr>
              <a:t>   </a:t>
            </a:r>
            <a:r>
              <a:rPr lang="en-US" altLang="zh-CN" sz="1800" b="1" dirty="0" err="1">
                <a:sym typeface="+mn-ea"/>
              </a:rPr>
              <a:t>cout</a:t>
            </a:r>
            <a:r>
              <a:rPr lang="en-US" altLang="zh-CN" sz="1800" b="1" dirty="0">
                <a:sym typeface="+mn-ea"/>
              </a:rPr>
              <a:t> &lt;&lt; "S = " &lt;&lt; </a:t>
            </a:r>
            <a:r>
              <a:rPr lang="en-US" altLang="zh-CN" sz="1800" b="1" dirty="0" err="1">
                <a:sym typeface="+mn-ea"/>
              </a:rPr>
              <a:t>objB.get_S</a:t>
            </a:r>
            <a:r>
              <a:rPr lang="en-US" altLang="zh-CN" sz="1800" b="1" dirty="0">
                <a:sym typeface="+mn-ea"/>
              </a:rPr>
              <a:t>() &lt;&lt; </a:t>
            </a:r>
            <a:r>
              <a:rPr lang="en-US" altLang="zh-CN" sz="1800" b="1" dirty="0" err="1">
                <a:sym typeface="+mn-ea"/>
              </a:rPr>
              <a:t>endl</a:t>
            </a:r>
            <a:r>
              <a:rPr lang="en-US" altLang="zh-CN" sz="1800" b="1" dirty="0">
                <a:sym typeface="+mn-ea"/>
              </a:rPr>
              <a:t> ;</a:t>
            </a:r>
            <a:endParaRPr lang="en-US" altLang="zh-CN" sz="1800" b="1" dirty="0"/>
          </a:p>
          <a:p>
            <a:pPr algn="just">
              <a:lnSpc>
                <a:spcPct val="105000"/>
              </a:lnSpc>
            </a:pPr>
            <a:r>
              <a:rPr lang="en-US" altLang="zh-CN" sz="1800" b="1" dirty="0">
                <a:sym typeface="+mn-ea"/>
              </a:rPr>
              <a:t> }</a:t>
            </a:r>
            <a:endParaRPr lang="en-US" altLang="zh-CN" sz="1800" b="1" dirty="0"/>
          </a:p>
          <a:p>
            <a:pPr algn="just"/>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74"/>
                                        </p:tgtEl>
                                        <p:attrNameLst>
                                          <p:attrName>style.visibility</p:attrName>
                                        </p:attrNameLst>
                                      </p:cBhvr>
                                      <p:to>
                                        <p:strVal val="visible"/>
                                      </p:to>
                                    </p:set>
                                    <p:animEffect transition="in" filter="checkerboard(across)">
                                      <p:cBhvr>
                                        <p:cTn id="7" dur="500"/>
                                        <p:tgtEl>
                                          <p:spTgt spid="5652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64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74" grpId="0" bldLvl="0" animBg="1" autoUpdateAnimBg="0"/>
      <p:bldP spid="564226" grpId="0" bldLvl="0" animBg="1"/>
      <p:bldP spid="56422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914400" y="2054225"/>
            <a:ext cx="7239000" cy="2501900"/>
          </a:xfrm>
          <a:prstGeom prst="rect">
            <a:avLst/>
          </a:prstGeom>
          <a:noFill/>
          <a:ln w="9525">
            <a:noFill/>
            <a:miter lim="800000"/>
          </a:ln>
          <a:effectLst/>
        </p:spPr>
        <p:txBody>
          <a:bodyPr>
            <a:spAutoFit/>
          </a:bodyPr>
          <a:lstStyle/>
          <a:p>
            <a:pPr algn="just">
              <a:lnSpc>
                <a:spcPct val="180000"/>
              </a:lnSpc>
              <a:buClr>
                <a:schemeClr val="accent2"/>
              </a:buClr>
              <a:buFont typeface="Wingdings" panose="05000000000000000000"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派生类定义了与基类同名的成员，在派生类中访问同名成员</a:t>
            </a:r>
          </a:p>
          <a:p>
            <a:pPr algn="just">
              <a:lnSpc>
                <a:spcPct val="180000"/>
              </a:lnSpc>
              <a:buClr>
                <a:schemeClr val="accent2"/>
              </a:buClr>
              <a:buFont typeface="Wingdings" panose="05000000000000000000" pitchFamily="2" charset="2"/>
              <a:buNone/>
            </a:pPr>
            <a:r>
              <a:rPr lang="zh-CN" altLang="en-US" sz="2000" b="1">
                <a:ea typeface="Arial Unicode MS" pitchFamily="34" charset="-122"/>
                <a:cs typeface="Arial Unicode MS" pitchFamily="34" charset="-122"/>
              </a:rPr>
              <a:t>    时屏蔽了基类的同名成员</a:t>
            </a:r>
          </a:p>
          <a:p>
            <a:pPr algn="just">
              <a:lnSpc>
                <a:spcPct val="180000"/>
              </a:lnSpc>
              <a:buClr>
                <a:schemeClr val="accent2"/>
              </a:buClr>
              <a:buFont typeface="Wingdings" panose="05000000000000000000" pitchFamily="2" charset="2"/>
              <a:buChar char="Ø"/>
            </a:pPr>
            <a:r>
              <a:rPr lang="zh-CN" altLang="en-US" sz="2000" b="1">
                <a:ea typeface="Arial Unicode MS" pitchFamily="34" charset="-122"/>
                <a:cs typeface="Arial Unicode MS" pitchFamily="34" charset="-122"/>
              </a:rPr>
              <a:t> 在派生类中使用基类的同名成员，显式地使用类名限定符：</a:t>
            </a:r>
          </a:p>
          <a:p>
            <a:pPr>
              <a:lnSpc>
                <a:spcPct val="250000"/>
              </a:lnSpc>
              <a:buClr>
                <a:schemeClr val="accent2"/>
              </a:buClr>
              <a:buFont typeface="Wingdings" panose="05000000000000000000" pitchFamily="2" charset="2"/>
              <a:buNone/>
            </a:pPr>
            <a:r>
              <a:rPr lang="zh-CN" altLang="en-US" sz="2000" b="1" i="1">
                <a:ea typeface="Arial Unicode MS" pitchFamily="34" charset="-122"/>
                <a:cs typeface="Arial Unicode MS" pitchFamily="34" charset="-122"/>
              </a:rPr>
              <a:t>类名</a:t>
            </a: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 </a:t>
            </a:r>
            <a:r>
              <a:rPr lang="zh-CN" altLang="en-US" sz="2000" b="1" i="1">
                <a:ea typeface="Arial Unicode MS" pitchFamily="34" charset="-122"/>
                <a:cs typeface="Arial Unicode MS" pitchFamily="34" charset="-122"/>
              </a:rPr>
              <a:t>成员</a:t>
            </a:r>
            <a:r>
              <a:rPr lang="zh-CN" altLang="en-US" sz="2000" b="1">
                <a:ea typeface="Arial Unicode MS" pitchFamily="34" charset="-122"/>
                <a:cs typeface="Arial Unicode MS" pitchFamily="34" charset="-122"/>
              </a:rPr>
              <a:t> </a:t>
            </a:r>
          </a:p>
        </p:txBody>
      </p:sp>
      <p:sp>
        <p:nvSpPr>
          <p:cNvPr id="566275"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566276" name="Rectangle 4"/>
          <p:cNvSpPr>
            <a:spLocks noChangeArrowheads="1"/>
          </p:cNvSpPr>
          <p:nvPr/>
        </p:nvSpPr>
        <p:spPr bwMode="auto">
          <a:xfrm>
            <a:off x="617538" y="685800"/>
            <a:ext cx="2470150" cy="457200"/>
          </a:xfrm>
          <a:prstGeom prst="rect">
            <a:avLst/>
          </a:prstGeom>
          <a:noFill/>
          <a:ln w="9525">
            <a:noFill/>
            <a:miter lim="800000"/>
          </a:ln>
          <a:effectLst/>
        </p:spPr>
        <p:txBody>
          <a:bodyPr wrap="none">
            <a:spAutoFit/>
          </a:bodyPr>
          <a:lstStyle/>
          <a:p>
            <a:r>
              <a:rPr lang="en-US" altLang="zh-CN" b="1" dirty="0">
                <a:solidFill>
                  <a:srgbClr val="CC3300"/>
                </a:solidFill>
                <a:latin typeface="楷体_GB2312" pitchFamily="49" charset="-122"/>
              </a:rPr>
              <a:t>8.2.2  </a:t>
            </a:r>
            <a:r>
              <a:rPr lang="zh-CN" altLang="en-US" b="1" dirty="0">
                <a:solidFill>
                  <a:srgbClr val="CC3300"/>
                </a:solidFill>
                <a:latin typeface="楷体_GB2312" pitchFamily="49" charset="-122"/>
              </a:rPr>
              <a:t>重名成员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6276"/>
                                        </p:tgtEl>
                                        <p:attrNameLst>
                                          <p:attrName>style.visibility</p:attrName>
                                        </p:attrNameLst>
                                      </p:cBhvr>
                                      <p:to>
                                        <p:strVal val="visible"/>
                                      </p:to>
                                    </p:set>
                                    <p:animEffect transition="in" filter="checkerboard(across)">
                                      <p:cBhvr>
                                        <p:cTn id="7" dur="500"/>
                                        <p:tgtEl>
                                          <p:spTgt spid="56627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6274"/>
                                        </p:tgtEl>
                                        <p:attrNameLst>
                                          <p:attrName>style.visibility</p:attrName>
                                        </p:attrNameLst>
                                      </p:cBhvr>
                                      <p:to>
                                        <p:strVal val="visible"/>
                                      </p:to>
                                    </p:set>
                                    <p:animEffect transition="in" filter="checkerboard(across)">
                                      <p:cBhvr>
                                        <p:cTn id="12" dur="500"/>
                                        <p:tgtEl>
                                          <p:spTgt spid="56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autoUpdateAnimBg="0"/>
      <p:bldP spid="56627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ext Box 2"/>
          <p:cNvSpPr txBox="1">
            <a:spLocks noChangeArrowheads="1"/>
          </p:cNvSpPr>
          <p:nvPr/>
        </p:nvSpPr>
        <p:spPr bwMode="auto">
          <a:xfrm>
            <a:off x="838200" y="1174750"/>
            <a:ext cx="3581400" cy="53848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b="1"/>
              <a:t>class  base</a:t>
            </a:r>
          </a:p>
          <a:p>
            <a:pPr algn="just">
              <a:buClr>
                <a:schemeClr val="accent2"/>
              </a:buClr>
              <a:buFont typeface="Wingdings" panose="05000000000000000000" pitchFamily="2" charset="2"/>
              <a:buNone/>
            </a:pPr>
            <a:r>
              <a:rPr lang="en-US" altLang="zh-CN" sz="2000" b="1"/>
              <a:t>  { public :</a:t>
            </a:r>
          </a:p>
          <a:p>
            <a:pPr algn="just">
              <a:buClr>
                <a:schemeClr val="accent2"/>
              </a:buClr>
              <a:buFont typeface="Wingdings" panose="05000000000000000000" pitchFamily="2" charset="2"/>
              <a:buNone/>
            </a:pPr>
            <a:r>
              <a:rPr lang="en-US" altLang="zh-CN" sz="2000" b="1"/>
              <a:t>           int  a ,  b ;  </a:t>
            </a:r>
          </a:p>
          <a:p>
            <a:pPr algn="just">
              <a:buClr>
                <a:schemeClr val="accent2"/>
              </a:buClr>
              <a:buFont typeface="Wingdings" panose="05000000000000000000" pitchFamily="2" charset="2"/>
              <a:buNone/>
            </a:pPr>
            <a:r>
              <a:rPr lang="en-US" altLang="zh-CN" sz="2000" b="1"/>
              <a:t>  } ;</a:t>
            </a:r>
          </a:p>
          <a:p>
            <a:pPr algn="just">
              <a:buClr>
                <a:schemeClr val="accent2"/>
              </a:buClr>
              <a:buFont typeface="Wingdings" panose="05000000000000000000" pitchFamily="2" charset="2"/>
              <a:buNone/>
            </a:pPr>
            <a:r>
              <a:rPr lang="en-US" altLang="zh-CN" sz="2000" b="1"/>
              <a:t>class  derived : public  base</a:t>
            </a:r>
          </a:p>
          <a:p>
            <a:pPr algn="just">
              <a:buClr>
                <a:schemeClr val="accent2"/>
              </a:buClr>
              <a:buFont typeface="Wingdings" panose="05000000000000000000" pitchFamily="2" charset="2"/>
              <a:buNone/>
            </a:pPr>
            <a:r>
              <a:rPr lang="en-US" altLang="zh-CN" sz="2000" b="1"/>
              <a:t>  { public :  </a:t>
            </a:r>
          </a:p>
          <a:p>
            <a:pPr algn="just">
              <a:buClr>
                <a:schemeClr val="accent2"/>
              </a:buClr>
              <a:buFont typeface="Wingdings" panose="05000000000000000000" pitchFamily="2" charset="2"/>
              <a:buNone/>
            </a:pPr>
            <a:r>
              <a:rPr lang="en-US" altLang="zh-CN" sz="2000" b="1"/>
              <a:t>         int  b ,  c ; </a:t>
            </a:r>
          </a:p>
          <a:p>
            <a:pPr algn="just">
              <a:buClr>
                <a:schemeClr val="accent2"/>
              </a:buClr>
              <a:buFont typeface="Wingdings" panose="05000000000000000000" pitchFamily="2" charset="2"/>
              <a:buNone/>
            </a:pPr>
            <a:r>
              <a:rPr lang="en-US" altLang="zh-CN" sz="2000" b="1"/>
              <a:t>  } ;</a:t>
            </a:r>
          </a:p>
          <a:p>
            <a:pPr algn="just">
              <a:buClr>
                <a:schemeClr val="accent2"/>
              </a:buClr>
              <a:buFont typeface="Wingdings" panose="05000000000000000000" pitchFamily="2" charset="2"/>
              <a:buNone/>
            </a:pPr>
            <a:r>
              <a:rPr lang="en-US" altLang="zh-CN" sz="2000" b="1"/>
              <a:t>int  main ()</a:t>
            </a:r>
          </a:p>
          <a:p>
            <a:pPr algn="just">
              <a:buClr>
                <a:schemeClr val="accent2"/>
              </a:buClr>
              <a:buFont typeface="Wingdings" panose="05000000000000000000" pitchFamily="2" charset="2"/>
              <a:buNone/>
            </a:pPr>
            <a:r>
              <a:rPr lang="en-US" altLang="zh-CN" sz="2000" b="1"/>
              <a:t>{ derived  d ;</a:t>
            </a:r>
          </a:p>
          <a:p>
            <a:pPr algn="just">
              <a:buClr>
                <a:schemeClr val="accent2"/>
              </a:buClr>
              <a:buFont typeface="Wingdings" panose="05000000000000000000" pitchFamily="2" charset="2"/>
              <a:buNone/>
            </a:pPr>
            <a:r>
              <a:rPr lang="en-US" altLang="zh-CN" sz="2000" b="1"/>
              <a:t>   d . a = 1 ;</a:t>
            </a:r>
          </a:p>
          <a:p>
            <a:pPr algn="just">
              <a:buClr>
                <a:schemeClr val="accent2"/>
              </a:buClr>
              <a:buFont typeface="Wingdings" panose="05000000000000000000" pitchFamily="2" charset="2"/>
              <a:buNone/>
            </a:pPr>
            <a:r>
              <a:rPr lang="en-US" altLang="zh-CN" sz="2000" b="1"/>
              <a:t>   d . base :: b = 2 ;</a:t>
            </a:r>
          </a:p>
          <a:p>
            <a:pPr algn="just">
              <a:buClr>
                <a:schemeClr val="accent2"/>
              </a:buClr>
              <a:buFont typeface="Wingdings" panose="05000000000000000000" pitchFamily="2" charset="2"/>
              <a:buNone/>
            </a:pPr>
            <a:r>
              <a:rPr lang="en-US" altLang="zh-CN" sz="2000" b="1"/>
              <a:t>   d . b = 3 ;</a:t>
            </a:r>
          </a:p>
          <a:p>
            <a:pPr algn="just">
              <a:buClr>
                <a:schemeClr val="accent2"/>
              </a:buClr>
              <a:buFont typeface="Wingdings" panose="05000000000000000000" pitchFamily="2" charset="2"/>
              <a:buNone/>
            </a:pPr>
            <a:r>
              <a:rPr lang="en-US" altLang="zh-CN" sz="2000" b="1"/>
              <a:t>   d . c = 4 ;</a:t>
            </a:r>
          </a:p>
          <a:p>
            <a:pPr algn="just">
              <a:buClr>
                <a:schemeClr val="accent2"/>
              </a:buClr>
              <a:buFont typeface="Wingdings" panose="05000000000000000000" pitchFamily="2" charset="2"/>
              <a:buNone/>
            </a:pPr>
            <a:r>
              <a:rPr lang="en-US" altLang="zh-CN" sz="2000" b="1"/>
              <a:t>   cout&lt;&lt;...;</a:t>
            </a:r>
          </a:p>
          <a:p>
            <a:pPr algn="just">
              <a:buClr>
                <a:schemeClr val="accent2"/>
              </a:buClr>
              <a:buFont typeface="Wingdings" panose="05000000000000000000" pitchFamily="2" charset="2"/>
              <a:buNone/>
            </a:pPr>
            <a:r>
              <a:rPr lang="en-US" altLang="zh-CN" sz="2000" b="1"/>
              <a:t>};</a:t>
            </a:r>
          </a:p>
        </p:txBody>
      </p:sp>
      <p:sp>
        <p:nvSpPr>
          <p:cNvPr id="567299"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567300" name="Rectangle 4"/>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
        <p:nvSpPr>
          <p:cNvPr id="567311" name="Text Box 15"/>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sp>
        <p:nvSpPr>
          <p:cNvPr id="567342" name="Text Box 46"/>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67300"/>
                                        </p:tgtEl>
                                        <p:attrNameLst>
                                          <p:attrName>style.visibility</p:attrName>
                                        </p:attrNameLst>
                                      </p:cBhvr>
                                      <p:to>
                                        <p:strVal val="visible"/>
                                      </p:to>
                                    </p:set>
                                    <p:animEffect transition="in" filter="checkerboard(across)">
                                      <p:cBhvr>
                                        <p:cTn id="7" dur="500"/>
                                        <p:tgtEl>
                                          <p:spTgt spid="5673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67298"/>
                                        </p:tgtEl>
                                        <p:attrNameLst>
                                          <p:attrName>style.visibility</p:attrName>
                                        </p:attrNameLst>
                                      </p:cBhvr>
                                      <p:to>
                                        <p:strVal val="visible"/>
                                      </p:to>
                                    </p:set>
                                    <p:animEffect transition="in" filter="checkerboard(down)">
                                      <p:cBhvr>
                                        <p:cTn id="12" dur="500"/>
                                        <p:tgtEl>
                                          <p:spTgt spid="56729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567311"/>
                                        </p:tgtEl>
                                        <p:attrNameLst>
                                          <p:attrName>style.visibility</p:attrName>
                                        </p:attrNameLst>
                                      </p:cBhvr>
                                      <p:to>
                                        <p:strVal val="visible"/>
                                      </p:to>
                                    </p:set>
                                    <p:animEffect transition="in" filter="slide(fromTop)">
                                      <p:cBhvr>
                                        <p:cTn id="17" dur="500"/>
                                        <p:tgtEl>
                                          <p:spTgt spid="567311"/>
                                        </p:tgtEl>
                                      </p:cBhvr>
                                    </p:animEffect>
                                  </p:childTnLst>
                                </p:cTn>
                              </p:par>
                            </p:childTnLst>
                          </p:cTn>
                        </p:par>
                        <p:par>
                          <p:cTn id="18" fill="hold">
                            <p:stCondLst>
                              <p:cond delay="500"/>
                            </p:stCondLst>
                            <p:childTnLst>
                              <p:par>
                                <p:cTn id="19" presetID="12" presetClass="entr" presetSubtype="1" fill="hold" grpId="0" nodeType="afterEffect">
                                  <p:stCondLst>
                                    <p:cond delay="1000"/>
                                  </p:stCondLst>
                                  <p:childTnLst>
                                    <p:set>
                                      <p:cBhvr>
                                        <p:cTn id="20" dur="1" fill="hold">
                                          <p:stCondLst>
                                            <p:cond delay="0"/>
                                          </p:stCondLst>
                                        </p:cTn>
                                        <p:tgtEl>
                                          <p:spTgt spid="567342"/>
                                        </p:tgtEl>
                                        <p:attrNameLst>
                                          <p:attrName>style.visibility</p:attrName>
                                        </p:attrNameLst>
                                      </p:cBhvr>
                                      <p:to>
                                        <p:strVal val="visible"/>
                                      </p:to>
                                    </p:set>
                                    <p:animEffect transition="in" filter="slide(fromTop)">
                                      <p:cBhvr>
                                        <p:cTn id="21" dur="500"/>
                                        <p:tgtEl>
                                          <p:spTgt spid="567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bldLvl="0" animBg="1" autoUpdateAnimBg="0"/>
      <p:bldP spid="567300" grpId="0" autoUpdateAnimBg="0"/>
      <p:bldP spid="567311" grpId="0" animBg="1" autoUpdateAnimBg="0"/>
      <p:bldP spid="56734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a:t>
            </a:r>
            <a:r>
              <a:rPr lang="en-US" altLang="zh-CN" sz="2000" b="1">
                <a:solidFill>
                  <a:srgbClr val="0000FF"/>
                </a:solidFill>
              </a:rPr>
              <a:t>derived  d ;</a:t>
            </a:r>
          </a:p>
          <a:p>
            <a:pPr algn="just">
              <a:buClr>
                <a:schemeClr val="accent2"/>
              </a:buClr>
              <a:buFont typeface="Wingdings" panose="05000000000000000000" pitchFamily="2" charset="2"/>
              <a:buNone/>
            </a:pPr>
            <a:r>
              <a:rPr lang="en-US" altLang="zh-CN" sz="2000"/>
              <a:t>   d . a = 1 ;</a:t>
            </a:r>
          </a:p>
          <a:p>
            <a:pPr algn="just">
              <a:buClr>
                <a:schemeClr val="accent2"/>
              </a:buClr>
              <a:buFont typeface="Wingdings" panose="05000000000000000000" pitchFamily="2" charset="2"/>
              <a:buNone/>
            </a:pPr>
            <a:r>
              <a:rPr lang="en-US" altLang="zh-CN" sz="2000"/>
              <a:t>   d . base :: b = 2 ;</a:t>
            </a:r>
          </a:p>
          <a:p>
            <a:pPr algn="just">
              <a:buClr>
                <a:schemeClr val="accent2"/>
              </a:buClr>
              <a:buFont typeface="Wingdings" panose="05000000000000000000" pitchFamily="2" charset="2"/>
              <a:buNone/>
            </a:pPr>
            <a:r>
              <a:rPr lang="en-US" altLang="zh-CN" sz="2000"/>
              <a:t>   d . b = 3 ;</a:t>
            </a:r>
          </a:p>
          <a:p>
            <a:pPr algn="just">
              <a:buClr>
                <a:schemeClr val="accent2"/>
              </a:buClr>
              <a:buFont typeface="Wingdings" panose="05000000000000000000" pitchFamily="2" charset="2"/>
              <a:buNone/>
            </a:pPr>
            <a:r>
              <a:rPr lang="en-US" altLang="zh-CN" sz="2000"/>
              <a:t>   d . c = 4 ;</a:t>
            </a:r>
          </a:p>
          <a:p>
            <a:pPr algn="just">
              <a:buClr>
                <a:schemeClr val="accent2"/>
              </a:buClr>
              <a:buFont typeface="Wingdings" panose="05000000000000000000" pitchFamily="2" charset="2"/>
              <a:buNone/>
            </a:pPr>
            <a:r>
              <a:rPr lang="en-US" altLang="zh-CN" sz="2000"/>
              <a:t>};</a:t>
            </a:r>
          </a:p>
        </p:txBody>
      </p:sp>
      <p:sp>
        <p:nvSpPr>
          <p:cNvPr id="655363"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55364" name="Rectangle 4"/>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
        <p:nvSpPr>
          <p:cNvPr id="655365" name="Text Box 5"/>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655366" name="Group 6"/>
          <p:cNvGrpSpPr/>
          <p:nvPr/>
        </p:nvGrpSpPr>
        <p:grpSpPr bwMode="auto">
          <a:xfrm>
            <a:off x="4267200" y="2259013"/>
            <a:ext cx="4572000" cy="457200"/>
            <a:chOff x="2688" y="1499"/>
            <a:chExt cx="2880" cy="288"/>
          </a:xfrm>
        </p:grpSpPr>
        <p:sp>
          <p:nvSpPr>
            <p:cNvPr id="655367" name="Rectangle 7"/>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55368" name="Rectangle 8"/>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55369" name="Rectangle 9"/>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55370" name="Rectangle 10"/>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55371" name="Line 11"/>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655372" name="Line 12"/>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655373" name="Group 13"/>
            <p:cNvGrpSpPr/>
            <p:nvPr/>
          </p:nvGrpSpPr>
          <p:grpSpPr bwMode="auto">
            <a:xfrm>
              <a:off x="3456" y="1552"/>
              <a:ext cx="2112" cy="224"/>
              <a:chOff x="2928" y="1984"/>
              <a:chExt cx="2640" cy="224"/>
            </a:xfrm>
          </p:grpSpPr>
          <p:sp>
            <p:nvSpPr>
              <p:cNvPr id="655374" name="Line 14"/>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655375" name="Line 15"/>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655376" name="Line 16"/>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655377" name="Line 17"/>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655378" name="Line 18"/>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655379" name="Text Box 19"/>
            <p:cNvSpPr txBox="1">
              <a:spLocks noChangeArrowheads="1"/>
            </p:cNvSpPr>
            <p:nvPr/>
          </p:nvSpPr>
          <p:spPr bwMode="auto">
            <a:xfrm>
              <a:off x="2688" y="1499"/>
              <a:ext cx="738" cy="288"/>
            </a:xfrm>
            <a:prstGeom prst="rect">
              <a:avLst/>
            </a:prstGeom>
            <a:noFill/>
            <a:ln w="9525">
              <a:noFill/>
              <a:miter lim="800000"/>
            </a:ln>
            <a:effectLst/>
          </p:spPr>
          <p:txBody>
            <a:bodyPr wrap="none">
              <a:spAutoFit/>
            </a:bodyPr>
            <a:lstStyle/>
            <a:p>
              <a:pPr algn="l"/>
              <a:r>
                <a:rPr lang="en-US" altLang="zh-CN" sz="2000"/>
                <a:t>derived</a:t>
              </a:r>
              <a:r>
                <a:rPr lang="en-US" altLang="zh-CN" sz="1800" b="1"/>
                <a:t> </a:t>
              </a:r>
              <a:r>
                <a:rPr lang="en-US" altLang="zh-CN" b="1">
                  <a:solidFill>
                    <a:srgbClr val="0000FF"/>
                  </a:solidFill>
                  <a:effectLst>
                    <a:outerShdw blurRad="38100" dist="38100" dir="2700000" algn="tl">
                      <a:srgbClr val="000000"/>
                    </a:outerShdw>
                  </a:effectLst>
                </a:rPr>
                <a:t>d</a:t>
              </a:r>
            </a:p>
          </p:txBody>
        </p:sp>
      </p:grpSp>
      <p:sp>
        <p:nvSpPr>
          <p:cNvPr id="655380" name="Text Box 20"/>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1000"/>
                                  </p:stCondLst>
                                  <p:childTnLst>
                                    <p:set>
                                      <p:cBhvr>
                                        <p:cTn id="6" dur="1" fill="hold">
                                          <p:stCondLst>
                                            <p:cond delay="0"/>
                                          </p:stCondLst>
                                        </p:cTn>
                                        <p:tgtEl>
                                          <p:spTgt spid="655366"/>
                                        </p:tgtEl>
                                        <p:attrNameLst>
                                          <p:attrName>style.visibility</p:attrName>
                                        </p:attrNameLst>
                                      </p:cBhvr>
                                      <p:to>
                                        <p:strVal val="visible"/>
                                      </p:to>
                                    </p:set>
                                    <p:animEffect transition="in" filter="slide(fromTop)">
                                      <p:cBhvr>
                                        <p:cTn id="7" dur="500"/>
                                        <p:tgtEl>
                                          <p:spTgt spid="65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derived  d ;</a:t>
            </a:r>
          </a:p>
          <a:p>
            <a:pPr algn="just">
              <a:buClr>
                <a:schemeClr val="accent2"/>
              </a:buClr>
              <a:buFont typeface="Wingdings" panose="05000000000000000000" pitchFamily="2" charset="2"/>
              <a:buNone/>
            </a:pPr>
            <a:r>
              <a:rPr lang="en-US" altLang="zh-CN" sz="2000"/>
              <a:t>   </a:t>
            </a:r>
            <a:r>
              <a:rPr lang="en-US" altLang="zh-CN" sz="2000" b="1" i="1">
                <a:solidFill>
                  <a:srgbClr val="0000FF"/>
                </a:solidFill>
              </a:rPr>
              <a:t>d . a </a:t>
            </a:r>
            <a:r>
              <a:rPr lang="en-US" altLang="zh-CN" sz="2000"/>
              <a:t>= 1 ;</a:t>
            </a:r>
          </a:p>
          <a:p>
            <a:pPr algn="just">
              <a:buClr>
                <a:schemeClr val="accent2"/>
              </a:buClr>
              <a:buFont typeface="Wingdings" panose="05000000000000000000" pitchFamily="2" charset="2"/>
              <a:buNone/>
            </a:pPr>
            <a:r>
              <a:rPr lang="en-US" altLang="zh-CN" sz="2000"/>
              <a:t>   d . base :: b = 2 ;</a:t>
            </a:r>
          </a:p>
          <a:p>
            <a:pPr algn="just">
              <a:buClr>
                <a:schemeClr val="accent2"/>
              </a:buClr>
              <a:buFont typeface="Wingdings" panose="05000000000000000000" pitchFamily="2" charset="2"/>
              <a:buNone/>
            </a:pPr>
            <a:r>
              <a:rPr lang="en-US" altLang="zh-CN" sz="2000"/>
              <a:t>   d . b = 3 ;</a:t>
            </a:r>
          </a:p>
          <a:p>
            <a:pPr algn="just">
              <a:buClr>
                <a:schemeClr val="accent2"/>
              </a:buClr>
              <a:buFont typeface="Wingdings" panose="05000000000000000000" pitchFamily="2" charset="2"/>
              <a:buNone/>
            </a:pPr>
            <a:r>
              <a:rPr lang="en-US" altLang="zh-CN" sz="2000"/>
              <a:t>   d . c = 4 ;</a:t>
            </a:r>
          </a:p>
          <a:p>
            <a:pPr algn="just">
              <a:buClr>
                <a:schemeClr val="accent2"/>
              </a:buClr>
              <a:buFont typeface="Wingdings" panose="05000000000000000000" pitchFamily="2" charset="2"/>
              <a:buNone/>
            </a:pPr>
            <a:r>
              <a:rPr lang="en-US" altLang="zh-CN" sz="2000"/>
              <a:t>};</a:t>
            </a:r>
          </a:p>
        </p:txBody>
      </p:sp>
      <p:sp>
        <p:nvSpPr>
          <p:cNvPr id="568323"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568328" name="Text Box 8"/>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568329" name="Group 9"/>
          <p:cNvGrpSpPr/>
          <p:nvPr/>
        </p:nvGrpSpPr>
        <p:grpSpPr bwMode="auto">
          <a:xfrm>
            <a:off x="4267200" y="2259013"/>
            <a:ext cx="4572000" cy="457200"/>
            <a:chOff x="2688" y="1499"/>
            <a:chExt cx="2880" cy="288"/>
          </a:xfrm>
        </p:grpSpPr>
        <p:sp>
          <p:nvSpPr>
            <p:cNvPr id="568330" name="Rectangle 10"/>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568331" name="Rectangle 11"/>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568332" name="Rectangle 12"/>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568333" name="Rectangle 13"/>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1</a:t>
              </a:r>
            </a:p>
          </p:txBody>
        </p:sp>
        <p:sp>
          <p:nvSpPr>
            <p:cNvPr id="568334" name="Line 14"/>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568335" name="Line 15"/>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568336" name="Group 16"/>
            <p:cNvGrpSpPr/>
            <p:nvPr/>
          </p:nvGrpSpPr>
          <p:grpSpPr bwMode="auto">
            <a:xfrm>
              <a:off x="3456" y="1552"/>
              <a:ext cx="2112" cy="224"/>
              <a:chOff x="2928" y="1984"/>
              <a:chExt cx="2640" cy="224"/>
            </a:xfrm>
          </p:grpSpPr>
          <p:sp>
            <p:nvSpPr>
              <p:cNvPr id="568337" name="Line 17"/>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568338" name="Line 18"/>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568339" name="Line 19"/>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568340" name="Line 20"/>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568341" name="Line 21"/>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568342" name="Text Box 22"/>
            <p:cNvSpPr txBox="1">
              <a:spLocks noChangeArrowheads="1"/>
            </p:cNvSpPr>
            <p:nvPr/>
          </p:nvSpPr>
          <p:spPr bwMode="auto">
            <a:xfrm>
              <a:off x="2688" y="1499"/>
              <a:ext cx="742" cy="288"/>
            </a:xfrm>
            <a:prstGeom prst="rect">
              <a:avLst/>
            </a:prstGeom>
            <a:noFill/>
            <a:ln w="9525">
              <a:noFill/>
              <a:miter lim="800000"/>
            </a:ln>
            <a:effectLst/>
          </p:spPr>
          <p:txBody>
            <a:bodyPr wrap="none">
              <a:spAutoFit/>
            </a:bodyPr>
            <a:lstStyle/>
            <a:p>
              <a:pPr algn="l"/>
              <a:r>
                <a:rPr lang="en-US" altLang="zh-CN" sz="2000"/>
                <a:t>derived</a:t>
              </a:r>
              <a:r>
                <a:rPr lang="en-US" altLang="zh-CN" sz="2000" b="1"/>
                <a:t> </a:t>
              </a:r>
              <a:r>
                <a:rPr lang="en-US" altLang="zh-CN" b="1">
                  <a:solidFill>
                    <a:srgbClr val="0000FF"/>
                  </a:solidFill>
                  <a:effectLst>
                    <a:outerShdw blurRad="38100" dist="38100" dir="2700000" algn="tl">
                      <a:srgbClr val="000000"/>
                    </a:outerShdw>
                  </a:effectLst>
                </a:rPr>
                <a:t>d</a:t>
              </a:r>
            </a:p>
          </p:txBody>
        </p:sp>
      </p:grpSp>
      <p:sp>
        <p:nvSpPr>
          <p:cNvPr id="568343" name="Text Box 23"/>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
        <p:nvSpPr>
          <p:cNvPr id="568344" name="Oval 24"/>
          <p:cNvSpPr>
            <a:spLocks noChangeArrowheads="1"/>
          </p:cNvSpPr>
          <p:nvPr/>
        </p:nvSpPr>
        <p:spPr bwMode="auto">
          <a:xfrm>
            <a:off x="990600" y="4603750"/>
            <a:ext cx="1066800" cy="381000"/>
          </a:xfrm>
          <a:prstGeom prst="ellipse">
            <a:avLst/>
          </a:prstGeom>
          <a:noFill/>
          <a:ln w="19050">
            <a:solidFill>
              <a:srgbClr val="FF3300"/>
            </a:solidFill>
            <a:round/>
          </a:ln>
          <a:effectLst/>
        </p:spPr>
        <p:txBody>
          <a:bodyPr wrap="none" anchor="ctr"/>
          <a:lstStyle/>
          <a:p>
            <a:endParaRPr lang="zh-CN" altLang="en-US"/>
          </a:p>
        </p:txBody>
      </p:sp>
      <p:sp>
        <p:nvSpPr>
          <p:cNvPr id="568345" name="AutoShape 25"/>
          <p:cNvSpPr/>
          <p:nvPr/>
        </p:nvSpPr>
        <p:spPr bwMode="auto">
          <a:xfrm>
            <a:off x="3708400" y="3500438"/>
            <a:ext cx="2971800" cy="990600"/>
          </a:xfrm>
          <a:prstGeom prst="borderCallout2">
            <a:avLst>
              <a:gd name="adj1" fmla="val 11537"/>
              <a:gd name="adj2" fmla="val -2565"/>
              <a:gd name="adj3" fmla="val 11537"/>
              <a:gd name="adj4" fmla="val -14958"/>
              <a:gd name="adj5" fmla="val 106569"/>
              <a:gd name="adj6" fmla="val -5438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2000" b="1"/>
              <a:t>访问从</a:t>
            </a:r>
            <a:r>
              <a:rPr lang="en-US" altLang="zh-CN" sz="2000" b="1"/>
              <a:t>base </a:t>
            </a:r>
            <a:r>
              <a:rPr lang="zh-CN" altLang="en-US" sz="2000" b="1"/>
              <a:t>类继承</a:t>
            </a:r>
          </a:p>
          <a:p>
            <a:pPr eaLnBrk="0" hangingPunct="0">
              <a:lnSpc>
                <a:spcPct val="70000"/>
              </a:lnSpc>
              <a:spcBef>
                <a:spcPct val="50000"/>
              </a:spcBef>
            </a:pPr>
            <a:r>
              <a:rPr lang="zh-CN" altLang="en-US" sz="2000" b="1"/>
              <a:t>的数据成员</a:t>
            </a:r>
            <a:r>
              <a:rPr lang="en-US" altLang="zh-CN" sz="2000" b="1"/>
              <a:t>a</a:t>
            </a:r>
          </a:p>
        </p:txBody>
      </p:sp>
      <p:sp>
        <p:nvSpPr>
          <p:cNvPr id="568346" name="Oval 26"/>
          <p:cNvSpPr>
            <a:spLocks noChangeArrowheads="1"/>
          </p:cNvSpPr>
          <p:nvPr/>
        </p:nvSpPr>
        <p:spPr bwMode="auto">
          <a:xfrm>
            <a:off x="5410200" y="2241550"/>
            <a:ext cx="990600" cy="533400"/>
          </a:xfrm>
          <a:prstGeom prst="ellipse">
            <a:avLst/>
          </a:prstGeom>
          <a:noFill/>
          <a:ln w="19050">
            <a:solidFill>
              <a:srgbClr val="FF3300"/>
            </a:solidFill>
            <a:round/>
          </a:ln>
          <a:effectLst/>
        </p:spPr>
        <p:txBody>
          <a:bodyPr wrap="none" anchor="ctr"/>
          <a:lstStyle/>
          <a:p>
            <a:endParaRPr lang="zh-CN" altLang="en-US"/>
          </a:p>
        </p:txBody>
      </p:sp>
      <p:sp>
        <p:nvSpPr>
          <p:cNvPr id="568347" name="Rectangle 27"/>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8344"/>
                                        </p:tgtEl>
                                        <p:attrNameLst>
                                          <p:attrName>style.visibility</p:attrName>
                                        </p:attrNameLst>
                                      </p:cBhvr>
                                      <p:to>
                                        <p:strVal val="visible"/>
                                      </p:to>
                                    </p:set>
                                    <p:animEffect transition="in" filter="box(out)">
                                      <p:cBhvr>
                                        <p:cTn id="7" dur="500"/>
                                        <p:tgtEl>
                                          <p:spTgt spid="5683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8346"/>
                                        </p:tgtEl>
                                        <p:attrNameLst>
                                          <p:attrName>style.visibility</p:attrName>
                                        </p:attrNameLst>
                                      </p:cBhvr>
                                      <p:to>
                                        <p:strVal val="visible"/>
                                      </p:to>
                                    </p:set>
                                    <p:animEffect transition="in" filter="box(out)">
                                      <p:cBhvr>
                                        <p:cTn id="12" dur="500"/>
                                        <p:tgtEl>
                                          <p:spTgt spid="5683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68345"/>
                                        </p:tgtEl>
                                        <p:attrNameLst>
                                          <p:attrName>style.visibility</p:attrName>
                                        </p:attrNameLst>
                                      </p:cBhvr>
                                      <p:to>
                                        <p:strVal val="visible"/>
                                      </p:to>
                                    </p:set>
                                    <p:animEffect transition="in" filter="barn(outHorizontal)">
                                      <p:cBhvr>
                                        <p:cTn id="17" dur="500"/>
                                        <p:tgtEl>
                                          <p:spTgt spid="568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44" grpId="0" animBg="1"/>
      <p:bldP spid="568345" grpId="0" animBg="1" autoUpdateAnimBg="0"/>
      <p:bldP spid="5683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derived  d ;</a:t>
            </a:r>
          </a:p>
          <a:p>
            <a:pPr algn="just">
              <a:buClr>
                <a:schemeClr val="accent2"/>
              </a:buClr>
              <a:buFont typeface="Wingdings" panose="05000000000000000000" pitchFamily="2" charset="2"/>
              <a:buNone/>
            </a:pPr>
            <a:r>
              <a:rPr lang="en-US" altLang="zh-CN" sz="2000"/>
              <a:t>   d . a = 1 ;</a:t>
            </a:r>
          </a:p>
          <a:p>
            <a:pPr algn="just">
              <a:buClr>
                <a:schemeClr val="accent2"/>
              </a:buClr>
              <a:buFont typeface="Wingdings" panose="05000000000000000000" pitchFamily="2" charset="2"/>
              <a:buNone/>
            </a:pPr>
            <a:r>
              <a:rPr lang="en-US" altLang="zh-CN" sz="2000"/>
              <a:t>   </a:t>
            </a:r>
            <a:r>
              <a:rPr lang="en-US" altLang="zh-CN" sz="2000" b="1" i="1">
                <a:solidFill>
                  <a:srgbClr val="0000FF"/>
                </a:solidFill>
              </a:rPr>
              <a:t>d . base :: b</a:t>
            </a:r>
            <a:r>
              <a:rPr lang="en-US" altLang="zh-CN" sz="2000"/>
              <a:t> = 2 ;</a:t>
            </a:r>
          </a:p>
          <a:p>
            <a:pPr algn="just">
              <a:buClr>
                <a:schemeClr val="accent2"/>
              </a:buClr>
              <a:buFont typeface="Wingdings" panose="05000000000000000000" pitchFamily="2" charset="2"/>
              <a:buNone/>
            </a:pPr>
            <a:r>
              <a:rPr lang="en-US" altLang="zh-CN" sz="2000"/>
              <a:t>   d . b = 3 ;</a:t>
            </a:r>
          </a:p>
          <a:p>
            <a:pPr algn="just">
              <a:buClr>
                <a:schemeClr val="accent2"/>
              </a:buClr>
              <a:buFont typeface="Wingdings" panose="05000000000000000000" pitchFamily="2" charset="2"/>
              <a:buNone/>
            </a:pPr>
            <a:r>
              <a:rPr lang="en-US" altLang="zh-CN" sz="2000"/>
              <a:t>   d . c = 4 ;</a:t>
            </a:r>
          </a:p>
          <a:p>
            <a:pPr algn="just">
              <a:buClr>
                <a:schemeClr val="accent2"/>
              </a:buClr>
              <a:buFont typeface="Wingdings" panose="05000000000000000000" pitchFamily="2" charset="2"/>
              <a:buNone/>
            </a:pPr>
            <a:r>
              <a:rPr lang="en-US" altLang="zh-CN" sz="2000"/>
              <a:t>};</a:t>
            </a:r>
          </a:p>
        </p:txBody>
      </p:sp>
      <p:sp>
        <p:nvSpPr>
          <p:cNvPr id="626691"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26692" name="Oval 4"/>
          <p:cNvSpPr>
            <a:spLocks noChangeArrowheads="1"/>
          </p:cNvSpPr>
          <p:nvPr/>
        </p:nvSpPr>
        <p:spPr bwMode="auto">
          <a:xfrm>
            <a:off x="990600" y="4908550"/>
            <a:ext cx="1828800" cy="381000"/>
          </a:xfrm>
          <a:prstGeom prst="ellipse">
            <a:avLst/>
          </a:prstGeom>
          <a:noFill/>
          <a:ln w="19050">
            <a:solidFill>
              <a:srgbClr val="FF3300"/>
            </a:solidFill>
            <a:round/>
          </a:ln>
          <a:effectLst/>
        </p:spPr>
        <p:txBody>
          <a:bodyPr wrap="none" anchor="ctr"/>
          <a:lstStyle/>
          <a:p>
            <a:endParaRPr lang="zh-CN" altLang="en-US"/>
          </a:p>
        </p:txBody>
      </p:sp>
      <p:sp>
        <p:nvSpPr>
          <p:cNvPr id="626693" name="AutoShape 5"/>
          <p:cNvSpPr/>
          <p:nvPr/>
        </p:nvSpPr>
        <p:spPr bwMode="auto">
          <a:xfrm>
            <a:off x="4343400" y="3384550"/>
            <a:ext cx="1981200" cy="990600"/>
          </a:xfrm>
          <a:prstGeom prst="borderCallout2">
            <a:avLst>
              <a:gd name="adj1" fmla="val 11537"/>
              <a:gd name="adj2" fmla="val -3847"/>
              <a:gd name="adj3" fmla="val 11537"/>
              <a:gd name="adj4" fmla="val -28606"/>
              <a:gd name="adj5" fmla="val 144551"/>
              <a:gd name="adj6" fmla="val -107532"/>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2000" b="1"/>
              <a:t>访问从</a:t>
            </a:r>
            <a:r>
              <a:rPr lang="en-US" altLang="zh-CN" sz="2000" b="1"/>
              <a:t>base </a:t>
            </a:r>
            <a:r>
              <a:rPr lang="zh-CN" altLang="en-US" sz="2000" b="1"/>
              <a:t>类继承的 </a:t>
            </a:r>
            <a:r>
              <a:rPr lang="en-US" altLang="zh-CN" sz="2000" b="1"/>
              <a:t>b</a:t>
            </a:r>
          </a:p>
        </p:txBody>
      </p:sp>
      <p:sp>
        <p:nvSpPr>
          <p:cNvPr id="626695" name="Text Box 7"/>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626696" name="Group 8"/>
          <p:cNvGrpSpPr/>
          <p:nvPr/>
        </p:nvGrpSpPr>
        <p:grpSpPr bwMode="auto">
          <a:xfrm>
            <a:off x="4267200" y="2259013"/>
            <a:ext cx="4572000" cy="457200"/>
            <a:chOff x="2688" y="1499"/>
            <a:chExt cx="2880" cy="288"/>
          </a:xfrm>
        </p:grpSpPr>
        <p:sp>
          <p:nvSpPr>
            <p:cNvPr id="626697" name="Rectangle 9"/>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26698" name="Rectangle 10"/>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626699" name="Rectangle 11"/>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2</a:t>
              </a:r>
            </a:p>
          </p:txBody>
        </p:sp>
        <p:sp>
          <p:nvSpPr>
            <p:cNvPr id="626700" name="Rectangle 12"/>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1</a:t>
              </a:r>
            </a:p>
          </p:txBody>
        </p:sp>
        <p:sp>
          <p:nvSpPr>
            <p:cNvPr id="626701" name="Line 13"/>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626702" name="Line 14"/>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626703" name="Group 15"/>
            <p:cNvGrpSpPr/>
            <p:nvPr/>
          </p:nvGrpSpPr>
          <p:grpSpPr bwMode="auto">
            <a:xfrm>
              <a:off x="3456" y="1552"/>
              <a:ext cx="2112" cy="224"/>
              <a:chOff x="2928" y="1984"/>
              <a:chExt cx="2640" cy="224"/>
            </a:xfrm>
          </p:grpSpPr>
          <p:sp>
            <p:nvSpPr>
              <p:cNvPr id="626704" name="Line 16"/>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626705" name="Line 17"/>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626706" name="Line 18"/>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626707" name="Line 19"/>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626708" name="Line 20"/>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626709" name="Text Box 21"/>
            <p:cNvSpPr txBox="1">
              <a:spLocks noChangeArrowheads="1"/>
            </p:cNvSpPr>
            <p:nvPr/>
          </p:nvSpPr>
          <p:spPr bwMode="auto">
            <a:xfrm>
              <a:off x="2688" y="1499"/>
              <a:ext cx="738" cy="288"/>
            </a:xfrm>
            <a:prstGeom prst="rect">
              <a:avLst/>
            </a:prstGeom>
            <a:noFill/>
            <a:ln w="9525">
              <a:noFill/>
              <a:miter lim="800000"/>
            </a:ln>
            <a:effectLst/>
          </p:spPr>
          <p:txBody>
            <a:bodyPr wrap="none">
              <a:spAutoFit/>
            </a:bodyPr>
            <a:lstStyle/>
            <a:p>
              <a:pPr algn="l"/>
              <a:r>
                <a:rPr lang="en-US" altLang="zh-CN" sz="2000"/>
                <a:t>derived</a:t>
              </a:r>
              <a:r>
                <a:rPr lang="en-US" altLang="zh-CN" sz="1800" b="1"/>
                <a:t> </a:t>
              </a:r>
              <a:r>
                <a:rPr lang="en-US" altLang="zh-CN" b="1">
                  <a:solidFill>
                    <a:srgbClr val="0000FF"/>
                  </a:solidFill>
                  <a:effectLst>
                    <a:outerShdw blurRad="38100" dist="38100" dir="2700000" algn="tl">
                      <a:srgbClr val="000000"/>
                    </a:outerShdw>
                  </a:effectLst>
                </a:rPr>
                <a:t>d</a:t>
              </a:r>
            </a:p>
          </p:txBody>
        </p:sp>
      </p:grpSp>
      <p:sp>
        <p:nvSpPr>
          <p:cNvPr id="626710" name="Text Box 22"/>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
        <p:nvSpPr>
          <p:cNvPr id="626711" name="Oval 23"/>
          <p:cNvSpPr>
            <a:spLocks noChangeArrowheads="1"/>
          </p:cNvSpPr>
          <p:nvPr/>
        </p:nvSpPr>
        <p:spPr bwMode="auto">
          <a:xfrm>
            <a:off x="6248400" y="2241550"/>
            <a:ext cx="990600" cy="533400"/>
          </a:xfrm>
          <a:prstGeom prst="ellipse">
            <a:avLst/>
          </a:prstGeom>
          <a:noFill/>
          <a:ln w="19050">
            <a:solidFill>
              <a:srgbClr val="FF3300"/>
            </a:solidFill>
            <a:round/>
          </a:ln>
          <a:effectLst/>
        </p:spPr>
        <p:txBody>
          <a:bodyPr wrap="none" anchor="ctr"/>
          <a:lstStyle/>
          <a:p>
            <a:endParaRPr lang="zh-CN" altLang="en-US"/>
          </a:p>
        </p:txBody>
      </p:sp>
      <p:sp>
        <p:nvSpPr>
          <p:cNvPr id="626712" name="Rectangle 24"/>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6692"/>
                                        </p:tgtEl>
                                        <p:attrNameLst>
                                          <p:attrName>style.visibility</p:attrName>
                                        </p:attrNameLst>
                                      </p:cBhvr>
                                      <p:to>
                                        <p:strVal val="visible"/>
                                      </p:to>
                                    </p:set>
                                    <p:animEffect transition="in" filter="box(out)">
                                      <p:cBhvr>
                                        <p:cTn id="7" dur="500"/>
                                        <p:tgtEl>
                                          <p:spTgt spid="6266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6711"/>
                                        </p:tgtEl>
                                        <p:attrNameLst>
                                          <p:attrName>style.visibility</p:attrName>
                                        </p:attrNameLst>
                                      </p:cBhvr>
                                      <p:to>
                                        <p:strVal val="visible"/>
                                      </p:to>
                                    </p:set>
                                    <p:animEffect transition="in" filter="box(out)">
                                      <p:cBhvr>
                                        <p:cTn id="12" dur="500"/>
                                        <p:tgtEl>
                                          <p:spTgt spid="6267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26693"/>
                                        </p:tgtEl>
                                        <p:attrNameLst>
                                          <p:attrName>style.visibility</p:attrName>
                                        </p:attrNameLst>
                                      </p:cBhvr>
                                      <p:to>
                                        <p:strVal val="visible"/>
                                      </p:to>
                                    </p:set>
                                    <p:animEffect transition="in" filter="barn(outHorizontal)">
                                      <p:cBhvr>
                                        <p:cTn id="17" dur="500"/>
                                        <p:tgtEl>
                                          <p:spTgt spid="626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nimBg="1"/>
      <p:bldP spid="626693" grpId="0" animBg="1" autoUpdateAnimBg="0"/>
      <p:bldP spid="6267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derived  d ;</a:t>
            </a:r>
          </a:p>
          <a:p>
            <a:pPr algn="just">
              <a:buClr>
                <a:schemeClr val="accent2"/>
              </a:buClr>
              <a:buFont typeface="Wingdings" panose="05000000000000000000" pitchFamily="2" charset="2"/>
              <a:buNone/>
            </a:pPr>
            <a:r>
              <a:rPr lang="en-US" altLang="zh-CN" sz="2000"/>
              <a:t>   d . a = 1 ;</a:t>
            </a:r>
          </a:p>
          <a:p>
            <a:pPr algn="just">
              <a:buClr>
                <a:schemeClr val="accent2"/>
              </a:buClr>
              <a:buFont typeface="Wingdings" panose="05000000000000000000" pitchFamily="2" charset="2"/>
              <a:buNone/>
            </a:pPr>
            <a:r>
              <a:rPr lang="en-US" altLang="zh-CN" sz="2000"/>
              <a:t>   d . base :: b = 2 ;</a:t>
            </a:r>
          </a:p>
          <a:p>
            <a:pPr algn="just">
              <a:buClr>
                <a:schemeClr val="accent2"/>
              </a:buClr>
              <a:buFont typeface="Wingdings" panose="05000000000000000000" pitchFamily="2" charset="2"/>
              <a:buNone/>
            </a:pPr>
            <a:r>
              <a:rPr lang="en-US" altLang="zh-CN" sz="2000"/>
              <a:t>   </a:t>
            </a:r>
            <a:r>
              <a:rPr lang="en-US" altLang="zh-CN" sz="2000" b="1" i="1">
                <a:solidFill>
                  <a:srgbClr val="0000FF"/>
                </a:solidFill>
              </a:rPr>
              <a:t>d . b</a:t>
            </a:r>
            <a:r>
              <a:rPr lang="en-US" altLang="zh-CN" sz="2000"/>
              <a:t> = 3 ;</a:t>
            </a:r>
          </a:p>
          <a:p>
            <a:pPr algn="just">
              <a:buClr>
                <a:schemeClr val="accent2"/>
              </a:buClr>
              <a:buFont typeface="Wingdings" panose="05000000000000000000" pitchFamily="2" charset="2"/>
              <a:buNone/>
            </a:pPr>
            <a:r>
              <a:rPr lang="en-US" altLang="zh-CN" sz="2000"/>
              <a:t>   d . c = 4 ;</a:t>
            </a:r>
          </a:p>
          <a:p>
            <a:pPr algn="just">
              <a:buClr>
                <a:schemeClr val="accent2"/>
              </a:buClr>
              <a:buFont typeface="Wingdings" panose="05000000000000000000" pitchFamily="2" charset="2"/>
              <a:buNone/>
            </a:pPr>
            <a:r>
              <a:rPr lang="en-US" altLang="zh-CN" sz="2000"/>
              <a:t>};</a:t>
            </a:r>
          </a:p>
        </p:txBody>
      </p:sp>
      <p:sp>
        <p:nvSpPr>
          <p:cNvPr id="569347"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569348" name="Oval 4"/>
          <p:cNvSpPr>
            <a:spLocks noChangeArrowheads="1"/>
          </p:cNvSpPr>
          <p:nvPr/>
        </p:nvSpPr>
        <p:spPr bwMode="auto">
          <a:xfrm>
            <a:off x="990600" y="5213350"/>
            <a:ext cx="1066800" cy="381000"/>
          </a:xfrm>
          <a:prstGeom prst="ellipse">
            <a:avLst/>
          </a:prstGeom>
          <a:noFill/>
          <a:ln w="19050">
            <a:solidFill>
              <a:srgbClr val="FF3300"/>
            </a:solidFill>
            <a:round/>
          </a:ln>
          <a:effectLst/>
        </p:spPr>
        <p:txBody>
          <a:bodyPr wrap="none" anchor="ctr"/>
          <a:lstStyle/>
          <a:p>
            <a:endParaRPr lang="zh-CN" altLang="en-US"/>
          </a:p>
        </p:txBody>
      </p:sp>
      <p:sp>
        <p:nvSpPr>
          <p:cNvPr id="569349" name="AutoShape 5"/>
          <p:cNvSpPr/>
          <p:nvPr/>
        </p:nvSpPr>
        <p:spPr bwMode="auto">
          <a:xfrm>
            <a:off x="3733800" y="3613150"/>
            <a:ext cx="2895600" cy="1066800"/>
          </a:xfrm>
          <a:prstGeom prst="borderCallout2">
            <a:avLst>
              <a:gd name="adj1" fmla="val 10713"/>
              <a:gd name="adj2" fmla="val -2630"/>
              <a:gd name="adj3" fmla="val 10713"/>
              <a:gd name="adj4" fmla="val -19574"/>
              <a:gd name="adj5" fmla="val 141370"/>
              <a:gd name="adj6" fmla="val -7357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2000" b="1"/>
              <a:t>访问</a:t>
            </a:r>
            <a:r>
              <a:rPr lang="en-US" altLang="zh-CN" sz="2000" b="1"/>
              <a:t>derived </a:t>
            </a:r>
            <a:r>
              <a:rPr lang="zh-CN" altLang="en-US" sz="2000" b="1"/>
              <a:t>类定义</a:t>
            </a:r>
          </a:p>
          <a:p>
            <a:pPr eaLnBrk="0" hangingPunct="0">
              <a:lnSpc>
                <a:spcPct val="80000"/>
              </a:lnSpc>
              <a:spcBef>
                <a:spcPct val="50000"/>
              </a:spcBef>
            </a:pPr>
            <a:r>
              <a:rPr lang="zh-CN" altLang="en-US" sz="2000" b="1"/>
              <a:t>的数据成员</a:t>
            </a:r>
            <a:r>
              <a:rPr lang="en-US" altLang="zh-CN" sz="2000" b="1"/>
              <a:t>b</a:t>
            </a:r>
          </a:p>
        </p:txBody>
      </p:sp>
      <p:sp>
        <p:nvSpPr>
          <p:cNvPr id="569352" name="Text Box 8"/>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569353" name="Group 9"/>
          <p:cNvGrpSpPr/>
          <p:nvPr/>
        </p:nvGrpSpPr>
        <p:grpSpPr bwMode="auto">
          <a:xfrm>
            <a:off x="4267200" y="2259013"/>
            <a:ext cx="4572000" cy="457200"/>
            <a:chOff x="2688" y="1499"/>
            <a:chExt cx="2880" cy="288"/>
          </a:xfrm>
        </p:grpSpPr>
        <p:sp>
          <p:nvSpPr>
            <p:cNvPr id="569354" name="Rectangle 10"/>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endParaRPr lang="zh-CN" altLang="zh-CN" sz="1600" b="1"/>
            </a:p>
          </p:txBody>
        </p:sp>
        <p:sp>
          <p:nvSpPr>
            <p:cNvPr id="569355" name="Rectangle 11"/>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3</a:t>
              </a:r>
            </a:p>
          </p:txBody>
        </p:sp>
        <p:sp>
          <p:nvSpPr>
            <p:cNvPr id="569356" name="Rectangle 12"/>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2</a:t>
              </a:r>
            </a:p>
          </p:txBody>
        </p:sp>
        <p:sp>
          <p:nvSpPr>
            <p:cNvPr id="569357" name="Rectangle 13"/>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1</a:t>
              </a:r>
            </a:p>
          </p:txBody>
        </p:sp>
        <p:sp>
          <p:nvSpPr>
            <p:cNvPr id="569358" name="Line 14"/>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569359" name="Line 15"/>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569360" name="Group 16"/>
            <p:cNvGrpSpPr/>
            <p:nvPr/>
          </p:nvGrpSpPr>
          <p:grpSpPr bwMode="auto">
            <a:xfrm>
              <a:off x="3456" y="1552"/>
              <a:ext cx="2112" cy="224"/>
              <a:chOff x="2928" y="1984"/>
              <a:chExt cx="2640" cy="224"/>
            </a:xfrm>
          </p:grpSpPr>
          <p:sp>
            <p:nvSpPr>
              <p:cNvPr id="569361" name="Line 17"/>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569362" name="Line 18"/>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569363" name="Line 19"/>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569364" name="Line 20"/>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569365" name="Line 21"/>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569366" name="Text Box 22"/>
            <p:cNvSpPr txBox="1">
              <a:spLocks noChangeArrowheads="1"/>
            </p:cNvSpPr>
            <p:nvPr/>
          </p:nvSpPr>
          <p:spPr bwMode="auto">
            <a:xfrm>
              <a:off x="2688" y="1499"/>
              <a:ext cx="738" cy="288"/>
            </a:xfrm>
            <a:prstGeom prst="rect">
              <a:avLst/>
            </a:prstGeom>
            <a:noFill/>
            <a:ln w="9525">
              <a:noFill/>
              <a:miter lim="800000"/>
            </a:ln>
            <a:effectLst/>
          </p:spPr>
          <p:txBody>
            <a:bodyPr wrap="none">
              <a:spAutoFit/>
            </a:bodyPr>
            <a:lstStyle/>
            <a:p>
              <a:pPr algn="l"/>
              <a:r>
                <a:rPr lang="en-US" altLang="zh-CN" sz="2000"/>
                <a:t>derived</a:t>
              </a:r>
              <a:r>
                <a:rPr lang="en-US" altLang="zh-CN" sz="1800" b="1"/>
                <a:t> </a:t>
              </a:r>
              <a:r>
                <a:rPr lang="en-US" altLang="zh-CN" b="1">
                  <a:solidFill>
                    <a:srgbClr val="0000FF"/>
                  </a:solidFill>
                  <a:effectLst>
                    <a:outerShdw blurRad="38100" dist="38100" dir="2700000" algn="tl">
                      <a:srgbClr val="000000"/>
                    </a:outerShdw>
                  </a:effectLst>
                </a:rPr>
                <a:t>d</a:t>
              </a:r>
            </a:p>
          </p:txBody>
        </p:sp>
      </p:grpSp>
      <p:sp>
        <p:nvSpPr>
          <p:cNvPr id="569367" name="Text Box 23"/>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
        <p:nvSpPr>
          <p:cNvPr id="569368" name="Oval 24"/>
          <p:cNvSpPr>
            <a:spLocks noChangeArrowheads="1"/>
          </p:cNvSpPr>
          <p:nvPr/>
        </p:nvSpPr>
        <p:spPr bwMode="auto">
          <a:xfrm>
            <a:off x="7086600" y="2241550"/>
            <a:ext cx="990600" cy="533400"/>
          </a:xfrm>
          <a:prstGeom prst="ellipse">
            <a:avLst/>
          </a:prstGeom>
          <a:noFill/>
          <a:ln w="19050">
            <a:solidFill>
              <a:srgbClr val="FF3300"/>
            </a:solidFill>
            <a:round/>
          </a:ln>
          <a:effectLst/>
        </p:spPr>
        <p:txBody>
          <a:bodyPr wrap="none" anchor="ctr"/>
          <a:lstStyle/>
          <a:p>
            <a:endParaRPr lang="zh-CN" altLang="en-US"/>
          </a:p>
        </p:txBody>
      </p:sp>
      <p:sp>
        <p:nvSpPr>
          <p:cNvPr id="569369" name="Rectangle 25"/>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9348"/>
                                        </p:tgtEl>
                                        <p:attrNameLst>
                                          <p:attrName>style.visibility</p:attrName>
                                        </p:attrNameLst>
                                      </p:cBhvr>
                                      <p:to>
                                        <p:strVal val="visible"/>
                                      </p:to>
                                    </p:set>
                                    <p:animEffect transition="in" filter="box(out)">
                                      <p:cBhvr>
                                        <p:cTn id="7" dur="500"/>
                                        <p:tgtEl>
                                          <p:spTgt spid="569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9368"/>
                                        </p:tgtEl>
                                        <p:attrNameLst>
                                          <p:attrName>style.visibility</p:attrName>
                                        </p:attrNameLst>
                                      </p:cBhvr>
                                      <p:to>
                                        <p:strVal val="visible"/>
                                      </p:to>
                                    </p:set>
                                    <p:animEffect transition="in" filter="box(out)">
                                      <p:cBhvr>
                                        <p:cTn id="12" dur="500"/>
                                        <p:tgtEl>
                                          <p:spTgt spid="5693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69349">
                                            <p:txEl>
                                              <p:charRg st="4294967295" end="4294967295"/>
                                            </p:txEl>
                                          </p:spTgt>
                                        </p:tgtEl>
                                        <p:attrNameLst>
                                          <p:attrName>style.visibility</p:attrName>
                                        </p:attrNameLst>
                                      </p:cBhvr>
                                      <p:to>
                                        <p:strVal val="visible"/>
                                      </p:to>
                                    </p:set>
                                    <p:animEffect transition="in" filter="barn(outHorizontal)">
                                      <p:cBhvr>
                                        <p:cTn id="17" dur="500"/>
                                        <p:tgtEl>
                                          <p:spTgt spid="56934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8" grpId="0" animBg="1"/>
      <p:bldP spid="569349" grpId="0" autoUpdateAnimBg="0"/>
      <p:bldP spid="5693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685800" y="421323"/>
            <a:ext cx="5181600" cy="6159500"/>
          </a:xfrm>
          <a:prstGeom prst="rect">
            <a:avLst/>
          </a:prstGeom>
          <a:noFill/>
          <a:ln w="9525">
            <a:noFill/>
            <a:miter lim="800000"/>
          </a:ln>
        </p:spPr>
        <p:txBody>
          <a:bodyPr>
            <a:spAutoFit/>
          </a:bodyPr>
          <a:lstStyle/>
          <a:p>
            <a:pPr marL="457200" indent="-457200" algn="just">
              <a:lnSpc>
                <a:spcPct val="105000"/>
              </a:lnSpc>
            </a:pPr>
            <a:r>
              <a:rPr lang="en-US" altLang="zh-CN" sz="1800" dirty="0"/>
              <a:t>#include&lt;iostream&gt;</a:t>
            </a:r>
          </a:p>
          <a:p>
            <a:pPr marL="457200" indent="-457200" algn="just">
              <a:lnSpc>
                <a:spcPct val="105000"/>
              </a:lnSpc>
            </a:pPr>
            <a:r>
              <a:rPr lang="en-US" altLang="zh-CN" sz="1800" dirty="0"/>
              <a:t>using namespace std ;</a:t>
            </a:r>
          </a:p>
          <a:p>
            <a:pPr marL="457200" indent="-457200" algn="just">
              <a:lnSpc>
                <a:spcPct val="105000"/>
              </a:lnSpc>
            </a:pPr>
            <a:r>
              <a:rPr lang="en-US" altLang="zh-CN" sz="1800" dirty="0"/>
              <a:t>#include&lt;</a:t>
            </a:r>
            <a:r>
              <a:rPr lang="en-US" altLang="zh-CN" sz="1800" dirty="0" err="1"/>
              <a:t>cmath</a:t>
            </a:r>
            <a:r>
              <a:rPr lang="en-US" altLang="zh-CN" sz="1800" dirty="0"/>
              <a:t>&gt;</a:t>
            </a:r>
          </a:p>
          <a:p>
            <a:pPr marL="457200" indent="-457200" algn="just">
              <a:lnSpc>
                <a:spcPct val="105000"/>
              </a:lnSpc>
            </a:pPr>
            <a:r>
              <a:rPr lang="en-US" altLang="zh-CN" sz="1800" dirty="0"/>
              <a:t>class Point</a:t>
            </a:r>
          </a:p>
          <a:p>
            <a:pPr marL="457200" indent="-457200" algn="just">
              <a:lnSpc>
                <a:spcPct val="105000"/>
              </a:lnSpc>
            </a:pPr>
            <a:r>
              <a:rPr lang="en-US" altLang="zh-CN" sz="1800" dirty="0"/>
              <a:t>{ public:</a:t>
            </a:r>
          </a:p>
          <a:p>
            <a:pPr marL="457200" indent="-457200" algn="just">
              <a:lnSpc>
                <a:spcPct val="105000"/>
              </a:lnSpc>
            </a:pPr>
            <a:r>
              <a:rPr lang="en-US" altLang="zh-CN" sz="1800" dirty="0"/>
              <a:t>      Point(double xi, double </a:t>
            </a:r>
            <a:r>
              <a:rPr lang="en-US" altLang="zh-CN" sz="1800" dirty="0" err="1"/>
              <a:t>yi</a:t>
            </a:r>
            <a:r>
              <a:rPr lang="en-US" altLang="zh-CN" sz="1800" dirty="0"/>
              <a:t>) { X = xi ; Y = </a:t>
            </a:r>
            <a:r>
              <a:rPr lang="en-US" altLang="zh-CN" sz="1800" dirty="0" err="1"/>
              <a:t>yi</a:t>
            </a:r>
            <a:r>
              <a:rPr lang="en-US" altLang="zh-CN" sz="1800" dirty="0"/>
              <a:t> ;}</a:t>
            </a:r>
          </a:p>
          <a:p>
            <a:pPr marL="457200" indent="-457200" algn="just">
              <a:lnSpc>
                <a:spcPct val="105000"/>
              </a:lnSpc>
            </a:pPr>
            <a:r>
              <a:rPr lang="en-US" altLang="zh-CN" sz="1800" dirty="0"/>
              <a:t>      double </a:t>
            </a:r>
            <a:r>
              <a:rPr lang="en-US" altLang="zh-CN" sz="1800" dirty="0" err="1"/>
              <a:t>GetX</a:t>
            </a:r>
            <a:r>
              <a:rPr lang="en-US" altLang="zh-CN" sz="1800" dirty="0"/>
              <a:t>() { return X ; }</a:t>
            </a:r>
          </a:p>
          <a:p>
            <a:pPr marL="457200" indent="-457200" algn="just">
              <a:lnSpc>
                <a:spcPct val="105000"/>
              </a:lnSpc>
            </a:pPr>
            <a:r>
              <a:rPr lang="en-US" altLang="zh-CN" sz="1800" dirty="0"/>
              <a:t>      double </a:t>
            </a:r>
            <a:r>
              <a:rPr lang="en-US" altLang="zh-CN" sz="1800" dirty="0" err="1"/>
              <a:t>GetY</a:t>
            </a:r>
            <a:r>
              <a:rPr lang="en-US" altLang="zh-CN" sz="1800" dirty="0"/>
              <a:t>() { return Y ; }</a:t>
            </a:r>
          </a:p>
          <a:p>
            <a:pPr marL="457200" indent="-457200" algn="just">
              <a:lnSpc>
                <a:spcPct val="105000"/>
              </a:lnSpc>
            </a:pPr>
            <a:r>
              <a:rPr lang="en-US" altLang="zh-CN" sz="1800" dirty="0"/>
              <a:t>      </a:t>
            </a:r>
            <a:r>
              <a:rPr lang="en-US" altLang="zh-CN" sz="1800" b="1" i="1" dirty="0">
                <a:solidFill>
                  <a:srgbClr val="0000FF"/>
                </a:solidFill>
              </a:rPr>
              <a:t>friend double Distance ( Point &amp; a, Point &amp; b ) ;</a:t>
            </a:r>
          </a:p>
          <a:p>
            <a:pPr marL="457200" indent="-457200" algn="just">
              <a:lnSpc>
                <a:spcPct val="105000"/>
              </a:lnSpc>
            </a:pPr>
            <a:r>
              <a:rPr lang="en-US" altLang="zh-CN" sz="1800" dirty="0"/>
              <a:t>  </a:t>
            </a:r>
            <a:r>
              <a:rPr lang="en-US" altLang="zh-CN" sz="1800" b="1" dirty="0">
                <a:solidFill>
                  <a:schemeClr val="accent2"/>
                </a:solidFill>
              </a:rPr>
              <a:t>private:  double X, Y ;</a:t>
            </a:r>
          </a:p>
          <a:p>
            <a:pPr marL="457200" indent="-457200" algn="just">
              <a:lnSpc>
                <a:spcPct val="105000"/>
              </a:lnSpc>
            </a:pPr>
            <a:r>
              <a:rPr lang="en-US" altLang="zh-CN" sz="1800" dirty="0"/>
              <a:t>} ;</a:t>
            </a:r>
          </a:p>
          <a:p>
            <a:pPr marL="457200" indent="-457200" algn="just">
              <a:lnSpc>
                <a:spcPct val="105000"/>
              </a:lnSpc>
            </a:pPr>
            <a:r>
              <a:rPr lang="en-US" altLang="zh-CN" sz="1800" b="1" dirty="0">
                <a:solidFill>
                  <a:srgbClr val="0000FF"/>
                </a:solidFill>
              </a:rPr>
              <a:t>double Distance(Point &amp; a, Point &amp; b )	</a:t>
            </a:r>
          </a:p>
          <a:p>
            <a:pPr marL="457200" indent="-457200" algn="just">
              <a:lnSpc>
                <a:spcPct val="105000"/>
              </a:lnSpc>
            </a:pPr>
            <a:r>
              <a:rPr lang="en-US" altLang="zh-CN" sz="1800" b="1" dirty="0">
                <a:solidFill>
                  <a:srgbClr val="0000FF"/>
                </a:solidFill>
              </a:rPr>
              <a:t>  { double dx = </a:t>
            </a:r>
            <a:r>
              <a:rPr lang="en-US" altLang="zh-CN" sz="1800" b="1" dirty="0" err="1">
                <a:solidFill>
                  <a:srgbClr val="0000FF"/>
                </a:solidFill>
              </a:rPr>
              <a:t>a.</a:t>
            </a:r>
            <a:r>
              <a:rPr lang="en-US" altLang="zh-CN" sz="1800" b="1" dirty="0" err="1">
                <a:solidFill>
                  <a:schemeClr val="accent2"/>
                </a:solidFill>
              </a:rPr>
              <a:t>X</a:t>
            </a:r>
            <a:r>
              <a:rPr lang="en-US" altLang="zh-CN" sz="1800" b="1" dirty="0">
                <a:solidFill>
                  <a:srgbClr val="0000FF"/>
                </a:solidFill>
              </a:rPr>
              <a:t> - </a:t>
            </a:r>
            <a:r>
              <a:rPr lang="en-US" altLang="zh-CN" sz="1800" b="1" dirty="0" err="1">
                <a:solidFill>
                  <a:srgbClr val="0000FF"/>
                </a:solidFill>
              </a:rPr>
              <a:t>b.</a:t>
            </a:r>
            <a:r>
              <a:rPr lang="en-US" altLang="zh-CN" sz="1800" b="1" dirty="0" err="1">
                <a:solidFill>
                  <a:schemeClr val="accent2"/>
                </a:solidFill>
              </a:rPr>
              <a:t>X</a:t>
            </a:r>
            <a:r>
              <a:rPr lang="en-US" altLang="zh-CN" sz="1800" b="1" dirty="0">
                <a:solidFill>
                  <a:srgbClr val="0000FF"/>
                </a:solidFill>
              </a:rPr>
              <a:t> ;</a:t>
            </a:r>
          </a:p>
          <a:p>
            <a:pPr marL="457200" indent="-457200" algn="just">
              <a:lnSpc>
                <a:spcPct val="105000"/>
              </a:lnSpc>
            </a:pPr>
            <a:r>
              <a:rPr lang="en-US" altLang="zh-CN" sz="1800" b="1" dirty="0">
                <a:solidFill>
                  <a:srgbClr val="0000FF"/>
                </a:solidFill>
              </a:rPr>
              <a:t>     double </a:t>
            </a:r>
            <a:r>
              <a:rPr lang="en-US" altLang="zh-CN" sz="1800" b="1" dirty="0" err="1">
                <a:solidFill>
                  <a:srgbClr val="0000FF"/>
                </a:solidFill>
              </a:rPr>
              <a:t>dy</a:t>
            </a:r>
            <a:r>
              <a:rPr lang="en-US" altLang="zh-CN" sz="1800" b="1" dirty="0">
                <a:solidFill>
                  <a:srgbClr val="0000FF"/>
                </a:solidFill>
              </a:rPr>
              <a:t> = </a:t>
            </a:r>
            <a:r>
              <a:rPr lang="en-US" altLang="zh-CN" sz="1800" b="1" dirty="0" err="1">
                <a:solidFill>
                  <a:srgbClr val="0000FF"/>
                </a:solidFill>
              </a:rPr>
              <a:t>a.</a:t>
            </a:r>
            <a:r>
              <a:rPr lang="en-US" altLang="zh-CN" sz="1800" b="1" dirty="0" err="1">
                <a:solidFill>
                  <a:schemeClr val="accent2"/>
                </a:solidFill>
              </a:rPr>
              <a:t>Y</a:t>
            </a:r>
            <a:r>
              <a:rPr lang="en-US" altLang="zh-CN" sz="1800" b="1" dirty="0">
                <a:solidFill>
                  <a:srgbClr val="0000FF"/>
                </a:solidFill>
              </a:rPr>
              <a:t> - </a:t>
            </a:r>
            <a:r>
              <a:rPr lang="en-US" altLang="zh-CN" sz="1800" b="1" dirty="0" err="1">
                <a:solidFill>
                  <a:srgbClr val="0000FF"/>
                </a:solidFill>
              </a:rPr>
              <a:t>b.</a:t>
            </a:r>
            <a:r>
              <a:rPr lang="en-US" altLang="zh-CN" sz="1800" b="1" dirty="0" err="1">
                <a:solidFill>
                  <a:schemeClr val="accent2"/>
                </a:solidFill>
              </a:rPr>
              <a:t>Y</a:t>
            </a:r>
            <a:r>
              <a:rPr lang="en-US" altLang="zh-CN" sz="1800" b="1" dirty="0">
                <a:solidFill>
                  <a:srgbClr val="0000FF"/>
                </a:solidFill>
              </a:rPr>
              <a:t> ;</a:t>
            </a:r>
          </a:p>
          <a:p>
            <a:pPr marL="457200" indent="-457200" algn="just">
              <a:lnSpc>
                <a:spcPct val="105000"/>
              </a:lnSpc>
            </a:pPr>
            <a:r>
              <a:rPr lang="en-US" altLang="zh-CN" sz="1800" b="1" dirty="0">
                <a:solidFill>
                  <a:srgbClr val="0000FF"/>
                </a:solidFill>
              </a:rPr>
              <a:t>     return sqrt ( dx * dx + </a:t>
            </a:r>
            <a:r>
              <a:rPr lang="en-US" altLang="zh-CN" sz="1800" b="1" dirty="0" err="1">
                <a:solidFill>
                  <a:srgbClr val="0000FF"/>
                </a:solidFill>
              </a:rPr>
              <a:t>dy</a:t>
            </a:r>
            <a:r>
              <a:rPr lang="en-US" altLang="zh-CN" sz="1800" b="1" dirty="0">
                <a:solidFill>
                  <a:srgbClr val="0000FF"/>
                </a:solidFill>
              </a:rPr>
              <a:t> * </a:t>
            </a:r>
            <a:r>
              <a:rPr lang="en-US" altLang="zh-CN" sz="1800" b="1" dirty="0" err="1">
                <a:solidFill>
                  <a:srgbClr val="0000FF"/>
                </a:solidFill>
              </a:rPr>
              <a:t>dy</a:t>
            </a:r>
            <a:r>
              <a:rPr lang="en-US" altLang="zh-CN" sz="1800" b="1" dirty="0">
                <a:solidFill>
                  <a:srgbClr val="0000FF"/>
                </a:solidFill>
              </a:rPr>
              <a:t> ) ;</a:t>
            </a:r>
          </a:p>
          <a:p>
            <a:pPr marL="457200" indent="-457200" algn="just">
              <a:lnSpc>
                <a:spcPct val="105000"/>
              </a:lnSpc>
            </a:pPr>
            <a:r>
              <a:rPr lang="en-US" altLang="zh-CN" sz="1800" b="1" dirty="0">
                <a:solidFill>
                  <a:srgbClr val="0000FF"/>
                </a:solidFill>
              </a:rPr>
              <a:t>  }</a:t>
            </a:r>
          </a:p>
          <a:p>
            <a:pPr marL="457200" indent="-457200" algn="just">
              <a:lnSpc>
                <a:spcPct val="105000"/>
              </a:lnSpc>
            </a:pPr>
            <a:r>
              <a:rPr lang="en-US" altLang="zh-CN" sz="1800" dirty="0"/>
              <a:t>int main()</a:t>
            </a:r>
          </a:p>
          <a:p>
            <a:pPr marL="457200" indent="-457200" algn="just">
              <a:lnSpc>
                <a:spcPct val="105000"/>
              </a:lnSpc>
            </a:pPr>
            <a:r>
              <a:rPr lang="en-US" altLang="zh-CN" sz="1800" dirty="0"/>
              <a:t>{ Point  p1( 3.0, 5.0 ) ,  p2( 4.0, 6.0 ) ;</a:t>
            </a:r>
          </a:p>
          <a:p>
            <a:pPr marL="457200" indent="-457200" algn="just">
              <a:lnSpc>
                <a:spcPct val="105000"/>
              </a:lnSpc>
            </a:pPr>
            <a:r>
              <a:rPr lang="en-US" altLang="zh-CN" sz="1800" dirty="0"/>
              <a:t>  double  d = Distance ( p1, p2 ) ;</a:t>
            </a:r>
          </a:p>
          <a:p>
            <a:pPr marL="457200" indent="-457200" algn="just">
              <a:lnSpc>
                <a:spcPct val="105000"/>
              </a:lnSpc>
            </a:pPr>
            <a:r>
              <a:rPr lang="en-US" altLang="zh-CN" sz="1800" dirty="0"/>
              <a:t>  </a:t>
            </a:r>
            <a:r>
              <a:rPr lang="en-US" altLang="zh-CN" sz="1800" dirty="0" err="1"/>
              <a:t>cout</a:t>
            </a:r>
            <a:r>
              <a:rPr lang="en-US" altLang="zh-CN" sz="1800" dirty="0"/>
              <a:t> &lt;&lt; "This distance is " &lt;&lt; d &lt;&lt; </a:t>
            </a:r>
            <a:r>
              <a:rPr lang="en-US" altLang="zh-CN" sz="1800" dirty="0" err="1"/>
              <a:t>endl</a:t>
            </a:r>
            <a:r>
              <a:rPr lang="en-US" altLang="zh-CN" sz="1800" dirty="0"/>
              <a:t> ;</a:t>
            </a:r>
          </a:p>
          <a:p>
            <a:pPr marL="457200" indent="-457200" algn="just">
              <a:lnSpc>
                <a:spcPct val="105000"/>
              </a:lnSpc>
            </a:pPr>
            <a:r>
              <a:rPr lang="en-US" altLang="zh-CN" sz="1800" dirty="0"/>
              <a:t>} </a:t>
            </a:r>
          </a:p>
        </p:txBody>
      </p:sp>
      <p:sp>
        <p:nvSpPr>
          <p:cNvPr id="1342468" name="Oval 4"/>
          <p:cNvSpPr>
            <a:spLocks noChangeArrowheads="1"/>
          </p:cNvSpPr>
          <p:nvPr/>
        </p:nvSpPr>
        <p:spPr bwMode="auto">
          <a:xfrm>
            <a:off x="2362200" y="3623310"/>
            <a:ext cx="2209800" cy="381000"/>
          </a:xfrm>
          <a:prstGeom prst="ellipse">
            <a:avLst/>
          </a:prstGeom>
          <a:noFill/>
          <a:ln w="19050">
            <a:solidFill>
              <a:srgbClr val="FF3300"/>
            </a:solidFill>
            <a:round/>
          </a:ln>
        </p:spPr>
        <p:txBody>
          <a:bodyPr wrap="none" anchor="ctr"/>
          <a:lstStyle/>
          <a:p>
            <a:endParaRPr lang="zh-CN" altLang="en-US"/>
          </a:p>
        </p:txBody>
      </p:sp>
      <p:sp>
        <p:nvSpPr>
          <p:cNvPr id="1342469" name="Oval 5"/>
          <p:cNvSpPr>
            <a:spLocks noChangeArrowheads="1"/>
          </p:cNvSpPr>
          <p:nvPr/>
        </p:nvSpPr>
        <p:spPr bwMode="auto">
          <a:xfrm>
            <a:off x="2133600" y="3894773"/>
            <a:ext cx="1295400" cy="685800"/>
          </a:xfrm>
          <a:prstGeom prst="ellipse">
            <a:avLst/>
          </a:prstGeom>
          <a:noFill/>
          <a:ln w="19050">
            <a:solidFill>
              <a:srgbClr val="FF3300"/>
            </a:solidFill>
            <a:round/>
          </a:ln>
        </p:spPr>
        <p:txBody>
          <a:bodyPr wrap="none" anchor="ctr"/>
          <a:lstStyle/>
          <a:p>
            <a:endParaRPr lang="zh-CN" altLang="en-US"/>
          </a:p>
        </p:txBody>
      </p:sp>
      <p:sp>
        <p:nvSpPr>
          <p:cNvPr id="1342470" name="AutoShape 6"/>
          <p:cNvSpPr/>
          <p:nvPr/>
        </p:nvSpPr>
        <p:spPr bwMode="auto">
          <a:xfrm>
            <a:off x="5364163" y="3115310"/>
            <a:ext cx="2209800" cy="914400"/>
          </a:xfrm>
          <a:prstGeom prst="borderCallout2">
            <a:avLst>
              <a:gd name="adj1" fmla="val 12500"/>
              <a:gd name="adj2" fmla="val -3449"/>
              <a:gd name="adj3" fmla="val 12500"/>
              <a:gd name="adj4" fmla="val -22199"/>
              <a:gd name="adj5" fmla="val 110940"/>
              <a:gd name="adj6" fmla="val -82616"/>
            </a:avLst>
          </a:prstGeom>
          <a:solidFill>
            <a:srgbClr val="F5F6FD"/>
          </a:solidFill>
          <a:ln w="19050" cap="sq">
            <a:solidFill>
              <a:srgbClr val="FF3300"/>
            </a:solidFill>
            <a:miter lim="800000"/>
            <a:headEnd type="none" w="sm" len="sm"/>
            <a:tailEnd type="oval" w="lg" len="lg"/>
          </a:ln>
        </p:spPr>
        <p:txBody>
          <a:bodyPr/>
          <a:lstStyle/>
          <a:p>
            <a:pPr eaLnBrk="0" hangingPunct="0">
              <a:lnSpc>
                <a:spcPct val="150000"/>
              </a:lnSpc>
              <a:spcBef>
                <a:spcPct val="50000"/>
              </a:spcBef>
            </a:pPr>
            <a:r>
              <a:rPr lang="zh-CN" altLang="en-US" sz="1800" b="1"/>
              <a:t>通过对象参数</a:t>
            </a:r>
          </a:p>
          <a:p>
            <a:pPr eaLnBrk="0" hangingPunct="0">
              <a:lnSpc>
                <a:spcPct val="70000"/>
              </a:lnSpc>
              <a:spcBef>
                <a:spcPct val="50000"/>
              </a:spcBef>
            </a:pPr>
            <a:r>
              <a:rPr lang="zh-CN" altLang="en-US" sz="1800" b="1"/>
              <a:t>访问私有成员</a:t>
            </a:r>
          </a:p>
        </p:txBody>
      </p:sp>
      <p:sp>
        <p:nvSpPr>
          <p:cNvPr id="239622" name="Rectangle 7"/>
          <p:cNvSpPr>
            <a:spLocks noGrp="1" noChangeArrowheads="1"/>
          </p:cNvSpPr>
          <p:nvPr>
            <p:ph type="title" idx="4294967295"/>
          </p:nvPr>
        </p:nvSpPr>
        <p:spPr>
          <a:xfrm>
            <a:off x="50165" y="3492"/>
            <a:ext cx="2057400" cy="381001"/>
          </a:xfrm>
          <a:prstGeom prst="rect">
            <a:avLst/>
          </a:prstGeom>
        </p:spPr>
        <p:txBody>
          <a:bodyPr/>
          <a:lstStyle/>
          <a:p>
            <a:pPr algn="l" eaLnBrk="1" hangingPunct="1"/>
            <a:r>
              <a:rPr lang="en-US" altLang="zh-CN" sz="3200">
                <a:solidFill>
                  <a:srgbClr val="FF0000"/>
                </a:solidFill>
              </a:rPr>
              <a:t>6.3.3  </a:t>
            </a:r>
            <a:r>
              <a:rPr lang="zh-CN" altLang="en-US" sz="3200">
                <a:solidFill>
                  <a:srgbClr val="FF0000"/>
                </a:solidFill>
              </a:rPr>
              <a:t>友元</a:t>
            </a:r>
          </a:p>
        </p:txBody>
      </p:sp>
      <p:sp>
        <p:nvSpPr>
          <p:cNvPr id="239623" name="Rectangle 9"/>
          <p:cNvSpPr>
            <a:spLocks noChangeArrowheads="1"/>
          </p:cNvSpPr>
          <p:nvPr/>
        </p:nvSpPr>
        <p:spPr bwMode="auto">
          <a:xfrm>
            <a:off x="3886200" y="497523"/>
            <a:ext cx="4953000" cy="396875"/>
          </a:xfrm>
          <a:prstGeom prst="rect">
            <a:avLst/>
          </a:prstGeom>
          <a:noFill/>
          <a:ln w="9525">
            <a:noFill/>
            <a:miter lim="800000"/>
          </a:ln>
        </p:spPr>
        <p:txBody>
          <a:bodyPr>
            <a:spAutoFit/>
          </a:bodyPr>
          <a:lstStyle/>
          <a:p>
            <a:pPr algn="l"/>
            <a:r>
              <a:rPr lang="zh-CN" altLang="en-US" sz="2000" b="1" i="1">
                <a:solidFill>
                  <a:srgbClr val="008000"/>
                </a:solidFill>
                <a:latin typeface="宋体" panose="02010600030101010101" pitchFamily="2" charset="-122"/>
              </a:rPr>
              <a:t>例</a:t>
            </a:r>
            <a:r>
              <a:rPr lang="en-US" altLang="zh-CN" sz="2000" b="1" i="1">
                <a:solidFill>
                  <a:srgbClr val="008000"/>
                </a:solidFill>
                <a:latin typeface="宋体" panose="02010600030101010101" pitchFamily="2" charset="-122"/>
              </a:rPr>
              <a:t>6-22  </a:t>
            </a:r>
            <a:r>
              <a:rPr lang="zh-CN" altLang="en-US" sz="2000" b="1" i="1">
                <a:solidFill>
                  <a:srgbClr val="008000"/>
                </a:solidFill>
                <a:latin typeface="宋体" panose="02010600030101010101" pitchFamily="2" charset="-122"/>
              </a:rPr>
              <a:t>用友元函数计算两点之间的距离</a:t>
            </a:r>
            <a:r>
              <a:rPr lang="zh-CN" altLang="en-US" sz="2000" i="1">
                <a:solidFill>
                  <a:srgbClr val="008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2468"/>
                                        </p:tgtEl>
                                        <p:attrNameLst>
                                          <p:attrName>style.visibility</p:attrName>
                                        </p:attrNameLst>
                                      </p:cBhvr>
                                      <p:to>
                                        <p:strVal val="visible"/>
                                      </p:to>
                                    </p:set>
                                    <p:animEffect transition="in" filter="box(out)">
                                      <p:cBhvr>
                                        <p:cTn id="7" dur="500"/>
                                        <p:tgtEl>
                                          <p:spTgt spid="13424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42469"/>
                                        </p:tgtEl>
                                        <p:attrNameLst>
                                          <p:attrName>style.visibility</p:attrName>
                                        </p:attrNameLst>
                                      </p:cBhvr>
                                      <p:to>
                                        <p:strVal val="visible"/>
                                      </p:to>
                                    </p:set>
                                    <p:animEffect transition="in" filter="box(out)">
                                      <p:cBhvr>
                                        <p:cTn id="12" dur="500"/>
                                        <p:tgtEl>
                                          <p:spTgt spid="13424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342470"/>
                                        </p:tgtEl>
                                        <p:attrNameLst>
                                          <p:attrName>style.visibility</p:attrName>
                                        </p:attrNameLst>
                                      </p:cBhvr>
                                      <p:to>
                                        <p:strVal val="visible"/>
                                      </p:to>
                                    </p:set>
                                    <p:animEffect transition="in" filter="barn(outHorizontal)">
                                      <p:cBhvr>
                                        <p:cTn id="17" dur="500"/>
                                        <p:tgtEl>
                                          <p:spTgt spid="134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8" grpId="0" bldLvl="0" animBg="1"/>
      <p:bldP spid="1342469" grpId="0" bldLvl="0" animBg="1"/>
      <p:bldP spid="1342470" grpId="0" bldLvl="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derived  d ;</a:t>
            </a:r>
          </a:p>
          <a:p>
            <a:pPr algn="just">
              <a:buClr>
                <a:schemeClr val="accent2"/>
              </a:buClr>
              <a:buFont typeface="Wingdings" panose="05000000000000000000" pitchFamily="2" charset="2"/>
              <a:buNone/>
            </a:pPr>
            <a:r>
              <a:rPr lang="en-US" altLang="zh-CN" sz="2000"/>
              <a:t>   d . a = 1 ;</a:t>
            </a:r>
          </a:p>
          <a:p>
            <a:pPr algn="just">
              <a:buClr>
                <a:schemeClr val="accent2"/>
              </a:buClr>
              <a:buFont typeface="Wingdings" panose="05000000000000000000" pitchFamily="2" charset="2"/>
              <a:buNone/>
            </a:pPr>
            <a:r>
              <a:rPr lang="en-US" altLang="zh-CN" sz="2000"/>
              <a:t>   d . base :: b = 2 ;</a:t>
            </a:r>
          </a:p>
          <a:p>
            <a:pPr algn="just">
              <a:buClr>
                <a:schemeClr val="accent2"/>
              </a:buClr>
              <a:buFont typeface="Wingdings" panose="05000000000000000000" pitchFamily="2" charset="2"/>
              <a:buNone/>
            </a:pPr>
            <a:r>
              <a:rPr lang="en-US" altLang="zh-CN" sz="2000"/>
              <a:t>   d . b = 3 ;</a:t>
            </a:r>
          </a:p>
          <a:p>
            <a:pPr algn="just">
              <a:buClr>
                <a:schemeClr val="accent2"/>
              </a:buClr>
              <a:buFont typeface="Wingdings" panose="05000000000000000000" pitchFamily="2" charset="2"/>
              <a:buNone/>
            </a:pPr>
            <a:r>
              <a:rPr lang="en-US" altLang="zh-CN" sz="2000"/>
              <a:t>   </a:t>
            </a:r>
            <a:r>
              <a:rPr lang="en-US" altLang="zh-CN" sz="2000" b="1" i="1">
                <a:solidFill>
                  <a:srgbClr val="0000FF"/>
                </a:solidFill>
              </a:rPr>
              <a:t>d . c </a:t>
            </a:r>
            <a:r>
              <a:rPr lang="en-US" altLang="zh-CN" sz="2000"/>
              <a:t>= 4</a:t>
            </a:r>
            <a:r>
              <a:rPr lang="en-US" altLang="zh-CN" sz="2000" b="1" i="1">
                <a:solidFill>
                  <a:srgbClr val="0000FF"/>
                </a:solidFill>
              </a:rPr>
              <a:t> ;</a:t>
            </a:r>
          </a:p>
          <a:p>
            <a:pPr algn="just">
              <a:buClr>
                <a:schemeClr val="accent2"/>
              </a:buClr>
              <a:buFont typeface="Wingdings" panose="05000000000000000000" pitchFamily="2" charset="2"/>
              <a:buNone/>
            </a:pPr>
            <a:r>
              <a:rPr lang="en-US" altLang="zh-CN" sz="2000"/>
              <a:t>};</a:t>
            </a:r>
          </a:p>
        </p:txBody>
      </p:sp>
      <p:sp>
        <p:nvSpPr>
          <p:cNvPr id="628739"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28740" name="Oval 4"/>
          <p:cNvSpPr>
            <a:spLocks noChangeArrowheads="1"/>
          </p:cNvSpPr>
          <p:nvPr/>
        </p:nvSpPr>
        <p:spPr bwMode="auto">
          <a:xfrm>
            <a:off x="990600" y="5518150"/>
            <a:ext cx="1066800" cy="381000"/>
          </a:xfrm>
          <a:prstGeom prst="ellipse">
            <a:avLst/>
          </a:prstGeom>
          <a:noFill/>
          <a:ln w="19050">
            <a:solidFill>
              <a:srgbClr val="FF3300"/>
            </a:solidFill>
            <a:round/>
          </a:ln>
          <a:effectLst/>
        </p:spPr>
        <p:txBody>
          <a:bodyPr wrap="none" anchor="ctr"/>
          <a:lstStyle/>
          <a:p>
            <a:endParaRPr lang="zh-CN" altLang="en-US"/>
          </a:p>
        </p:txBody>
      </p:sp>
      <p:sp>
        <p:nvSpPr>
          <p:cNvPr id="628741" name="AutoShape 5"/>
          <p:cNvSpPr/>
          <p:nvPr/>
        </p:nvSpPr>
        <p:spPr bwMode="auto">
          <a:xfrm>
            <a:off x="3733800" y="3613150"/>
            <a:ext cx="2971800" cy="990600"/>
          </a:xfrm>
          <a:prstGeom prst="borderCallout2">
            <a:avLst>
              <a:gd name="adj1" fmla="val 11537"/>
              <a:gd name="adj2" fmla="val -2565"/>
              <a:gd name="adj3" fmla="val 11537"/>
              <a:gd name="adj4" fmla="val -16398"/>
              <a:gd name="adj5" fmla="val 180769"/>
              <a:gd name="adj6" fmla="val -6041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2000" b="1"/>
              <a:t>访问</a:t>
            </a:r>
            <a:r>
              <a:rPr lang="en-US" altLang="zh-CN" sz="2000" b="1"/>
              <a:t>derived </a:t>
            </a:r>
            <a:r>
              <a:rPr lang="zh-CN" altLang="en-US" sz="2000" b="1"/>
              <a:t>类</a:t>
            </a:r>
          </a:p>
          <a:p>
            <a:pPr eaLnBrk="0" hangingPunct="0">
              <a:lnSpc>
                <a:spcPct val="70000"/>
              </a:lnSpc>
              <a:spcBef>
                <a:spcPct val="50000"/>
              </a:spcBef>
            </a:pPr>
            <a:r>
              <a:rPr lang="zh-CN" altLang="en-US" sz="2000" b="1"/>
              <a:t>定义的数据成员</a:t>
            </a:r>
            <a:r>
              <a:rPr lang="en-US" altLang="zh-CN" sz="2000" b="1"/>
              <a:t>c</a:t>
            </a:r>
          </a:p>
        </p:txBody>
      </p:sp>
      <p:sp>
        <p:nvSpPr>
          <p:cNvPr id="628743" name="Text Box 7"/>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628744" name="Group 8"/>
          <p:cNvGrpSpPr/>
          <p:nvPr/>
        </p:nvGrpSpPr>
        <p:grpSpPr bwMode="auto">
          <a:xfrm>
            <a:off x="4267200" y="2259013"/>
            <a:ext cx="4572000" cy="457200"/>
            <a:chOff x="2688" y="1499"/>
            <a:chExt cx="2880" cy="288"/>
          </a:xfrm>
        </p:grpSpPr>
        <p:sp>
          <p:nvSpPr>
            <p:cNvPr id="628745" name="Rectangle 9"/>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4</a:t>
              </a:r>
            </a:p>
          </p:txBody>
        </p:sp>
        <p:sp>
          <p:nvSpPr>
            <p:cNvPr id="628746" name="Rectangle 10"/>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3</a:t>
              </a:r>
            </a:p>
          </p:txBody>
        </p:sp>
        <p:sp>
          <p:nvSpPr>
            <p:cNvPr id="628747" name="Rectangle 11"/>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2</a:t>
              </a:r>
            </a:p>
          </p:txBody>
        </p:sp>
        <p:sp>
          <p:nvSpPr>
            <p:cNvPr id="628748" name="Rectangle 12"/>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1</a:t>
              </a:r>
            </a:p>
          </p:txBody>
        </p:sp>
        <p:sp>
          <p:nvSpPr>
            <p:cNvPr id="628749" name="Line 13"/>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628750" name="Line 14"/>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628751" name="Group 15"/>
            <p:cNvGrpSpPr/>
            <p:nvPr/>
          </p:nvGrpSpPr>
          <p:grpSpPr bwMode="auto">
            <a:xfrm>
              <a:off x="3456" y="1552"/>
              <a:ext cx="2112" cy="224"/>
              <a:chOff x="2928" y="1984"/>
              <a:chExt cx="2640" cy="224"/>
            </a:xfrm>
          </p:grpSpPr>
          <p:sp>
            <p:nvSpPr>
              <p:cNvPr id="628752" name="Line 16"/>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628753" name="Line 17"/>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628754" name="Line 18"/>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628755" name="Line 19"/>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628756" name="Line 20"/>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628757" name="Text Box 21"/>
            <p:cNvSpPr txBox="1">
              <a:spLocks noChangeArrowheads="1"/>
            </p:cNvSpPr>
            <p:nvPr/>
          </p:nvSpPr>
          <p:spPr bwMode="auto">
            <a:xfrm>
              <a:off x="2688" y="1499"/>
              <a:ext cx="738" cy="288"/>
            </a:xfrm>
            <a:prstGeom prst="rect">
              <a:avLst/>
            </a:prstGeom>
            <a:noFill/>
            <a:ln w="9525">
              <a:noFill/>
              <a:miter lim="800000"/>
            </a:ln>
            <a:effectLst/>
          </p:spPr>
          <p:txBody>
            <a:bodyPr wrap="none">
              <a:spAutoFit/>
            </a:bodyPr>
            <a:lstStyle/>
            <a:p>
              <a:pPr algn="l"/>
              <a:r>
                <a:rPr lang="en-US" altLang="zh-CN" sz="2000"/>
                <a:t>derived</a:t>
              </a:r>
              <a:r>
                <a:rPr lang="en-US" altLang="zh-CN" sz="1800"/>
                <a:t> </a:t>
              </a:r>
              <a:r>
                <a:rPr lang="en-US" altLang="zh-CN" b="1">
                  <a:solidFill>
                    <a:srgbClr val="0000FF"/>
                  </a:solidFill>
                  <a:effectLst>
                    <a:outerShdw blurRad="38100" dist="38100" dir="2700000" algn="tl">
                      <a:srgbClr val="000000"/>
                    </a:outerShdw>
                  </a:effectLst>
                </a:rPr>
                <a:t>d</a:t>
              </a:r>
            </a:p>
          </p:txBody>
        </p:sp>
      </p:grpSp>
      <p:sp>
        <p:nvSpPr>
          <p:cNvPr id="628758" name="Text Box 22"/>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effectLst>
                  <a:outerShdw blurRad="38100" dist="38100" dir="2700000" algn="tl">
                    <a:srgbClr val="FFFFFF"/>
                  </a:outerShdw>
                </a:effectLst>
              </a:rPr>
              <a:t> </a:t>
            </a:r>
          </a:p>
        </p:txBody>
      </p:sp>
      <p:sp>
        <p:nvSpPr>
          <p:cNvPr id="628759" name="Oval 23"/>
          <p:cNvSpPr>
            <a:spLocks noChangeArrowheads="1"/>
          </p:cNvSpPr>
          <p:nvPr/>
        </p:nvSpPr>
        <p:spPr bwMode="auto">
          <a:xfrm>
            <a:off x="7924800" y="2241550"/>
            <a:ext cx="990600" cy="533400"/>
          </a:xfrm>
          <a:prstGeom prst="ellipse">
            <a:avLst/>
          </a:prstGeom>
          <a:noFill/>
          <a:ln w="19050">
            <a:solidFill>
              <a:srgbClr val="FF3300"/>
            </a:solidFill>
            <a:round/>
          </a:ln>
          <a:effectLst/>
        </p:spPr>
        <p:txBody>
          <a:bodyPr wrap="none" anchor="ctr"/>
          <a:lstStyle/>
          <a:p>
            <a:endParaRPr lang="zh-CN" altLang="en-US"/>
          </a:p>
        </p:txBody>
      </p:sp>
      <p:sp>
        <p:nvSpPr>
          <p:cNvPr id="628760" name="Rectangle 24"/>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8740"/>
                                        </p:tgtEl>
                                        <p:attrNameLst>
                                          <p:attrName>style.visibility</p:attrName>
                                        </p:attrNameLst>
                                      </p:cBhvr>
                                      <p:to>
                                        <p:strVal val="visible"/>
                                      </p:to>
                                    </p:set>
                                    <p:animEffect transition="in" filter="box(out)">
                                      <p:cBhvr>
                                        <p:cTn id="7" dur="500"/>
                                        <p:tgtEl>
                                          <p:spTgt spid="6287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8759"/>
                                        </p:tgtEl>
                                        <p:attrNameLst>
                                          <p:attrName>style.visibility</p:attrName>
                                        </p:attrNameLst>
                                      </p:cBhvr>
                                      <p:to>
                                        <p:strVal val="visible"/>
                                      </p:to>
                                    </p:set>
                                    <p:animEffect transition="in" filter="box(out)">
                                      <p:cBhvr>
                                        <p:cTn id="12" dur="500"/>
                                        <p:tgtEl>
                                          <p:spTgt spid="6287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28741"/>
                                        </p:tgtEl>
                                        <p:attrNameLst>
                                          <p:attrName>style.visibility</p:attrName>
                                        </p:attrNameLst>
                                      </p:cBhvr>
                                      <p:to>
                                        <p:strVal val="visible"/>
                                      </p:to>
                                    </p:set>
                                    <p:animEffect transition="in" filter="barn(outHorizontal)">
                                      <p:cBhvr>
                                        <p:cTn id="17" dur="500"/>
                                        <p:tgtEl>
                                          <p:spTgt spid="62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animBg="1"/>
      <p:bldP spid="628741" grpId="0" animBg="1" autoUpdateAnimBg="0"/>
      <p:bldP spid="62875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Text Box 2"/>
          <p:cNvSpPr txBox="1">
            <a:spLocks noChangeArrowheads="1"/>
          </p:cNvSpPr>
          <p:nvPr/>
        </p:nvSpPr>
        <p:spPr bwMode="auto">
          <a:xfrm>
            <a:off x="838200" y="1174750"/>
            <a:ext cx="3581400" cy="5029200"/>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zh-CN" altLang="en-US" b="1" i="1">
                <a:solidFill>
                  <a:schemeClr val="folHlink"/>
                </a:solidFill>
              </a:rPr>
              <a:t>例：</a:t>
            </a:r>
          </a:p>
          <a:p>
            <a:pPr algn="just">
              <a:buClr>
                <a:schemeClr val="accent2"/>
              </a:buClr>
              <a:buFont typeface="Wingdings" panose="05000000000000000000" pitchFamily="2" charset="2"/>
              <a:buNone/>
            </a:pPr>
            <a:r>
              <a:rPr lang="en-US" altLang="zh-CN" sz="2000"/>
              <a:t>class  base</a:t>
            </a:r>
          </a:p>
          <a:p>
            <a:pPr algn="just">
              <a:buClr>
                <a:schemeClr val="accent2"/>
              </a:buClr>
              <a:buFont typeface="Wingdings" panose="05000000000000000000" pitchFamily="2" charset="2"/>
              <a:buNone/>
            </a:pPr>
            <a:r>
              <a:rPr lang="en-US" altLang="zh-CN" sz="2000"/>
              <a:t>  { public :</a:t>
            </a:r>
          </a:p>
          <a:p>
            <a:pPr algn="just">
              <a:buClr>
                <a:schemeClr val="accent2"/>
              </a:buClr>
              <a:buFont typeface="Wingdings" panose="05000000000000000000" pitchFamily="2" charset="2"/>
              <a:buNone/>
            </a:pPr>
            <a:r>
              <a:rPr lang="en-US" altLang="zh-CN" sz="2000"/>
              <a:t>           int  a ,  b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class  derived : public  base</a:t>
            </a:r>
          </a:p>
          <a:p>
            <a:pPr algn="just">
              <a:buClr>
                <a:schemeClr val="accent2"/>
              </a:buClr>
              <a:buFont typeface="Wingdings" panose="05000000000000000000" pitchFamily="2" charset="2"/>
              <a:buNone/>
            </a:pPr>
            <a:r>
              <a:rPr lang="en-US" altLang="zh-CN" sz="2000"/>
              <a:t>  { public :  </a:t>
            </a:r>
          </a:p>
          <a:p>
            <a:pPr algn="just">
              <a:buClr>
                <a:schemeClr val="accent2"/>
              </a:buClr>
              <a:buFont typeface="Wingdings" panose="05000000000000000000" pitchFamily="2" charset="2"/>
              <a:buNone/>
            </a:pPr>
            <a:r>
              <a:rPr lang="en-US" altLang="zh-CN" sz="2000"/>
              <a:t>         int  b ,  c ; </a:t>
            </a:r>
          </a:p>
          <a:p>
            <a:pPr algn="just">
              <a:buClr>
                <a:schemeClr val="accent2"/>
              </a:buClr>
              <a:buFont typeface="Wingdings" panose="05000000000000000000" pitchFamily="2" charset="2"/>
              <a:buNone/>
            </a:pPr>
            <a:r>
              <a:rPr lang="en-US" altLang="zh-CN" sz="2000"/>
              <a:t>  } ;</a:t>
            </a:r>
          </a:p>
          <a:p>
            <a:pPr algn="just">
              <a:buClr>
                <a:schemeClr val="accent2"/>
              </a:buClr>
              <a:buFont typeface="Wingdings" panose="05000000000000000000" pitchFamily="2" charset="2"/>
              <a:buNone/>
            </a:pPr>
            <a:r>
              <a:rPr lang="en-US" altLang="zh-CN" sz="2000"/>
              <a:t>void  f ()</a:t>
            </a:r>
          </a:p>
          <a:p>
            <a:pPr algn="just">
              <a:buClr>
                <a:schemeClr val="accent2"/>
              </a:buClr>
              <a:buFont typeface="Wingdings" panose="05000000000000000000" pitchFamily="2" charset="2"/>
              <a:buNone/>
            </a:pPr>
            <a:r>
              <a:rPr lang="en-US" altLang="zh-CN" sz="2000"/>
              <a:t>{ derived  d ;</a:t>
            </a:r>
          </a:p>
          <a:p>
            <a:pPr algn="just">
              <a:buClr>
                <a:schemeClr val="accent2"/>
              </a:buClr>
              <a:buFont typeface="Wingdings" panose="05000000000000000000" pitchFamily="2" charset="2"/>
              <a:buNone/>
            </a:pPr>
            <a:r>
              <a:rPr lang="en-US" altLang="zh-CN" sz="2000"/>
              <a:t>   d . a = 1 ;</a:t>
            </a:r>
          </a:p>
          <a:p>
            <a:pPr algn="just">
              <a:buClr>
                <a:schemeClr val="accent2"/>
              </a:buClr>
              <a:buFont typeface="Wingdings" panose="05000000000000000000" pitchFamily="2" charset="2"/>
              <a:buNone/>
            </a:pPr>
            <a:r>
              <a:rPr lang="en-US" altLang="zh-CN" sz="2000"/>
              <a:t>   d . base :: b = 2 ;</a:t>
            </a:r>
          </a:p>
          <a:p>
            <a:pPr algn="just">
              <a:buClr>
                <a:schemeClr val="accent2"/>
              </a:buClr>
              <a:buFont typeface="Wingdings" panose="05000000000000000000" pitchFamily="2" charset="2"/>
              <a:buNone/>
            </a:pPr>
            <a:r>
              <a:rPr lang="en-US" altLang="zh-CN" sz="2000"/>
              <a:t>   d . b = 3 ;</a:t>
            </a:r>
          </a:p>
          <a:p>
            <a:pPr algn="just">
              <a:buClr>
                <a:schemeClr val="accent2"/>
              </a:buClr>
              <a:buFont typeface="Wingdings" panose="05000000000000000000" pitchFamily="2" charset="2"/>
              <a:buNone/>
            </a:pPr>
            <a:r>
              <a:rPr lang="en-US" altLang="zh-CN" sz="2000"/>
              <a:t>   d . c = 4 ;</a:t>
            </a:r>
          </a:p>
          <a:p>
            <a:pPr algn="just">
              <a:buClr>
                <a:schemeClr val="accent2"/>
              </a:buClr>
              <a:buFont typeface="Wingdings" panose="05000000000000000000" pitchFamily="2" charset="2"/>
              <a:buNone/>
            </a:pPr>
            <a:r>
              <a:rPr lang="en-US" altLang="zh-CN" sz="2000"/>
              <a:t>};</a:t>
            </a:r>
          </a:p>
        </p:txBody>
      </p:sp>
      <p:sp>
        <p:nvSpPr>
          <p:cNvPr id="629763" name="Rectangle 3"/>
          <p:cNvSpPr>
            <a:spLocks noGrp="1" noChangeArrowheads="1"/>
          </p:cNvSpPr>
          <p:nvPr>
            <p:ph type="title" idx="4294967295"/>
          </p:nvPr>
        </p:nvSpPr>
        <p:spPr>
          <a:xfrm>
            <a:off x="838200" y="26035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29767" name="Text Box 7"/>
          <p:cNvSpPr txBox="1">
            <a:spLocks noChangeArrowheads="1"/>
          </p:cNvSpPr>
          <p:nvPr/>
        </p:nvSpPr>
        <p:spPr bwMode="auto">
          <a:xfrm>
            <a:off x="4648200" y="1098550"/>
            <a:ext cx="2438400" cy="406400"/>
          </a:xfrm>
          <a:prstGeom prst="rect">
            <a:avLst/>
          </a:prstGeom>
          <a:solidFill>
            <a:schemeClr val="hlink"/>
          </a:solidFill>
          <a:ln w="9525">
            <a:solidFill>
              <a:schemeClr val="tx1"/>
            </a:solidFill>
            <a:prstDash val="dash"/>
            <a:miter lim="800000"/>
          </a:ln>
          <a:effectLst/>
        </p:spPr>
        <p:txBody>
          <a:bodyPr>
            <a:spAutoFit/>
          </a:bodyPr>
          <a:lstStyle/>
          <a:p>
            <a:pPr algn="l"/>
            <a:r>
              <a:rPr lang="en-US" altLang="zh-CN" sz="2000"/>
              <a:t>base          a            b  </a:t>
            </a:r>
          </a:p>
        </p:txBody>
      </p:sp>
      <p:grpSp>
        <p:nvGrpSpPr>
          <p:cNvPr id="629768" name="Group 8"/>
          <p:cNvGrpSpPr/>
          <p:nvPr/>
        </p:nvGrpSpPr>
        <p:grpSpPr bwMode="auto">
          <a:xfrm>
            <a:off x="4267200" y="2259013"/>
            <a:ext cx="4572000" cy="457200"/>
            <a:chOff x="2688" y="1499"/>
            <a:chExt cx="2880" cy="288"/>
          </a:xfrm>
        </p:grpSpPr>
        <p:sp>
          <p:nvSpPr>
            <p:cNvPr id="629769" name="Rectangle 9"/>
            <p:cNvSpPr>
              <a:spLocks noChangeArrowheads="1"/>
            </p:cNvSpPr>
            <p:nvPr/>
          </p:nvSpPr>
          <p:spPr bwMode="auto">
            <a:xfrm>
              <a:off x="5040" y="1552"/>
              <a:ext cx="528" cy="224"/>
            </a:xfrm>
            <a:prstGeom prst="rect">
              <a:avLst/>
            </a:prstGeom>
            <a:solidFill>
              <a:srgbClr val="99FF99"/>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4</a:t>
              </a:r>
            </a:p>
          </p:txBody>
        </p:sp>
        <p:sp>
          <p:nvSpPr>
            <p:cNvPr id="629770" name="Rectangle 10"/>
            <p:cNvSpPr>
              <a:spLocks noChangeArrowheads="1"/>
            </p:cNvSpPr>
            <p:nvPr/>
          </p:nvSpPr>
          <p:spPr bwMode="auto">
            <a:xfrm>
              <a:off x="4512" y="1552"/>
              <a:ext cx="528" cy="224"/>
            </a:xfrm>
            <a:prstGeom prst="rect">
              <a:avLst/>
            </a:prstGeom>
            <a:solidFill>
              <a:srgbClr val="FF99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3</a:t>
              </a:r>
            </a:p>
          </p:txBody>
        </p:sp>
        <p:sp>
          <p:nvSpPr>
            <p:cNvPr id="629771" name="Rectangle 11"/>
            <p:cNvSpPr>
              <a:spLocks noChangeArrowheads="1"/>
            </p:cNvSpPr>
            <p:nvPr/>
          </p:nvSpPr>
          <p:spPr bwMode="auto">
            <a:xfrm>
              <a:off x="3984"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2</a:t>
              </a:r>
            </a:p>
          </p:txBody>
        </p:sp>
        <p:sp>
          <p:nvSpPr>
            <p:cNvPr id="629772" name="Rectangle 12"/>
            <p:cNvSpPr>
              <a:spLocks noChangeArrowheads="1"/>
            </p:cNvSpPr>
            <p:nvPr/>
          </p:nvSpPr>
          <p:spPr bwMode="auto">
            <a:xfrm>
              <a:off x="3456" y="1552"/>
              <a:ext cx="528" cy="224"/>
            </a:xfrm>
            <a:prstGeom prst="rect">
              <a:avLst/>
            </a:prstGeom>
            <a:solidFill>
              <a:srgbClr val="FFFFFF"/>
            </a:solidFill>
            <a:ln w="9525">
              <a:noFill/>
              <a:miter lim="800000"/>
            </a:ln>
            <a:effectLst/>
          </p:spPr>
          <p:txBody>
            <a:bodyPr/>
            <a:lstStyle/>
            <a:p>
              <a:pPr>
                <a:spcBef>
                  <a:spcPct val="20000"/>
                </a:spcBef>
                <a:buClr>
                  <a:schemeClr val="tx2"/>
                </a:buClr>
                <a:buFont typeface="Wingdings" panose="05000000000000000000" pitchFamily="2" charset="2"/>
                <a:buNone/>
              </a:pPr>
              <a:r>
                <a:rPr lang="en-US" altLang="zh-CN" sz="1800" b="1"/>
                <a:t>1</a:t>
              </a:r>
            </a:p>
          </p:txBody>
        </p:sp>
        <p:sp>
          <p:nvSpPr>
            <p:cNvPr id="629773" name="Line 13"/>
            <p:cNvSpPr>
              <a:spLocks noChangeShapeType="1"/>
            </p:cNvSpPr>
            <p:nvPr/>
          </p:nvSpPr>
          <p:spPr bwMode="auto">
            <a:xfrm>
              <a:off x="3456" y="1552"/>
              <a:ext cx="0" cy="224"/>
            </a:xfrm>
            <a:prstGeom prst="line">
              <a:avLst/>
            </a:prstGeom>
            <a:noFill/>
            <a:ln w="12700">
              <a:solidFill>
                <a:schemeClr val="tx1"/>
              </a:solidFill>
              <a:round/>
            </a:ln>
            <a:effectLst/>
          </p:spPr>
          <p:txBody>
            <a:bodyPr wrap="none" anchor="ctr"/>
            <a:lstStyle/>
            <a:p>
              <a:endParaRPr lang="zh-CN" altLang="en-US"/>
            </a:p>
          </p:txBody>
        </p:sp>
        <p:sp>
          <p:nvSpPr>
            <p:cNvPr id="629774" name="Line 14"/>
            <p:cNvSpPr>
              <a:spLocks noChangeShapeType="1"/>
            </p:cNvSpPr>
            <p:nvPr/>
          </p:nvSpPr>
          <p:spPr bwMode="auto">
            <a:xfrm>
              <a:off x="3984" y="1552"/>
              <a:ext cx="0" cy="224"/>
            </a:xfrm>
            <a:prstGeom prst="line">
              <a:avLst/>
            </a:prstGeom>
            <a:noFill/>
            <a:ln w="12700">
              <a:solidFill>
                <a:schemeClr val="tx1"/>
              </a:solidFill>
              <a:round/>
            </a:ln>
            <a:effectLst/>
          </p:spPr>
          <p:txBody>
            <a:bodyPr wrap="none" anchor="ctr"/>
            <a:lstStyle/>
            <a:p>
              <a:endParaRPr lang="zh-CN" altLang="en-US"/>
            </a:p>
          </p:txBody>
        </p:sp>
        <p:grpSp>
          <p:nvGrpSpPr>
            <p:cNvPr id="629775" name="Group 15"/>
            <p:cNvGrpSpPr/>
            <p:nvPr/>
          </p:nvGrpSpPr>
          <p:grpSpPr bwMode="auto">
            <a:xfrm>
              <a:off x="3456" y="1552"/>
              <a:ext cx="2112" cy="224"/>
              <a:chOff x="2928" y="1984"/>
              <a:chExt cx="2640" cy="224"/>
            </a:xfrm>
          </p:grpSpPr>
          <p:sp>
            <p:nvSpPr>
              <p:cNvPr id="629776" name="Line 16"/>
              <p:cNvSpPr>
                <a:spLocks noChangeShapeType="1"/>
              </p:cNvSpPr>
              <p:nvPr/>
            </p:nvSpPr>
            <p:spPr bwMode="auto">
              <a:xfrm>
                <a:off x="2928" y="1984"/>
                <a:ext cx="2640" cy="0"/>
              </a:xfrm>
              <a:prstGeom prst="line">
                <a:avLst/>
              </a:prstGeom>
              <a:noFill/>
              <a:ln w="12700">
                <a:solidFill>
                  <a:schemeClr val="tx1"/>
                </a:solidFill>
                <a:round/>
              </a:ln>
              <a:effectLst/>
            </p:spPr>
            <p:txBody>
              <a:bodyPr wrap="none" anchor="ctr"/>
              <a:lstStyle/>
              <a:p>
                <a:endParaRPr lang="zh-CN" altLang="en-US"/>
              </a:p>
            </p:txBody>
          </p:sp>
          <p:sp>
            <p:nvSpPr>
              <p:cNvPr id="629777" name="Line 17"/>
              <p:cNvSpPr>
                <a:spLocks noChangeShapeType="1"/>
              </p:cNvSpPr>
              <p:nvPr/>
            </p:nvSpPr>
            <p:spPr bwMode="auto">
              <a:xfrm>
                <a:off x="2928" y="2208"/>
                <a:ext cx="2640" cy="0"/>
              </a:xfrm>
              <a:prstGeom prst="line">
                <a:avLst/>
              </a:prstGeom>
              <a:noFill/>
              <a:ln w="12700">
                <a:solidFill>
                  <a:schemeClr val="tx1"/>
                </a:solidFill>
                <a:round/>
              </a:ln>
              <a:effectLst/>
            </p:spPr>
            <p:txBody>
              <a:bodyPr wrap="none" anchor="ctr"/>
              <a:lstStyle/>
              <a:p>
                <a:endParaRPr lang="zh-CN" altLang="en-US"/>
              </a:p>
            </p:txBody>
          </p:sp>
        </p:grpSp>
        <p:sp>
          <p:nvSpPr>
            <p:cNvPr id="629778" name="Line 18"/>
            <p:cNvSpPr>
              <a:spLocks noChangeShapeType="1"/>
            </p:cNvSpPr>
            <p:nvPr/>
          </p:nvSpPr>
          <p:spPr bwMode="auto">
            <a:xfrm>
              <a:off x="4512" y="1552"/>
              <a:ext cx="0" cy="224"/>
            </a:xfrm>
            <a:prstGeom prst="line">
              <a:avLst/>
            </a:prstGeom>
            <a:noFill/>
            <a:ln w="12700">
              <a:solidFill>
                <a:schemeClr val="tx1"/>
              </a:solidFill>
              <a:round/>
            </a:ln>
            <a:effectLst/>
          </p:spPr>
          <p:txBody>
            <a:bodyPr wrap="none" anchor="ctr"/>
            <a:lstStyle/>
            <a:p>
              <a:endParaRPr lang="zh-CN" altLang="en-US"/>
            </a:p>
          </p:txBody>
        </p:sp>
        <p:sp>
          <p:nvSpPr>
            <p:cNvPr id="629779" name="Line 19"/>
            <p:cNvSpPr>
              <a:spLocks noChangeShapeType="1"/>
            </p:cNvSpPr>
            <p:nvPr/>
          </p:nvSpPr>
          <p:spPr bwMode="auto">
            <a:xfrm>
              <a:off x="5568" y="1552"/>
              <a:ext cx="0" cy="224"/>
            </a:xfrm>
            <a:prstGeom prst="line">
              <a:avLst/>
            </a:prstGeom>
            <a:noFill/>
            <a:ln w="12700">
              <a:solidFill>
                <a:schemeClr val="tx1"/>
              </a:solidFill>
              <a:round/>
            </a:ln>
            <a:effectLst/>
          </p:spPr>
          <p:txBody>
            <a:bodyPr wrap="none" anchor="ctr"/>
            <a:lstStyle/>
            <a:p>
              <a:endParaRPr lang="zh-CN" altLang="en-US"/>
            </a:p>
          </p:txBody>
        </p:sp>
        <p:sp>
          <p:nvSpPr>
            <p:cNvPr id="629780" name="Line 20"/>
            <p:cNvSpPr>
              <a:spLocks noChangeShapeType="1"/>
            </p:cNvSpPr>
            <p:nvPr/>
          </p:nvSpPr>
          <p:spPr bwMode="auto">
            <a:xfrm>
              <a:off x="5040" y="1552"/>
              <a:ext cx="0" cy="224"/>
            </a:xfrm>
            <a:prstGeom prst="line">
              <a:avLst/>
            </a:prstGeom>
            <a:noFill/>
            <a:ln w="12700">
              <a:solidFill>
                <a:schemeClr val="tx1"/>
              </a:solidFill>
              <a:round/>
            </a:ln>
            <a:effectLst/>
          </p:spPr>
          <p:txBody>
            <a:bodyPr wrap="none" anchor="ctr"/>
            <a:lstStyle/>
            <a:p>
              <a:endParaRPr lang="zh-CN" altLang="en-US"/>
            </a:p>
          </p:txBody>
        </p:sp>
        <p:sp>
          <p:nvSpPr>
            <p:cNvPr id="629781" name="Text Box 21"/>
            <p:cNvSpPr txBox="1">
              <a:spLocks noChangeArrowheads="1"/>
            </p:cNvSpPr>
            <p:nvPr/>
          </p:nvSpPr>
          <p:spPr bwMode="auto">
            <a:xfrm>
              <a:off x="2688" y="1499"/>
              <a:ext cx="738" cy="288"/>
            </a:xfrm>
            <a:prstGeom prst="rect">
              <a:avLst/>
            </a:prstGeom>
            <a:noFill/>
            <a:ln w="9525">
              <a:noFill/>
              <a:miter lim="800000"/>
            </a:ln>
            <a:effectLst/>
          </p:spPr>
          <p:txBody>
            <a:bodyPr wrap="none">
              <a:spAutoFit/>
            </a:bodyPr>
            <a:lstStyle/>
            <a:p>
              <a:pPr algn="l"/>
              <a:r>
                <a:rPr lang="en-US" altLang="zh-CN" sz="2000"/>
                <a:t>derived</a:t>
              </a:r>
              <a:r>
                <a:rPr lang="en-US" altLang="zh-CN" sz="1800" b="1"/>
                <a:t> </a:t>
              </a:r>
              <a:r>
                <a:rPr lang="en-US" altLang="zh-CN" b="1">
                  <a:solidFill>
                    <a:srgbClr val="0000FF"/>
                  </a:solidFill>
                  <a:effectLst>
                    <a:outerShdw blurRad="38100" dist="38100" dir="2700000" algn="tl">
                      <a:srgbClr val="000000"/>
                    </a:outerShdw>
                  </a:effectLst>
                </a:rPr>
                <a:t>d</a:t>
              </a:r>
            </a:p>
          </p:txBody>
        </p:sp>
      </p:grpSp>
      <p:sp>
        <p:nvSpPr>
          <p:cNvPr id="629782" name="Text Box 22"/>
          <p:cNvSpPr txBox="1">
            <a:spLocks noChangeArrowheads="1"/>
          </p:cNvSpPr>
          <p:nvPr/>
        </p:nvSpPr>
        <p:spPr bwMode="auto">
          <a:xfrm>
            <a:off x="4648200" y="1722438"/>
            <a:ext cx="4191000" cy="406400"/>
          </a:xfrm>
          <a:prstGeom prst="rect">
            <a:avLst/>
          </a:prstGeom>
          <a:solidFill>
            <a:srgbClr val="CCECFF"/>
          </a:solidFill>
          <a:ln w="9525">
            <a:solidFill>
              <a:schemeClr val="tx1"/>
            </a:solidFill>
            <a:prstDash val="dash"/>
            <a:miter lim="800000"/>
          </a:ln>
          <a:effectLst/>
        </p:spPr>
        <p:txBody>
          <a:bodyPr>
            <a:spAutoFit/>
          </a:bodyPr>
          <a:lstStyle/>
          <a:p>
            <a:pPr algn="l"/>
            <a:r>
              <a:rPr lang="en-US" altLang="zh-CN" sz="2000"/>
              <a:t>derived 	   a            b	 </a:t>
            </a:r>
            <a:r>
              <a:rPr lang="en-US" altLang="zh-CN" sz="2000">
                <a:solidFill>
                  <a:srgbClr val="FF0000"/>
                </a:solidFill>
                <a:effectLst>
                  <a:outerShdw blurRad="38100" dist="38100" dir="2700000" algn="tl">
                    <a:srgbClr val="000000"/>
                  </a:outerShdw>
                </a:effectLst>
              </a:rPr>
              <a:t>b	</a:t>
            </a:r>
            <a:r>
              <a:rPr lang="en-US" altLang="zh-CN" sz="2000">
                <a:solidFill>
                  <a:srgbClr val="006600"/>
                </a:solidFill>
                <a:effectLst>
                  <a:outerShdw blurRad="38100" dist="38100" dir="2700000" algn="tl">
                    <a:srgbClr val="000000"/>
                  </a:outerShdw>
                </a:effectLst>
              </a:rPr>
              <a:t>c</a:t>
            </a:r>
            <a:r>
              <a:rPr lang="en-US" altLang="zh-CN" sz="2000"/>
              <a:t> </a:t>
            </a:r>
          </a:p>
        </p:txBody>
      </p:sp>
      <p:sp>
        <p:nvSpPr>
          <p:cNvPr id="629784" name="Text Box 24"/>
          <p:cNvSpPr txBox="1">
            <a:spLocks noChangeArrowheads="1"/>
          </p:cNvSpPr>
          <p:nvPr/>
        </p:nvSpPr>
        <p:spPr bwMode="auto">
          <a:xfrm>
            <a:off x="3879850" y="3841750"/>
            <a:ext cx="4883150" cy="1433513"/>
          </a:xfrm>
          <a:prstGeom prst="rect">
            <a:avLst/>
          </a:prstGeom>
          <a:solidFill>
            <a:srgbClr val="FFCCFF"/>
          </a:solidFill>
          <a:ln w="9525">
            <a:noFill/>
            <a:miter lim="800000"/>
          </a:ln>
          <a:effectLst>
            <a:outerShdw dist="107763" dir="18900000" algn="ctr" rotWithShape="0">
              <a:schemeClr val="bg2"/>
            </a:outerShdw>
          </a:effectLst>
        </p:spPr>
        <p:txBody>
          <a:bodyPr>
            <a:spAutoFit/>
          </a:bodyPr>
          <a:lstStyle/>
          <a:p>
            <a:pPr algn="l">
              <a:lnSpc>
                <a:spcPct val="190000"/>
              </a:lnSpc>
              <a:buClr>
                <a:srgbClr val="FF0000"/>
              </a:buClr>
              <a:buFont typeface="Wingdings" panose="05000000000000000000" pitchFamily="2" charset="2"/>
              <a:buChar char="Ø"/>
            </a:pPr>
            <a:r>
              <a:rPr lang="zh-CN" altLang="en-US" sz="2000" b="1">
                <a:ea typeface="Arial Unicode MS" pitchFamily="34" charset="-122"/>
                <a:cs typeface="Arial Unicode MS" pitchFamily="34" charset="-122"/>
              </a:rPr>
              <a:t>基类成员的作用域延伸到所有派生类</a:t>
            </a:r>
          </a:p>
          <a:p>
            <a:pPr algn="l">
              <a:lnSpc>
                <a:spcPct val="250000"/>
              </a:lnSpc>
              <a:buClr>
                <a:srgbClr val="FF0000"/>
              </a:buClr>
              <a:buFont typeface="Wingdings" panose="05000000000000000000" pitchFamily="2" charset="2"/>
              <a:buChar char="Ø"/>
            </a:pPr>
            <a:r>
              <a:rPr lang="zh-CN" altLang="en-US" sz="2000" b="1">
                <a:ea typeface="Arial Unicode MS" pitchFamily="34" charset="-122"/>
                <a:cs typeface="Arial Unicode MS" pitchFamily="34" charset="-122"/>
              </a:rPr>
              <a:t>派生类的重名成员屏蔽基类的同名成员</a:t>
            </a:r>
          </a:p>
        </p:txBody>
      </p:sp>
      <p:sp>
        <p:nvSpPr>
          <p:cNvPr id="629785" name="Rectangle 25"/>
          <p:cNvSpPr>
            <a:spLocks noChangeArrowheads="1"/>
          </p:cNvSpPr>
          <p:nvPr/>
        </p:nvSpPr>
        <p:spPr bwMode="auto">
          <a:xfrm>
            <a:off x="695325" y="41275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1.</a:t>
            </a:r>
            <a:r>
              <a:rPr lang="zh-CN" altLang="en-US" b="1" i="1">
                <a:solidFill>
                  <a:srgbClr val="008000"/>
                </a:solidFill>
                <a:latin typeface="楷体_GB2312" pitchFamily="49" charset="-122"/>
              </a:rPr>
              <a:t>重名数据成员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29784"/>
                                        </p:tgtEl>
                                        <p:attrNameLst>
                                          <p:attrName>style.visibility</p:attrName>
                                        </p:attrNameLst>
                                      </p:cBhvr>
                                      <p:to>
                                        <p:strVal val="visible"/>
                                      </p:to>
                                    </p:set>
                                    <p:animEffect transition="in" filter="checkerboard(across)">
                                      <p:cBhvr>
                                        <p:cTn id="7" dur="500"/>
                                        <p:tgtEl>
                                          <p:spTgt spid="629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8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838200" y="265113"/>
            <a:ext cx="7086600" cy="6164262"/>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void print() </a:t>
            </a:r>
          </a:p>
          <a:p>
            <a:pPr algn="just">
              <a:buClr>
                <a:schemeClr val="accent2"/>
              </a:buClr>
              <a:buFont typeface="Wingdings" panose="05000000000000000000" pitchFamily="2" charset="2"/>
              <a:buNone/>
            </a:pPr>
            <a:r>
              <a:rPr lang="en-US" altLang="zh-CN" sz="1800"/>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t>print() ;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b.printAB();  }</a:t>
            </a:r>
          </a:p>
        </p:txBody>
      </p:sp>
      <p:sp>
        <p:nvSpPr>
          <p:cNvPr id="630787" name="Rectangle 3"/>
          <p:cNvSpPr>
            <a:spLocks noGrp="1" noChangeArrowheads="1"/>
          </p:cNvSpPr>
          <p:nvPr>
            <p:ph type="title" idx="4294967295"/>
          </p:nvPr>
        </p:nvSpPr>
        <p:spPr>
          <a:xfrm flipV="1">
            <a:off x="7639050" y="60325"/>
            <a:ext cx="1504950" cy="200025"/>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0805" name="Rectangle 21"/>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0806" name="Rectangle 22"/>
          <p:cNvSpPr>
            <a:spLocks noChangeArrowheads="1"/>
          </p:cNvSpPr>
          <p:nvPr/>
        </p:nvSpPr>
        <p:spPr bwMode="auto">
          <a:xfrm>
            <a:off x="1219200" y="2051050"/>
            <a:ext cx="6553200" cy="549275"/>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void print() </a:t>
            </a:r>
          </a:p>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  { cout &lt;&lt; "a1=" &lt;&lt; a1 &lt;&lt; '\t' &lt;&lt; "a2=" &lt;&lt; a2 &lt;&lt; endl ; }</a:t>
            </a:r>
          </a:p>
        </p:txBody>
      </p:sp>
      <p:sp>
        <p:nvSpPr>
          <p:cNvPr id="630807" name="Rectangle 23"/>
          <p:cNvSpPr>
            <a:spLocks noChangeArrowheads="1"/>
          </p:cNvSpPr>
          <p:nvPr/>
        </p:nvSpPr>
        <p:spPr bwMode="auto">
          <a:xfrm>
            <a:off x="1219200" y="3937000"/>
            <a:ext cx="6553200" cy="579438"/>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60000"/>
              </a:lnSpc>
              <a:spcBef>
                <a:spcPct val="50000"/>
              </a:spcBef>
              <a:buClr>
                <a:schemeClr val="accent2"/>
              </a:buClr>
              <a:buFont typeface="Wingdings" panose="05000000000000000000" pitchFamily="2" charset="2"/>
              <a:buNone/>
            </a:pPr>
            <a:r>
              <a:rPr lang="en-US" altLang="zh-CN" sz="2000" b="1">
                <a:solidFill>
                  <a:schemeClr val="accent2"/>
                </a:solidFill>
                <a:effectLst>
                  <a:outerShdw blurRad="38100" dist="38100" dir="2700000" algn="tl">
                    <a:srgbClr val="000000"/>
                  </a:outerShdw>
                </a:effectLst>
              </a:rPr>
              <a:t>void print()</a:t>
            </a:r>
            <a:r>
              <a:rPr lang="en-US" altLang="zh-CN" sz="2000" b="1">
                <a:solidFill>
                  <a:schemeClr val="accent2"/>
                </a:solidFill>
              </a:rPr>
              <a:t>		</a:t>
            </a:r>
            <a:r>
              <a:rPr lang="en-US" altLang="zh-CN" sz="2000" b="1" i="1">
                <a:solidFill>
                  <a:srgbClr val="008000"/>
                </a:solidFill>
              </a:rPr>
              <a:t>//</a:t>
            </a:r>
            <a:r>
              <a:rPr lang="zh-CN" altLang="en-US" sz="2000" b="1" i="1">
                <a:solidFill>
                  <a:srgbClr val="008000"/>
                </a:solidFill>
              </a:rPr>
              <a:t>定义同名函数</a:t>
            </a:r>
          </a:p>
          <a:p>
            <a:pPr algn="l">
              <a:lnSpc>
                <a:spcPct val="50000"/>
              </a:lnSpc>
              <a:spcBef>
                <a:spcPct val="50000"/>
              </a:spcBef>
              <a:buClr>
                <a:schemeClr val="accent2"/>
              </a:buClr>
              <a:buFont typeface="Wingdings" panose="05000000000000000000" pitchFamily="2" charset="2"/>
              <a:buNone/>
            </a:pPr>
            <a:r>
              <a:rPr lang="zh-CN" altLang="en-US" sz="2000" b="1">
                <a:solidFill>
                  <a:schemeClr val="accent2"/>
                </a:solidFill>
                <a:effectLst>
                  <a:outerShdw blurRad="38100" dist="38100" dir="2700000" algn="tl">
                    <a:srgbClr val="000000"/>
                  </a:outerShdw>
                </a:effectLst>
              </a:rPr>
              <a:t>  </a:t>
            </a:r>
            <a:r>
              <a:rPr lang="en-US" altLang="zh-CN" sz="2000" b="1">
                <a:solidFill>
                  <a:schemeClr val="accent2"/>
                </a:solidFill>
                <a:effectLst>
                  <a:outerShdw blurRad="38100" dist="38100" dir="2700000" algn="tl">
                    <a:srgbClr val="000000"/>
                  </a:outerShdw>
                </a:effectLst>
              </a:rPr>
              <a:t>{ cout &lt;&lt; "b1=" &lt;&lt; b1 &lt;&lt; '\t' &lt;&lt; "b2=" &lt;&lt; b2 &lt;&lt; endl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0805"/>
                                        </p:tgtEl>
                                        <p:attrNameLst>
                                          <p:attrName>style.visibility</p:attrName>
                                        </p:attrNameLst>
                                      </p:cBhvr>
                                      <p:to>
                                        <p:strVal val="visible"/>
                                      </p:to>
                                    </p:set>
                                    <p:animEffect transition="in" filter="checkerboard(across)">
                                      <p:cBhvr>
                                        <p:cTn id="7" dur="500"/>
                                        <p:tgtEl>
                                          <p:spTgt spid="6308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0786"/>
                                        </p:tgtEl>
                                        <p:attrNameLst>
                                          <p:attrName>style.visibility</p:attrName>
                                        </p:attrNameLst>
                                      </p:cBhvr>
                                      <p:to>
                                        <p:strVal val="visible"/>
                                      </p:to>
                                    </p:set>
                                    <p:animEffect transition="in" filter="blinds(horizontal)">
                                      <p:cBhvr>
                                        <p:cTn id="12" dur="500"/>
                                        <p:tgtEl>
                                          <p:spTgt spid="63078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0806"/>
                                        </p:tgtEl>
                                        <p:attrNameLst>
                                          <p:attrName>style.visibility</p:attrName>
                                        </p:attrNameLst>
                                      </p:cBhvr>
                                      <p:to>
                                        <p:strVal val="visible"/>
                                      </p:to>
                                    </p:set>
                                    <p:animEffect transition="in" filter="dissolve">
                                      <p:cBhvr>
                                        <p:cTn id="17" dur="500"/>
                                        <p:tgtEl>
                                          <p:spTgt spid="6308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0807"/>
                                        </p:tgtEl>
                                        <p:attrNameLst>
                                          <p:attrName>style.visibility</p:attrName>
                                        </p:attrNameLst>
                                      </p:cBhvr>
                                      <p:to>
                                        <p:strVal val="visible"/>
                                      </p:to>
                                    </p:set>
                                    <p:animEffect transition="in" filter="dissolve">
                                      <p:cBhvr>
                                        <p:cTn id="22" dur="500"/>
                                        <p:tgtEl>
                                          <p:spTgt spid="630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autoUpdateAnimBg="0"/>
      <p:bldP spid="630805" grpId="0" autoUpdateAnimBg="0"/>
      <p:bldP spid="630806" grpId="0" animBg="1" autoUpdateAnimBg="0"/>
      <p:bldP spid="63080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838200" y="265113"/>
            <a:ext cx="7086600" cy="6164262"/>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void print() </a:t>
            </a:r>
          </a:p>
          <a:p>
            <a:pPr algn="just">
              <a:buClr>
                <a:schemeClr val="accent2"/>
              </a:buClr>
              <a:buFont typeface="Wingdings" panose="05000000000000000000" pitchFamily="2" charset="2"/>
              <a:buNone/>
            </a:pPr>
            <a:r>
              <a:rPr lang="en-US" altLang="zh-CN" sz="1800"/>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b="1" i="1">
                <a:solidFill>
                  <a:srgbClr val="FF0000"/>
                </a:solidFill>
                <a:effectLst>
                  <a:outerShdw blurRad="38100" dist="38100" dir="2700000" algn="tl">
                    <a:srgbClr val="000000"/>
                  </a:outerShdw>
                </a:effectLst>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b.printAB();  }</a:t>
            </a:r>
          </a:p>
        </p:txBody>
      </p:sp>
      <p:sp>
        <p:nvSpPr>
          <p:cNvPr id="632835"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2836"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2839" name="Oval 7"/>
          <p:cNvSpPr>
            <a:spLocks noChangeArrowheads="1"/>
          </p:cNvSpPr>
          <p:nvPr/>
        </p:nvSpPr>
        <p:spPr bwMode="auto">
          <a:xfrm>
            <a:off x="1371600" y="5045075"/>
            <a:ext cx="1066800" cy="381000"/>
          </a:xfrm>
          <a:prstGeom prst="ellipse">
            <a:avLst/>
          </a:prstGeom>
          <a:noFill/>
          <a:ln w="19050">
            <a:solidFill>
              <a:srgbClr val="FF3300"/>
            </a:solidFill>
            <a:round/>
          </a:ln>
          <a:effectLst/>
        </p:spPr>
        <p:txBody>
          <a:bodyPr wrap="none" anchor="ctr"/>
          <a:lstStyle/>
          <a:p>
            <a:endParaRPr lang="zh-CN" altLang="en-US"/>
          </a:p>
        </p:txBody>
      </p:sp>
      <p:sp>
        <p:nvSpPr>
          <p:cNvPr id="632845" name="Rectangle 13"/>
          <p:cNvSpPr>
            <a:spLocks noChangeArrowheads="1"/>
          </p:cNvSpPr>
          <p:nvPr/>
        </p:nvSpPr>
        <p:spPr bwMode="auto">
          <a:xfrm>
            <a:off x="1219200" y="2051050"/>
            <a:ext cx="6553200" cy="549275"/>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void print() </a:t>
            </a:r>
          </a:p>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  { cout &lt;&lt; "a1=" &lt;&lt; a1 &lt;&lt; '\t' &lt;&lt; "a2=" &lt;&lt; a2 &lt;&lt; endl ; }</a:t>
            </a:r>
          </a:p>
        </p:txBody>
      </p:sp>
      <p:sp>
        <p:nvSpPr>
          <p:cNvPr id="632846" name="Rectangle 14"/>
          <p:cNvSpPr>
            <a:spLocks noChangeArrowheads="1"/>
          </p:cNvSpPr>
          <p:nvPr/>
        </p:nvSpPr>
        <p:spPr bwMode="auto">
          <a:xfrm>
            <a:off x="1219200" y="3937000"/>
            <a:ext cx="6553200" cy="579438"/>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60000"/>
              </a:lnSpc>
              <a:spcBef>
                <a:spcPct val="50000"/>
              </a:spcBef>
              <a:buClr>
                <a:schemeClr val="accent2"/>
              </a:buClr>
              <a:buFont typeface="Wingdings" panose="05000000000000000000" pitchFamily="2" charset="2"/>
              <a:buNone/>
            </a:pPr>
            <a:r>
              <a:rPr lang="en-US" altLang="zh-CN" sz="2000" b="1">
                <a:solidFill>
                  <a:schemeClr val="accent2"/>
                </a:solidFill>
                <a:effectLst>
                  <a:outerShdw blurRad="38100" dist="38100" dir="2700000" algn="tl">
                    <a:srgbClr val="000000"/>
                  </a:outerShdw>
                </a:effectLst>
              </a:rPr>
              <a:t>void print()</a:t>
            </a:r>
            <a:r>
              <a:rPr lang="en-US" altLang="zh-CN" sz="2000" b="1">
                <a:solidFill>
                  <a:schemeClr val="accent2"/>
                </a:solidFill>
              </a:rPr>
              <a:t>		</a:t>
            </a:r>
            <a:r>
              <a:rPr lang="en-US" altLang="zh-CN" sz="2000" b="1" i="1">
                <a:solidFill>
                  <a:srgbClr val="008000"/>
                </a:solidFill>
              </a:rPr>
              <a:t>//</a:t>
            </a:r>
            <a:r>
              <a:rPr lang="zh-CN" altLang="en-US" sz="2000" b="1" i="1">
                <a:solidFill>
                  <a:srgbClr val="008000"/>
                </a:solidFill>
              </a:rPr>
              <a:t>定义同名函数</a:t>
            </a:r>
          </a:p>
          <a:p>
            <a:pPr algn="l">
              <a:lnSpc>
                <a:spcPct val="50000"/>
              </a:lnSpc>
              <a:spcBef>
                <a:spcPct val="50000"/>
              </a:spcBef>
              <a:buClr>
                <a:schemeClr val="accent2"/>
              </a:buClr>
              <a:buFont typeface="Wingdings" panose="05000000000000000000" pitchFamily="2" charset="2"/>
              <a:buNone/>
            </a:pPr>
            <a:r>
              <a:rPr lang="zh-CN" altLang="en-US" sz="2000" b="1">
                <a:solidFill>
                  <a:schemeClr val="accent2"/>
                </a:solidFill>
                <a:effectLst>
                  <a:outerShdw blurRad="38100" dist="38100" dir="2700000" algn="tl">
                    <a:srgbClr val="000000"/>
                  </a:outerShdw>
                </a:effectLst>
              </a:rPr>
              <a:t>  </a:t>
            </a:r>
            <a:r>
              <a:rPr lang="en-US" altLang="zh-CN" sz="2000" b="1">
                <a:solidFill>
                  <a:schemeClr val="accent2"/>
                </a:solidFill>
                <a:effectLst>
                  <a:outerShdw blurRad="38100" dist="38100" dir="2700000" algn="tl">
                    <a:srgbClr val="000000"/>
                  </a:outerShdw>
                </a:effectLst>
              </a:rPr>
              <a:t>{ cout &lt;&lt; "b1=" &lt;&lt; b1 &lt;&lt; '\t' &lt;&lt; "b2=" &lt;&lt; b2 &lt;&lt; endl ; }</a:t>
            </a:r>
          </a:p>
        </p:txBody>
      </p:sp>
      <p:sp>
        <p:nvSpPr>
          <p:cNvPr id="632840" name="AutoShape 8"/>
          <p:cNvSpPr/>
          <p:nvPr/>
        </p:nvSpPr>
        <p:spPr bwMode="auto">
          <a:xfrm>
            <a:off x="4140200" y="2808288"/>
            <a:ext cx="3505200" cy="914400"/>
          </a:xfrm>
          <a:prstGeom prst="borderCallout2">
            <a:avLst>
              <a:gd name="adj1" fmla="val 12500"/>
              <a:gd name="adj2" fmla="val -2176"/>
              <a:gd name="adj3" fmla="val 12500"/>
              <a:gd name="adj4" fmla="val -14269"/>
              <a:gd name="adj5" fmla="val 242361"/>
              <a:gd name="adj6" fmla="val -5267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派生类屏蔽基类同名成员函数</a:t>
            </a:r>
          </a:p>
          <a:p>
            <a:pPr eaLnBrk="0" hangingPunct="0">
              <a:lnSpc>
                <a:spcPct val="70000"/>
              </a:lnSpc>
              <a:spcBef>
                <a:spcPct val="50000"/>
              </a:spcBef>
            </a:pPr>
            <a:r>
              <a:rPr lang="zh-CN" altLang="en-US" sz="1800" b="1"/>
              <a:t> 调用自身的成员函数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2839"/>
                                        </p:tgtEl>
                                        <p:attrNameLst>
                                          <p:attrName>style.visibility</p:attrName>
                                        </p:attrNameLst>
                                      </p:cBhvr>
                                      <p:to>
                                        <p:strVal val="visible"/>
                                      </p:to>
                                    </p:set>
                                    <p:animEffect transition="in" filter="box(out)">
                                      <p:cBhvr>
                                        <p:cTn id="7" dur="500"/>
                                        <p:tgtEl>
                                          <p:spTgt spid="6328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32840"/>
                                        </p:tgtEl>
                                        <p:attrNameLst>
                                          <p:attrName>style.visibility</p:attrName>
                                        </p:attrNameLst>
                                      </p:cBhvr>
                                      <p:to>
                                        <p:strVal val="visible"/>
                                      </p:to>
                                    </p:set>
                                    <p:animEffect transition="in" filter="barn(outHorizontal)">
                                      <p:cBhvr>
                                        <p:cTn id="12" dur="500"/>
                                        <p:tgtEl>
                                          <p:spTgt spid="63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9" grpId="0" animBg="1"/>
      <p:bldP spid="63284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void print() </a:t>
            </a:r>
          </a:p>
          <a:p>
            <a:pPr algn="just">
              <a:buClr>
                <a:schemeClr val="accent2"/>
              </a:buClr>
              <a:buFont typeface="Wingdings" panose="05000000000000000000" pitchFamily="2" charset="2"/>
              <a:buNone/>
            </a:pPr>
            <a:r>
              <a:rPr lang="en-US" altLang="zh-CN" sz="1800"/>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t>
            </a:r>
            <a:r>
              <a:rPr lang="en-US" altLang="zh-CN" sz="1800" b="1" i="1">
                <a:solidFill>
                  <a:srgbClr val="0000FF"/>
                </a:solidFill>
                <a:effectLst>
                  <a:outerShdw blurRad="38100" dist="38100" dir="2700000" algn="tl">
                    <a:srgbClr val="000000"/>
                  </a:outerShdw>
                </a:effectLst>
              </a:rPr>
              <a:t>A::print() ;</a:t>
            </a:r>
            <a:r>
              <a:rPr lang="en-US" altLang="zh-CN" sz="1800"/>
              <a:t>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effectLst>
                  <a:outerShdw blurRad="38100" dist="38100" dir="2700000" algn="tl">
                    <a:srgbClr val="FFFFFF"/>
                  </a:outerShdw>
                </a:effectLst>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a:t>
            </a:r>
            <a:r>
              <a:rPr lang="en-US" altLang="zh-CN" sz="1800" b="1" i="1">
                <a:solidFill>
                  <a:srgbClr val="0000FF"/>
                </a:solidFill>
                <a:effectLst>
                  <a:outerShdw blurRad="38100" dist="38100" dir="2700000" algn="tl">
                    <a:srgbClr val="000000"/>
                  </a:outerShdw>
                </a:effectLst>
              </a:rPr>
              <a:t>b.A::print();</a:t>
            </a:r>
            <a:r>
              <a:rPr lang="en-US" altLang="zh-CN" sz="1800"/>
              <a:t>	b.printAB();  }</a:t>
            </a:r>
          </a:p>
        </p:txBody>
      </p:sp>
      <p:sp>
        <p:nvSpPr>
          <p:cNvPr id="633859" name="Rectangle 3"/>
          <p:cNvSpPr>
            <a:spLocks noGrp="1" noChangeArrowheads="1"/>
          </p:cNvSpPr>
          <p:nvPr>
            <p:ph type="title" idx="4294967295"/>
          </p:nvPr>
        </p:nvSpPr>
        <p:spPr>
          <a:xfrm flipV="1">
            <a:off x="7820025" y="115888"/>
            <a:ext cx="1073150" cy="128587"/>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3860"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3863" name="Oval 7"/>
          <p:cNvSpPr>
            <a:spLocks noChangeArrowheads="1"/>
          </p:cNvSpPr>
          <p:nvPr/>
        </p:nvSpPr>
        <p:spPr bwMode="auto">
          <a:xfrm>
            <a:off x="1447800" y="4724400"/>
            <a:ext cx="1219200" cy="381000"/>
          </a:xfrm>
          <a:prstGeom prst="ellipse">
            <a:avLst/>
          </a:prstGeom>
          <a:noFill/>
          <a:ln w="19050">
            <a:solidFill>
              <a:srgbClr val="FF3300"/>
            </a:solidFill>
            <a:round/>
          </a:ln>
          <a:effectLst/>
        </p:spPr>
        <p:txBody>
          <a:bodyPr wrap="none" anchor="ctr"/>
          <a:lstStyle/>
          <a:p>
            <a:endParaRPr lang="zh-CN" altLang="en-US"/>
          </a:p>
        </p:txBody>
      </p:sp>
      <p:sp>
        <p:nvSpPr>
          <p:cNvPr id="633865" name="Oval 9"/>
          <p:cNvSpPr>
            <a:spLocks noChangeArrowheads="1"/>
          </p:cNvSpPr>
          <p:nvPr/>
        </p:nvSpPr>
        <p:spPr bwMode="auto">
          <a:xfrm>
            <a:off x="1981200" y="6096000"/>
            <a:ext cx="1295400" cy="381000"/>
          </a:xfrm>
          <a:prstGeom prst="ellipse">
            <a:avLst/>
          </a:prstGeom>
          <a:noFill/>
          <a:ln w="19050">
            <a:solidFill>
              <a:srgbClr val="FF3300"/>
            </a:solidFill>
            <a:round/>
          </a:ln>
          <a:effectLst/>
        </p:spPr>
        <p:txBody>
          <a:bodyPr wrap="none" anchor="ctr"/>
          <a:lstStyle/>
          <a:p>
            <a:endParaRPr lang="zh-CN" altLang="en-US"/>
          </a:p>
        </p:txBody>
      </p:sp>
      <p:sp>
        <p:nvSpPr>
          <p:cNvPr id="633866" name="Rectangle 10"/>
          <p:cNvSpPr>
            <a:spLocks noChangeArrowheads="1"/>
          </p:cNvSpPr>
          <p:nvPr/>
        </p:nvSpPr>
        <p:spPr bwMode="auto">
          <a:xfrm>
            <a:off x="1219200" y="2052638"/>
            <a:ext cx="6553200" cy="549275"/>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void print() </a:t>
            </a:r>
          </a:p>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  { cout &lt;&lt; "a1=" &lt;&lt; a1 &lt;&lt; '\t' &lt;&lt; "a2=" &lt;&lt; a2 &lt;&lt; endl ; }</a:t>
            </a:r>
          </a:p>
        </p:txBody>
      </p:sp>
      <p:sp>
        <p:nvSpPr>
          <p:cNvPr id="633867" name="Rectangle 11"/>
          <p:cNvSpPr>
            <a:spLocks noChangeArrowheads="1"/>
          </p:cNvSpPr>
          <p:nvPr/>
        </p:nvSpPr>
        <p:spPr bwMode="auto">
          <a:xfrm>
            <a:off x="1219200" y="3935413"/>
            <a:ext cx="6553200" cy="579437"/>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60000"/>
              </a:lnSpc>
              <a:spcBef>
                <a:spcPct val="50000"/>
              </a:spcBef>
              <a:buClr>
                <a:schemeClr val="accent2"/>
              </a:buClr>
              <a:buFont typeface="Wingdings" panose="05000000000000000000" pitchFamily="2" charset="2"/>
              <a:buNone/>
            </a:pPr>
            <a:r>
              <a:rPr lang="en-US" altLang="zh-CN" sz="2000" b="1">
                <a:solidFill>
                  <a:schemeClr val="accent2"/>
                </a:solidFill>
                <a:effectLst>
                  <a:outerShdw blurRad="38100" dist="38100" dir="2700000" algn="tl">
                    <a:srgbClr val="000000"/>
                  </a:outerShdw>
                </a:effectLst>
              </a:rPr>
              <a:t>void print()</a:t>
            </a:r>
            <a:r>
              <a:rPr lang="en-US" altLang="zh-CN" sz="2000" b="1">
                <a:solidFill>
                  <a:schemeClr val="accent2"/>
                </a:solidFill>
              </a:rPr>
              <a:t>		</a:t>
            </a:r>
            <a:r>
              <a:rPr lang="en-US" altLang="zh-CN" sz="2000" b="1" i="1">
                <a:solidFill>
                  <a:srgbClr val="008000"/>
                </a:solidFill>
              </a:rPr>
              <a:t>//</a:t>
            </a:r>
            <a:r>
              <a:rPr lang="zh-CN" altLang="en-US" sz="2000" b="1" i="1">
                <a:solidFill>
                  <a:srgbClr val="008000"/>
                </a:solidFill>
              </a:rPr>
              <a:t>定义同名函数</a:t>
            </a:r>
          </a:p>
          <a:p>
            <a:pPr algn="l">
              <a:lnSpc>
                <a:spcPct val="50000"/>
              </a:lnSpc>
              <a:spcBef>
                <a:spcPct val="50000"/>
              </a:spcBef>
              <a:buClr>
                <a:schemeClr val="accent2"/>
              </a:buClr>
              <a:buFont typeface="Wingdings" panose="05000000000000000000" pitchFamily="2" charset="2"/>
              <a:buNone/>
            </a:pPr>
            <a:r>
              <a:rPr lang="zh-CN" altLang="en-US" sz="2000" b="1">
                <a:solidFill>
                  <a:schemeClr val="accent2"/>
                </a:solidFill>
                <a:effectLst>
                  <a:outerShdw blurRad="38100" dist="38100" dir="2700000" algn="tl">
                    <a:srgbClr val="000000"/>
                  </a:outerShdw>
                </a:effectLst>
              </a:rPr>
              <a:t>  </a:t>
            </a:r>
            <a:r>
              <a:rPr lang="en-US" altLang="zh-CN" sz="2000" b="1">
                <a:solidFill>
                  <a:schemeClr val="accent2"/>
                </a:solidFill>
                <a:effectLst>
                  <a:outerShdw blurRad="38100" dist="38100" dir="2700000" algn="tl">
                    <a:srgbClr val="000000"/>
                  </a:outerShdw>
                </a:effectLst>
              </a:rPr>
              <a:t>{ cout &lt;&lt; "b1=" &lt;&lt; b1 &lt;&lt; '\t' &lt;&lt; "b2=" &lt;&lt; b2 &lt;&lt; endl ; }</a:t>
            </a:r>
          </a:p>
        </p:txBody>
      </p:sp>
      <p:sp>
        <p:nvSpPr>
          <p:cNvPr id="633864" name="AutoShape 8"/>
          <p:cNvSpPr/>
          <p:nvPr/>
        </p:nvSpPr>
        <p:spPr bwMode="auto">
          <a:xfrm>
            <a:off x="5257800" y="2819400"/>
            <a:ext cx="2590800" cy="914400"/>
          </a:xfrm>
          <a:prstGeom prst="borderCallout2">
            <a:avLst>
              <a:gd name="adj1" fmla="val 12500"/>
              <a:gd name="adj2" fmla="val -2940"/>
              <a:gd name="adj3" fmla="val 12500"/>
              <a:gd name="adj4" fmla="val -22241"/>
              <a:gd name="adj5" fmla="val 286981"/>
              <a:gd name="adj6" fmla="val -8351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派生类对象调用从基类继承的同名成员函数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3863"/>
                                        </p:tgtEl>
                                        <p:attrNameLst>
                                          <p:attrName>style.visibility</p:attrName>
                                        </p:attrNameLst>
                                      </p:cBhvr>
                                      <p:to>
                                        <p:strVal val="visible"/>
                                      </p:to>
                                    </p:set>
                                    <p:animEffect transition="in" filter="box(out)">
                                      <p:cBhvr>
                                        <p:cTn id="7" dur="500"/>
                                        <p:tgtEl>
                                          <p:spTgt spid="6338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33865"/>
                                        </p:tgtEl>
                                        <p:attrNameLst>
                                          <p:attrName>style.visibility</p:attrName>
                                        </p:attrNameLst>
                                      </p:cBhvr>
                                      <p:to>
                                        <p:strVal val="visible"/>
                                      </p:to>
                                    </p:set>
                                    <p:animEffect transition="in" filter="box(out)">
                                      <p:cBhvr>
                                        <p:cTn id="12" dur="500"/>
                                        <p:tgtEl>
                                          <p:spTgt spid="6338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33864"/>
                                        </p:tgtEl>
                                        <p:attrNameLst>
                                          <p:attrName>style.visibility</p:attrName>
                                        </p:attrNameLst>
                                      </p:cBhvr>
                                      <p:to>
                                        <p:strVal val="visible"/>
                                      </p:to>
                                    </p:set>
                                    <p:animEffect transition="in" filter="barn(outHorizontal)">
                                      <p:cBhvr>
                                        <p:cTn id="17" dur="500"/>
                                        <p:tgtEl>
                                          <p:spTgt spid="633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3" grpId="0" animBg="1"/>
      <p:bldP spid="633865" grpId="0" animBg="1"/>
      <p:bldP spid="633864"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void print() </a:t>
            </a:r>
          </a:p>
          <a:p>
            <a:pPr algn="just">
              <a:buClr>
                <a:schemeClr val="accent2"/>
              </a:buClr>
              <a:buFont typeface="Wingdings" panose="05000000000000000000" pitchFamily="2" charset="2"/>
              <a:buNone/>
            </a:pPr>
            <a:r>
              <a:rPr lang="en-US" altLang="zh-CN" sz="1800"/>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t>
            </a:r>
            <a:r>
              <a:rPr lang="en-US" altLang="zh-CN" sz="1800" b="1" i="1">
                <a:solidFill>
                  <a:srgbClr val="0000FF"/>
                </a:solidFill>
                <a:effectLst>
                  <a:outerShdw blurRad="38100" dist="38100" dir="2700000" algn="tl">
                    <a:srgbClr val="000000"/>
                  </a:outerShdw>
                </a:effectLst>
              </a:rPr>
              <a:t>A::print() ;</a:t>
            </a:r>
            <a:r>
              <a:rPr lang="en-US" altLang="zh-CN" sz="1800"/>
              <a:t>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effectLst>
                  <a:outerShdw blurRad="38100" dist="38100" dir="2700000" algn="tl">
                    <a:srgbClr val="FFFFFF"/>
                  </a:outerShdw>
                </a:effectLst>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a:t>
            </a:r>
            <a:r>
              <a:rPr lang="en-US" altLang="zh-CN" sz="1800" b="1" i="1">
                <a:solidFill>
                  <a:srgbClr val="0000FF"/>
                </a:solidFill>
                <a:effectLst>
                  <a:outerShdw blurRad="38100" dist="38100" dir="2700000" algn="tl">
                    <a:srgbClr val="000000"/>
                  </a:outerShdw>
                </a:effectLst>
              </a:rPr>
              <a:t>b.A::print();</a:t>
            </a:r>
            <a:r>
              <a:rPr lang="en-US" altLang="zh-CN" sz="1800"/>
              <a:t>	b.printAB();  }</a:t>
            </a:r>
          </a:p>
        </p:txBody>
      </p:sp>
      <p:sp>
        <p:nvSpPr>
          <p:cNvPr id="634883"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4884"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4887" name="Oval 7"/>
          <p:cNvSpPr>
            <a:spLocks noChangeArrowheads="1"/>
          </p:cNvSpPr>
          <p:nvPr/>
        </p:nvSpPr>
        <p:spPr bwMode="auto">
          <a:xfrm>
            <a:off x="1447800" y="4724400"/>
            <a:ext cx="1219200" cy="381000"/>
          </a:xfrm>
          <a:prstGeom prst="ellipse">
            <a:avLst/>
          </a:prstGeom>
          <a:noFill/>
          <a:ln w="19050">
            <a:solidFill>
              <a:srgbClr val="FF3300"/>
            </a:solidFill>
            <a:round/>
          </a:ln>
          <a:effectLst/>
        </p:spPr>
        <p:txBody>
          <a:bodyPr wrap="none" anchor="ctr"/>
          <a:lstStyle/>
          <a:p>
            <a:endParaRPr lang="zh-CN" altLang="en-US"/>
          </a:p>
        </p:txBody>
      </p:sp>
      <p:sp>
        <p:nvSpPr>
          <p:cNvPr id="634889" name="Oval 9"/>
          <p:cNvSpPr>
            <a:spLocks noChangeArrowheads="1"/>
          </p:cNvSpPr>
          <p:nvPr/>
        </p:nvSpPr>
        <p:spPr bwMode="auto">
          <a:xfrm>
            <a:off x="1981200" y="6096000"/>
            <a:ext cx="1295400" cy="381000"/>
          </a:xfrm>
          <a:prstGeom prst="ellipse">
            <a:avLst/>
          </a:prstGeom>
          <a:noFill/>
          <a:ln w="19050">
            <a:solidFill>
              <a:srgbClr val="FF3300"/>
            </a:solidFill>
            <a:round/>
          </a:ln>
          <a:effectLst/>
        </p:spPr>
        <p:txBody>
          <a:bodyPr wrap="none" anchor="ctr"/>
          <a:lstStyle/>
          <a:p>
            <a:endParaRPr lang="zh-CN" altLang="en-US"/>
          </a:p>
        </p:txBody>
      </p:sp>
      <p:sp>
        <p:nvSpPr>
          <p:cNvPr id="634890" name="Rectangle 10"/>
          <p:cNvSpPr>
            <a:spLocks noChangeArrowheads="1"/>
          </p:cNvSpPr>
          <p:nvPr/>
        </p:nvSpPr>
        <p:spPr bwMode="auto">
          <a:xfrm>
            <a:off x="1219200" y="2052638"/>
            <a:ext cx="6553200" cy="549275"/>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void print() </a:t>
            </a:r>
          </a:p>
          <a:p>
            <a:pPr algn="l">
              <a:lnSpc>
                <a:spcPct val="50000"/>
              </a:lnSpc>
              <a:spcBef>
                <a:spcPct val="50000"/>
              </a:spcBef>
              <a:buClr>
                <a:schemeClr val="accent2"/>
              </a:buClr>
              <a:buFont typeface="Wingdings" panose="05000000000000000000" pitchFamily="2" charset="2"/>
              <a:buNone/>
            </a:pPr>
            <a:r>
              <a:rPr lang="en-US" altLang="zh-CN" sz="2000" b="1">
                <a:solidFill>
                  <a:srgbClr val="0000FF"/>
                </a:solidFill>
                <a:effectLst>
                  <a:outerShdw blurRad="38100" dist="38100" dir="2700000" algn="tl">
                    <a:srgbClr val="000000"/>
                  </a:outerShdw>
                </a:effectLst>
              </a:rPr>
              <a:t>  { cout &lt;&lt; "a1=" &lt;&lt; a1 &lt;&lt; '\t' &lt;&lt; "a2=" &lt;&lt; a2 &lt;&lt; endl ; }</a:t>
            </a:r>
          </a:p>
        </p:txBody>
      </p:sp>
      <p:sp>
        <p:nvSpPr>
          <p:cNvPr id="634891" name="Rectangle 11"/>
          <p:cNvSpPr>
            <a:spLocks noChangeArrowheads="1"/>
          </p:cNvSpPr>
          <p:nvPr/>
        </p:nvSpPr>
        <p:spPr bwMode="auto">
          <a:xfrm>
            <a:off x="1219200" y="3935413"/>
            <a:ext cx="6553200" cy="579437"/>
          </a:xfrm>
          <a:prstGeom prst="rect">
            <a:avLst/>
          </a:prstGeom>
          <a:gradFill rotWithShape="0">
            <a:gsLst>
              <a:gs pos="0">
                <a:srgbClr val="FFFFFF"/>
              </a:gs>
              <a:gs pos="100000">
                <a:srgbClr val="C0C0C0"/>
              </a:gs>
            </a:gsLst>
            <a:lin ang="5400000" scaled="1"/>
          </a:gradFill>
          <a:ln w="9525">
            <a:noFill/>
            <a:miter lim="800000"/>
          </a:ln>
          <a:effectLst>
            <a:outerShdw dist="63500" dir="3187806" algn="ctr" rotWithShape="0">
              <a:schemeClr val="bg2"/>
            </a:outerShdw>
          </a:effectLst>
        </p:spPr>
        <p:txBody>
          <a:bodyPr>
            <a:spAutoFit/>
          </a:bodyPr>
          <a:lstStyle/>
          <a:p>
            <a:pPr algn="l">
              <a:lnSpc>
                <a:spcPct val="60000"/>
              </a:lnSpc>
              <a:spcBef>
                <a:spcPct val="50000"/>
              </a:spcBef>
              <a:buClr>
                <a:schemeClr val="accent2"/>
              </a:buClr>
              <a:buFont typeface="Wingdings" panose="05000000000000000000" pitchFamily="2" charset="2"/>
              <a:buNone/>
            </a:pPr>
            <a:r>
              <a:rPr lang="en-US" altLang="zh-CN" sz="2000" b="1">
                <a:solidFill>
                  <a:schemeClr val="accent2"/>
                </a:solidFill>
                <a:effectLst>
                  <a:outerShdw blurRad="38100" dist="38100" dir="2700000" algn="tl">
                    <a:srgbClr val="000000"/>
                  </a:outerShdw>
                </a:effectLst>
              </a:rPr>
              <a:t>void print()</a:t>
            </a:r>
            <a:r>
              <a:rPr lang="en-US" altLang="zh-CN" sz="2000" b="1">
                <a:solidFill>
                  <a:schemeClr val="accent2"/>
                </a:solidFill>
              </a:rPr>
              <a:t>		</a:t>
            </a:r>
            <a:r>
              <a:rPr lang="en-US" altLang="zh-CN" sz="2000" b="1" i="1">
                <a:solidFill>
                  <a:srgbClr val="008000"/>
                </a:solidFill>
              </a:rPr>
              <a:t>//</a:t>
            </a:r>
            <a:r>
              <a:rPr lang="zh-CN" altLang="en-US" sz="2000" b="1" i="1">
                <a:solidFill>
                  <a:srgbClr val="008000"/>
                </a:solidFill>
              </a:rPr>
              <a:t>定义同名函数</a:t>
            </a:r>
          </a:p>
          <a:p>
            <a:pPr algn="l">
              <a:lnSpc>
                <a:spcPct val="50000"/>
              </a:lnSpc>
              <a:spcBef>
                <a:spcPct val="50000"/>
              </a:spcBef>
              <a:buClr>
                <a:schemeClr val="accent2"/>
              </a:buClr>
              <a:buFont typeface="Wingdings" panose="05000000000000000000" pitchFamily="2" charset="2"/>
              <a:buNone/>
            </a:pPr>
            <a:r>
              <a:rPr lang="zh-CN" altLang="en-US" sz="2000" b="1">
                <a:solidFill>
                  <a:schemeClr val="accent2"/>
                </a:solidFill>
                <a:effectLst>
                  <a:outerShdw blurRad="38100" dist="38100" dir="2700000" algn="tl">
                    <a:srgbClr val="000000"/>
                  </a:outerShdw>
                </a:effectLst>
              </a:rPr>
              <a:t>  </a:t>
            </a:r>
            <a:r>
              <a:rPr lang="en-US" altLang="zh-CN" sz="2000" b="1">
                <a:solidFill>
                  <a:schemeClr val="accent2"/>
                </a:solidFill>
                <a:effectLst>
                  <a:outerShdw blurRad="38100" dist="38100" dir="2700000" algn="tl">
                    <a:srgbClr val="000000"/>
                  </a:outerShdw>
                </a:effectLst>
              </a:rPr>
              <a:t>{ cout &lt;&lt; "b1=" &lt;&lt; b1 &lt;&lt; '\t' &lt;&lt; "b2=" &lt;&lt; b2 &lt;&lt; endl ; }</a:t>
            </a:r>
          </a:p>
        </p:txBody>
      </p:sp>
      <p:sp>
        <p:nvSpPr>
          <p:cNvPr id="634888" name="AutoShape 8"/>
          <p:cNvSpPr/>
          <p:nvPr/>
        </p:nvSpPr>
        <p:spPr bwMode="auto">
          <a:xfrm>
            <a:off x="5257800" y="2819400"/>
            <a:ext cx="2362200" cy="914400"/>
          </a:xfrm>
          <a:prstGeom prst="borderCallout2">
            <a:avLst>
              <a:gd name="adj1" fmla="val 12500"/>
              <a:gd name="adj2" fmla="val -3227"/>
              <a:gd name="adj3" fmla="val 12500"/>
              <a:gd name="adj4" fmla="val -24394"/>
              <a:gd name="adj5" fmla="val 286981"/>
              <a:gd name="adj6" fmla="val -9159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基类</a:t>
            </a:r>
            <a:r>
              <a:rPr lang="en-US" altLang="zh-CN" sz="1800" b="1"/>
              <a:t>this</a:t>
            </a:r>
            <a:r>
              <a:rPr lang="zh-CN" altLang="en-US" sz="1800" b="1"/>
              <a:t>指针</a:t>
            </a:r>
          </a:p>
          <a:p>
            <a:pPr eaLnBrk="0" hangingPunct="0">
              <a:lnSpc>
                <a:spcPct val="80000"/>
              </a:lnSpc>
              <a:spcBef>
                <a:spcPct val="50000"/>
              </a:spcBef>
            </a:pPr>
            <a:r>
              <a:rPr lang="zh-CN" altLang="en-US" sz="1800" b="1"/>
              <a:t>指向派生类对象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34888"/>
                                        </p:tgtEl>
                                        <p:attrNameLst>
                                          <p:attrName>style.visibility</p:attrName>
                                        </p:attrNameLst>
                                      </p:cBhvr>
                                      <p:to>
                                        <p:strVal val="visible"/>
                                      </p:to>
                                    </p:set>
                                    <p:animEffect transition="in" filter="barn(outHorizontal)">
                                      <p:cBhvr>
                                        <p:cTn id="7" dur="500"/>
                                        <p:tgtEl>
                                          <p:spTgt spid="634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8"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void print() </a:t>
            </a:r>
          </a:p>
          <a:p>
            <a:pPr algn="just">
              <a:buClr>
                <a:schemeClr val="accent2"/>
              </a:buClr>
              <a:buFont typeface="Wingdings" panose="05000000000000000000" pitchFamily="2" charset="2"/>
              <a:buNone/>
            </a:pPr>
            <a:r>
              <a:rPr lang="en-US" altLang="zh-CN" sz="1800"/>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t>print() ;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b.printAB();  }</a:t>
            </a:r>
          </a:p>
        </p:txBody>
      </p:sp>
      <p:sp>
        <p:nvSpPr>
          <p:cNvPr id="637955" name="Rectangle 3"/>
          <p:cNvSpPr>
            <a:spLocks noGrp="1" noChangeArrowheads="1"/>
          </p:cNvSpPr>
          <p:nvPr>
            <p:ph type="title" idx="4294967295"/>
          </p:nvPr>
        </p:nvSpPr>
        <p:spPr>
          <a:xfrm flipV="1">
            <a:off x="7962900" y="188913"/>
            <a:ext cx="1001713" cy="71437"/>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7956"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pic>
        <p:nvPicPr>
          <p:cNvPr id="637962" name="Picture 10"/>
          <p:cNvPicPr>
            <a:picLocks noChangeAspect="1" noChangeArrowheads="1"/>
          </p:cNvPicPr>
          <p:nvPr/>
        </p:nvPicPr>
        <p:blipFill>
          <a:blip r:embed="rId2"/>
          <a:srcRect/>
          <a:stretch>
            <a:fillRect/>
          </a:stretch>
        </p:blipFill>
        <p:spPr bwMode="auto">
          <a:xfrm>
            <a:off x="5283200" y="4005263"/>
            <a:ext cx="3465513" cy="1831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37962"/>
                                        </p:tgtEl>
                                        <p:attrNameLst>
                                          <p:attrName>style.visibility</p:attrName>
                                        </p:attrNameLst>
                                      </p:cBhvr>
                                      <p:to>
                                        <p:strVal val="visible"/>
                                      </p:to>
                                    </p:set>
                                    <p:animEffect transition="in" filter="checkerboard(across)">
                                      <p:cBhvr>
                                        <p:cTn id="7" dur="500"/>
                                        <p:tgtEl>
                                          <p:spTgt spid="63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a:t>
            </a:r>
            <a:r>
              <a:rPr lang="en-US" altLang="zh-CN" sz="1800" b="1" i="1">
                <a:solidFill>
                  <a:srgbClr val="0000FF"/>
                </a:solidFill>
              </a:rPr>
              <a:t>void print() </a:t>
            </a:r>
          </a:p>
          <a:p>
            <a:pPr algn="just">
              <a:buClr>
                <a:schemeClr val="accent2"/>
              </a:buClr>
              <a:buFont typeface="Wingdings" panose="05000000000000000000" pitchFamily="2" charset="2"/>
              <a:buNone/>
            </a:pPr>
            <a:r>
              <a:rPr lang="en-US" altLang="zh-CN" sz="1800" b="1" i="1">
                <a:solidFill>
                  <a:srgbClr val="0000FF"/>
                </a:solidFill>
              </a:rPr>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t>print() ;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a:t>
            </a:r>
            <a:r>
              <a:rPr lang="en-US" altLang="zh-CN" sz="1800" b="1" i="1">
                <a:solidFill>
                  <a:srgbClr val="0000FF"/>
                </a:solidFill>
              </a:rPr>
              <a:t>b.A::print();</a:t>
            </a:r>
            <a:r>
              <a:rPr lang="en-US" altLang="zh-CN" sz="1800"/>
              <a:t>	b.printAB();  }</a:t>
            </a:r>
          </a:p>
        </p:txBody>
      </p:sp>
      <p:sp>
        <p:nvSpPr>
          <p:cNvPr id="638979"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8980"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pic>
        <p:nvPicPr>
          <p:cNvPr id="638984" name="Picture 8"/>
          <p:cNvPicPr>
            <a:picLocks noChangeAspect="1" noChangeArrowheads="1"/>
          </p:cNvPicPr>
          <p:nvPr/>
        </p:nvPicPr>
        <p:blipFill>
          <a:blip r:embed="rId2"/>
          <a:srcRect/>
          <a:stretch>
            <a:fillRect/>
          </a:stretch>
        </p:blipFill>
        <p:spPr bwMode="auto">
          <a:xfrm>
            <a:off x="5283200" y="4005263"/>
            <a:ext cx="3465513" cy="1831975"/>
          </a:xfrm>
          <a:prstGeom prst="rect">
            <a:avLst/>
          </a:prstGeom>
          <a:noFill/>
        </p:spPr>
      </p:pic>
      <p:sp>
        <p:nvSpPr>
          <p:cNvPr id="638982" name="Oval 6"/>
          <p:cNvSpPr>
            <a:spLocks noChangeArrowheads="1"/>
          </p:cNvSpPr>
          <p:nvPr/>
        </p:nvSpPr>
        <p:spPr bwMode="auto">
          <a:xfrm>
            <a:off x="5187950" y="4271963"/>
            <a:ext cx="1905000" cy="381000"/>
          </a:xfrm>
          <a:prstGeom prst="ellipse">
            <a:avLst/>
          </a:prstGeom>
          <a:noFill/>
          <a:ln w="19050">
            <a:solidFill>
              <a:srgbClr val="FF3300"/>
            </a:solidFill>
            <a:round/>
          </a:ln>
          <a:effectLst/>
        </p:spPr>
        <p:txBody>
          <a:bodyPr wrap="none" anchor="ctr"/>
          <a:lstStyle/>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a:t>
            </a:r>
            <a:r>
              <a:rPr lang="en-US" altLang="zh-CN" sz="1800" b="1" i="1">
                <a:solidFill>
                  <a:srgbClr val="0000FF"/>
                </a:solidFill>
              </a:rPr>
              <a:t>void print() </a:t>
            </a:r>
          </a:p>
          <a:p>
            <a:pPr algn="just">
              <a:buClr>
                <a:schemeClr val="accent2"/>
              </a:buClr>
              <a:buFont typeface="Wingdings" panose="05000000000000000000" pitchFamily="2" charset="2"/>
              <a:buNone/>
            </a:pPr>
            <a:r>
              <a:rPr lang="en-US" altLang="zh-CN" sz="1800" b="1" i="1">
                <a:solidFill>
                  <a:srgbClr val="0000FF"/>
                </a:solidFill>
              </a:rPr>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void print()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a:t>{ cout &lt;&lt; "b1=" &lt;&lt; b1 &lt;&lt; '\t' &lt;&lt; "b2=" &lt;&lt; b2 &lt;&lt; endl ; }</a:t>
            </a:r>
          </a:p>
          <a:p>
            <a:pPr algn="just">
              <a:buClr>
                <a:schemeClr val="accent2"/>
              </a:buClr>
              <a:buFont typeface="Wingdings" panose="05000000000000000000" pitchFamily="2" charset="2"/>
              <a:buNone/>
            </a:pPr>
            <a:r>
              <a:rPr lang="en-US" altLang="zh-CN" sz="1800"/>
              <a:t>      </a:t>
            </a:r>
            <a:r>
              <a:rPr lang="en-US" altLang="zh-CN" sz="1800" b="1" i="1">
                <a:solidFill>
                  <a:srgbClr val="0000FF"/>
                </a:solidFill>
              </a:rPr>
              <a:t>void printAB()</a:t>
            </a:r>
          </a:p>
          <a:p>
            <a:pPr algn="just">
              <a:buClr>
                <a:schemeClr val="accent2"/>
              </a:buClr>
              <a:buFont typeface="Wingdings" panose="05000000000000000000" pitchFamily="2" charset="2"/>
              <a:buNone/>
            </a:pPr>
            <a:r>
              <a:rPr lang="en-US" altLang="zh-CN" sz="1800" b="1" i="1">
                <a:solidFill>
                  <a:srgbClr val="0000FF"/>
                </a:solidFill>
              </a:rPr>
              <a:t>        { A::print() ;</a:t>
            </a:r>
            <a:r>
              <a:rPr lang="en-US" altLang="zh-CN" sz="1800"/>
              <a:t>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b="1" i="1">
                <a:solidFill>
                  <a:srgbClr val="0000FF"/>
                </a:solidFill>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b="1" i="1">
                <a:solidFill>
                  <a:srgbClr val="0000FF"/>
                </a:solidFill>
              </a:rPr>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a:t>
            </a:r>
            <a:r>
              <a:rPr lang="en-US" altLang="zh-CN" sz="1800" b="1" i="1">
                <a:solidFill>
                  <a:srgbClr val="0000FF"/>
                </a:solidFill>
              </a:rPr>
              <a:t>b.printAB();</a:t>
            </a:r>
            <a:r>
              <a:rPr lang="en-US" altLang="zh-CN" sz="1800"/>
              <a:t>  }</a:t>
            </a:r>
          </a:p>
        </p:txBody>
      </p:sp>
      <p:sp>
        <p:nvSpPr>
          <p:cNvPr id="640003"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40004"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pic>
        <p:nvPicPr>
          <p:cNvPr id="640008" name="Picture 8"/>
          <p:cNvPicPr>
            <a:picLocks noChangeAspect="1" noChangeArrowheads="1"/>
          </p:cNvPicPr>
          <p:nvPr/>
        </p:nvPicPr>
        <p:blipFill>
          <a:blip r:embed="rId2"/>
          <a:srcRect/>
          <a:stretch>
            <a:fillRect/>
          </a:stretch>
        </p:blipFill>
        <p:spPr bwMode="auto">
          <a:xfrm>
            <a:off x="5283200" y="4005263"/>
            <a:ext cx="3465513" cy="1831975"/>
          </a:xfrm>
          <a:prstGeom prst="rect">
            <a:avLst/>
          </a:prstGeom>
          <a:noFill/>
        </p:spPr>
      </p:pic>
      <p:sp>
        <p:nvSpPr>
          <p:cNvPr id="640006" name="Oval 6"/>
          <p:cNvSpPr>
            <a:spLocks noChangeArrowheads="1"/>
          </p:cNvSpPr>
          <p:nvPr/>
        </p:nvSpPr>
        <p:spPr bwMode="auto">
          <a:xfrm>
            <a:off x="5183188" y="4508500"/>
            <a:ext cx="1981200" cy="685800"/>
          </a:xfrm>
          <a:prstGeom prst="ellipse">
            <a:avLst/>
          </a:prstGeom>
          <a:noFill/>
          <a:ln w="19050">
            <a:solidFill>
              <a:srgbClr val="FF3300"/>
            </a:solidFill>
            <a:round/>
          </a:ln>
          <a:effectLst/>
        </p:spPr>
        <p:txBody>
          <a:bodyPr wrap="none" anchor="ctr"/>
          <a:lstStyle/>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a:t>
            </a:r>
            <a:r>
              <a:rPr lang="en-US" altLang="zh-CN" sz="1800" b="1">
                <a:solidFill>
                  <a:srgbClr val="0000FF"/>
                </a:solidFill>
              </a:rPr>
              <a:t>void print() </a:t>
            </a:r>
          </a:p>
          <a:p>
            <a:pPr algn="just">
              <a:buClr>
                <a:schemeClr val="accent2"/>
              </a:buClr>
              <a:buFont typeface="Wingdings" panose="05000000000000000000" pitchFamily="2" charset="2"/>
              <a:buNone/>
            </a:pPr>
            <a:r>
              <a:rPr lang="en-US" altLang="zh-CN" sz="1800" b="1">
                <a:solidFill>
                  <a:srgbClr val="0000FF"/>
                </a:solidFill>
              </a:rPr>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a:t>
            </a:r>
            <a:r>
              <a:rPr lang="en-US" altLang="zh-CN" sz="1800" b="1">
                <a:solidFill>
                  <a:srgbClr val="0000FF"/>
                </a:solidFill>
                <a:effectLst>
                  <a:outerShdw blurRad="38100" dist="38100" dir="2700000" algn="tl">
                    <a:srgbClr val="000000"/>
                  </a:outerShdw>
                </a:effectLst>
              </a:rPr>
              <a:t>void print()	</a:t>
            </a:r>
            <a:r>
              <a:rPr lang="en-US" altLang="zh-CN" sz="1800"/>
              <a: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b="1">
                <a:solidFill>
                  <a:srgbClr val="0000FF"/>
                </a:solidFill>
                <a:effectLst>
                  <a:outerShdw blurRad="38100" dist="38100" dir="2700000" algn="tl">
                    <a:srgbClr val="000000"/>
                  </a:outerShdw>
                </a:effectLst>
              </a:rPr>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effectLst>
                  <a:outerShdw blurRad="38100" dist="38100" dir="2700000" algn="tl">
                    <a:srgbClr val="FFFFFF"/>
                  </a:outerShdw>
                </a:effectLst>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b.printAB();  }</a:t>
            </a:r>
          </a:p>
        </p:txBody>
      </p:sp>
      <p:sp>
        <p:nvSpPr>
          <p:cNvPr id="635907"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5908"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5914" name="Text Box 10"/>
          <p:cNvSpPr txBox="1">
            <a:spLocks noChangeArrowheads="1"/>
          </p:cNvSpPr>
          <p:nvPr/>
        </p:nvSpPr>
        <p:spPr bwMode="auto">
          <a:xfrm>
            <a:off x="4572000" y="1600200"/>
            <a:ext cx="4267200" cy="3797300"/>
          </a:xfrm>
          <a:prstGeom prst="rect">
            <a:avLst/>
          </a:prstGeom>
          <a:gradFill rotWithShape="0">
            <a:gsLst>
              <a:gs pos="0">
                <a:srgbClr val="FFFFFF"/>
              </a:gs>
              <a:gs pos="100000">
                <a:srgbClr val="FF99FF"/>
              </a:gs>
            </a:gsLst>
            <a:lin ang="5400000" scaled="1"/>
          </a:gradFill>
          <a:ln w="9525">
            <a:noFill/>
            <a:miter lim="800000"/>
          </a:ln>
          <a:effectLst>
            <a:outerShdw dist="107763" dir="2700000" algn="ctr" rotWithShape="0">
              <a:schemeClr val="bg2"/>
            </a:outerShdw>
          </a:effectLst>
        </p:spPr>
        <p:txBody>
          <a:bodyPr>
            <a:spAutoFit/>
          </a:bodyPr>
          <a:lstStyle/>
          <a:p>
            <a:pPr algn="l">
              <a:lnSpc>
                <a:spcPct val="170000"/>
              </a:lnSpc>
            </a:pPr>
            <a:r>
              <a:rPr lang="zh-CN" altLang="en-US" sz="1800" b="1">
                <a:latin typeface="Arial Unicode MS" pitchFamily="34" charset="-122"/>
                <a:ea typeface="Arial Unicode MS" pitchFamily="34" charset="-122"/>
                <a:cs typeface="Arial Unicode MS" pitchFamily="34" charset="-122"/>
              </a:rPr>
              <a:t>通过继承，类</a:t>
            </a:r>
            <a:r>
              <a:rPr lang="en-US" altLang="zh-CN" sz="1800" b="1">
                <a:latin typeface="Arial Unicode MS" pitchFamily="34" charset="-122"/>
                <a:ea typeface="Arial Unicode MS" pitchFamily="34" charset="-122"/>
                <a:cs typeface="Arial Unicode MS" pitchFamily="34" charset="-122"/>
              </a:rPr>
              <a:t>B</a:t>
            </a:r>
            <a:r>
              <a:rPr lang="zh-CN" altLang="en-US" sz="1800" b="1">
                <a:latin typeface="Arial Unicode MS" pitchFamily="34" charset="-122"/>
                <a:ea typeface="Arial Unicode MS" pitchFamily="34" charset="-122"/>
                <a:cs typeface="Arial Unicode MS" pitchFamily="34" charset="-122"/>
              </a:rPr>
              <a:t>具有两个同名成员函数</a:t>
            </a:r>
          </a:p>
          <a:p>
            <a:pPr algn="l">
              <a:lnSpc>
                <a:spcPct val="170000"/>
              </a:lnSpc>
            </a:pPr>
            <a:r>
              <a:rPr lang="en-US" altLang="zh-CN" sz="1800" b="1">
                <a:latin typeface="Arial Unicode MS" pitchFamily="34" charset="-122"/>
                <a:ea typeface="Arial Unicode MS" pitchFamily="34" charset="-122"/>
                <a:cs typeface="Arial Unicode MS" pitchFamily="34" charset="-122"/>
              </a:rPr>
              <a:t>void A::print(); </a:t>
            </a:r>
          </a:p>
          <a:p>
            <a:pPr algn="l">
              <a:lnSpc>
                <a:spcPct val="170000"/>
              </a:lnSpc>
            </a:pPr>
            <a:r>
              <a:rPr lang="en-US" altLang="zh-CN" sz="1800" b="1">
                <a:latin typeface="Arial Unicode MS" pitchFamily="34" charset="-122"/>
                <a:ea typeface="Arial Unicode MS" pitchFamily="34" charset="-122"/>
                <a:cs typeface="Arial Unicode MS" pitchFamily="34" charset="-122"/>
              </a:rPr>
              <a:t>void B::print(); </a:t>
            </a:r>
          </a:p>
          <a:p>
            <a:pPr algn="l">
              <a:lnSpc>
                <a:spcPct val="140000"/>
              </a:lnSpc>
            </a:pPr>
            <a:endParaRPr lang="en-US" altLang="zh-CN" sz="1800" b="1">
              <a:latin typeface="Arial Unicode MS" pitchFamily="34" charset="-122"/>
              <a:ea typeface="Arial Unicode MS" pitchFamily="34" charset="-122"/>
              <a:cs typeface="Arial Unicode MS" pitchFamily="34" charset="-122"/>
            </a:endParaRPr>
          </a:p>
          <a:p>
            <a:pPr algn="l">
              <a:lnSpc>
                <a:spcPct val="140000"/>
              </a:lnSpc>
              <a:buClr>
                <a:srgbClr val="FF0000"/>
              </a:buClr>
              <a:buFont typeface="Wingdings" panose="05000000000000000000" pitchFamily="2" charset="2"/>
              <a:buNone/>
            </a:pPr>
            <a:r>
              <a:rPr lang="en-US" altLang="zh-CN" sz="1800" b="1">
                <a:latin typeface="Arial Unicode MS" pitchFamily="34" charset="-122"/>
                <a:ea typeface="Arial Unicode MS" pitchFamily="34" charset="-122"/>
                <a:cs typeface="Arial Unicode MS" pitchFamily="34" charset="-122"/>
              </a:rPr>
              <a:t> </a:t>
            </a:r>
          </a:p>
          <a:p>
            <a:pPr algn="l">
              <a:lnSpc>
                <a:spcPct val="140000"/>
              </a:lnSpc>
              <a:buClr>
                <a:srgbClr val="FF0000"/>
              </a:buClr>
              <a:buFont typeface="Wingdings" panose="05000000000000000000" pitchFamily="2" charset="2"/>
              <a:buChar char="Ø"/>
            </a:pPr>
            <a:endParaRPr lang="en-US" altLang="zh-CN" sz="1800" b="1">
              <a:latin typeface="Arial Unicode MS" pitchFamily="34" charset="-122"/>
              <a:ea typeface="Arial Unicode MS" pitchFamily="34" charset="-122"/>
              <a:cs typeface="Arial Unicode MS" pitchFamily="34" charset="-122"/>
            </a:endParaRPr>
          </a:p>
          <a:p>
            <a:pPr algn="l">
              <a:lnSpc>
                <a:spcPct val="140000"/>
              </a:lnSpc>
              <a:buClr>
                <a:srgbClr val="FF0000"/>
              </a:buClr>
              <a:buFont typeface="Wingdings" panose="05000000000000000000" pitchFamily="2" charset="2"/>
              <a:buChar char="Ø"/>
            </a:pPr>
            <a:endParaRPr lang="en-US" altLang="zh-CN" sz="1800" b="1">
              <a:latin typeface="Arial Unicode MS" pitchFamily="34" charset="-122"/>
              <a:ea typeface="Arial Unicode MS" pitchFamily="34" charset="-122"/>
              <a:cs typeface="Arial Unicode MS" pitchFamily="34" charset="-122"/>
            </a:endParaRPr>
          </a:p>
          <a:p>
            <a:pPr algn="l">
              <a:lnSpc>
                <a:spcPct val="140000"/>
              </a:lnSpc>
              <a:buClr>
                <a:srgbClr val="FF0000"/>
              </a:buClr>
              <a:buFont typeface="Wingdings" panose="05000000000000000000" pitchFamily="2" charset="2"/>
              <a:buNone/>
            </a:pPr>
            <a:endParaRPr lang="en-US" altLang="zh-CN" sz="1800" b="1">
              <a:latin typeface="Arial Unicode MS" pitchFamily="34" charset="-122"/>
              <a:ea typeface="Arial Unicode MS" pitchFamily="34" charset="-122"/>
              <a:cs typeface="Arial Unicode MS" pitchFamily="34" charset="-122"/>
            </a:endParaRPr>
          </a:p>
          <a:p>
            <a:pPr algn="l">
              <a:lnSpc>
                <a:spcPct val="140000"/>
              </a:lnSpc>
              <a:buClr>
                <a:srgbClr val="FF0000"/>
              </a:buClr>
              <a:buFont typeface="Wingdings" panose="05000000000000000000" pitchFamily="2" charset="2"/>
              <a:buNone/>
            </a:pPr>
            <a:endParaRPr lang="en-US" altLang="zh-CN" sz="1800" b="1">
              <a:latin typeface="Arial Unicode MS" pitchFamily="34" charset="-122"/>
              <a:ea typeface="Arial Unicode MS" pitchFamily="34" charset="-122"/>
              <a:cs typeface="Arial Unicode MS" pitchFamily="34" charset="-122"/>
            </a:endParaRPr>
          </a:p>
        </p:txBody>
      </p:sp>
      <p:sp>
        <p:nvSpPr>
          <p:cNvPr id="635915" name="Rectangle 11"/>
          <p:cNvSpPr>
            <a:spLocks noChangeArrowheads="1"/>
          </p:cNvSpPr>
          <p:nvPr/>
        </p:nvSpPr>
        <p:spPr bwMode="auto">
          <a:xfrm>
            <a:off x="6419850" y="2224088"/>
            <a:ext cx="2343150" cy="366712"/>
          </a:xfrm>
          <a:prstGeom prst="rect">
            <a:avLst/>
          </a:prstGeom>
          <a:solidFill>
            <a:srgbClr val="FFCCFF"/>
          </a:solidFill>
          <a:ln w="9525">
            <a:noFill/>
            <a:miter lim="800000"/>
          </a:ln>
          <a:effectLst/>
        </p:spPr>
        <p:txBody>
          <a:bodyPr wrap="none">
            <a:spAutoFit/>
          </a:bodyPr>
          <a:lstStyle/>
          <a:p>
            <a:pPr algn="l"/>
            <a:r>
              <a:rPr lang="en-US" altLang="zh-CN" sz="1800" b="1" i="1">
                <a:solidFill>
                  <a:srgbClr val="0000FF"/>
                </a:solidFill>
                <a:ea typeface="Arial Unicode MS" pitchFamily="34" charset="-122"/>
                <a:cs typeface="Arial Unicode MS" pitchFamily="34" charset="-122"/>
              </a:rPr>
              <a:t>// void print( A * this );</a:t>
            </a:r>
          </a:p>
        </p:txBody>
      </p:sp>
      <p:sp>
        <p:nvSpPr>
          <p:cNvPr id="635917" name="Rectangle 13"/>
          <p:cNvSpPr>
            <a:spLocks noChangeArrowheads="1"/>
          </p:cNvSpPr>
          <p:nvPr/>
        </p:nvSpPr>
        <p:spPr bwMode="auto">
          <a:xfrm>
            <a:off x="6419850" y="2681288"/>
            <a:ext cx="2343150" cy="366712"/>
          </a:xfrm>
          <a:prstGeom prst="rect">
            <a:avLst/>
          </a:prstGeom>
          <a:solidFill>
            <a:srgbClr val="FFCCFF"/>
          </a:solidFill>
          <a:ln w="9525">
            <a:noFill/>
            <a:miter lim="800000"/>
          </a:ln>
          <a:effectLst/>
        </p:spPr>
        <p:txBody>
          <a:bodyPr wrap="none">
            <a:spAutoFit/>
          </a:bodyPr>
          <a:lstStyle/>
          <a:p>
            <a:pPr algn="l"/>
            <a:r>
              <a:rPr lang="en-US" altLang="zh-CN" sz="1800" b="1" i="1">
                <a:solidFill>
                  <a:srgbClr val="0000FF"/>
                </a:solidFill>
                <a:ea typeface="Arial Unicode MS" pitchFamily="34" charset="-122"/>
                <a:cs typeface="Arial Unicode MS" pitchFamily="34" charset="-122"/>
              </a:rPr>
              <a:t>// void print( B *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5914"/>
                                        </p:tgtEl>
                                        <p:attrNameLst>
                                          <p:attrName>style.visibility</p:attrName>
                                        </p:attrNameLst>
                                      </p:cBhvr>
                                      <p:to>
                                        <p:strVal val="visible"/>
                                      </p:to>
                                    </p:set>
                                    <p:animEffect transition="in" filter="blinds(horizontal)">
                                      <p:cBhvr>
                                        <p:cTn id="7" dur="500"/>
                                        <p:tgtEl>
                                          <p:spTgt spid="6359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35915"/>
                                        </p:tgtEl>
                                        <p:attrNameLst>
                                          <p:attrName>style.visibility</p:attrName>
                                        </p:attrNameLst>
                                      </p:cBhvr>
                                      <p:to>
                                        <p:strVal val="visible"/>
                                      </p:to>
                                    </p:set>
                                    <p:anim calcmode="lin" valueType="num">
                                      <p:cBhvr>
                                        <p:cTn id="12" dur="500" fill="hold"/>
                                        <p:tgtEl>
                                          <p:spTgt spid="635915"/>
                                        </p:tgtEl>
                                        <p:attrNameLst>
                                          <p:attrName>ppt_x</p:attrName>
                                        </p:attrNameLst>
                                      </p:cBhvr>
                                      <p:tavLst>
                                        <p:tav tm="0">
                                          <p:val>
                                            <p:strVal val="#ppt_x-#ppt_w/2"/>
                                          </p:val>
                                        </p:tav>
                                        <p:tav tm="100000">
                                          <p:val>
                                            <p:strVal val="#ppt_x"/>
                                          </p:val>
                                        </p:tav>
                                      </p:tavLst>
                                    </p:anim>
                                    <p:anim calcmode="lin" valueType="num">
                                      <p:cBhvr>
                                        <p:cTn id="13" dur="500" fill="hold"/>
                                        <p:tgtEl>
                                          <p:spTgt spid="635915"/>
                                        </p:tgtEl>
                                        <p:attrNameLst>
                                          <p:attrName>ppt_y</p:attrName>
                                        </p:attrNameLst>
                                      </p:cBhvr>
                                      <p:tavLst>
                                        <p:tav tm="0">
                                          <p:val>
                                            <p:strVal val="#ppt_y"/>
                                          </p:val>
                                        </p:tav>
                                        <p:tav tm="100000">
                                          <p:val>
                                            <p:strVal val="#ppt_y"/>
                                          </p:val>
                                        </p:tav>
                                      </p:tavLst>
                                    </p:anim>
                                    <p:anim calcmode="lin" valueType="num">
                                      <p:cBhvr>
                                        <p:cTn id="14" dur="500" fill="hold"/>
                                        <p:tgtEl>
                                          <p:spTgt spid="635915"/>
                                        </p:tgtEl>
                                        <p:attrNameLst>
                                          <p:attrName>ppt_w</p:attrName>
                                        </p:attrNameLst>
                                      </p:cBhvr>
                                      <p:tavLst>
                                        <p:tav tm="0">
                                          <p:val>
                                            <p:fltVal val="0"/>
                                          </p:val>
                                        </p:tav>
                                        <p:tav tm="100000">
                                          <p:val>
                                            <p:strVal val="#ppt_w"/>
                                          </p:val>
                                        </p:tav>
                                      </p:tavLst>
                                    </p:anim>
                                    <p:anim calcmode="lin" valueType="num">
                                      <p:cBhvr>
                                        <p:cTn id="15" dur="500" fill="hold"/>
                                        <p:tgtEl>
                                          <p:spTgt spid="63591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635917"/>
                                        </p:tgtEl>
                                        <p:attrNameLst>
                                          <p:attrName>style.visibility</p:attrName>
                                        </p:attrNameLst>
                                      </p:cBhvr>
                                      <p:to>
                                        <p:strVal val="visible"/>
                                      </p:to>
                                    </p:set>
                                    <p:anim calcmode="lin" valueType="num">
                                      <p:cBhvr>
                                        <p:cTn id="20" dur="500" fill="hold"/>
                                        <p:tgtEl>
                                          <p:spTgt spid="635917"/>
                                        </p:tgtEl>
                                        <p:attrNameLst>
                                          <p:attrName>ppt_x</p:attrName>
                                        </p:attrNameLst>
                                      </p:cBhvr>
                                      <p:tavLst>
                                        <p:tav tm="0">
                                          <p:val>
                                            <p:strVal val="#ppt_x-#ppt_w/2"/>
                                          </p:val>
                                        </p:tav>
                                        <p:tav tm="100000">
                                          <p:val>
                                            <p:strVal val="#ppt_x"/>
                                          </p:val>
                                        </p:tav>
                                      </p:tavLst>
                                    </p:anim>
                                    <p:anim calcmode="lin" valueType="num">
                                      <p:cBhvr>
                                        <p:cTn id="21" dur="500" fill="hold"/>
                                        <p:tgtEl>
                                          <p:spTgt spid="635917"/>
                                        </p:tgtEl>
                                        <p:attrNameLst>
                                          <p:attrName>ppt_y</p:attrName>
                                        </p:attrNameLst>
                                      </p:cBhvr>
                                      <p:tavLst>
                                        <p:tav tm="0">
                                          <p:val>
                                            <p:strVal val="#ppt_y"/>
                                          </p:val>
                                        </p:tav>
                                        <p:tav tm="100000">
                                          <p:val>
                                            <p:strVal val="#ppt_y"/>
                                          </p:val>
                                        </p:tav>
                                      </p:tavLst>
                                    </p:anim>
                                    <p:anim calcmode="lin" valueType="num">
                                      <p:cBhvr>
                                        <p:cTn id="22" dur="500" fill="hold"/>
                                        <p:tgtEl>
                                          <p:spTgt spid="635917"/>
                                        </p:tgtEl>
                                        <p:attrNameLst>
                                          <p:attrName>ppt_w</p:attrName>
                                        </p:attrNameLst>
                                      </p:cBhvr>
                                      <p:tavLst>
                                        <p:tav tm="0">
                                          <p:val>
                                            <p:fltVal val="0"/>
                                          </p:val>
                                        </p:tav>
                                        <p:tav tm="100000">
                                          <p:val>
                                            <p:strVal val="#ppt_w"/>
                                          </p:val>
                                        </p:tav>
                                      </p:tavLst>
                                    </p:anim>
                                    <p:anim calcmode="lin" valueType="num">
                                      <p:cBhvr>
                                        <p:cTn id="23" dur="500" fill="hold"/>
                                        <p:tgtEl>
                                          <p:spTgt spid="635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4" grpId="0" animBg="1" autoUpdateAnimBg="0"/>
      <p:bldP spid="635915" grpId="0" animBg="1" autoUpdateAnimBg="0"/>
      <p:bldP spid="63591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Text Box 2"/>
          <p:cNvSpPr txBox="1">
            <a:spLocks noChangeArrowheads="1"/>
          </p:cNvSpPr>
          <p:nvPr/>
        </p:nvSpPr>
        <p:spPr bwMode="auto">
          <a:xfrm>
            <a:off x="1104900" y="474663"/>
            <a:ext cx="4686300" cy="5859462"/>
          </a:xfrm>
          <a:prstGeom prst="rect">
            <a:avLst/>
          </a:prstGeom>
          <a:noFill/>
          <a:ln w="9525">
            <a:noFill/>
            <a:miter lim="800000"/>
          </a:ln>
          <a:effectLst/>
        </p:spPr>
        <p:txBody>
          <a:bodyPr>
            <a:spAutoFit/>
          </a:bodyPr>
          <a:lstStyle/>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#include&lt;iostream&gt;</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using namespace std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class A</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a:t>
            </a:r>
            <a:r>
              <a:rPr lang="en-US" altLang="zh-CN" sz="1800" b="1">
                <a:cs typeface="Times New Roman" panose="02020603050405020304" pitchFamily="18" charset="0"/>
              </a:rPr>
              <a:t>friend class B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public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void  Display() { cout &lt;&lt; x &lt;&lt; endl ; }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private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int  x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a:t>
            </a:r>
          </a:p>
          <a:p>
            <a:pPr marL="457200" indent="-457200" algn="just">
              <a:buClr>
                <a:srgbClr val="FF3300"/>
              </a:buClr>
              <a:buFont typeface="Wingdings" panose="05000000000000000000" pitchFamily="2" charset="2"/>
              <a:buNone/>
              <a:defRPr/>
            </a:pPr>
            <a:r>
              <a:rPr lang="en-US" altLang="zh-CN" sz="1800" b="1">
                <a:solidFill>
                  <a:schemeClr val="accent2"/>
                </a:solidFill>
                <a:effectLst>
                  <a:outerShdw blurRad="38100" dist="38100" dir="2700000" algn="tl">
                    <a:srgbClr val="000000"/>
                  </a:outerShdw>
                </a:effectLst>
                <a:cs typeface="Times New Roman" panose="02020603050405020304" pitchFamily="18" charset="0"/>
              </a:rPr>
              <a:t>class  B</a:t>
            </a:r>
          </a:p>
          <a:p>
            <a:pPr marL="457200" indent="-457200" algn="just">
              <a:buClr>
                <a:srgbClr val="FF3300"/>
              </a:buClr>
              <a:buFont typeface="Wingdings" panose="05000000000000000000" pitchFamily="2" charset="2"/>
              <a:buNone/>
              <a:defRPr/>
            </a:pPr>
            <a:r>
              <a:rPr lang="en-US" altLang="zh-CN" sz="1800" b="1">
                <a:solidFill>
                  <a:schemeClr val="accent2"/>
                </a:solidFill>
                <a:effectLst>
                  <a:outerShdw blurRad="38100" dist="38100" dir="2700000" algn="tl">
                    <a:srgbClr val="000000"/>
                  </a:outerShdw>
                </a:effectLst>
                <a:cs typeface="Times New Roman" panose="02020603050405020304" pitchFamily="18" charset="0"/>
              </a:rPr>
              <a:t>{</a:t>
            </a:r>
            <a:r>
              <a:rPr lang="en-US" altLang="zh-CN" sz="1800">
                <a:cs typeface="Times New Roman" panose="02020603050405020304" pitchFamily="18" charset="0"/>
              </a:rPr>
              <a:t> public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void Set ( int i ) { Aobject . x = i ; }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void Display ()  { Aobject . Display () ; }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private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A  Aobject ;</a:t>
            </a:r>
          </a:p>
          <a:p>
            <a:pPr marL="457200" indent="-457200" algn="just">
              <a:buClr>
                <a:srgbClr val="FF3300"/>
              </a:buClr>
              <a:buFont typeface="Wingdings" panose="05000000000000000000" pitchFamily="2" charset="2"/>
              <a:buNone/>
              <a:defRPr/>
            </a:pPr>
            <a:r>
              <a:rPr lang="en-US" altLang="zh-CN" sz="1800" b="1">
                <a:solidFill>
                  <a:schemeClr val="accent2"/>
                </a:solidFill>
                <a:effectLst>
                  <a:outerShdw blurRad="38100" dist="38100" dir="2700000" algn="tl">
                    <a:srgbClr val="000000"/>
                  </a:outerShdw>
                </a:effectLst>
                <a:cs typeface="Times New Roman" panose="02020603050405020304" pitchFamily="18" charset="0"/>
              </a:rPr>
              <a:t>}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int main()</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B  Bobject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Bobject . Set ( 100 )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   Bobject . Display () ;</a:t>
            </a:r>
          </a:p>
          <a:p>
            <a:pPr marL="457200" indent="-457200" algn="just">
              <a:buClr>
                <a:srgbClr val="FF3300"/>
              </a:buClr>
              <a:buFont typeface="Wingdings" panose="05000000000000000000" pitchFamily="2" charset="2"/>
              <a:buNone/>
              <a:defRPr/>
            </a:pPr>
            <a:r>
              <a:rPr lang="en-US" altLang="zh-CN" sz="1800">
                <a:cs typeface="Times New Roman" panose="02020603050405020304" pitchFamily="18" charset="0"/>
              </a:rPr>
              <a:t>}</a:t>
            </a:r>
          </a:p>
        </p:txBody>
      </p:sp>
      <p:sp>
        <p:nvSpPr>
          <p:cNvPr id="1352709" name="AutoShape 5"/>
          <p:cNvSpPr/>
          <p:nvPr/>
        </p:nvSpPr>
        <p:spPr bwMode="auto">
          <a:xfrm>
            <a:off x="5076825" y="1957388"/>
            <a:ext cx="2438400" cy="990600"/>
          </a:xfrm>
          <a:prstGeom prst="borderCallout2">
            <a:avLst>
              <a:gd name="adj1" fmla="val 11537"/>
              <a:gd name="adj2" fmla="val -3125"/>
              <a:gd name="adj3" fmla="val 11537"/>
              <a:gd name="adj4" fmla="val -29231"/>
              <a:gd name="adj5" fmla="val 110417"/>
              <a:gd name="adj6" fmla="val -112630"/>
            </a:avLst>
          </a:prstGeom>
          <a:solidFill>
            <a:srgbClr val="F5F6FD"/>
          </a:solidFill>
          <a:ln w="19050" cap="sq">
            <a:solidFill>
              <a:srgbClr val="FF3300"/>
            </a:solidFill>
            <a:miter lim="800000"/>
            <a:headEnd type="none" w="sm" len="sm"/>
            <a:tailEnd type="oval" w="lg" len="lg"/>
          </a:ln>
        </p:spPr>
        <p:txBody>
          <a:bodyPr/>
          <a:lstStyle/>
          <a:p>
            <a:pPr eaLnBrk="0" hangingPunct="0">
              <a:lnSpc>
                <a:spcPct val="150000"/>
              </a:lnSpc>
              <a:spcBef>
                <a:spcPct val="50000"/>
              </a:spcBef>
            </a:pPr>
            <a:r>
              <a:rPr lang="en-US" altLang="zh-CN" sz="1800" b="1"/>
              <a:t>B</a:t>
            </a:r>
            <a:r>
              <a:rPr lang="zh-CN" altLang="en-US" sz="1800" b="1"/>
              <a:t>类没有数据成员</a:t>
            </a:r>
          </a:p>
          <a:p>
            <a:pPr eaLnBrk="0" hangingPunct="0">
              <a:lnSpc>
                <a:spcPct val="90000"/>
              </a:lnSpc>
              <a:spcBef>
                <a:spcPct val="50000"/>
              </a:spcBef>
            </a:pPr>
            <a:r>
              <a:rPr lang="zh-CN" altLang="en-US" sz="1800" b="1"/>
              <a:t>仅提供对</a:t>
            </a:r>
            <a:r>
              <a:rPr lang="en-US" altLang="zh-CN" sz="1800" b="1"/>
              <a:t>A</a:t>
            </a:r>
            <a:r>
              <a:rPr lang="zh-CN" altLang="en-US" sz="1800" b="1"/>
              <a:t>类的操作</a:t>
            </a:r>
          </a:p>
        </p:txBody>
      </p:sp>
      <p:sp>
        <p:nvSpPr>
          <p:cNvPr id="249860" name="Text Box 6"/>
          <p:cNvSpPr txBox="1">
            <a:spLocks noChangeArrowheads="1"/>
          </p:cNvSpPr>
          <p:nvPr/>
        </p:nvSpPr>
        <p:spPr bwMode="auto">
          <a:xfrm>
            <a:off x="1371600" y="3644900"/>
            <a:ext cx="5286375" cy="971550"/>
          </a:xfrm>
          <a:prstGeom prst="rect">
            <a:avLst/>
          </a:prstGeom>
          <a:gradFill rotWithShape="0">
            <a:gsLst>
              <a:gs pos="0">
                <a:srgbClr val="FFCCFF"/>
              </a:gs>
              <a:gs pos="100000">
                <a:srgbClr val="FFFFFF"/>
              </a:gs>
            </a:gsLst>
            <a:lin ang="5400000" scaled="1"/>
          </a:gradFill>
          <a:ln w="9525">
            <a:miter lim="800000"/>
          </a:ln>
          <a:scene3d>
            <a:camera prst="legacyPerspectiveTop"/>
            <a:lightRig rig="legacyFlat3" dir="b"/>
          </a:scene3d>
          <a:sp3d extrusionH="430200" prstMaterial="legacyMatte">
            <a:bevelT w="13500" h="13500" prst="angle"/>
            <a:bevelB w="13500" h="13500" prst="angle"/>
            <a:extrusionClr>
              <a:srgbClr val="FFCCFF"/>
            </a:extrusionClr>
          </a:sp3d>
        </p:spPr>
        <p:txBody>
          <a:bodyPr wrap="none">
            <a:spAutoFit/>
            <a:flatTx/>
          </a:bodyPr>
          <a:lstStyle/>
          <a:p>
            <a:pPr algn="l">
              <a:lnSpc>
                <a:spcPct val="160000"/>
              </a:lnSpc>
            </a:pPr>
            <a:r>
              <a:rPr lang="en-US" altLang="zh-CN" sz="1800"/>
              <a:t>  void Set (</a:t>
            </a:r>
            <a:r>
              <a:rPr lang="en-US" altLang="zh-CN" sz="1800" b="1">
                <a:solidFill>
                  <a:srgbClr val="0000FF"/>
                </a:solidFill>
              </a:rPr>
              <a:t>A &amp; Aobject</a:t>
            </a:r>
            <a:r>
              <a:rPr lang="en-US" altLang="zh-CN" sz="1800"/>
              <a:t> , int i) { </a:t>
            </a:r>
            <a:r>
              <a:rPr lang="en-US" altLang="zh-CN" sz="1800" b="1" i="1">
                <a:solidFill>
                  <a:srgbClr val="0000FF"/>
                </a:solidFill>
              </a:rPr>
              <a:t>Aobject . x</a:t>
            </a:r>
            <a:r>
              <a:rPr lang="en-US" altLang="zh-CN" sz="1800"/>
              <a:t> = i ; } </a:t>
            </a:r>
          </a:p>
          <a:p>
            <a:pPr algn="l">
              <a:lnSpc>
                <a:spcPct val="160000"/>
              </a:lnSpc>
            </a:pPr>
            <a:r>
              <a:rPr lang="en-US" altLang="zh-CN" sz="1800"/>
              <a:t>  void Display (</a:t>
            </a:r>
            <a:r>
              <a:rPr lang="en-US" altLang="zh-CN" sz="1800" b="1">
                <a:solidFill>
                  <a:srgbClr val="0000FF"/>
                </a:solidFill>
              </a:rPr>
              <a:t>A &amp; Aobject</a:t>
            </a:r>
            <a:r>
              <a:rPr lang="en-US" altLang="zh-CN" sz="1800"/>
              <a:t> ) { </a:t>
            </a:r>
            <a:r>
              <a:rPr lang="en-US" altLang="zh-CN" sz="1800" b="1" i="1">
                <a:solidFill>
                  <a:srgbClr val="0000FF"/>
                </a:solidFill>
              </a:rPr>
              <a:t>Aobject . Display()</a:t>
            </a:r>
            <a:r>
              <a:rPr lang="en-US" altLang="zh-CN" sz="1800"/>
              <a:t> ; } </a:t>
            </a:r>
          </a:p>
        </p:txBody>
      </p:sp>
      <p:sp>
        <p:nvSpPr>
          <p:cNvPr id="249861" name="Rectangle 7"/>
          <p:cNvSpPr>
            <a:spLocks noGrp="1" noChangeArrowheads="1"/>
          </p:cNvSpPr>
          <p:nvPr>
            <p:ph type="title" idx="4294967295"/>
          </p:nvPr>
        </p:nvSpPr>
        <p:spPr>
          <a:xfrm>
            <a:off x="50165" y="6032"/>
            <a:ext cx="2057400" cy="381001"/>
          </a:xfrm>
          <a:prstGeom prst="rect">
            <a:avLst/>
          </a:prstGeom>
        </p:spPr>
        <p:txBody>
          <a:bodyPr/>
          <a:lstStyle/>
          <a:p>
            <a:pPr algn="l" eaLnBrk="1" hangingPunct="1"/>
            <a:r>
              <a:rPr lang="en-US" altLang="zh-CN" sz="3200">
                <a:solidFill>
                  <a:srgbClr val="FF0000"/>
                </a:solidFill>
              </a:rPr>
              <a:t>6.3.3  </a:t>
            </a:r>
            <a:r>
              <a:rPr lang="zh-CN" altLang="en-US" sz="3200">
                <a:solidFill>
                  <a:srgbClr val="FF0000"/>
                </a:solidFill>
              </a:rPr>
              <a:t>友元</a:t>
            </a:r>
          </a:p>
        </p:txBody>
      </p:sp>
      <p:sp>
        <p:nvSpPr>
          <p:cNvPr id="249862" name="Rectangle 9"/>
          <p:cNvSpPr>
            <a:spLocks noChangeArrowheads="1"/>
          </p:cNvSpPr>
          <p:nvPr/>
        </p:nvSpPr>
        <p:spPr bwMode="auto">
          <a:xfrm>
            <a:off x="5867400" y="490538"/>
            <a:ext cx="2667000" cy="396875"/>
          </a:xfrm>
          <a:prstGeom prst="rect">
            <a:avLst/>
          </a:prstGeom>
          <a:noFill/>
          <a:ln w="9525">
            <a:noFill/>
            <a:miter lim="800000"/>
          </a:ln>
        </p:spPr>
        <p:txBody>
          <a:bodyPr>
            <a:spAutoFit/>
          </a:bodyPr>
          <a:lstStyle/>
          <a:p>
            <a:pPr algn="r"/>
            <a:r>
              <a:rPr lang="zh-CN" altLang="en-US" sz="2000" b="1" i="1">
                <a:solidFill>
                  <a:srgbClr val="008000"/>
                </a:solidFill>
                <a:latin typeface="宋体" panose="02010600030101010101" pitchFamily="2" charset="-122"/>
              </a:rPr>
              <a:t>例</a:t>
            </a:r>
            <a:r>
              <a:rPr lang="en-US" altLang="zh-CN" sz="2000" b="1" i="1">
                <a:solidFill>
                  <a:srgbClr val="008000"/>
                </a:solidFill>
                <a:latin typeface="宋体" panose="02010600030101010101" pitchFamily="2" charset="-122"/>
              </a:rPr>
              <a:t>6-23  </a:t>
            </a:r>
            <a:r>
              <a:rPr lang="zh-CN" altLang="en-US" sz="2000" b="1" i="1">
                <a:solidFill>
                  <a:srgbClr val="008000"/>
                </a:solidFill>
                <a:latin typeface="宋体" panose="02010600030101010101" pitchFamily="2" charset="-122"/>
              </a:rPr>
              <a:t>演示友元类</a:t>
            </a:r>
            <a:r>
              <a:rPr lang="zh-CN" altLang="en-US" sz="2000" b="1" i="1">
                <a:solidFill>
                  <a:srgbClr val="008000"/>
                </a:solidFill>
              </a:rPr>
              <a:t> </a:t>
            </a:r>
          </a:p>
        </p:txBody>
      </p:sp>
      <p:pic>
        <p:nvPicPr>
          <p:cNvPr id="249863" name="Picture 10"/>
          <p:cNvPicPr>
            <a:picLocks noChangeAspect="1" noChangeArrowheads="1"/>
          </p:cNvPicPr>
          <p:nvPr/>
        </p:nvPicPr>
        <p:blipFill>
          <a:blip r:embed="rId2"/>
          <a:srcRect/>
          <a:stretch>
            <a:fillRect/>
          </a:stretch>
        </p:blipFill>
        <p:spPr bwMode="auto">
          <a:xfrm>
            <a:off x="4932363" y="4724400"/>
            <a:ext cx="3354387" cy="134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352709"/>
                                        </p:tgtEl>
                                        <p:attrNameLst>
                                          <p:attrName>style.visibility</p:attrName>
                                        </p:attrNameLst>
                                      </p:cBhvr>
                                      <p:to>
                                        <p:strVal val="visible"/>
                                      </p:to>
                                    </p:set>
                                    <p:animEffect transition="in" filter="barn(outHorizontal)">
                                      <p:cBhvr>
                                        <p:cTn id="7" dur="500"/>
                                        <p:tgtEl>
                                          <p:spTgt spid="135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9" grpId="0" bldLvl="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ext Box 2"/>
          <p:cNvSpPr txBox="1">
            <a:spLocks noChangeArrowheads="1"/>
          </p:cNvSpPr>
          <p:nvPr/>
        </p:nvSpPr>
        <p:spPr bwMode="auto">
          <a:xfrm>
            <a:off x="838200" y="266700"/>
            <a:ext cx="7086600" cy="6164263"/>
          </a:xfrm>
          <a:prstGeom prst="rect">
            <a:avLst/>
          </a:prstGeom>
          <a:noFill/>
          <a:ln w="9525">
            <a:noFill/>
            <a:miter lim="800000"/>
          </a:ln>
          <a:effectLst/>
        </p:spPr>
        <p:txBody>
          <a:bodyPr>
            <a:spAutoFit/>
          </a:bodyPr>
          <a:lstStyle/>
          <a:p>
            <a:pPr algn="just">
              <a:buClr>
                <a:schemeClr val="accent2"/>
              </a:buClr>
              <a:buFont typeface="Wingdings" panose="05000000000000000000" pitchFamily="2" charset="2"/>
              <a:buNone/>
            </a:pPr>
            <a:r>
              <a:rPr lang="en-US" altLang="zh-CN" sz="1800"/>
              <a:t>#include&lt;iostream&gt;	</a:t>
            </a:r>
            <a:r>
              <a:rPr lang="en-US" altLang="zh-CN" sz="2000" b="1" i="1">
                <a:solidFill>
                  <a:schemeClr val="folHlink"/>
                </a:solidFill>
              </a:rPr>
              <a:t>//</a:t>
            </a:r>
            <a:r>
              <a:rPr lang="zh-CN" altLang="en-US" sz="2000" b="1" i="1">
                <a:solidFill>
                  <a:schemeClr val="folHlink"/>
                </a:solidFill>
              </a:rPr>
              <a:t>例</a:t>
            </a:r>
            <a:r>
              <a:rPr lang="en-US" altLang="zh-CN" sz="2000" b="1" i="1">
                <a:solidFill>
                  <a:schemeClr val="folHlink"/>
                </a:solidFill>
              </a:rPr>
              <a:t>8-4</a:t>
            </a:r>
            <a:endParaRPr lang="en-US" altLang="zh-CN" sz="1800"/>
          </a:p>
          <a:p>
            <a:pPr algn="just">
              <a:buClr>
                <a:schemeClr val="accent2"/>
              </a:buClr>
              <a:buFont typeface="Wingdings" panose="05000000000000000000" pitchFamily="2" charset="2"/>
              <a:buNone/>
            </a:pPr>
            <a:r>
              <a:rPr lang="en-US" altLang="zh-CN" sz="1800"/>
              <a:t>using namespace std ;</a:t>
            </a:r>
          </a:p>
          <a:p>
            <a:pPr algn="just">
              <a:buClr>
                <a:schemeClr val="accent2"/>
              </a:buClr>
              <a:buFont typeface="Wingdings" panose="05000000000000000000" pitchFamily="2" charset="2"/>
              <a:buNone/>
            </a:pPr>
            <a:r>
              <a:rPr lang="en-US" altLang="zh-CN" sz="1800"/>
              <a:t>class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a1, a2 ;</a:t>
            </a:r>
          </a:p>
          <a:p>
            <a:pPr algn="just">
              <a:buClr>
                <a:schemeClr val="accent2"/>
              </a:buClr>
              <a:buFont typeface="Wingdings" panose="05000000000000000000" pitchFamily="2" charset="2"/>
              <a:buNone/>
            </a:pPr>
            <a:r>
              <a:rPr lang="en-US" altLang="zh-CN" sz="1800"/>
              <a:t>      A( int i1=0, int i2=0 ) { a1 = i1; a2 = i2; }</a:t>
            </a:r>
          </a:p>
          <a:p>
            <a:pPr algn="just">
              <a:buClr>
                <a:schemeClr val="accent2"/>
              </a:buClr>
              <a:buFont typeface="Wingdings" panose="05000000000000000000" pitchFamily="2" charset="2"/>
              <a:buNone/>
            </a:pPr>
            <a:r>
              <a:rPr lang="en-US" altLang="zh-CN" sz="1800"/>
              <a:t>      </a:t>
            </a:r>
            <a:r>
              <a:rPr lang="en-US" altLang="zh-CN" sz="1800" b="1">
                <a:solidFill>
                  <a:srgbClr val="0000FF"/>
                </a:solidFill>
              </a:rPr>
              <a:t>void print() </a:t>
            </a:r>
          </a:p>
          <a:p>
            <a:pPr algn="just">
              <a:buClr>
                <a:schemeClr val="accent2"/>
              </a:buClr>
              <a:buFont typeface="Wingdings" panose="05000000000000000000" pitchFamily="2" charset="2"/>
              <a:buNone/>
            </a:pPr>
            <a:r>
              <a:rPr lang="en-US" altLang="zh-CN" sz="1800" b="1">
                <a:solidFill>
                  <a:srgbClr val="0000FF"/>
                </a:solidFill>
              </a:rPr>
              <a:t>         { cout &lt;&lt; "a1=" &lt;&lt; a1 &lt;&lt; '\t' &lt;&lt; "a2=" &lt;&lt; a2 &lt;&lt; endl ; }</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class B : public A</a:t>
            </a:r>
          </a:p>
          <a:p>
            <a:pPr algn="just">
              <a:buClr>
                <a:schemeClr val="accent2"/>
              </a:buClr>
              <a:buFont typeface="Wingdings" panose="05000000000000000000" pitchFamily="2" charset="2"/>
              <a:buNone/>
            </a:pPr>
            <a:r>
              <a:rPr lang="en-US" altLang="zh-CN" sz="1800"/>
              <a:t>{ public:	</a:t>
            </a:r>
          </a:p>
          <a:p>
            <a:pPr algn="just">
              <a:buClr>
                <a:schemeClr val="accent2"/>
              </a:buClr>
              <a:buFont typeface="Wingdings" panose="05000000000000000000" pitchFamily="2" charset="2"/>
              <a:buNone/>
            </a:pPr>
            <a:r>
              <a:rPr lang="en-US" altLang="zh-CN" sz="1800"/>
              <a:t>       int b1, b2 ;</a:t>
            </a:r>
          </a:p>
          <a:p>
            <a:pPr algn="just">
              <a:buClr>
                <a:schemeClr val="accent2"/>
              </a:buClr>
              <a:buFont typeface="Wingdings" panose="05000000000000000000" pitchFamily="2" charset="2"/>
              <a:buNone/>
            </a:pPr>
            <a:r>
              <a:rPr lang="en-US" altLang="zh-CN" sz="1800"/>
              <a:t>       B( int j1=1, int j2=1 ) { b1 = j1; b2 = j2; }</a:t>
            </a:r>
          </a:p>
          <a:p>
            <a:pPr algn="just">
              <a:buClr>
                <a:schemeClr val="accent2"/>
              </a:buClr>
              <a:buFont typeface="Wingdings" panose="05000000000000000000" pitchFamily="2" charset="2"/>
              <a:buNone/>
            </a:pPr>
            <a:r>
              <a:rPr lang="en-US" altLang="zh-CN" sz="1800"/>
              <a:t>       </a:t>
            </a:r>
            <a:r>
              <a:rPr lang="en-US" altLang="zh-CN" sz="1800" b="1">
                <a:solidFill>
                  <a:srgbClr val="0000FF"/>
                </a:solidFill>
                <a:effectLst>
                  <a:outerShdw blurRad="38100" dist="38100" dir="2700000" algn="tl">
                    <a:srgbClr val="000000"/>
                  </a:outerShdw>
                </a:effectLst>
              </a:rPr>
              <a:t>void print()	</a:t>
            </a:r>
            <a:r>
              <a:rPr lang="en-US" altLang="zh-CN" sz="1800"/>
              <a:t>	</a:t>
            </a:r>
            <a:r>
              <a:rPr lang="en-US" altLang="zh-CN" sz="1800" b="1" i="1">
                <a:solidFill>
                  <a:srgbClr val="008000"/>
                </a:solidFill>
              </a:rPr>
              <a:t>//</a:t>
            </a:r>
            <a:r>
              <a:rPr lang="zh-CN" altLang="en-US" sz="1800" b="1" i="1">
                <a:solidFill>
                  <a:srgbClr val="008000"/>
                </a:solidFill>
              </a:rPr>
              <a:t>定义同名函数</a:t>
            </a:r>
          </a:p>
          <a:p>
            <a:pPr algn="just">
              <a:buClr>
                <a:schemeClr val="accent2"/>
              </a:buClr>
              <a:buFont typeface="Wingdings" panose="05000000000000000000" pitchFamily="2" charset="2"/>
              <a:buNone/>
            </a:pPr>
            <a:r>
              <a:rPr lang="zh-CN" altLang="en-US" sz="1800"/>
              <a:t>         </a:t>
            </a:r>
            <a:r>
              <a:rPr lang="en-US" altLang="zh-CN" sz="1800" b="1">
                <a:solidFill>
                  <a:srgbClr val="0000FF"/>
                </a:solidFill>
                <a:effectLst>
                  <a:outerShdw blurRad="38100" dist="38100" dir="2700000" algn="tl">
                    <a:srgbClr val="000000"/>
                  </a:outerShdw>
                </a:effectLst>
              </a:rPr>
              <a:t>{ cout &lt;&lt; "b1=" &lt;&lt; b1 &lt;&lt; '\t' &lt;&lt; "b2=" &lt;&lt; b2 &lt;&lt; endl ; }</a:t>
            </a:r>
          </a:p>
          <a:p>
            <a:pPr algn="just">
              <a:buClr>
                <a:schemeClr val="accent2"/>
              </a:buClr>
              <a:buFont typeface="Wingdings" panose="05000000000000000000" pitchFamily="2" charset="2"/>
              <a:buNone/>
            </a:pPr>
            <a:r>
              <a:rPr lang="en-US" altLang="zh-CN" sz="1800"/>
              <a:t>      void printAB()</a:t>
            </a:r>
          </a:p>
          <a:p>
            <a:pPr algn="just">
              <a:buClr>
                <a:schemeClr val="accent2"/>
              </a:buClr>
              <a:buFont typeface="Wingdings" panose="05000000000000000000" pitchFamily="2" charset="2"/>
              <a:buNone/>
            </a:pPr>
            <a:r>
              <a:rPr lang="en-US" altLang="zh-CN" sz="1800"/>
              <a:t>        { A::print() ;		</a:t>
            </a:r>
            <a:r>
              <a:rPr lang="en-US" altLang="zh-CN" sz="1800" b="1" i="1">
                <a:solidFill>
                  <a:srgbClr val="008000"/>
                </a:solidFill>
              </a:rPr>
              <a:t>//</a:t>
            </a:r>
            <a:r>
              <a:rPr lang="zh-CN" altLang="en-US" sz="1800" b="1" i="1">
                <a:solidFill>
                  <a:srgbClr val="008000"/>
                </a:solidFill>
              </a:rPr>
              <a:t>派生类对象调用基类版本同名成员函数</a:t>
            </a:r>
          </a:p>
          <a:p>
            <a:pPr algn="just">
              <a:buClr>
                <a:schemeClr val="accent2"/>
              </a:buClr>
              <a:buFont typeface="Wingdings" panose="05000000000000000000" pitchFamily="2" charset="2"/>
              <a:buNone/>
            </a:pPr>
            <a:r>
              <a:rPr lang="zh-CN" altLang="en-US" sz="1800"/>
              <a:t>           </a:t>
            </a:r>
            <a:r>
              <a:rPr lang="en-US" altLang="zh-CN" sz="1800">
                <a:effectLst>
                  <a:outerShdw blurRad="38100" dist="38100" dir="2700000" algn="tl">
                    <a:srgbClr val="FFFFFF"/>
                  </a:outerShdw>
                </a:effectLst>
              </a:rPr>
              <a:t>print() ;</a:t>
            </a:r>
            <a:r>
              <a:rPr lang="en-US" altLang="zh-CN" sz="1800"/>
              <a:t>		</a:t>
            </a:r>
            <a:r>
              <a:rPr lang="en-US" altLang="zh-CN" sz="1800" b="1" i="1">
                <a:solidFill>
                  <a:srgbClr val="008000"/>
                </a:solidFill>
              </a:rPr>
              <a:t>//</a:t>
            </a:r>
            <a:r>
              <a:rPr lang="zh-CN" altLang="en-US" sz="1800" b="1" i="1">
                <a:solidFill>
                  <a:srgbClr val="008000"/>
                </a:solidFill>
              </a:rPr>
              <a:t>派生类对象调用自身的成员函数</a:t>
            </a:r>
          </a:p>
          <a:p>
            <a:pPr algn="just">
              <a:buClr>
                <a:schemeClr val="accent2"/>
              </a:buClr>
              <a:buFont typeface="Wingdings" panose="05000000000000000000" pitchFamily="2" charset="2"/>
              <a:buNone/>
            </a:pPr>
            <a:r>
              <a:rPr lang="zh-CN" altLang="en-US" sz="1800"/>
              <a:t>       </a:t>
            </a:r>
            <a:r>
              <a:rPr lang="en-US" altLang="zh-CN" sz="1800"/>
              <a:t>}</a:t>
            </a:r>
          </a:p>
          <a:p>
            <a:pPr algn="just">
              <a:buClr>
                <a:schemeClr val="accent2"/>
              </a:buClr>
              <a:buFont typeface="Wingdings" panose="05000000000000000000" pitchFamily="2" charset="2"/>
              <a:buNone/>
            </a:pPr>
            <a:r>
              <a:rPr lang="en-US" altLang="zh-CN" sz="1800"/>
              <a:t>};</a:t>
            </a:r>
          </a:p>
          <a:p>
            <a:pPr algn="just">
              <a:buClr>
                <a:schemeClr val="accent2"/>
              </a:buClr>
              <a:buFont typeface="Wingdings" panose="05000000000000000000" pitchFamily="2" charset="2"/>
              <a:buNone/>
            </a:pPr>
            <a:r>
              <a:rPr lang="en-US" altLang="zh-CN" sz="1800"/>
              <a:t>int main()</a:t>
            </a:r>
          </a:p>
          <a:p>
            <a:pPr algn="just">
              <a:buClr>
                <a:schemeClr val="accent2"/>
              </a:buClr>
              <a:buFont typeface="Wingdings" panose="05000000000000000000" pitchFamily="2" charset="2"/>
              <a:buNone/>
            </a:pPr>
            <a:r>
              <a:rPr lang="en-US" altLang="zh-CN" sz="1800"/>
              <a:t>{ B  b ;        b.A::print();	b.printAB();  }</a:t>
            </a:r>
          </a:p>
        </p:txBody>
      </p:sp>
      <p:sp>
        <p:nvSpPr>
          <p:cNvPr id="636931" name="Rectangle 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8.2.2  </a:t>
            </a:r>
            <a:r>
              <a:rPr lang="zh-CN" altLang="en-US" sz="100">
                <a:solidFill>
                  <a:schemeClr val="bg1"/>
                </a:solidFill>
                <a:latin typeface="宋体" panose="02010600030101010101" pitchFamily="2" charset="-122"/>
              </a:rPr>
              <a:t>重名成员</a:t>
            </a:r>
            <a:endParaRPr lang="zh-CN" altLang="en-US" sz="100">
              <a:solidFill>
                <a:schemeClr val="bg1"/>
              </a:solidFill>
            </a:endParaRPr>
          </a:p>
        </p:txBody>
      </p:sp>
      <p:sp>
        <p:nvSpPr>
          <p:cNvPr id="636932" name="Rectangle 4"/>
          <p:cNvSpPr>
            <a:spLocks noChangeArrowheads="1"/>
          </p:cNvSpPr>
          <p:nvPr/>
        </p:nvSpPr>
        <p:spPr bwMode="auto">
          <a:xfrm>
            <a:off x="6562725" y="304800"/>
            <a:ext cx="2317750" cy="457200"/>
          </a:xfrm>
          <a:prstGeom prst="rect">
            <a:avLst/>
          </a:prstGeom>
          <a:noFill/>
          <a:ln w="9525">
            <a:noFill/>
            <a:miter lim="800000"/>
          </a:ln>
          <a:effectLst/>
        </p:spPr>
        <p:txBody>
          <a:bodyPr wrap="none">
            <a:spAutoFit/>
          </a:bodyPr>
          <a:lstStyle/>
          <a:p>
            <a:r>
              <a:rPr lang="en-US" altLang="zh-CN" b="1" i="1">
                <a:solidFill>
                  <a:srgbClr val="008000"/>
                </a:solidFill>
                <a:latin typeface="楷体_GB2312" pitchFamily="49" charset="-122"/>
              </a:rPr>
              <a:t>2.</a:t>
            </a:r>
            <a:r>
              <a:rPr lang="zh-CN" altLang="en-US" b="1" i="1">
                <a:solidFill>
                  <a:srgbClr val="008000"/>
                </a:solidFill>
                <a:latin typeface="楷体_GB2312" pitchFamily="49" charset="-122"/>
              </a:rPr>
              <a:t>重名成员函数</a:t>
            </a:r>
          </a:p>
        </p:txBody>
      </p:sp>
      <p:sp>
        <p:nvSpPr>
          <p:cNvPr id="636933" name="Text Box 5"/>
          <p:cNvSpPr txBox="1">
            <a:spLocks noChangeArrowheads="1"/>
          </p:cNvSpPr>
          <p:nvPr/>
        </p:nvSpPr>
        <p:spPr bwMode="auto">
          <a:xfrm>
            <a:off x="4572000" y="1600200"/>
            <a:ext cx="4392613" cy="3797300"/>
          </a:xfrm>
          <a:prstGeom prst="rect">
            <a:avLst/>
          </a:prstGeom>
          <a:gradFill rotWithShape="0">
            <a:gsLst>
              <a:gs pos="0">
                <a:srgbClr val="FFFFFF"/>
              </a:gs>
              <a:gs pos="100000">
                <a:srgbClr val="FF99FF"/>
              </a:gs>
            </a:gsLst>
            <a:lin ang="5400000" scaled="1"/>
          </a:gradFill>
          <a:ln w="9525">
            <a:noFill/>
            <a:miter lim="800000"/>
          </a:ln>
          <a:effectLst>
            <a:outerShdw dist="107763" dir="2700000" algn="ctr" rotWithShape="0">
              <a:schemeClr val="bg2"/>
            </a:outerShdw>
          </a:effectLst>
        </p:spPr>
        <p:txBody>
          <a:bodyPr>
            <a:spAutoFit/>
          </a:bodyPr>
          <a:lstStyle/>
          <a:p>
            <a:pPr algn="l">
              <a:lnSpc>
                <a:spcPct val="170000"/>
              </a:lnSpc>
            </a:pPr>
            <a:r>
              <a:rPr lang="zh-CN" altLang="en-US" sz="1800" b="1">
                <a:latin typeface="Arial Unicode MS" pitchFamily="34" charset="-122"/>
                <a:ea typeface="Arial Unicode MS" pitchFamily="34" charset="-122"/>
                <a:cs typeface="Arial Unicode MS" pitchFamily="34" charset="-122"/>
              </a:rPr>
              <a:t>通过继承，类</a:t>
            </a:r>
            <a:r>
              <a:rPr lang="en-US" altLang="zh-CN" sz="1800" b="1">
                <a:latin typeface="Arial Unicode MS" pitchFamily="34" charset="-122"/>
                <a:ea typeface="Arial Unicode MS" pitchFamily="34" charset="-122"/>
                <a:cs typeface="Arial Unicode MS" pitchFamily="34" charset="-122"/>
              </a:rPr>
              <a:t>B</a:t>
            </a:r>
            <a:r>
              <a:rPr lang="zh-CN" altLang="en-US" sz="1800" b="1">
                <a:latin typeface="Arial Unicode MS" pitchFamily="34" charset="-122"/>
                <a:ea typeface="Arial Unicode MS" pitchFamily="34" charset="-122"/>
                <a:cs typeface="Arial Unicode MS" pitchFamily="34" charset="-122"/>
              </a:rPr>
              <a:t>具有两个同名成员函数</a:t>
            </a:r>
          </a:p>
          <a:p>
            <a:pPr algn="l">
              <a:lnSpc>
                <a:spcPct val="170000"/>
              </a:lnSpc>
            </a:pPr>
            <a:r>
              <a:rPr lang="en-US" altLang="zh-CN" sz="1800" b="1">
                <a:latin typeface="Arial Unicode MS" pitchFamily="34" charset="-122"/>
                <a:ea typeface="Arial Unicode MS" pitchFamily="34" charset="-122"/>
                <a:cs typeface="Arial Unicode MS" pitchFamily="34" charset="-122"/>
              </a:rPr>
              <a:t>void A::print(); </a:t>
            </a:r>
          </a:p>
          <a:p>
            <a:pPr algn="l">
              <a:lnSpc>
                <a:spcPct val="170000"/>
              </a:lnSpc>
            </a:pPr>
            <a:r>
              <a:rPr lang="en-US" altLang="zh-CN" sz="1800" b="1">
                <a:latin typeface="Arial Unicode MS" pitchFamily="34" charset="-122"/>
                <a:ea typeface="Arial Unicode MS" pitchFamily="34" charset="-122"/>
                <a:cs typeface="Arial Unicode MS" pitchFamily="34" charset="-122"/>
              </a:rPr>
              <a:t>void B::print(); </a:t>
            </a:r>
          </a:p>
          <a:p>
            <a:pPr algn="l">
              <a:lnSpc>
                <a:spcPct val="140000"/>
              </a:lnSpc>
            </a:pPr>
            <a:endParaRPr lang="en-US" altLang="zh-CN" sz="1800" b="1">
              <a:latin typeface="Arial Unicode MS" pitchFamily="34" charset="-122"/>
              <a:ea typeface="Arial Unicode MS" pitchFamily="34" charset="-122"/>
              <a:cs typeface="Arial Unicode MS" pitchFamily="34" charset="-122"/>
            </a:endParaRPr>
          </a:p>
          <a:p>
            <a:pPr algn="l">
              <a:lnSpc>
                <a:spcPct val="140000"/>
              </a:lnSpc>
              <a:buClr>
                <a:srgbClr val="FF0000"/>
              </a:buClr>
              <a:buFont typeface="Wingdings" panose="05000000000000000000" pitchFamily="2" charset="2"/>
              <a:buChar char="Ø"/>
            </a:pPr>
            <a:r>
              <a:rPr lang="en-US" altLang="zh-CN" sz="1800" b="1">
                <a:latin typeface="Arial Unicode MS" pitchFamily="34" charset="-122"/>
                <a:ea typeface="Arial Unicode MS" pitchFamily="34" charset="-122"/>
                <a:cs typeface="Arial Unicode MS" pitchFamily="34" charset="-122"/>
              </a:rPr>
              <a:t> </a:t>
            </a:r>
            <a:r>
              <a:rPr lang="zh-CN" altLang="en-US" sz="1800" b="1">
                <a:latin typeface="Arial Unicode MS" pitchFamily="34" charset="-122"/>
                <a:ea typeface="Arial Unicode MS" pitchFamily="34" charset="-122"/>
                <a:cs typeface="Arial Unicode MS" pitchFamily="34" charset="-122"/>
              </a:rPr>
              <a:t>派生类也是基类，基类指针可以指向</a:t>
            </a:r>
          </a:p>
          <a:p>
            <a:pPr algn="l">
              <a:lnSpc>
                <a:spcPct val="140000"/>
              </a:lnSpc>
              <a:buClr>
                <a:srgbClr val="FF0000"/>
              </a:buClr>
              <a:buFont typeface="Wingdings" panose="05000000000000000000" pitchFamily="2" charset="2"/>
              <a:buNone/>
            </a:pPr>
            <a:r>
              <a:rPr lang="zh-CN" altLang="en-US" sz="1800" b="1">
                <a:latin typeface="Arial Unicode MS" pitchFamily="34" charset="-122"/>
                <a:ea typeface="Arial Unicode MS" pitchFamily="34" charset="-122"/>
                <a:cs typeface="Arial Unicode MS" pitchFamily="34" charset="-122"/>
              </a:rPr>
              <a:t>    派生类对象</a:t>
            </a:r>
          </a:p>
          <a:p>
            <a:pPr algn="l">
              <a:lnSpc>
                <a:spcPct val="140000"/>
              </a:lnSpc>
              <a:buClr>
                <a:srgbClr val="FF0000"/>
              </a:buClr>
              <a:buFont typeface="Wingdings" panose="05000000000000000000" pitchFamily="2" charset="2"/>
              <a:buChar char="Ø"/>
            </a:pPr>
            <a:r>
              <a:rPr lang="zh-CN" altLang="en-US" sz="1800" b="1">
                <a:latin typeface="Arial Unicode MS" pitchFamily="34" charset="-122"/>
                <a:ea typeface="Arial Unicode MS" pitchFamily="34" charset="-122"/>
                <a:cs typeface="Arial Unicode MS" pitchFamily="34" charset="-122"/>
              </a:rPr>
              <a:t> 派生类中定义与基类同名的成员函数，</a:t>
            </a:r>
          </a:p>
          <a:p>
            <a:pPr algn="l">
              <a:lnSpc>
                <a:spcPct val="140000"/>
              </a:lnSpc>
              <a:buClr>
                <a:srgbClr val="FF0000"/>
              </a:buClr>
              <a:buFont typeface="Wingdings" panose="05000000000000000000" pitchFamily="2" charset="2"/>
              <a:buNone/>
            </a:pPr>
            <a:r>
              <a:rPr lang="zh-CN" altLang="en-US" sz="1800" b="1">
                <a:latin typeface="Arial Unicode MS" pitchFamily="34" charset="-122"/>
                <a:ea typeface="Arial Unicode MS" pitchFamily="34" charset="-122"/>
                <a:cs typeface="Arial Unicode MS" pitchFamily="34" charset="-122"/>
              </a:rPr>
              <a:t>    称为重载成员函数</a:t>
            </a:r>
          </a:p>
          <a:p>
            <a:pPr algn="l">
              <a:lnSpc>
                <a:spcPct val="140000"/>
              </a:lnSpc>
              <a:buClr>
                <a:srgbClr val="FF0000"/>
              </a:buClr>
              <a:buFont typeface="Wingdings" panose="05000000000000000000" pitchFamily="2" charset="2"/>
              <a:buNone/>
            </a:pPr>
            <a:endParaRPr lang="en-US" altLang="zh-CN" sz="1800" b="1">
              <a:latin typeface="Arial Unicode MS" pitchFamily="34" charset="-122"/>
              <a:ea typeface="Arial Unicode MS" pitchFamily="34" charset="-122"/>
              <a:cs typeface="Arial Unicode MS" pitchFamily="34" charset="-122"/>
            </a:endParaRPr>
          </a:p>
        </p:txBody>
      </p:sp>
      <p:sp>
        <p:nvSpPr>
          <p:cNvPr id="636934" name="Rectangle 6"/>
          <p:cNvSpPr>
            <a:spLocks noChangeArrowheads="1"/>
          </p:cNvSpPr>
          <p:nvPr/>
        </p:nvSpPr>
        <p:spPr bwMode="auto">
          <a:xfrm>
            <a:off x="6419850" y="2224088"/>
            <a:ext cx="2343150" cy="366712"/>
          </a:xfrm>
          <a:prstGeom prst="rect">
            <a:avLst/>
          </a:prstGeom>
          <a:solidFill>
            <a:srgbClr val="FFCCFF"/>
          </a:solidFill>
          <a:ln w="9525">
            <a:noFill/>
            <a:miter lim="800000"/>
          </a:ln>
          <a:effectLst/>
        </p:spPr>
        <p:txBody>
          <a:bodyPr wrap="none">
            <a:spAutoFit/>
          </a:bodyPr>
          <a:lstStyle/>
          <a:p>
            <a:pPr algn="l"/>
            <a:r>
              <a:rPr lang="en-US" altLang="zh-CN" sz="1800" b="1" i="1">
                <a:solidFill>
                  <a:srgbClr val="0000FF"/>
                </a:solidFill>
                <a:ea typeface="Arial Unicode MS" pitchFamily="34" charset="-122"/>
                <a:cs typeface="Arial Unicode MS" pitchFamily="34" charset="-122"/>
              </a:rPr>
              <a:t>// void print( A * this );</a:t>
            </a:r>
          </a:p>
        </p:txBody>
      </p:sp>
      <p:sp>
        <p:nvSpPr>
          <p:cNvPr id="636935" name="Rectangle 7"/>
          <p:cNvSpPr>
            <a:spLocks noChangeArrowheads="1"/>
          </p:cNvSpPr>
          <p:nvPr/>
        </p:nvSpPr>
        <p:spPr bwMode="auto">
          <a:xfrm>
            <a:off x="6419850" y="2681288"/>
            <a:ext cx="2343150" cy="366712"/>
          </a:xfrm>
          <a:prstGeom prst="rect">
            <a:avLst/>
          </a:prstGeom>
          <a:solidFill>
            <a:srgbClr val="FFCCFF"/>
          </a:solidFill>
          <a:ln w="9525">
            <a:noFill/>
            <a:miter lim="800000"/>
          </a:ln>
          <a:effectLst/>
        </p:spPr>
        <p:txBody>
          <a:bodyPr wrap="none">
            <a:spAutoFit/>
          </a:bodyPr>
          <a:lstStyle/>
          <a:p>
            <a:pPr algn="l"/>
            <a:r>
              <a:rPr lang="en-US" altLang="zh-CN" sz="1800" b="1" i="1">
                <a:solidFill>
                  <a:srgbClr val="0000FF"/>
                </a:solidFill>
                <a:ea typeface="Arial Unicode MS" pitchFamily="34" charset="-122"/>
                <a:cs typeface="Arial Unicode MS" pitchFamily="34" charset="-122"/>
              </a:rPr>
              <a:t>// void print( B * this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7308850" y="188913"/>
            <a:ext cx="1655763" cy="142875"/>
          </a:xfrm>
          <a:prstGeom prst="rect">
            <a:avLst/>
          </a:prstGeom>
        </p:spPr>
        <p:txBody>
          <a:bodyPr/>
          <a:lstStyle/>
          <a:p>
            <a:r>
              <a:rPr lang="en-US" altLang="zh-CN" sz="100" dirty="0">
                <a:solidFill>
                  <a:schemeClr val="bg1"/>
                </a:solidFill>
                <a:latin typeface="宋体" panose="02010600030101010101" pitchFamily="2" charset="-122"/>
              </a:rPr>
              <a:t>8.2.3  </a:t>
            </a:r>
            <a:r>
              <a:rPr lang="zh-CN" altLang="en-US" sz="100" dirty="0">
                <a:solidFill>
                  <a:schemeClr val="bg1"/>
                </a:solidFill>
                <a:latin typeface="宋体" panose="02010600030101010101" pitchFamily="2" charset="-122"/>
              </a:rPr>
              <a:t>派生类中访问静态成员</a:t>
            </a:r>
            <a:endParaRPr lang="zh-CN" altLang="en-US" sz="100" dirty="0">
              <a:solidFill>
                <a:schemeClr val="bg1"/>
              </a:solidFill>
            </a:endParaRPr>
          </a:p>
        </p:txBody>
      </p:sp>
      <p:sp>
        <p:nvSpPr>
          <p:cNvPr id="570371" name="Text Box 3"/>
          <p:cNvSpPr txBox="1">
            <a:spLocks noChangeArrowheads="1"/>
          </p:cNvSpPr>
          <p:nvPr/>
        </p:nvSpPr>
        <p:spPr bwMode="auto">
          <a:xfrm>
            <a:off x="838200" y="1870075"/>
            <a:ext cx="7543800" cy="3387725"/>
          </a:xfrm>
          <a:prstGeom prst="rect">
            <a:avLst/>
          </a:prstGeom>
          <a:noFill/>
          <a:ln w="9525">
            <a:noFill/>
            <a:miter lim="800000"/>
          </a:ln>
          <a:effectLst/>
        </p:spPr>
        <p:txBody>
          <a:bodyPr>
            <a:spAutoFit/>
          </a:bodyPr>
          <a:lstStyle/>
          <a:p>
            <a:pPr algn="just">
              <a:lnSpc>
                <a:spcPct val="180000"/>
              </a:lnSpc>
              <a:buClr>
                <a:schemeClr val="accent2"/>
              </a:buClr>
              <a:buFont typeface="Wingdings" panose="05000000000000000000" pitchFamily="2" charset="2"/>
              <a:buChar char="Ø"/>
            </a:pPr>
            <a:r>
              <a:rPr lang="en-US" altLang="zh-CN" sz="2000" b="1">
                <a:latin typeface="Arial Unicode MS" pitchFamily="34" charset="-122"/>
              </a:rPr>
              <a:t> </a:t>
            </a:r>
            <a:r>
              <a:rPr lang="zh-CN" altLang="en-US" sz="2000" b="1">
                <a:latin typeface="Arial Unicode MS" pitchFamily="34" charset="-122"/>
              </a:rPr>
              <a:t>基类定义的静态成员，将被所有派生类共享</a:t>
            </a:r>
          </a:p>
          <a:p>
            <a:pPr algn="just">
              <a:lnSpc>
                <a:spcPct val="180000"/>
              </a:lnSpc>
              <a:buClr>
                <a:schemeClr val="accent2"/>
              </a:buClr>
              <a:buFont typeface="Wingdings" panose="05000000000000000000" pitchFamily="2" charset="2"/>
              <a:buChar char="Ø"/>
            </a:pPr>
            <a:r>
              <a:rPr lang="zh-CN" altLang="en-US" sz="2000" b="1">
                <a:latin typeface="Arial Unicode MS" pitchFamily="34" charset="-122"/>
              </a:rPr>
              <a:t> 根据静态成员自身的访问特性和派生类的继承方式，在类层次</a:t>
            </a:r>
          </a:p>
          <a:p>
            <a:pPr algn="just">
              <a:lnSpc>
                <a:spcPct val="180000"/>
              </a:lnSpc>
              <a:buClr>
                <a:schemeClr val="accent2"/>
              </a:buClr>
              <a:buFont typeface="Wingdings" panose="05000000000000000000" pitchFamily="2" charset="2"/>
              <a:buNone/>
            </a:pPr>
            <a:r>
              <a:rPr lang="zh-CN" altLang="en-US" sz="2000" b="1">
                <a:latin typeface="Arial Unicode MS" pitchFamily="34" charset="-122"/>
              </a:rPr>
              <a:t>    体系中具有不同的访问性质</a:t>
            </a:r>
            <a:r>
              <a:rPr lang="zh-CN" altLang="en-US" sz="2000" b="1">
                <a:latin typeface="Arial Unicode MS" pitchFamily="34" charset="-122"/>
                <a:ea typeface="Arial Unicode MS" pitchFamily="34" charset="-122"/>
                <a:cs typeface="Arial Unicode MS" pitchFamily="34" charset="-122"/>
              </a:rPr>
              <a:t> </a:t>
            </a:r>
          </a:p>
          <a:p>
            <a:pPr algn="just">
              <a:lnSpc>
                <a:spcPct val="180000"/>
              </a:lnSpc>
              <a:buClr>
                <a:schemeClr val="accent2"/>
              </a:buClr>
              <a:buFont typeface="Wingdings" panose="05000000000000000000" pitchFamily="2" charset="2"/>
              <a:buChar char="Ø"/>
            </a:pPr>
            <a:r>
              <a:rPr lang="zh-CN" altLang="en-US" sz="2000" b="1">
                <a:latin typeface="Arial Unicode MS" pitchFamily="34" charset="-122"/>
                <a:ea typeface="Arial Unicode MS" pitchFamily="34" charset="-122"/>
                <a:cs typeface="Arial Unicode MS" pitchFamily="34" charset="-122"/>
              </a:rPr>
              <a:t> 派生类中访问静态成员，用以下形式显式说明：</a:t>
            </a:r>
          </a:p>
          <a:p>
            <a:pPr algn="just">
              <a:lnSpc>
                <a:spcPct val="180000"/>
              </a:lnSpc>
              <a:buClr>
                <a:schemeClr val="accent2"/>
              </a:buClr>
              <a:buFont typeface="Wingdings" panose="05000000000000000000" pitchFamily="2" charset="2"/>
              <a:buNone/>
            </a:pPr>
            <a:r>
              <a:rPr lang="zh-CN" altLang="en-US" sz="2000" b="1" i="1">
                <a:latin typeface="Arial Unicode MS" pitchFamily="34" charset="-122"/>
                <a:ea typeface="Arial Unicode MS" pitchFamily="34" charset="-122"/>
                <a:cs typeface="Arial Unicode MS" pitchFamily="34" charset="-122"/>
              </a:rPr>
              <a:t>			类名</a:t>
            </a:r>
            <a:r>
              <a:rPr lang="zh-CN" altLang="en-US" sz="2000" b="1">
                <a:latin typeface="Arial Unicode MS" pitchFamily="34" charset="-122"/>
                <a:ea typeface="Arial Unicode MS" pitchFamily="34" charset="-122"/>
                <a:cs typeface="Arial Unicode MS" pitchFamily="34" charset="-122"/>
              </a:rPr>
              <a:t> </a:t>
            </a:r>
            <a:r>
              <a:rPr lang="en-US" altLang="zh-CN" sz="2000" b="1">
                <a:latin typeface="Arial Unicode MS" pitchFamily="34" charset="-122"/>
                <a:ea typeface="Arial Unicode MS" pitchFamily="34" charset="-122"/>
                <a:cs typeface="Arial Unicode MS" pitchFamily="34" charset="-122"/>
              </a:rPr>
              <a:t>:: </a:t>
            </a:r>
            <a:r>
              <a:rPr lang="zh-CN" altLang="en-US" sz="2000" b="1" i="1">
                <a:latin typeface="Arial Unicode MS" pitchFamily="34" charset="-122"/>
                <a:ea typeface="Arial Unicode MS" pitchFamily="34" charset="-122"/>
                <a:cs typeface="Arial Unicode MS" pitchFamily="34" charset="-122"/>
              </a:rPr>
              <a:t>成员</a:t>
            </a:r>
          </a:p>
          <a:p>
            <a:pPr algn="l">
              <a:lnSpc>
                <a:spcPct val="180000"/>
              </a:lnSpc>
              <a:buClr>
                <a:schemeClr val="accent2"/>
              </a:buClr>
              <a:buFont typeface="Wingdings" panose="05000000000000000000" pitchFamily="2" charset="2"/>
              <a:buNone/>
            </a:pPr>
            <a:r>
              <a:rPr lang="zh-CN" altLang="en-US" sz="2000" b="1">
                <a:latin typeface="Arial Unicode MS" pitchFamily="34" charset="-122"/>
                <a:ea typeface="Arial Unicode MS" pitchFamily="34" charset="-122"/>
                <a:cs typeface="Arial Unicode MS" pitchFamily="34" charset="-122"/>
              </a:rPr>
              <a:t>    </a:t>
            </a:r>
            <a:r>
              <a:rPr lang="zh-CN" altLang="en-US" sz="2000">
                <a:latin typeface="Arial Unicode MS" pitchFamily="34" charset="-122"/>
                <a:ea typeface="Arial Unicode MS" pitchFamily="34" charset="-122"/>
                <a:cs typeface="Arial Unicode MS" pitchFamily="34" charset="-122"/>
              </a:rPr>
              <a:t>或通过对象访问</a:t>
            </a:r>
            <a:r>
              <a:rPr lang="zh-CN" altLang="en-US" sz="2000" b="1">
                <a:latin typeface="Arial Unicode MS" pitchFamily="34" charset="-122"/>
                <a:ea typeface="Arial Unicode MS" pitchFamily="34" charset="-122"/>
                <a:cs typeface="Arial Unicode MS" pitchFamily="34" charset="-122"/>
              </a:rPr>
              <a:t>	</a:t>
            </a:r>
            <a:r>
              <a:rPr lang="zh-CN" altLang="en-US" sz="2000" b="1" i="1">
                <a:latin typeface="Arial Unicode MS" pitchFamily="34" charset="-122"/>
                <a:ea typeface="Arial Unicode MS" pitchFamily="34" charset="-122"/>
                <a:cs typeface="Arial Unicode MS" pitchFamily="34" charset="-122"/>
              </a:rPr>
              <a:t>对象名</a:t>
            </a:r>
            <a:r>
              <a:rPr lang="zh-CN" altLang="en-US" sz="2000" b="1">
                <a:latin typeface="Arial Unicode MS" pitchFamily="34" charset="-122"/>
                <a:ea typeface="Arial Unicode MS" pitchFamily="34" charset="-122"/>
                <a:cs typeface="Arial Unicode MS" pitchFamily="34" charset="-122"/>
              </a:rPr>
              <a:t> </a:t>
            </a:r>
            <a:r>
              <a:rPr lang="en-US" altLang="zh-CN" sz="2000" b="1">
                <a:latin typeface="Arial Unicode MS" pitchFamily="34" charset="-122"/>
                <a:ea typeface="Arial Unicode MS" pitchFamily="34" charset="-122"/>
                <a:cs typeface="Arial Unicode MS" pitchFamily="34" charset="-122"/>
              </a:rPr>
              <a:t>. </a:t>
            </a:r>
            <a:r>
              <a:rPr lang="zh-CN" altLang="en-US" sz="2000" b="1" i="1">
                <a:latin typeface="Arial Unicode MS" pitchFamily="34" charset="-122"/>
                <a:ea typeface="Arial Unicode MS" pitchFamily="34" charset="-122"/>
                <a:cs typeface="Arial Unicode MS" pitchFamily="34" charset="-122"/>
              </a:rPr>
              <a:t>成员</a:t>
            </a:r>
          </a:p>
        </p:txBody>
      </p:sp>
      <p:sp>
        <p:nvSpPr>
          <p:cNvPr id="570372" name="Rectangle 4"/>
          <p:cNvSpPr>
            <a:spLocks noChangeArrowheads="1"/>
          </p:cNvSpPr>
          <p:nvPr/>
        </p:nvSpPr>
        <p:spPr bwMode="auto">
          <a:xfrm>
            <a:off x="488950" y="685800"/>
            <a:ext cx="4298950" cy="457200"/>
          </a:xfrm>
          <a:prstGeom prst="rect">
            <a:avLst/>
          </a:prstGeom>
          <a:noFill/>
          <a:ln w="9525">
            <a:noFill/>
            <a:miter lim="800000"/>
          </a:ln>
          <a:effectLst/>
        </p:spPr>
        <p:txBody>
          <a:bodyPr wrap="none">
            <a:spAutoFit/>
          </a:bodyPr>
          <a:lstStyle/>
          <a:p>
            <a:r>
              <a:rPr lang="en-US" altLang="zh-CN" b="1">
                <a:solidFill>
                  <a:srgbClr val="CC3300"/>
                </a:solidFill>
                <a:latin typeface="楷体_GB2312" pitchFamily="49" charset="-122"/>
              </a:rPr>
              <a:t>8.2.3  </a:t>
            </a:r>
            <a:r>
              <a:rPr lang="zh-CN" altLang="en-US" b="1">
                <a:solidFill>
                  <a:srgbClr val="CC3300"/>
                </a:solidFill>
                <a:latin typeface="楷体_GB2312" pitchFamily="49" charset="-122"/>
              </a:rPr>
              <a:t>派生类中访问静态成员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0372"/>
                                        </p:tgtEl>
                                        <p:attrNameLst>
                                          <p:attrName>style.visibility</p:attrName>
                                        </p:attrNameLst>
                                      </p:cBhvr>
                                      <p:to>
                                        <p:strVal val="visible"/>
                                      </p:to>
                                    </p:set>
                                    <p:animEffect transition="in" filter="checkerboard(across)">
                                      <p:cBhvr>
                                        <p:cTn id="7" dur="500"/>
                                        <p:tgtEl>
                                          <p:spTgt spid="5703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0371"/>
                                        </p:tgtEl>
                                        <p:attrNameLst>
                                          <p:attrName>style.visibility</p:attrName>
                                        </p:attrNameLst>
                                      </p:cBhvr>
                                      <p:to>
                                        <p:strVal val="visible"/>
                                      </p:to>
                                    </p:set>
                                    <p:animEffect transition="in" filter="checkerboard(across)">
                                      <p:cBhvr>
                                        <p:cTn id="12" dur="500"/>
                                        <p:tgtEl>
                                          <p:spTgt spid="570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autoUpdateAnimBg="0"/>
      <p:bldP spid="570372"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Text Box 3"/>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a:t>class B</a:t>
            </a:r>
          </a:p>
          <a:p>
            <a:pPr algn="l">
              <a:lnSpc>
                <a:spcPct val="115000"/>
              </a:lnSpc>
            </a:pPr>
            <a:r>
              <a:rPr lang="en-US" altLang="zh-CN" sz="1800"/>
              <a:t>{ public:</a:t>
            </a:r>
          </a:p>
          <a:p>
            <a:pPr algn="l">
              <a:lnSpc>
                <a:spcPct val="115000"/>
              </a:lnSpc>
            </a:pPr>
            <a:r>
              <a:rPr lang="en-US" altLang="zh-CN" sz="1800"/>
              <a:t>    static void Add() { i++ ; }</a:t>
            </a:r>
          </a:p>
          <a:p>
            <a:pPr algn="l">
              <a:lnSpc>
                <a:spcPct val="115000"/>
              </a:lnSpc>
            </a:pPr>
            <a:r>
              <a:rPr lang="en-US" altLang="zh-CN" sz="1800"/>
              <a:t>    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a:t>int B::i=0;</a:t>
            </a:r>
          </a:p>
          <a:p>
            <a:pPr algn="l">
              <a:lnSpc>
                <a:spcPct val="115000"/>
              </a:lnSpc>
            </a:pPr>
            <a:r>
              <a:rPr lang="en-US" altLang="zh-CN" sz="1800"/>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571398" name="Rectangle 6"/>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571399" name="Rectangle 7"/>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571403" name="Rectangle 11"/>
          <p:cNvSpPr>
            <a:spLocks noChangeArrowheads="1"/>
          </p:cNvSpPr>
          <p:nvPr/>
        </p:nvSpPr>
        <p:spPr bwMode="auto">
          <a:xfrm>
            <a:off x="509588" y="1262063"/>
            <a:ext cx="923925" cy="366712"/>
          </a:xfrm>
          <a:prstGeom prst="rect">
            <a:avLst/>
          </a:prstGeom>
          <a:gradFill rotWithShape="0">
            <a:gsLst>
              <a:gs pos="0">
                <a:srgbClr val="FF99FF"/>
              </a:gs>
              <a:gs pos="50000">
                <a:srgbClr val="FFFFFF"/>
              </a:gs>
              <a:gs pos="100000">
                <a:srgbClr val="FF99FF"/>
              </a:gs>
            </a:gsLst>
            <a:lin ang="5400000" scaled="1"/>
          </a:gradFill>
          <a:ln w="9525">
            <a:noFill/>
            <a:miter lim="800000"/>
          </a:ln>
          <a:effectLst/>
        </p:spPr>
        <p:txBody>
          <a:bodyPr wrap="none">
            <a:spAutoFit/>
          </a:bodyPr>
          <a:lstStyle/>
          <a:p>
            <a:pPr algn="l">
              <a:lnSpc>
                <a:spcPct val="90000"/>
              </a:lnSpc>
            </a:pPr>
            <a:r>
              <a:rPr lang="en-US" altLang="zh-CN" sz="2000" b="1"/>
              <a:t>class B</a:t>
            </a:r>
          </a:p>
        </p:txBody>
      </p:sp>
      <p:sp>
        <p:nvSpPr>
          <p:cNvPr id="571404" name="Rectangle 12"/>
          <p:cNvSpPr>
            <a:spLocks noChangeArrowheads="1"/>
          </p:cNvSpPr>
          <p:nvPr/>
        </p:nvSpPr>
        <p:spPr bwMode="auto">
          <a:xfrm>
            <a:off x="509588" y="3429000"/>
            <a:ext cx="2157412" cy="366713"/>
          </a:xfrm>
          <a:prstGeom prst="rect">
            <a:avLst/>
          </a:prstGeom>
          <a:gradFill rotWithShape="0">
            <a:gsLst>
              <a:gs pos="0">
                <a:srgbClr val="FF99FF"/>
              </a:gs>
              <a:gs pos="50000">
                <a:srgbClr val="FFFFFF"/>
              </a:gs>
              <a:gs pos="100000">
                <a:srgbClr val="FF99FF"/>
              </a:gs>
            </a:gsLst>
            <a:lin ang="5400000" scaled="1"/>
          </a:gradFill>
          <a:ln w="9525">
            <a:noFill/>
            <a:miter lim="800000"/>
          </a:ln>
          <a:effectLst/>
        </p:spPr>
        <p:txBody>
          <a:bodyPr wrap="none">
            <a:spAutoFit/>
          </a:bodyPr>
          <a:lstStyle/>
          <a:p>
            <a:pPr algn="l">
              <a:lnSpc>
                <a:spcPct val="90000"/>
              </a:lnSpc>
            </a:pPr>
            <a:r>
              <a:rPr lang="en-US" altLang="zh-CN" sz="2000" b="1"/>
              <a:t>class D : private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1398"/>
                                        </p:tgtEl>
                                        <p:attrNameLst>
                                          <p:attrName>style.visibility</p:attrName>
                                        </p:attrNameLst>
                                      </p:cBhvr>
                                      <p:to>
                                        <p:strVal val="visible"/>
                                      </p:to>
                                    </p:set>
                                    <p:animEffect transition="in" filter="checkerboard(across)">
                                      <p:cBhvr>
                                        <p:cTn id="7" dur="500"/>
                                        <p:tgtEl>
                                          <p:spTgt spid="571398"/>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571395"/>
                                        </p:tgtEl>
                                        <p:attrNameLst>
                                          <p:attrName>style.visibility</p:attrName>
                                        </p:attrNameLst>
                                      </p:cBhvr>
                                      <p:to>
                                        <p:strVal val="visible"/>
                                      </p:to>
                                    </p:set>
                                    <p:animEffect transition="in" filter="blinds(horizontal)">
                                      <p:cBhvr>
                                        <p:cTn id="11" dur="500"/>
                                        <p:tgtEl>
                                          <p:spTgt spid="57139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71399"/>
                                        </p:tgtEl>
                                        <p:attrNameLst>
                                          <p:attrName>style.visibility</p:attrName>
                                        </p:attrNameLst>
                                      </p:cBhvr>
                                      <p:to>
                                        <p:strVal val="visible"/>
                                      </p:to>
                                    </p:set>
                                    <p:animEffect transition="in" filter="blinds(horizontal)">
                                      <p:cBhvr>
                                        <p:cTn id="16" dur="500"/>
                                        <p:tgtEl>
                                          <p:spTgt spid="57139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71403"/>
                                        </p:tgtEl>
                                        <p:attrNameLst>
                                          <p:attrName>style.visibility</p:attrName>
                                        </p:attrNameLst>
                                      </p:cBhvr>
                                      <p:to>
                                        <p:strVal val="visible"/>
                                      </p:to>
                                    </p:set>
                                    <p:animEffect transition="in" filter="checkerboard(across)">
                                      <p:cBhvr>
                                        <p:cTn id="21" dur="500"/>
                                        <p:tgtEl>
                                          <p:spTgt spid="57140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71404"/>
                                        </p:tgtEl>
                                        <p:attrNameLst>
                                          <p:attrName>style.visibility</p:attrName>
                                        </p:attrNameLst>
                                      </p:cBhvr>
                                      <p:to>
                                        <p:strVal val="visible"/>
                                      </p:to>
                                    </p:set>
                                    <p:animEffect transition="in" filter="checkerboard(across)">
                                      <p:cBhvr>
                                        <p:cTn id="26" dur="500"/>
                                        <p:tgtEl>
                                          <p:spTgt spid="571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autoUpdateAnimBg="0"/>
      <p:bldP spid="571398" grpId="0" autoUpdateAnimBg="0"/>
      <p:bldP spid="571399" grpId="0" autoUpdateAnimBg="0"/>
      <p:bldP spid="571403" grpId="0" animBg="1" autoUpdateAnimBg="0"/>
      <p:bldP spid="571404"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Text Box 3"/>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static void Add() { i++ ; }</a:t>
            </a:r>
          </a:p>
          <a:p>
            <a:pPr algn="l">
              <a:lnSpc>
                <a:spcPct val="115000"/>
              </a:lnSpc>
            </a:pPr>
            <a:r>
              <a:rPr lang="en-US" altLang="zh-CN" sz="1800"/>
              <a:t>    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3076" name="Rectangle 4"/>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3077" name="Rectangle 5"/>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3079" name="Rectangle 7"/>
          <p:cNvSpPr>
            <a:spLocks noChangeArrowheads="1"/>
          </p:cNvSpPr>
          <p:nvPr/>
        </p:nvSpPr>
        <p:spPr bwMode="auto">
          <a:xfrm>
            <a:off x="685800" y="1879600"/>
            <a:ext cx="2884488" cy="396875"/>
          </a:xfrm>
          <a:prstGeom prst="rect">
            <a:avLst/>
          </a:prstGeom>
          <a:solidFill>
            <a:schemeClr val="hlink"/>
          </a:solidFill>
          <a:ln w="9525">
            <a:noFill/>
            <a:miter lim="800000"/>
          </a:ln>
          <a:effectLst/>
        </p:spPr>
        <p:txBody>
          <a:bodyPr wrap="none">
            <a:spAutoFit/>
          </a:bodyPr>
          <a:lstStyle/>
          <a:p>
            <a:pPr algn="l"/>
            <a:r>
              <a:rPr lang="en-US" altLang="zh-CN" sz="2000" b="1">
                <a:solidFill>
                  <a:srgbClr val="0000FF"/>
                </a:solidFill>
              </a:rPr>
              <a:t>static void Add() { i++ ; }</a:t>
            </a:r>
          </a:p>
        </p:txBody>
      </p:sp>
      <p:sp>
        <p:nvSpPr>
          <p:cNvPr id="643080" name="AutoShape 8"/>
          <p:cNvSpPr/>
          <p:nvPr/>
        </p:nvSpPr>
        <p:spPr bwMode="auto">
          <a:xfrm>
            <a:off x="4114800" y="565150"/>
            <a:ext cx="2057400" cy="533400"/>
          </a:xfrm>
          <a:prstGeom prst="borderCallout2">
            <a:avLst>
              <a:gd name="adj1" fmla="val 21431"/>
              <a:gd name="adj2" fmla="val -3704"/>
              <a:gd name="adj3" fmla="val 21431"/>
              <a:gd name="adj4" fmla="val -20218"/>
              <a:gd name="adj5" fmla="val 217264"/>
              <a:gd name="adj6" fmla="val -7276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静态成员函数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43079"/>
                                        </p:tgtEl>
                                        <p:attrNameLst>
                                          <p:attrName>style.visibility</p:attrName>
                                        </p:attrNameLst>
                                      </p:cBhvr>
                                      <p:to>
                                        <p:strVal val="visible"/>
                                      </p:to>
                                    </p:set>
                                    <p:animEffect transition="in" filter="barn(outVertical)">
                                      <p:cBhvr>
                                        <p:cTn id="7" dur="500"/>
                                        <p:tgtEl>
                                          <p:spTgt spid="6430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43080"/>
                                        </p:tgtEl>
                                        <p:attrNameLst>
                                          <p:attrName>style.visibility</p:attrName>
                                        </p:attrNameLst>
                                      </p:cBhvr>
                                      <p:to>
                                        <p:strVal val="visible"/>
                                      </p:to>
                                    </p:set>
                                    <p:animEffect transition="in" filter="barn(outHorizontal)">
                                      <p:cBhvr>
                                        <p:cTn id="12" dur="500"/>
                                        <p:tgtEl>
                                          <p:spTgt spid="64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9" grpId="0" animBg="1" autoUpdateAnimBg="0"/>
      <p:bldP spid="64308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static void Add() { i++ ; }</a:t>
            </a:r>
          </a:p>
          <a:p>
            <a:pPr algn="l">
              <a:lnSpc>
                <a:spcPct val="115000"/>
              </a:lnSpc>
            </a:pPr>
            <a:r>
              <a:rPr lang="en-US" altLang="zh-CN" sz="1800"/>
              <a:t>    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4099"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4100"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4101" name="Rectangle 5"/>
          <p:cNvSpPr>
            <a:spLocks noChangeArrowheads="1"/>
          </p:cNvSpPr>
          <p:nvPr/>
        </p:nvSpPr>
        <p:spPr bwMode="auto">
          <a:xfrm>
            <a:off x="685800" y="2147888"/>
            <a:ext cx="1336675" cy="396875"/>
          </a:xfrm>
          <a:prstGeom prst="rect">
            <a:avLst/>
          </a:prstGeom>
          <a:solidFill>
            <a:schemeClr val="hlink"/>
          </a:solidFill>
          <a:ln w="9525">
            <a:noFill/>
            <a:miter lim="800000"/>
          </a:ln>
          <a:effectLst/>
        </p:spPr>
        <p:txBody>
          <a:bodyPr wrap="none">
            <a:spAutoFit/>
          </a:bodyPr>
          <a:lstStyle/>
          <a:p>
            <a:pPr algn="l"/>
            <a:r>
              <a:rPr lang="en-US" altLang="zh-CN" sz="2000" b="1">
                <a:solidFill>
                  <a:srgbClr val="0000FF"/>
                </a:solidFill>
              </a:rPr>
              <a:t>static int i;</a:t>
            </a:r>
          </a:p>
        </p:txBody>
      </p:sp>
      <p:sp>
        <p:nvSpPr>
          <p:cNvPr id="644102" name="AutoShape 6"/>
          <p:cNvSpPr/>
          <p:nvPr/>
        </p:nvSpPr>
        <p:spPr bwMode="auto">
          <a:xfrm>
            <a:off x="3962400" y="1022350"/>
            <a:ext cx="2057400" cy="533400"/>
          </a:xfrm>
          <a:prstGeom prst="borderCallout2">
            <a:avLst>
              <a:gd name="adj1" fmla="val 21431"/>
              <a:gd name="adj2" fmla="val -3704"/>
              <a:gd name="adj3" fmla="val 21431"/>
              <a:gd name="adj4" fmla="val -22685"/>
              <a:gd name="adj5" fmla="val 296431"/>
              <a:gd name="adj6" fmla="val -83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静态数据成员</a:t>
            </a:r>
          </a:p>
        </p:txBody>
      </p:sp>
      <p:sp>
        <p:nvSpPr>
          <p:cNvPr id="644103" name="Rectangle 7"/>
          <p:cNvSpPr>
            <a:spLocks noChangeArrowheads="1"/>
          </p:cNvSpPr>
          <p:nvPr/>
        </p:nvSpPr>
        <p:spPr bwMode="auto">
          <a:xfrm>
            <a:off x="457200" y="3084513"/>
            <a:ext cx="1306513" cy="396875"/>
          </a:xfrm>
          <a:prstGeom prst="rect">
            <a:avLst/>
          </a:prstGeom>
          <a:solidFill>
            <a:schemeClr val="hlink"/>
          </a:solidFill>
          <a:ln w="9525">
            <a:noFill/>
            <a:miter lim="800000"/>
          </a:ln>
          <a:effectLst/>
        </p:spPr>
        <p:txBody>
          <a:bodyPr wrap="none">
            <a:spAutoFit/>
          </a:bodyPr>
          <a:lstStyle/>
          <a:p>
            <a:r>
              <a:rPr lang="en-US" altLang="zh-CN" sz="2000" b="1">
                <a:solidFill>
                  <a:srgbClr val="0000FF"/>
                </a:solidFill>
              </a:rPr>
              <a:t>int B::i=0;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44101"/>
                                        </p:tgtEl>
                                        <p:attrNameLst>
                                          <p:attrName>style.visibility</p:attrName>
                                        </p:attrNameLst>
                                      </p:cBhvr>
                                      <p:to>
                                        <p:strVal val="visible"/>
                                      </p:to>
                                    </p:set>
                                    <p:animEffect transition="in" filter="barn(outVertical)">
                                      <p:cBhvr>
                                        <p:cTn id="7" dur="500"/>
                                        <p:tgtEl>
                                          <p:spTgt spid="644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44103"/>
                                        </p:tgtEl>
                                        <p:attrNameLst>
                                          <p:attrName>style.visibility</p:attrName>
                                        </p:attrNameLst>
                                      </p:cBhvr>
                                      <p:to>
                                        <p:strVal val="visible"/>
                                      </p:to>
                                    </p:set>
                                    <p:animEffect transition="in" filter="barn(outVertical)">
                                      <p:cBhvr>
                                        <p:cTn id="12" dur="500"/>
                                        <p:tgtEl>
                                          <p:spTgt spid="64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44102"/>
                                        </p:tgtEl>
                                        <p:attrNameLst>
                                          <p:attrName>style.visibility</p:attrName>
                                        </p:attrNameLst>
                                      </p:cBhvr>
                                      <p:to>
                                        <p:strVal val="visible"/>
                                      </p:to>
                                    </p:set>
                                    <p:animEffect transition="in" filter="barn(outHorizontal)">
                                      <p:cBhvr>
                                        <p:cTn id="17" dur="500"/>
                                        <p:tgtEl>
                                          <p:spTgt spid="64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1" grpId="0" animBg="1" autoUpdateAnimBg="0"/>
      <p:bldP spid="644102" grpId="0" animBg="1" autoUpdateAnimBg="0"/>
      <p:bldP spid="64410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5123"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5124"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5125" name="Rectangle 5"/>
          <p:cNvSpPr>
            <a:spLocks noChangeArrowheads="1"/>
          </p:cNvSpPr>
          <p:nvPr/>
        </p:nvSpPr>
        <p:spPr bwMode="auto">
          <a:xfrm>
            <a:off x="1066800" y="4375150"/>
            <a:ext cx="609600" cy="366713"/>
          </a:xfrm>
          <a:prstGeom prst="rect">
            <a:avLst/>
          </a:prstGeom>
          <a:solidFill>
            <a:schemeClr val="hlink"/>
          </a:solidFill>
          <a:ln w="9525">
            <a:noFill/>
            <a:miter lim="800000"/>
          </a:ln>
          <a:effectLst/>
        </p:spPr>
        <p:txBody>
          <a:bodyPr wrap="none">
            <a:spAutoFit/>
          </a:bodyPr>
          <a:lstStyle/>
          <a:p>
            <a:pPr algn="l">
              <a:lnSpc>
                <a:spcPct val="90000"/>
              </a:lnSpc>
            </a:pPr>
            <a:r>
              <a:rPr lang="en-US" altLang="zh-CN" sz="2000" b="1">
                <a:solidFill>
                  <a:srgbClr val="0000FF"/>
                </a:solidFill>
                <a:effectLst>
                  <a:outerShdw blurRad="38100" dist="38100" dir="2700000" algn="tl">
                    <a:srgbClr val="C0C0C0"/>
                  </a:outerShdw>
                </a:effectLst>
              </a:rPr>
              <a:t>i=5;</a:t>
            </a:r>
          </a:p>
        </p:txBody>
      </p:sp>
      <p:sp>
        <p:nvSpPr>
          <p:cNvPr id="645126" name="AutoShape 6"/>
          <p:cNvSpPr/>
          <p:nvPr/>
        </p:nvSpPr>
        <p:spPr bwMode="auto">
          <a:xfrm>
            <a:off x="3352800" y="2813050"/>
            <a:ext cx="3124200" cy="952500"/>
          </a:xfrm>
          <a:prstGeom prst="borderCallout2">
            <a:avLst>
              <a:gd name="adj1" fmla="val 12000"/>
              <a:gd name="adj2" fmla="val -2440"/>
              <a:gd name="adj3" fmla="val 12000"/>
              <a:gd name="adj4" fmla="val -14940"/>
              <a:gd name="adj5" fmla="val 162000"/>
              <a:gd name="adj6" fmla="val -5488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en-US" altLang="zh-CN" sz="1800" b="1"/>
              <a:t>i </a:t>
            </a:r>
            <a:r>
              <a:rPr lang="zh-CN" altLang="en-US" sz="1800" b="1"/>
              <a:t>是类</a:t>
            </a:r>
            <a:r>
              <a:rPr lang="en-US" altLang="zh-CN" sz="1800" b="1"/>
              <a:t>D</a:t>
            </a:r>
            <a:r>
              <a:rPr lang="zh-CN" altLang="en-US" sz="1800" b="1"/>
              <a:t>的私有静态数据成员类中可见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45125"/>
                                        </p:tgtEl>
                                        <p:attrNameLst>
                                          <p:attrName>style.visibility</p:attrName>
                                        </p:attrNameLst>
                                      </p:cBhvr>
                                      <p:to>
                                        <p:strVal val="visible"/>
                                      </p:to>
                                    </p:set>
                                    <p:animEffect transition="in" filter="barn(outVertical)">
                                      <p:cBhvr>
                                        <p:cTn id="7" dur="500"/>
                                        <p:tgtEl>
                                          <p:spTgt spid="645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45126"/>
                                        </p:tgtEl>
                                        <p:attrNameLst>
                                          <p:attrName>style.visibility</p:attrName>
                                        </p:attrNameLst>
                                      </p:cBhvr>
                                      <p:to>
                                        <p:strVal val="visible"/>
                                      </p:to>
                                    </p:set>
                                    <p:animEffect transition="in" filter="barn(outHorizontal)">
                                      <p:cBhvr>
                                        <p:cTn id="12" dur="500"/>
                                        <p:tgtEl>
                                          <p:spTgt spid="6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autoUpdateAnimBg="0"/>
      <p:bldP spid="645126"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6147"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6148"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6149" name="Rectangle 5"/>
          <p:cNvSpPr>
            <a:spLocks noChangeArrowheads="1"/>
          </p:cNvSpPr>
          <p:nvPr/>
        </p:nvSpPr>
        <p:spPr bwMode="auto">
          <a:xfrm>
            <a:off x="990600" y="4718050"/>
            <a:ext cx="903288" cy="366713"/>
          </a:xfrm>
          <a:prstGeom prst="rect">
            <a:avLst/>
          </a:prstGeom>
          <a:solidFill>
            <a:schemeClr val="hlink"/>
          </a:solidFill>
          <a:ln w="9525">
            <a:noFill/>
            <a:miter lim="800000"/>
          </a:ln>
          <a:effectLst/>
        </p:spPr>
        <p:txBody>
          <a:bodyPr wrap="none">
            <a:spAutoFit/>
          </a:bodyPr>
          <a:lstStyle/>
          <a:p>
            <a:pPr algn="l">
              <a:lnSpc>
                <a:spcPct val="90000"/>
              </a:lnSpc>
            </a:pPr>
            <a:r>
              <a:rPr lang="en-US" altLang="zh-CN" sz="2000" b="1">
                <a:solidFill>
                  <a:srgbClr val="0000FF"/>
                </a:solidFill>
                <a:effectLst>
                  <a:outerShdw blurRad="38100" dist="38100" dir="2700000" algn="tl">
                    <a:srgbClr val="C0C0C0"/>
                  </a:outerShdw>
                </a:effectLst>
              </a:rPr>
              <a:t>Add();</a:t>
            </a:r>
          </a:p>
        </p:txBody>
      </p:sp>
      <p:sp>
        <p:nvSpPr>
          <p:cNvPr id="646150" name="AutoShape 6"/>
          <p:cNvSpPr/>
          <p:nvPr/>
        </p:nvSpPr>
        <p:spPr bwMode="auto">
          <a:xfrm>
            <a:off x="3733800" y="2832100"/>
            <a:ext cx="3581400" cy="952500"/>
          </a:xfrm>
          <a:prstGeom prst="borderCallout2">
            <a:avLst>
              <a:gd name="adj1" fmla="val 12000"/>
              <a:gd name="adj2" fmla="val -2130"/>
              <a:gd name="adj3" fmla="val 12000"/>
              <a:gd name="adj4" fmla="val -13296"/>
              <a:gd name="adj5" fmla="val 192500"/>
              <a:gd name="adj6" fmla="val -4906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en-US" altLang="zh-CN" sz="1800" b="1"/>
              <a:t>Add()</a:t>
            </a:r>
            <a:r>
              <a:rPr lang="zh-CN" altLang="en-US" sz="1800" b="1"/>
              <a:t>是类</a:t>
            </a:r>
            <a:r>
              <a:rPr lang="en-US" altLang="zh-CN" sz="1800" b="1"/>
              <a:t>D</a:t>
            </a:r>
            <a:r>
              <a:rPr lang="zh-CN" altLang="en-US" sz="1800" b="1"/>
              <a:t>的私有静态成员函数类中可调用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46149"/>
                                        </p:tgtEl>
                                        <p:attrNameLst>
                                          <p:attrName>style.visibility</p:attrName>
                                        </p:attrNameLst>
                                      </p:cBhvr>
                                      <p:to>
                                        <p:strVal val="visible"/>
                                      </p:to>
                                    </p:set>
                                    <p:animEffect transition="in" filter="barn(outVertical)">
                                      <p:cBhvr>
                                        <p:cTn id="7" dur="500"/>
                                        <p:tgtEl>
                                          <p:spTgt spid="646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46150"/>
                                        </p:tgtEl>
                                        <p:attrNameLst>
                                          <p:attrName>style.visibility</p:attrName>
                                        </p:attrNameLst>
                                      </p:cBhvr>
                                      <p:to>
                                        <p:strVal val="visible"/>
                                      </p:to>
                                    </p:set>
                                    <p:animEffect transition="in" filter="barn(outHorizontal)">
                                      <p:cBhvr>
                                        <p:cTn id="12" dur="500"/>
                                        <p:tgtEl>
                                          <p:spTgt spid="64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9" grpId="0" animBg="1" autoUpdateAnimBg="0"/>
      <p:bldP spid="646150"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7171"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7172"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7173" name="Rectangle 5"/>
          <p:cNvSpPr>
            <a:spLocks noChangeArrowheads="1"/>
          </p:cNvSpPr>
          <p:nvPr/>
        </p:nvSpPr>
        <p:spPr bwMode="auto">
          <a:xfrm>
            <a:off x="968375" y="5013325"/>
            <a:ext cx="1241425" cy="701675"/>
          </a:xfrm>
          <a:prstGeom prst="rect">
            <a:avLst/>
          </a:prstGeom>
          <a:solidFill>
            <a:schemeClr val="hlink"/>
          </a:solidFill>
          <a:ln w="9525">
            <a:noFill/>
            <a:miter lim="800000"/>
          </a:ln>
          <a:effectLst/>
        </p:spPr>
        <p:txBody>
          <a:bodyPr wrap="none">
            <a:spAutoFit/>
          </a:bodyPr>
          <a:lstStyle/>
          <a:p>
            <a:pPr algn="l"/>
            <a:r>
              <a:rPr lang="en-US" altLang="zh-CN" sz="2000" b="1">
                <a:solidFill>
                  <a:srgbClr val="0000FF"/>
                </a:solidFill>
                <a:effectLst>
                  <a:outerShdw blurRad="38100" dist="38100" dir="2700000" algn="tl">
                    <a:srgbClr val="C0C0C0"/>
                  </a:outerShdw>
                </a:effectLst>
              </a:rPr>
              <a:t>B::i++;</a:t>
            </a:r>
          </a:p>
          <a:p>
            <a:pPr algn="l"/>
            <a:r>
              <a:rPr lang="en-US" altLang="zh-CN" sz="2000" b="1">
                <a:solidFill>
                  <a:srgbClr val="0000FF"/>
                </a:solidFill>
                <a:effectLst>
                  <a:outerShdw blurRad="38100" dist="38100" dir="2700000" algn="tl">
                    <a:srgbClr val="C0C0C0"/>
                  </a:outerShdw>
                </a:effectLst>
              </a:rPr>
              <a:t>B::Add();</a:t>
            </a:r>
          </a:p>
        </p:txBody>
      </p:sp>
      <p:sp>
        <p:nvSpPr>
          <p:cNvPr id="647174" name="AutoShape 6"/>
          <p:cNvSpPr/>
          <p:nvPr/>
        </p:nvSpPr>
        <p:spPr bwMode="auto">
          <a:xfrm>
            <a:off x="3733800" y="3194050"/>
            <a:ext cx="2743200" cy="495300"/>
          </a:xfrm>
          <a:prstGeom prst="borderCallout2">
            <a:avLst>
              <a:gd name="adj1" fmla="val 23079"/>
              <a:gd name="adj2" fmla="val -2778"/>
              <a:gd name="adj3" fmla="val 23079"/>
              <a:gd name="adj4" fmla="val -17361"/>
              <a:gd name="adj5" fmla="val 370194"/>
              <a:gd name="adj6" fmla="val -6406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访问</a:t>
            </a:r>
            <a:r>
              <a:rPr lang="en-US" altLang="zh-CN" sz="1800" b="1"/>
              <a:t>B</a:t>
            </a:r>
            <a:r>
              <a:rPr lang="zh-CN" altLang="en-US" sz="1800" b="1"/>
              <a:t>类的静态成员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7173"/>
                                        </p:tgtEl>
                                        <p:attrNameLst>
                                          <p:attrName>style.visibility</p:attrName>
                                        </p:attrNameLst>
                                      </p:cBhvr>
                                      <p:to>
                                        <p:strVal val="visible"/>
                                      </p:to>
                                    </p:set>
                                    <p:animEffect transition="in" filter="blinds(horizontal)">
                                      <p:cBhvr>
                                        <p:cTn id="7" dur="500"/>
                                        <p:tgtEl>
                                          <p:spTgt spid="647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47174"/>
                                        </p:tgtEl>
                                        <p:attrNameLst>
                                          <p:attrName>style.visibility</p:attrName>
                                        </p:attrNameLst>
                                      </p:cBhvr>
                                      <p:to>
                                        <p:strVal val="visible"/>
                                      </p:to>
                                    </p:set>
                                    <p:animEffect transition="in" filter="barn(outHorizontal)">
                                      <p:cBhvr>
                                        <p:cTn id="12" dur="500"/>
                                        <p:tgtEl>
                                          <p:spTgt spid="64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3" grpId="0" animBg="1" autoUpdateAnimBg="0"/>
      <p:bldP spid="647174"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8195"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8196"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8197" name="Rectangle 5"/>
          <p:cNvSpPr>
            <a:spLocks noChangeArrowheads="1"/>
          </p:cNvSpPr>
          <p:nvPr/>
        </p:nvSpPr>
        <p:spPr bwMode="auto">
          <a:xfrm>
            <a:off x="5427663" y="3613150"/>
            <a:ext cx="3487737" cy="396875"/>
          </a:xfrm>
          <a:prstGeom prst="rect">
            <a:avLst/>
          </a:prstGeom>
          <a:solidFill>
            <a:schemeClr val="hlink"/>
          </a:solidFill>
          <a:ln w="9525">
            <a:noFill/>
            <a:miter lim="800000"/>
          </a:ln>
          <a:effectLst/>
        </p:spPr>
        <p:txBody>
          <a:bodyPr>
            <a:spAutoFit/>
          </a:bodyPr>
          <a:lstStyle/>
          <a:p>
            <a:pPr algn="l"/>
            <a:r>
              <a:rPr lang="en-US" altLang="zh-CN" sz="2000">
                <a:solidFill>
                  <a:srgbClr val="0000FF"/>
                </a:solidFill>
                <a:effectLst>
                  <a:outerShdw blurRad="38100" dist="38100" dir="2700000" algn="tl">
                    <a:srgbClr val="C0C0C0"/>
                  </a:outerShdw>
                </a:effectLst>
              </a:rPr>
              <a:t>cout&lt;&lt;"static i="&lt;&lt;</a:t>
            </a:r>
            <a:r>
              <a:rPr lang="en-US" altLang="zh-CN" sz="2000" b="1">
                <a:solidFill>
                  <a:srgbClr val="0000FF"/>
                </a:solidFill>
                <a:effectLst>
                  <a:outerShdw blurRad="38100" dist="38100" dir="2700000" algn="tl">
                    <a:srgbClr val="C0C0C0"/>
                  </a:outerShdw>
                </a:effectLst>
              </a:rPr>
              <a:t>B::i</a:t>
            </a:r>
            <a:r>
              <a:rPr lang="en-US" altLang="zh-CN" sz="2000">
                <a:solidFill>
                  <a:srgbClr val="0000FF"/>
                </a:solidFill>
                <a:effectLst>
                  <a:outerShdw blurRad="38100" dist="38100" dir="2700000" algn="tl">
                    <a:srgbClr val="C0C0C0"/>
                  </a:outerShdw>
                </a:effectLst>
              </a:rPr>
              <a:t>&lt;&lt;endl;</a:t>
            </a:r>
          </a:p>
        </p:txBody>
      </p:sp>
      <p:sp>
        <p:nvSpPr>
          <p:cNvPr id="648198" name="AutoShape 6"/>
          <p:cNvSpPr/>
          <p:nvPr/>
        </p:nvSpPr>
        <p:spPr bwMode="auto">
          <a:xfrm>
            <a:off x="2590800" y="2012950"/>
            <a:ext cx="2743200" cy="495300"/>
          </a:xfrm>
          <a:prstGeom prst="borderCallout2">
            <a:avLst>
              <a:gd name="adj1" fmla="val 23079"/>
              <a:gd name="adj2" fmla="val 102778"/>
              <a:gd name="adj3" fmla="val 23079"/>
              <a:gd name="adj4" fmla="val 121472"/>
              <a:gd name="adj5" fmla="val 307370"/>
              <a:gd name="adj6" fmla="val 18142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访问</a:t>
            </a:r>
            <a:r>
              <a:rPr lang="en-US" altLang="zh-CN" sz="1800" b="1"/>
              <a:t>B</a:t>
            </a:r>
            <a:r>
              <a:rPr lang="zh-CN" altLang="en-US" sz="1800" b="1"/>
              <a:t>类的静态数据成员</a:t>
            </a:r>
          </a:p>
        </p:txBody>
      </p:sp>
      <p:sp>
        <p:nvSpPr>
          <p:cNvPr id="648199" name="Oval 7"/>
          <p:cNvSpPr>
            <a:spLocks noChangeArrowheads="1"/>
          </p:cNvSpPr>
          <p:nvPr/>
        </p:nvSpPr>
        <p:spPr bwMode="auto">
          <a:xfrm>
            <a:off x="7467600" y="3536950"/>
            <a:ext cx="609600" cy="5334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48197"/>
                                        </p:tgtEl>
                                        <p:attrNameLst>
                                          <p:attrName>style.visibility</p:attrName>
                                        </p:attrNameLst>
                                      </p:cBhvr>
                                      <p:to>
                                        <p:strVal val="visible"/>
                                      </p:to>
                                    </p:set>
                                    <p:animEffect transition="in" filter="blinds(vertical)">
                                      <p:cBhvr>
                                        <p:cTn id="7" dur="500"/>
                                        <p:tgtEl>
                                          <p:spTgt spid="6481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48199"/>
                                        </p:tgtEl>
                                        <p:attrNameLst>
                                          <p:attrName>style.visibility</p:attrName>
                                        </p:attrNameLst>
                                      </p:cBhvr>
                                      <p:to>
                                        <p:strVal val="visible"/>
                                      </p:to>
                                    </p:set>
                                    <p:animEffect transition="in" filter="box(out)">
                                      <p:cBhvr>
                                        <p:cTn id="12" dur="500"/>
                                        <p:tgtEl>
                                          <p:spTgt spid="648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48198"/>
                                        </p:tgtEl>
                                        <p:attrNameLst>
                                          <p:attrName>style.visibility</p:attrName>
                                        </p:attrNameLst>
                                      </p:cBhvr>
                                      <p:to>
                                        <p:strVal val="visible"/>
                                      </p:to>
                                    </p:set>
                                    <p:animEffect transition="in" filter="barn(outHorizontal)">
                                      <p:cBhvr>
                                        <p:cTn id="17" dur="500"/>
                                        <p:tgtEl>
                                          <p:spTgt spid="64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7" grpId="0" animBg="1" autoUpdateAnimBg="0"/>
      <p:bldP spid="648198" grpId="0" animBg="1" autoUpdateAnimBg="0"/>
      <p:bldP spid="64819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49219"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49220"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a:t>
            </a:r>
            <a:r>
              <a:rPr lang="en-US" altLang="zh-CN" sz="1800">
                <a:solidFill>
                  <a:srgbClr val="006600"/>
                </a:solidFill>
              </a:rPr>
              <a:t>//cout&lt;&lt;"static i="&lt;&lt;y.i&lt;&lt;endl;</a:t>
            </a:r>
          </a:p>
          <a:p>
            <a:pPr algn="l">
              <a:lnSpc>
                <a:spcPct val="120000"/>
              </a:lnSpc>
              <a:spcBef>
                <a:spcPct val="50000"/>
              </a:spcBef>
            </a:pPr>
            <a:r>
              <a:rPr lang="en-US" altLang="zh-CN" sz="1800"/>
              <a:t>}</a:t>
            </a:r>
          </a:p>
        </p:txBody>
      </p:sp>
      <p:sp>
        <p:nvSpPr>
          <p:cNvPr id="649221" name="Rectangle 5"/>
          <p:cNvSpPr>
            <a:spLocks noChangeArrowheads="1"/>
          </p:cNvSpPr>
          <p:nvPr/>
        </p:nvSpPr>
        <p:spPr bwMode="auto">
          <a:xfrm>
            <a:off x="5427663" y="4054475"/>
            <a:ext cx="3487737" cy="396875"/>
          </a:xfrm>
          <a:prstGeom prst="rect">
            <a:avLst/>
          </a:prstGeom>
          <a:solidFill>
            <a:schemeClr val="hlink"/>
          </a:solidFill>
          <a:ln w="9525">
            <a:noFill/>
            <a:miter lim="800000"/>
          </a:ln>
          <a:effectLst/>
        </p:spPr>
        <p:txBody>
          <a:bodyPr>
            <a:spAutoFit/>
          </a:bodyPr>
          <a:lstStyle/>
          <a:p>
            <a:pPr algn="l">
              <a:spcBef>
                <a:spcPct val="50000"/>
              </a:spcBef>
            </a:pPr>
            <a:r>
              <a:rPr lang="en-US" altLang="zh-CN" sz="2000">
                <a:solidFill>
                  <a:srgbClr val="0000FF"/>
                </a:solidFill>
                <a:effectLst>
                  <a:outerShdw blurRad="38100" dist="38100" dir="2700000" algn="tl">
                    <a:srgbClr val="C0C0C0"/>
                  </a:outerShdw>
                </a:effectLst>
              </a:rPr>
              <a:t>cout&lt;&lt;"static i="&lt;&lt;</a:t>
            </a:r>
            <a:r>
              <a:rPr lang="en-US" altLang="zh-CN" sz="2000" b="1">
                <a:solidFill>
                  <a:srgbClr val="0000FF"/>
                </a:solidFill>
                <a:effectLst>
                  <a:outerShdw blurRad="38100" dist="38100" dir="2700000" algn="tl">
                    <a:srgbClr val="C0C0C0"/>
                  </a:outerShdw>
                </a:effectLst>
              </a:rPr>
              <a:t>x.i</a:t>
            </a:r>
            <a:r>
              <a:rPr lang="en-US" altLang="zh-CN" sz="2000">
                <a:solidFill>
                  <a:srgbClr val="0000FF"/>
                </a:solidFill>
                <a:effectLst>
                  <a:outerShdw blurRad="38100" dist="38100" dir="2700000" algn="tl">
                    <a:srgbClr val="C0C0C0"/>
                  </a:outerShdw>
                </a:effectLst>
              </a:rPr>
              <a:t>&lt;&lt;endl;</a:t>
            </a:r>
          </a:p>
        </p:txBody>
      </p:sp>
      <p:sp>
        <p:nvSpPr>
          <p:cNvPr id="649222" name="AutoShape 6"/>
          <p:cNvSpPr/>
          <p:nvPr/>
        </p:nvSpPr>
        <p:spPr bwMode="auto">
          <a:xfrm>
            <a:off x="3276600" y="2012950"/>
            <a:ext cx="2133600" cy="914400"/>
          </a:xfrm>
          <a:prstGeom prst="borderCallout2">
            <a:avLst>
              <a:gd name="adj1" fmla="val 12500"/>
              <a:gd name="adj2" fmla="val 103569"/>
              <a:gd name="adj3" fmla="val 12500"/>
              <a:gd name="adj4" fmla="val 127606"/>
              <a:gd name="adj5" fmla="val 228472"/>
              <a:gd name="adj6" fmla="val 204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通过</a:t>
            </a:r>
            <a:r>
              <a:rPr lang="en-US" altLang="zh-CN" sz="1800" b="1"/>
              <a:t>B</a:t>
            </a:r>
            <a:r>
              <a:rPr lang="zh-CN" altLang="en-US" sz="1800" b="1"/>
              <a:t>类对象访问静态数据成员</a:t>
            </a:r>
          </a:p>
        </p:txBody>
      </p:sp>
      <p:sp>
        <p:nvSpPr>
          <p:cNvPr id="649223" name="Oval 7"/>
          <p:cNvSpPr>
            <a:spLocks noChangeArrowheads="1"/>
          </p:cNvSpPr>
          <p:nvPr/>
        </p:nvSpPr>
        <p:spPr bwMode="auto">
          <a:xfrm>
            <a:off x="7391400" y="3994150"/>
            <a:ext cx="609600" cy="5334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49221"/>
                                        </p:tgtEl>
                                        <p:attrNameLst>
                                          <p:attrName>style.visibility</p:attrName>
                                        </p:attrNameLst>
                                      </p:cBhvr>
                                      <p:to>
                                        <p:strVal val="visible"/>
                                      </p:to>
                                    </p:set>
                                    <p:animEffect transition="in" filter="blinds(vertical)">
                                      <p:cBhvr>
                                        <p:cTn id="7" dur="500"/>
                                        <p:tgtEl>
                                          <p:spTgt spid="64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49223"/>
                                        </p:tgtEl>
                                        <p:attrNameLst>
                                          <p:attrName>style.visibility</p:attrName>
                                        </p:attrNameLst>
                                      </p:cBhvr>
                                      <p:to>
                                        <p:strVal val="visible"/>
                                      </p:to>
                                    </p:set>
                                    <p:animEffect transition="in" filter="box(out)">
                                      <p:cBhvr>
                                        <p:cTn id="12" dur="500"/>
                                        <p:tgtEl>
                                          <p:spTgt spid="6492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49222"/>
                                        </p:tgtEl>
                                        <p:attrNameLst>
                                          <p:attrName>style.visibility</p:attrName>
                                        </p:attrNameLst>
                                      </p:cBhvr>
                                      <p:to>
                                        <p:strVal val="visible"/>
                                      </p:to>
                                    </p:set>
                                    <p:animEffect transition="in" filter="barn(outHorizontal)">
                                      <p:cBhvr>
                                        <p:cTn id="17" dur="500"/>
                                        <p:tgtEl>
                                          <p:spTgt spid="64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1" grpId="0" animBg="1" autoUpdateAnimBg="0"/>
      <p:bldP spid="649222" grpId="0" animBg="1" autoUpdateAnimBg="0"/>
      <p:bldP spid="6492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0437" name="Rectangle 5"/>
          <p:cNvSpPr>
            <a:spLocks noGrp="1" noChangeArrowheads="1"/>
          </p:cNvSpPr>
          <p:nvPr>
            <p:ph type="ctrTitle" idx="4294967295"/>
          </p:nvPr>
        </p:nvSpPr>
        <p:spPr>
          <a:xfrm>
            <a:off x="534988" y="333375"/>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8.1  </a:t>
            </a:r>
            <a:r>
              <a:rPr lang="zh-CN" altLang="en-US" sz="2800" b="1">
                <a:solidFill>
                  <a:srgbClr val="CC3300"/>
                </a:solidFill>
                <a:latin typeface="楷体_GB2312" pitchFamily="49" charset="-122"/>
                <a:ea typeface="楷体_GB2312" pitchFamily="49" charset="-122"/>
              </a:rPr>
              <a:t>类之间的关系 </a:t>
            </a:r>
          </a:p>
        </p:txBody>
      </p:sp>
      <p:sp>
        <p:nvSpPr>
          <p:cNvPr id="530438" name="Rectangle 6"/>
          <p:cNvSpPr>
            <a:spLocks noChangeArrowheads="1"/>
          </p:cNvSpPr>
          <p:nvPr/>
        </p:nvSpPr>
        <p:spPr bwMode="auto">
          <a:xfrm>
            <a:off x="914400" y="5538788"/>
            <a:ext cx="4524375" cy="366712"/>
          </a:xfrm>
          <a:prstGeom prst="rect">
            <a:avLst/>
          </a:prstGeom>
          <a:noFill/>
          <a:ln w="28575">
            <a:noFill/>
            <a:miter lim="800000"/>
            <a:headEnd type="none" w="sm" len="med"/>
          </a:ln>
          <a:effectLst/>
        </p:spPr>
        <p:txBody>
          <a:bodyPr wrap="none" lIns="90000" tIns="46800" rIns="90000" bIns="46800">
            <a:spAutoFit/>
          </a:bodyPr>
          <a:lstStyle/>
          <a:p>
            <a:r>
              <a:rPr lang="zh-CN" altLang="en-US" sz="1800" b="1" i="1">
                <a:solidFill>
                  <a:srgbClr val="0000FF"/>
                </a:solidFill>
                <a:latin typeface="黑体" panose="02010609060101010101" pitchFamily="2" charset="-122"/>
                <a:ea typeface="黑体" panose="02010609060101010101" pitchFamily="2" charset="-122"/>
              </a:rPr>
              <a:t>不具有对称性</a:t>
            </a:r>
            <a:r>
              <a:rPr lang="zh-CN" altLang="en-US" sz="1800">
                <a:latin typeface="黑体" panose="02010609060101010101" pitchFamily="2" charset="-122"/>
                <a:ea typeface="黑体" panose="02010609060101010101" pitchFamily="2" charset="-122"/>
              </a:rPr>
              <a:t>    不是所有植物都属于蕨类</a:t>
            </a:r>
          </a:p>
        </p:txBody>
      </p:sp>
      <p:sp>
        <p:nvSpPr>
          <p:cNvPr id="530439" name="Rectangle 7"/>
          <p:cNvSpPr>
            <a:spLocks noChangeArrowheads="1"/>
          </p:cNvSpPr>
          <p:nvPr/>
        </p:nvSpPr>
        <p:spPr bwMode="auto">
          <a:xfrm>
            <a:off x="908050" y="5024438"/>
            <a:ext cx="7042150" cy="366712"/>
          </a:xfrm>
          <a:prstGeom prst="rect">
            <a:avLst/>
          </a:prstGeom>
          <a:noFill/>
          <a:ln w="9525">
            <a:noFill/>
            <a:miter lim="800000"/>
          </a:ln>
          <a:effectLst/>
        </p:spPr>
        <p:txBody>
          <a:bodyPr wrap="none">
            <a:spAutoFit/>
          </a:bodyPr>
          <a:lstStyle/>
          <a:p>
            <a:r>
              <a:rPr lang="zh-CN" altLang="en-US" sz="1800" b="1" i="1">
                <a:solidFill>
                  <a:srgbClr val="0000FF"/>
                </a:solidFill>
                <a:latin typeface="黑体" panose="02010609060101010101" pitchFamily="2" charset="-122"/>
                <a:ea typeface="黑体" panose="02010609060101010101" pitchFamily="2" charset="-122"/>
              </a:rPr>
              <a:t>传递性</a:t>
            </a:r>
            <a:r>
              <a:rPr lang="zh-CN" altLang="en-US" sz="1800" b="1">
                <a:latin typeface="黑体" panose="02010609060101010101" pitchFamily="2" charset="-122"/>
                <a:ea typeface="黑体" panose="02010609060101010101" pitchFamily="2" charset="-122"/>
              </a:rPr>
              <a:t>  </a:t>
            </a:r>
            <a:r>
              <a:rPr lang="zh-CN" altLang="en-US" sz="1800">
                <a:latin typeface="黑体" panose="02010609060101010101" pitchFamily="2" charset="-122"/>
                <a:ea typeface="黑体" panose="02010609060101010101" pitchFamily="2" charset="-122"/>
              </a:rPr>
              <a:t>高等植物、蕨类植物、芒萁都是植物，具有植物的共同特征</a:t>
            </a:r>
          </a:p>
        </p:txBody>
      </p:sp>
      <p:sp>
        <p:nvSpPr>
          <p:cNvPr id="530440" name="Text Box 8"/>
          <p:cNvSpPr txBox="1">
            <a:spLocks noChangeArrowheads="1"/>
          </p:cNvSpPr>
          <p:nvPr/>
        </p:nvSpPr>
        <p:spPr bwMode="auto">
          <a:xfrm>
            <a:off x="3683000" y="1247775"/>
            <a:ext cx="793750" cy="336550"/>
          </a:xfrm>
          <a:prstGeom prst="rect">
            <a:avLst/>
          </a:prstGeom>
          <a:solidFill>
            <a:srgbClr val="33CC33"/>
          </a:solidFill>
          <a:ln w="9525">
            <a:noFill/>
            <a:miter lim="800000"/>
          </a:ln>
          <a:effectLst>
            <a:prstShdw prst="shdw17" dist="53882" dir="2700000">
              <a:srgbClr val="33CC33">
                <a:gamma/>
                <a:shade val="60000"/>
                <a:invGamma/>
              </a:srgbClr>
            </a:prstShdw>
          </a:effectLst>
        </p:spPr>
        <p:txBody>
          <a:bodyPr wrap="none">
            <a:spAutoFit/>
          </a:bodyPr>
          <a:lstStyle/>
          <a:p>
            <a:r>
              <a:rPr lang="en-US" altLang="zh-CN" sz="1600" b="1"/>
              <a:t>  </a:t>
            </a:r>
            <a:r>
              <a:rPr lang="zh-CN" altLang="en-US" sz="1600" b="1"/>
              <a:t>植物  </a:t>
            </a:r>
          </a:p>
        </p:txBody>
      </p:sp>
      <p:grpSp>
        <p:nvGrpSpPr>
          <p:cNvPr id="530441" name="Group 9"/>
          <p:cNvGrpSpPr/>
          <p:nvPr/>
        </p:nvGrpSpPr>
        <p:grpSpPr bwMode="auto">
          <a:xfrm>
            <a:off x="1473200" y="2139950"/>
            <a:ext cx="5187950" cy="304800"/>
            <a:chOff x="928" y="1522"/>
            <a:chExt cx="3268" cy="192"/>
          </a:xfrm>
        </p:grpSpPr>
        <p:sp>
          <p:nvSpPr>
            <p:cNvPr id="530442" name="Text Box 10"/>
            <p:cNvSpPr txBox="1">
              <a:spLocks noChangeArrowheads="1"/>
            </p:cNvSpPr>
            <p:nvPr/>
          </p:nvSpPr>
          <p:spPr bwMode="auto">
            <a:xfrm>
              <a:off x="928" y="1522"/>
              <a:ext cx="564" cy="192"/>
            </a:xfrm>
            <a:prstGeom prst="rect">
              <a:avLst/>
            </a:prstGeom>
            <a:solidFill>
              <a:srgbClr val="FFFF00"/>
            </a:solidFill>
            <a:ln w="9525">
              <a:noFill/>
              <a:miter lim="800000"/>
            </a:ln>
            <a:effectLst>
              <a:prstShdw prst="shdw17" dist="35921" dir="2700000">
                <a:srgbClr val="FFFF00">
                  <a:gamma/>
                  <a:shade val="60000"/>
                  <a:invGamma/>
                </a:srgbClr>
              </a:prstShdw>
            </a:effectLst>
          </p:spPr>
          <p:txBody>
            <a:bodyPr wrap="none">
              <a:spAutoFit/>
            </a:bodyPr>
            <a:lstStyle/>
            <a:p>
              <a:r>
                <a:rPr lang="zh-CN" altLang="en-US" sz="1400" b="1"/>
                <a:t>低等植物</a:t>
              </a:r>
            </a:p>
          </p:txBody>
        </p:sp>
        <p:sp>
          <p:nvSpPr>
            <p:cNvPr id="530443" name="Text Box 11"/>
            <p:cNvSpPr txBox="1">
              <a:spLocks noChangeArrowheads="1"/>
            </p:cNvSpPr>
            <p:nvPr/>
          </p:nvSpPr>
          <p:spPr bwMode="auto">
            <a:xfrm>
              <a:off x="3632" y="1522"/>
              <a:ext cx="564" cy="192"/>
            </a:xfrm>
            <a:prstGeom prst="rect">
              <a:avLst/>
            </a:prstGeom>
            <a:solidFill>
              <a:srgbClr val="66FF66"/>
            </a:solidFill>
            <a:ln w="9525">
              <a:noFill/>
              <a:miter lim="800000"/>
            </a:ln>
            <a:effectLst>
              <a:prstShdw prst="shdw17" dist="35921" dir="2700000">
                <a:srgbClr val="66FF66">
                  <a:gamma/>
                  <a:shade val="60000"/>
                  <a:invGamma/>
                </a:srgbClr>
              </a:prstShdw>
            </a:effectLst>
          </p:spPr>
          <p:txBody>
            <a:bodyPr wrap="none">
              <a:spAutoFit/>
            </a:bodyPr>
            <a:lstStyle/>
            <a:p>
              <a:r>
                <a:rPr lang="zh-CN" altLang="en-US" sz="1400" b="1"/>
                <a:t>高等植物</a:t>
              </a:r>
            </a:p>
          </p:txBody>
        </p:sp>
      </p:grpSp>
      <p:grpSp>
        <p:nvGrpSpPr>
          <p:cNvPr id="530444" name="Group 12"/>
          <p:cNvGrpSpPr/>
          <p:nvPr/>
        </p:nvGrpSpPr>
        <p:grpSpPr bwMode="auto">
          <a:xfrm>
            <a:off x="762000" y="3068638"/>
            <a:ext cx="2501900" cy="304800"/>
            <a:chOff x="480" y="2107"/>
            <a:chExt cx="1576" cy="192"/>
          </a:xfrm>
        </p:grpSpPr>
        <p:sp>
          <p:nvSpPr>
            <p:cNvPr id="530445" name="Text Box 13"/>
            <p:cNvSpPr txBox="1">
              <a:spLocks noChangeArrowheads="1"/>
            </p:cNvSpPr>
            <p:nvPr/>
          </p:nvSpPr>
          <p:spPr bwMode="auto">
            <a:xfrm>
              <a:off x="480" y="2107"/>
              <a:ext cx="340" cy="192"/>
            </a:xfrm>
            <a:prstGeom prst="rect">
              <a:avLst/>
            </a:prstGeom>
            <a:solidFill>
              <a:srgbClr val="FF9900"/>
            </a:solidFill>
            <a:ln w="9525">
              <a:noFill/>
              <a:miter lim="800000"/>
            </a:ln>
            <a:effectLst>
              <a:prstShdw prst="shdw17" dist="17961" dir="2700000">
                <a:srgbClr val="FF9900">
                  <a:gamma/>
                  <a:shade val="60000"/>
                  <a:invGamma/>
                </a:srgbClr>
              </a:prstShdw>
            </a:effectLst>
          </p:spPr>
          <p:txBody>
            <a:bodyPr wrap="none">
              <a:spAutoFit/>
            </a:bodyPr>
            <a:lstStyle/>
            <a:p>
              <a:r>
                <a:rPr lang="zh-CN" altLang="en-US" sz="1400" b="1"/>
                <a:t>藻类</a:t>
              </a:r>
            </a:p>
          </p:txBody>
        </p:sp>
        <p:sp>
          <p:nvSpPr>
            <p:cNvPr id="530446" name="Text Box 14"/>
            <p:cNvSpPr txBox="1">
              <a:spLocks noChangeArrowheads="1"/>
            </p:cNvSpPr>
            <p:nvPr/>
          </p:nvSpPr>
          <p:spPr bwMode="auto">
            <a:xfrm>
              <a:off x="1034" y="2107"/>
              <a:ext cx="340" cy="192"/>
            </a:xfrm>
            <a:prstGeom prst="rect">
              <a:avLst/>
            </a:prstGeom>
            <a:solidFill>
              <a:srgbClr val="FF9900"/>
            </a:solidFill>
            <a:ln w="9525">
              <a:noFill/>
              <a:miter lim="800000"/>
            </a:ln>
            <a:effectLst>
              <a:prstShdw prst="shdw17" dist="17961" dir="2700000">
                <a:srgbClr val="FF9900">
                  <a:gamma/>
                  <a:shade val="60000"/>
                  <a:invGamma/>
                </a:srgbClr>
              </a:prstShdw>
            </a:effectLst>
          </p:spPr>
          <p:txBody>
            <a:bodyPr wrap="none">
              <a:spAutoFit/>
            </a:bodyPr>
            <a:lstStyle/>
            <a:p>
              <a:r>
                <a:rPr lang="zh-CN" altLang="en-US" sz="1400" b="1"/>
                <a:t>菌类</a:t>
              </a:r>
            </a:p>
          </p:txBody>
        </p:sp>
        <p:sp>
          <p:nvSpPr>
            <p:cNvPr id="530447" name="Text Box 15"/>
            <p:cNvSpPr txBox="1">
              <a:spLocks noChangeArrowheads="1"/>
            </p:cNvSpPr>
            <p:nvPr/>
          </p:nvSpPr>
          <p:spPr bwMode="auto">
            <a:xfrm>
              <a:off x="1604" y="2107"/>
              <a:ext cx="452" cy="192"/>
            </a:xfrm>
            <a:prstGeom prst="rect">
              <a:avLst/>
            </a:prstGeom>
            <a:solidFill>
              <a:srgbClr val="FF9900"/>
            </a:solidFill>
            <a:ln w="9525">
              <a:noFill/>
              <a:miter lim="800000"/>
            </a:ln>
            <a:effectLst>
              <a:prstShdw prst="shdw17" dist="17961" dir="2700000">
                <a:srgbClr val="FF9900">
                  <a:gamma/>
                  <a:shade val="60000"/>
                  <a:invGamma/>
                </a:srgbClr>
              </a:prstShdw>
            </a:effectLst>
          </p:spPr>
          <p:txBody>
            <a:bodyPr wrap="none">
              <a:spAutoFit/>
            </a:bodyPr>
            <a:lstStyle/>
            <a:p>
              <a:r>
                <a:rPr lang="zh-CN" altLang="en-US" sz="1400" b="1"/>
                <a:t>地衣类</a:t>
              </a:r>
            </a:p>
          </p:txBody>
        </p:sp>
      </p:grpSp>
      <p:grpSp>
        <p:nvGrpSpPr>
          <p:cNvPr id="530448" name="Group 16"/>
          <p:cNvGrpSpPr/>
          <p:nvPr/>
        </p:nvGrpSpPr>
        <p:grpSpPr bwMode="auto">
          <a:xfrm>
            <a:off x="3987800" y="3014663"/>
            <a:ext cx="4448175" cy="304800"/>
            <a:chOff x="2512" y="2073"/>
            <a:chExt cx="2802" cy="192"/>
          </a:xfrm>
        </p:grpSpPr>
        <p:sp>
          <p:nvSpPr>
            <p:cNvPr id="530449" name="Text Box 17"/>
            <p:cNvSpPr txBox="1">
              <a:spLocks noChangeArrowheads="1"/>
            </p:cNvSpPr>
            <p:nvPr/>
          </p:nvSpPr>
          <p:spPr bwMode="auto">
            <a:xfrm>
              <a:off x="2512" y="2073"/>
              <a:ext cx="672" cy="192"/>
            </a:xfrm>
            <a:prstGeom prst="rect">
              <a:avLst/>
            </a:prstGeom>
            <a:solidFill>
              <a:srgbClr val="99FF33"/>
            </a:solidFill>
            <a:ln w="9525">
              <a:noFill/>
              <a:miter lim="800000"/>
            </a:ln>
            <a:effectLst>
              <a:prstShdw prst="shdw17" dist="35921" dir="2700000">
                <a:srgbClr val="99FF33">
                  <a:gamma/>
                  <a:shade val="60000"/>
                  <a:invGamma/>
                </a:srgbClr>
              </a:prstShdw>
            </a:effectLst>
          </p:spPr>
          <p:txBody>
            <a:bodyPr>
              <a:spAutoFit/>
            </a:bodyPr>
            <a:lstStyle/>
            <a:p>
              <a:r>
                <a:rPr lang="zh-CN" altLang="en-US" sz="1400" b="1"/>
                <a:t>苔藓类</a:t>
              </a:r>
            </a:p>
          </p:txBody>
        </p:sp>
        <p:sp>
          <p:nvSpPr>
            <p:cNvPr id="530450" name="Text Box 18"/>
            <p:cNvSpPr txBox="1">
              <a:spLocks noChangeArrowheads="1"/>
            </p:cNvSpPr>
            <p:nvPr/>
          </p:nvSpPr>
          <p:spPr bwMode="auto">
            <a:xfrm>
              <a:off x="3334" y="2073"/>
              <a:ext cx="528" cy="192"/>
            </a:xfrm>
            <a:prstGeom prst="rect">
              <a:avLst/>
            </a:prstGeom>
            <a:solidFill>
              <a:srgbClr val="99FF33"/>
            </a:solidFill>
            <a:ln w="9525">
              <a:noFill/>
              <a:miter lim="800000"/>
            </a:ln>
            <a:effectLst>
              <a:prstShdw prst="shdw17" dist="35921" dir="2700000">
                <a:srgbClr val="99FF33">
                  <a:gamma/>
                  <a:shade val="60000"/>
                  <a:invGamma/>
                </a:srgbClr>
              </a:prstShdw>
            </a:effectLst>
          </p:spPr>
          <p:txBody>
            <a:bodyPr>
              <a:spAutoFit/>
            </a:bodyPr>
            <a:lstStyle/>
            <a:p>
              <a:r>
                <a:rPr lang="zh-CN" altLang="en-US" sz="1400" b="1"/>
                <a:t>蕨类</a:t>
              </a:r>
            </a:p>
          </p:txBody>
        </p:sp>
        <p:sp>
          <p:nvSpPr>
            <p:cNvPr id="530451" name="Text Box 19"/>
            <p:cNvSpPr txBox="1">
              <a:spLocks noChangeArrowheads="1"/>
            </p:cNvSpPr>
            <p:nvPr/>
          </p:nvSpPr>
          <p:spPr bwMode="auto">
            <a:xfrm>
              <a:off x="4012" y="2073"/>
              <a:ext cx="576" cy="192"/>
            </a:xfrm>
            <a:prstGeom prst="rect">
              <a:avLst/>
            </a:prstGeom>
            <a:solidFill>
              <a:srgbClr val="99FF33"/>
            </a:solidFill>
            <a:ln w="9525">
              <a:noFill/>
              <a:miter lim="800000"/>
            </a:ln>
            <a:effectLst>
              <a:prstShdw prst="shdw17" dist="35921" dir="2700000">
                <a:srgbClr val="99FF33">
                  <a:gamma/>
                  <a:shade val="60000"/>
                  <a:invGamma/>
                </a:srgbClr>
              </a:prstShdw>
            </a:effectLst>
          </p:spPr>
          <p:txBody>
            <a:bodyPr>
              <a:spAutoFit/>
            </a:bodyPr>
            <a:lstStyle/>
            <a:p>
              <a:r>
                <a:rPr lang="zh-CN" altLang="en-US" sz="1400" b="1"/>
                <a:t>裸子类</a:t>
              </a:r>
            </a:p>
          </p:txBody>
        </p:sp>
        <p:sp>
          <p:nvSpPr>
            <p:cNvPr id="530452" name="Text Box 20"/>
            <p:cNvSpPr txBox="1">
              <a:spLocks noChangeArrowheads="1"/>
            </p:cNvSpPr>
            <p:nvPr/>
          </p:nvSpPr>
          <p:spPr bwMode="auto">
            <a:xfrm>
              <a:off x="4738" y="2073"/>
              <a:ext cx="576" cy="192"/>
            </a:xfrm>
            <a:prstGeom prst="rect">
              <a:avLst/>
            </a:prstGeom>
            <a:solidFill>
              <a:srgbClr val="99FF33"/>
            </a:solidFill>
            <a:ln w="9525">
              <a:noFill/>
              <a:miter lim="800000"/>
            </a:ln>
            <a:effectLst>
              <a:prstShdw prst="shdw17" dist="35921" dir="2700000">
                <a:srgbClr val="99FF33">
                  <a:gamma/>
                  <a:shade val="60000"/>
                  <a:invGamma/>
                </a:srgbClr>
              </a:prstShdw>
            </a:effectLst>
          </p:spPr>
          <p:txBody>
            <a:bodyPr>
              <a:spAutoFit/>
            </a:bodyPr>
            <a:lstStyle/>
            <a:p>
              <a:r>
                <a:rPr lang="zh-CN" altLang="en-US" sz="1400" b="1"/>
                <a:t>被子类</a:t>
              </a:r>
            </a:p>
          </p:txBody>
        </p:sp>
      </p:grpSp>
      <p:grpSp>
        <p:nvGrpSpPr>
          <p:cNvPr id="530453" name="Group 21"/>
          <p:cNvGrpSpPr/>
          <p:nvPr/>
        </p:nvGrpSpPr>
        <p:grpSpPr bwMode="auto">
          <a:xfrm>
            <a:off x="4016375" y="3917950"/>
            <a:ext cx="4495800" cy="793750"/>
            <a:chOff x="2530" y="2642"/>
            <a:chExt cx="2832" cy="500"/>
          </a:xfrm>
        </p:grpSpPr>
        <p:sp>
          <p:nvSpPr>
            <p:cNvPr id="530454" name="Text Box 22"/>
            <p:cNvSpPr txBox="1">
              <a:spLocks noChangeArrowheads="1"/>
            </p:cNvSpPr>
            <p:nvPr/>
          </p:nvSpPr>
          <p:spPr bwMode="auto">
            <a:xfrm>
              <a:off x="2530"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地钱</a:t>
              </a:r>
            </a:p>
          </p:txBody>
        </p:sp>
        <p:sp>
          <p:nvSpPr>
            <p:cNvPr id="530455" name="Text Box 23"/>
            <p:cNvSpPr txBox="1">
              <a:spLocks noChangeArrowheads="1"/>
            </p:cNvSpPr>
            <p:nvPr/>
          </p:nvSpPr>
          <p:spPr bwMode="auto">
            <a:xfrm>
              <a:off x="2900" y="2644"/>
              <a:ext cx="250" cy="49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小金发草</a:t>
              </a:r>
            </a:p>
          </p:txBody>
        </p:sp>
        <p:sp>
          <p:nvSpPr>
            <p:cNvPr id="530456" name="Text Box 24"/>
            <p:cNvSpPr txBox="1">
              <a:spLocks noChangeArrowheads="1"/>
            </p:cNvSpPr>
            <p:nvPr/>
          </p:nvSpPr>
          <p:spPr bwMode="auto">
            <a:xfrm>
              <a:off x="3302"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毛蕨</a:t>
              </a:r>
            </a:p>
          </p:txBody>
        </p:sp>
        <p:sp>
          <p:nvSpPr>
            <p:cNvPr id="530457" name="Text Box 25"/>
            <p:cNvSpPr txBox="1">
              <a:spLocks noChangeArrowheads="1"/>
            </p:cNvSpPr>
            <p:nvPr/>
          </p:nvSpPr>
          <p:spPr bwMode="auto">
            <a:xfrm>
              <a:off x="3672"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芒萁</a:t>
              </a:r>
            </a:p>
          </p:txBody>
        </p:sp>
        <p:sp>
          <p:nvSpPr>
            <p:cNvPr id="530458" name="Text Box 26"/>
            <p:cNvSpPr txBox="1">
              <a:spLocks noChangeArrowheads="1"/>
            </p:cNvSpPr>
            <p:nvPr/>
          </p:nvSpPr>
          <p:spPr bwMode="auto">
            <a:xfrm>
              <a:off x="4022"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杉木</a:t>
              </a:r>
            </a:p>
          </p:txBody>
        </p:sp>
        <p:sp>
          <p:nvSpPr>
            <p:cNvPr id="530459" name="Text Box 27"/>
            <p:cNvSpPr txBox="1">
              <a:spLocks noChangeArrowheads="1"/>
            </p:cNvSpPr>
            <p:nvPr/>
          </p:nvSpPr>
          <p:spPr bwMode="auto">
            <a:xfrm>
              <a:off x="4392"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柏木</a:t>
              </a:r>
            </a:p>
          </p:txBody>
        </p:sp>
        <p:sp>
          <p:nvSpPr>
            <p:cNvPr id="530460" name="Text Box 28"/>
            <p:cNvSpPr txBox="1">
              <a:spLocks noChangeArrowheads="1"/>
            </p:cNvSpPr>
            <p:nvPr/>
          </p:nvSpPr>
          <p:spPr bwMode="auto">
            <a:xfrm>
              <a:off x="4741"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荔枝</a:t>
              </a:r>
            </a:p>
          </p:txBody>
        </p:sp>
        <p:sp>
          <p:nvSpPr>
            <p:cNvPr id="530461" name="Text Box 29"/>
            <p:cNvSpPr txBox="1">
              <a:spLocks noChangeArrowheads="1"/>
            </p:cNvSpPr>
            <p:nvPr/>
          </p:nvSpPr>
          <p:spPr bwMode="auto">
            <a:xfrm>
              <a:off x="5112" y="2642"/>
              <a:ext cx="250" cy="278"/>
            </a:xfrm>
            <a:prstGeom prst="rect">
              <a:avLst/>
            </a:prstGeom>
            <a:solidFill>
              <a:srgbClr val="CCCC00"/>
            </a:solidFill>
            <a:ln w="9525">
              <a:noFill/>
              <a:miter lim="800000"/>
            </a:ln>
            <a:effectLst>
              <a:prstShdw prst="shdw17" dist="35921" dir="2700000">
                <a:srgbClr val="CCCC00">
                  <a:gamma/>
                  <a:shade val="60000"/>
                  <a:invGamma/>
                </a:srgbClr>
              </a:prstShdw>
            </a:effectLst>
          </p:spPr>
          <p:txBody>
            <a:bodyPr vert="eaVert" wrap="none">
              <a:spAutoFit/>
            </a:bodyPr>
            <a:lstStyle/>
            <a:p>
              <a:r>
                <a:rPr lang="zh-CN" altLang="en-US" sz="1400" b="1"/>
                <a:t>橘子</a:t>
              </a:r>
            </a:p>
          </p:txBody>
        </p:sp>
      </p:grpSp>
      <p:grpSp>
        <p:nvGrpSpPr>
          <p:cNvPr id="530462" name="Group 30"/>
          <p:cNvGrpSpPr/>
          <p:nvPr/>
        </p:nvGrpSpPr>
        <p:grpSpPr bwMode="auto">
          <a:xfrm>
            <a:off x="1935163" y="1609725"/>
            <a:ext cx="4270375" cy="522288"/>
            <a:chOff x="1251" y="996"/>
            <a:chExt cx="2690" cy="329"/>
          </a:xfrm>
        </p:grpSpPr>
        <p:sp>
          <p:nvSpPr>
            <p:cNvPr id="530463" name="Freeform 31"/>
            <p:cNvSpPr/>
            <p:nvPr/>
          </p:nvSpPr>
          <p:spPr bwMode="auto">
            <a:xfrm>
              <a:off x="1251" y="996"/>
              <a:ext cx="1341" cy="329"/>
            </a:xfrm>
            <a:custGeom>
              <a:avLst/>
              <a:gdLst/>
              <a:ahLst/>
              <a:cxnLst>
                <a:cxn ang="0">
                  <a:pos x="1341" y="0"/>
                </a:cxn>
                <a:cxn ang="0">
                  <a:pos x="0" y="329"/>
                </a:cxn>
              </a:cxnLst>
              <a:rect l="0" t="0" r="r" b="b"/>
              <a:pathLst>
                <a:path w="1341" h="329">
                  <a:moveTo>
                    <a:pt x="1341" y="0"/>
                  </a:moveTo>
                  <a:lnTo>
                    <a:pt x="0" y="329"/>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64" name="Freeform 32"/>
            <p:cNvSpPr/>
            <p:nvPr/>
          </p:nvSpPr>
          <p:spPr bwMode="auto">
            <a:xfrm>
              <a:off x="2600" y="1004"/>
              <a:ext cx="1341" cy="313"/>
            </a:xfrm>
            <a:custGeom>
              <a:avLst/>
              <a:gdLst/>
              <a:ahLst/>
              <a:cxnLst>
                <a:cxn ang="0">
                  <a:pos x="0" y="0"/>
                </a:cxn>
                <a:cxn ang="0">
                  <a:pos x="1341" y="313"/>
                </a:cxn>
              </a:cxnLst>
              <a:rect l="0" t="0" r="r" b="b"/>
              <a:pathLst>
                <a:path w="1341" h="313">
                  <a:moveTo>
                    <a:pt x="0" y="0"/>
                  </a:moveTo>
                  <a:lnTo>
                    <a:pt x="1341" y="313"/>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grpSp>
      <p:grpSp>
        <p:nvGrpSpPr>
          <p:cNvPr id="530465" name="Group 33"/>
          <p:cNvGrpSpPr/>
          <p:nvPr/>
        </p:nvGrpSpPr>
        <p:grpSpPr bwMode="auto">
          <a:xfrm>
            <a:off x="1016000" y="2466975"/>
            <a:ext cx="1905000" cy="609600"/>
            <a:chOff x="672" y="1536"/>
            <a:chExt cx="1200" cy="384"/>
          </a:xfrm>
        </p:grpSpPr>
        <p:sp>
          <p:nvSpPr>
            <p:cNvPr id="530466" name="Line 34"/>
            <p:cNvSpPr>
              <a:spLocks noChangeShapeType="1"/>
            </p:cNvSpPr>
            <p:nvPr/>
          </p:nvSpPr>
          <p:spPr bwMode="auto">
            <a:xfrm flipH="1">
              <a:off x="672" y="1536"/>
              <a:ext cx="576" cy="384"/>
            </a:xfrm>
            <a:prstGeom prst="line">
              <a:avLst/>
            </a:prstGeom>
            <a:noFill/>
            <a:ln w="19050">
              <a:solidFill>
                <a:srgbClr val="FF3300"/>
              </a:solidFill>
              <a:round/>
              <a:headEnd type="stealth" w="lg" len="lg"/>
            </a:ln>
            <a:effectLst/>
          </p:spPr>
          <p:txBody>
            <a:bodyPr wrap="none" anchor="ctr"/>
            <a:lstStyle/>
            <a:p>
              <a:endParaRPr lang="zh-CN" altLang="en-US"/>
            </a:p>
          </p:txBody>
        </p:sp>
        <p:sp>
          <p:nvSpPr>
            <p:cNvPr id="530467" name="Line 35"/>
            <p:cNvSpPr>
              <a:spLocks noChangeShapeType="1"/>
            </p:cNvSpPr>
            <p:nvPr/>
          </p:nvSpPr>
          <p:spPr bwMode="auto">
            <a:xfrm>
              <a:off x="1248" y="1536"/>
              <a:ext cx="0" cy="384"/>
            </a:xfrm>
            <a:prstGeom prst="line">
              <a:avLst/>
            </a:prstGeom>
            <a:noFill/>
            <a:ln w="19050">
              <a:solidFill>
                <a:srgbClr val="FF3300"/>
              </a:solidFill>
              <a:round/>
              <a:headEnd type="stealth" w="lg" len="lg"/>
            </a:ln>
            <a:effectLst/>
          </p:spPr>
          <p:txBody>
            <a:bodyPr wrap="none" anchor="ctr"/>
            <a:lstStyle/>
            <a:p>
              <a:endParaRPr lang="zh-CN" altLang="en-US"/>
            </a:p>
          </p:txBody>
        </p:sp>
        <p:sp>
          <p:nvSpPr>
            <p:cNvPr id="530468" name="Line 36"/>
            <p:cNvSpPr>
              <a:spLocks noChangeShapeType="1"/>
            </p:cNvSpPr>
            <p:nvPr/>
          </p:nvSpPr>
          <p:spPr bwMode="auto">
            <a:xfrm>
              <a:off x="1248" y="1536"/>
              <a:ext cx="624" cy="384"/>
            </a:xfrm>
            <a:prstGeom prst="line">
              <a:avLst/>
            </a:prstGeom>
            <a:noFill/>
            <a:ln w="19050">
              <a:solidFill>
                <a:srgbClr val="FF3300"/>
              </a:solidFill>
              <a:round/>
              <a:headEnd type="stealth" w="lg" len="lg"/>
            </a:ln>
            <a:effectLst/>
          </p:spPr>
          <p:txBody>
            <a:bodyPr wrap="none" anchor="ctr"/>
            <a:lstStyle/>
            <a:p>
              <a:endParaRPr lang="zh-CN" altLang="en-US"/>
            </a:p>
          </p:txBody>
        </p:sp>
      </p:grpSp>
      <p:grpSp>
        <p:nvGrpSpPr>
          <p:cNvPr id="530469" name="Group 37"/>
          <p:cNvGrpSpPr/>
          <p:nvPr/>
        </p:nvGrpSpPr>
        <p:grpSpPr bwMode="auto">
          <a:xfrm>
            <a:off x="4597400" y="2466975"/>
            <a:ext cx="3352800" cy="533400"/>
            <a:chOff x="2928" y="1536"/>
            <a:chExt cx="2112" cy="336"/>
          </a:xfrm>
        </p:grpSpPr>
        <p:sp>
          <p:nvSpPr>
            <p:cNvPr id="530470" name="Line 38"/>
            <p:cNvSpPr>
              <a:spLocks noChangeShapeType="1"/>
            </p:cNvSpPr>
            <p:nvPr/>
          </p:nvSpPr>
          <p:spPr bwMode="auto">
            <a:xfrm flipH="1">
              <a:off x="2928" y="1536"/>
              <a:ext cx="1008" cy="336"/>
            </a:xfrm>
            <a:prstGeom prst="line">
              <a:avLst/>
            </a:prstGeom>
            <a:noFill/>
            <a:ln w="19050">
              <a:solidFill>
                <a:srgbClr val="FF3300"/>
              </a:solidFill>
              <a:round/>
              <a:headEnd type="stealth" w="lg" len="lg"/>
            </a:ln>
            <a:effectLst/>
          </p:spPr>
          <p:txBody>
            <a:bodyPr wrap="none" anchor="ctr"/>
            <a:lstStyle/>
            <a:p>
              <a:endParaRPr lang="zh-CN" altLang="en-US"/>
            </a:p>
          </p:txBody>
        </p:sp>
        <p:sp>
          <p:nvSpPr>
            <p:cNvPr id="530471" name="Line 39"/>
            <p:cNvSpPr>
              <a:spLocks noChangeShapeType="1"/>
            </p:cNvSpPr>
            <p:nvPr/>
          </p:nvSpPr>
          <p:spPr bwMode="auto">
            <a:xfrm flipH="1">
              <a:off x="3648" y="1536"/>
              <a:ext cx="288" cy="336"/>
            </a:xfrm>
            <a:prstGeom prst="line">
              <a:avLst/>
            </a:prstGeom>
            <a:noFill/>
            <a:ln w="19050">
              <a:solidFill>
                <a:srgbClr val="FF3300"/>
              </a:solidFill>
              <a:round/>
              <a:headEnd type="stealth" w="lg" len="lg"/>
            </a:ln>
            <a:effectLst/>
          </p:spPr>
          <p:txBody>
            <a:bodyPr wrap="none" anchor="ctr"/>
            <a:lstStyle/>
            <a:p>
              <a:endParaRPr lang="zh-CN" altLang="en-US"/>
            </a:p>
          </p:txBody>
        </p:sp>
        <p:sp>
          <p:nvSpPr>
            <p:cNvPr id="530472" name="Line 40"/>
            <p:cNvSpPr>
              <a:spLocks noChangeShapeType="1"/>
            </p:cNvSpPr>
            <p:nvPr/>
          </p:nvSpPr>
          <p:spPr bwMode="auto">
            <a:xfrm>
              <a:off x="3936" y="1536"/>
              <a:ext cx="336" cy="336"/>
            </a:xfrm>
            <a:prstGeom prst="line">
              <a:avLst/>
            </a:prstGeom>
            <a:noFill/>
            <a:ln w="19050">
              <a:solidFill>
                <a:srgbClr val="FF3300"/>
              </a:solidFill>
              <a:round/>
              <a:headEnd type="stealth" w="lg" len="lg"/>
            </a:ln>
            <a:effectLst/>
          </p:spPr>
          <p:txBody>
            <a:bodyPr wrap="none" anchor="ctr"/>
            <a:lstStyle/>
            <a:p>
              <a:endParaRPr lang="zh-CN" altLang="en-US"/>
            </a:p>
          </p:txBody>
        </p:sp>
        <p:sp>
          <p:nvSpPr>
            <p:cNvPr id="530473" name="Line 41"/>
            <p:cNvSpPr>
              <a:spLocks noChangeShapeType="1"/>
            </p:cNvSpPr>
            <p:nvPr/>
          </p:nvSpPr>
          <p:spPr bwMode="auto">
            <a:xfrm>
              <a:off x="3936" y="1536"/>
              <a:ext cx="1104" cy="336"/>
            </a:xfrm>
            <a:prstGeom prst="line">
              <a:avLst/>
            </a:prstGeom>
            <a:noFill/>
            <a:ln w="19050">
              <a:solidFill>
                <a:srgbClr val="FF3300"/>
              </a:solidFill>
              <a:round/>
              <a:headEnd type="stealth" w="lg" len="lg"/>
            </a:ln>
            <a:effectLst/>
          </p:spPr>
          <p:txBody>
            <a:bodyPr wrap="none" anchor="ctr"/>
            <a:lstStyle/>
            <a:p>
              <a:endParaRPr lang="zh-CN" altLang="en-US"/>
            </a:p>
          </p:txBody>
        </p:sp>
      </p:grpSp>
      <p:grpSp>
        <p:nvGrpSpPr>
          <p:cNvPr id="530474" name="Group 42"/>
          <p:cNvGrpSpPr/>
          <p:nvPr/>
        </p:nvGrpSpPr>
        <p:grpSpPr bwMode="auto">
          <a:xfrm>
            <a:off x="4216400" y="3321050"/>
            <a:ext cx="4092575" cy="593725"/>
            <a:chOff x="2688" y="2074"/>
            <a:chExt cx="2578" cy="374"/>
          </a:xfrm>
        </p:grpSpPr>
        <p:sp>
          <p:nvSpPr>
            <p:cNvPr id="530475" name="Freeform 43"/>
            <p:cNvSpPr/>
            <p:nvPr/>
          </p:nvSpPr>
          <p:spPr bwMode="auto">
            <a:xfrm>
              <a:off x="2688" y="2082"/>
              <a:ext cx="217" cy="366"/>
            </a:xfrm>
            <a:custGeom>
              <a:avLst/>
              <a:gdLst/>
              <a:ahLst/>
              <a:cxnLst>
                <a:cxn ang="0">
                  <a:pos x="217" y="0"/>
                </a:cxn>
                <a:cxn ang="0">
                  <a:pos x="0" y="366"/>
                </a:cxn>
              </a:cxnLst>
              <a:rect l="0" t="0" r="r" b="b"/>
              <a:pathLst>
                <a:path w="217" h="366">
                  <a:moveTo>
                    <a:pt x="217" y="0"/>
                  </a:moveTo>
                  <a:lnTo>
                    <a:pt x="0" y="366"/>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76" name="Freeform 44"/>
            <p:cNvSpPr/>
            <p:nvPr/>
          </p:nvSpPr>
          <p:spPr bwMode="auto">
            <a:xfrm>
              <a:off x="2929" y="2082"/>
              <a:ext cx="143" cy="366"/>
            </a:xfrm>
            <a:custGeom>
              <a:avLst/>
              <a:gdLst/>
              <a:ahLst/>
              <a:cxnLst>
                <a:cxn ang="0">
                  <a:pos x="0" y="0"/>
                </a:cxn>
                <a:cxn ang="0">
                  <a:pos x="143" y="366"/>
                </a:cxn>
              </a:cxnLst>
              <a:rect l="0" t="0" r="r" b="b"/>
              <a:pathLst>
                <a:path w="143" h="366">
                  <a:moveTo>
                    <a:pt x="0" y="0"/>
                  </a:moveTo>
                  <a:lnTo>
                    <a:pt x="143" y="366"/>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77" name="Freeform 45"/>
            <p:cNvSpPr/>
            <p:nvPr/>
          </p:nvSpPr>
          <p:spPr bwMode="auto">
            <a:xfrm>
              <a:off x="3456" y="2074"/>
              <a:ext cx="165" cy="370"/>
            </a:xfrm>
            <a:custGeom>
              <a:avLst/>
              <a:gdLst/>
              <a:ahLst/>
              <a:cxnLst>
                <a:cxn ang="0">
                  <a:pos x="165" y="0"/>
                </a:cxn>
                <a:cxn ang="0">
                  <a:pos x="0" y="370"/>
                </a:cxn>
              </a:cxnLst>
              <a:rect l="0" t="0" r="r" b="b"/>
              <a:pathLst>
                <a:path w="165" h="370">
                  <a:moveTo>
                    <a:pt x="165" y="0"/>
                  </a:moveTo>
                  <a:lnTo>
                    <a:pt x="0" y="370"/>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78" name="Freeform 46"/>
            <p:cNvSpPr/>
            <p:nvPr/>
          </p:nvSpPr>
          <p:spPr bwMode="auto">
            <a:xfrm>
              <a:off x="3637" y="2090"/>
              <a:ext cx="189" cy="346"/>
            </a:xfrm>
            <a:custGeom>
              <a:avLst/>
              <a:gdLst/>
              <a:ahLst/>
              <a:cxnLst>
                <a:cxn ang="0">
                  <a:pos x="0" y="0"/>
                </a:cxn>
                <a:cxn ang="0">
                  <a:pos x="189" y="346"/>
                </a:cxn>
              </a:cxnLst>
              <a:rect l="0" t="0" r="r" b="b"/>
              <a:pathLst>
                <a:path w="189" h="346">
                  <a:moveTo>
                    <a:pt x="0" y="0"/>
                  </a:moveTo>
                  <a:lnTo>
                    <a:pt x="189" y="346"/>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79" name="Freeform 47"/>
            <p:cNvSpPr/>
            <p:nvPr/>
          </p:nvSpPr>
          <p:spPr bwMode="auto">
            <a:xfrm>
              <a:off x="4172" y="2082"/>
              <a:ext cx="173" cy="354"/>
            </a:xfrm>
            <a:custGeom>
              <a:avLst/>
              <a:gdLst/>
              <a:ahLst/>
              <a:cxnLst>
                <a:cxn ang="0">
                  <a:pos x="173" y="0"/>
                </a:cxn>
                <a:cxn ang="0">
                  <a:pos x="0" y="354"/>
                </a:cxn>
              </a:cxnLst>
              <a:rect l="0" t="0" r="r" b="b"/>
              <a:pathLst>
                <a:path w="173" h="354">
                  <a:moveTo>
                    <a:pt x="173" y="0"/>
                  </a:moveTo>
                  <a:lnTo>
                    <a:pt x="0" y="354"/>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80" name="Freeform 48"/>
            <p:cNvSpPr/>
            <p:nvPr/>
          </p:nvSpPr>
          <p:spPr bwMode="auto">
            <a:xfrm>
              <a:off x="4361" y="2082"/>
              <a:ext cx="173" cy="354"/>
            </a:xfrm>
            <a:custGeom>
              <a:avLst/>
              <a:gdLst/>
              <a:ahLst/>
              <a:cxnLst>
                <a:cxn ang="0">
                  <a:pos x="0" y="0"/>
                </a:cxn>
                <a:cxn ang="0">
                  <a:pos x="173" y="354"/>
                </a:cxn>
              </a:cxnLst>
              <a:rect l="0" t="0" r="r" b="b"/>
              <a:pathLst>
                <a:path w="173" h="354">
                  <a:moveTo>
                    <a:pt x="0" y="0"/>
                  </a:moveTo>
                  <a:lnTo>
                    <a:pt x="173" y="354"/>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81" name="Freeform 49"/>
            <p:cNvSpPr/>
            <p:nvPr/>
          </p:nvSpPr>
          <p:spPr bwMode="auto">
            <a:xfrm>
              <a:off x="4904" y="2082"/>
              <a:ext cx="165" cy="354"/>
            </a:xfrm>
            <a:custGeom>
              <a:avLst/>
              <a:gdLst/>
              <a:ahLst/>
              <a:cxnLst>
                <a:cxn ang="0">
                  <a:pos x="165" y="0"/>
                </a:cxn>
                <a:cxn ang="0">
                  <a:pos x="0" y="354"/>
                </a:cxn>
              </a:cxnLst>
              <a:rect l="0" t="0" r="r" b="b"/>
              <a:pathLst>
                <a:path w="165" h="354">
                  <a:moveTo>
                    <a:pt x="165" y="0"/>
                  </a:moveTo>
                  <a:lnTo>
                    <a:pt x="0" y="354"/>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sp>
          <p:nvSpPr>
            <p:cNvPr id="530482" name="Freeform 50"/>
            <p:cNvSpPr/>
            <p:nvPr/>
          </p:nvSpPr>
          <p:spPr bwMode="auto">
            <a:xfrm>
              <a:off x="5093" y="2082"/>
              <a:ext cx="173" cy="354"/>
            </a:xfrm>
            <a:custGeom>
              <a:avLst/>
              <a:gdLst/>
              <a:ahLst/>
              <a:cxnLst>
                <a:cxn ang="0">
                  <a:pos x="0" y="0"/>
                </a:cxn>
                <a:cxn ang="0">
                  <a:pos x="173" y="354"/>
                </a:cxn>
              </a:cxnLst>
              <a:rect l="0" t="0" r="r" b="b"/>
              <a:pathLst>
                <a:path w="173" h="354">
                  <a:moveTo>
                    <a:pt x="0" y="0"/>
                  </a:moveTo>
                  <a:lnTo>
                    <a:pt x="173" y="354"/>
                  </a:lnTo>
                </a:path>
              </a:pathLst>
            </a:custGeom>
            <a:noFill/>
            <a:ln w="19050" cap="flat" cmpd="sng">
              <a:solidFill>
                <a:srgbClr val="FF3300"/>
              </a:solidFill>
              <a:prstDash val="solid"/>
              <a:round/>
              <a:headEnd type="stealth" w="lg" len="lg"/>
              <a:tailEnd type="none" w="med" len="me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0440"/>
                                        </p:tgtEl>
                                        <p:attrNameLst>
                                          <p:attrName>style.visibility</p:attrName>
                                        </p:attrNameLst>
                                      </p:cBhvr>
                                      <p:to>
                                        <p:strVal val="visible"/>
                                      </p:to>
                                    </p:set>
                                    <p:animEffect transition="in" filter="blinds(horizontal)">
                                      <p:cBhvr>
                                        <p:cTn id="7" dur="500"/>
                                        <p:tgtEl>
                                          <p:spTgt spid="53044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nodeType="clickEffect">
                                  <p:stCondLst>
                                    <p:cond delay="0"/>
                                  </p:stCondLst>
                                  <p:childTnLst>
                                    <p:set>
                                      <p:cBhvr>
                                        <p:cTn id="11" dur="1" fill="hold">
                                          <p:stCondLst>
                                            <p:cond delay="0"/>
                                          </p:stCondLst>
                                        </p:cTn>
                                        <p:tgtEl>
                                          <p:spTgt spid="530462"/>
                                        </p:tgtEl>
                                        <p:attrNameLst>
                                          <p:attrName>style.visibility</p:attrName>
                                        </p:attrNameLst>
                                      </p:cBhvr>
                                      <p:to>
                                        <p:strVal val="visible"/>
                                      </p:to>
                                    </p:set>
                                    <p:anim calcmode="lin" valueType="num">
                                      <p:cBhvr>
                                        <p:cTn id="12" dur="500" fill="hold"/>
                                        <p:tgtEl>
                                          <p:spTgt spid="530462"/>
                                        </p:tgtEl>
                                        <p:attrNameLst>
                                          <p:attrName>ppt_x</p:attrName>
                                        </p:attrNameLst>
                                      </p:cBhvr>
                                      <p:tavLst>
                                        <p:tav tm="0">
                                          <p:val>
                                            <p:strVal val="#ppt_x"/>
                                          </p:val>
                                        </p:tav>
                                        <p:tav tm="100000">
                                          <p:val>
                                            <p:strVal val="#ppt_x"/>
                                          </p:val>
                                        </p:tav>
                                      </p:tavLst>
                                    </p:anim>
                                    <p:anim calcmode="lin" valueType="num">
                                      <p:cBhvr>
                                        <p:cTn id="13" dur="500" fill="hold"/>
                                        <p:tgtEl>
                                          <p:spTgt spid="530462"/>
                                        </p:tgtEl>
                                        <p:attrNameLst>
                                          <p:attrName>ppt_y</p:attrName>
                                        </p:attrNameLst>
                                      </p:cBhvr>
                                      <p:tavLst>
                                        <p:tav tm="0">
                                          <p:val>
                                            <p:strVal val="#ppt_y-#ppt_h/2"/>
                                          </p:val>
                                        </p:tav>
                                        <p:tav tm="100000">
                                          <p:val>
                                            <p:strVal val="#ppt_y"/>
                                          </p:val>
                                        </p:tav>
                                      </p:tavLst>
                                    </p:anim>
                                    <p:anim calcmode="lin" valueType="num">
                                      <p:cBhvr>
                                        <p:cTn id="14" dur="500" fill="hold"/>
                                        <p:tgtEl>
                                          <p:spTgt spid="530462"/>
                                        </p:tgtEl>
                                        <p:attrNameLst>
                                          <p:attrName>ppt_w</p:attrName>
                                        </p:attrNameLst>
                                      </p:cBhvr>
                                      <p:tavLst>
                                        <p:tav tm="0">
                                          <p:val>
                                            <p:strVal val="#ppt_w"/>
                                          </p:val>
                                        </p:tav>
                                        <p:tav tm="100000">
                                          <p:val>
                                            <p:strVal val="#ppt_w"/>
                                          </p:val>
                                        </p:tav>
                                      </p:tavLst>
                                    </p:anim>
                                    <p:anim calcmode="lin" valueType="num">
                                      <p:cBhvr>
                                        <p:cTn id="15" dur="500" fill="hold"/>
                                        <p:tgtEl>
                                          <p:spTgt spid="53046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30441"/>
                                        </p:tgtEl>
                                        <p:attrNameLst>
                                          <p:attrName>style.visibility</p:attrName>
                                        </p:attrNameLst>
                                      </p:cBhvr>
                                      <p:to>
                                        <p:strVal val="visible"/>
                                      </p:to>
                                    </p:set>
                                    <p:animEffect transition="in" filter="blinds(horizontal)">
                                      <p:cBhvr>
                                        <p:cTn id="20" dur="500"/>
                                        <p:tgtEl>
                                          <p:spTgt spid="530441"/>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30465"/>
                                        </p:tgtEl>
                                        <p:attrNameLst>
                                          <p:attrName>style.visibility</p:attrName>
                                        </p:attrNameLst>
                                      </p:cBhvr>
                                      <p:to>
                                        <p:strVal val="visible"/>
                                      </p:to>
                                    </p:set>
                                    <p:anim calcmode="lin" valueType="num">
                                      <p:cBhvr>
                                        <p:cTn id="25" dur="500" fill="hold"/>
                                        <p:tgtEl>
                                          <p:spTgt spid="530465"/>
                                        </p:tgtEl>
                                        <p:attrNameLst>
                                          <p:attrName>ppt_x</p:attrName>
                                        </p:attrNameLst>
                                      </p:cBhvr>
                                      <p:tavLst>
                                        <p:tav tm="0">
                                          <p:val>
                                            <p:strVal val="#ppt_x"/>
                                          </p:val>
                                        </p:tav>
                                        <p:tav tm="100000">
                                          <p:val>
                                            <p:strVal val="#ppt_x"/>
                                          </p:val>
                                        </p:tav>
                                      </p:tavLst>
                                    </p:anim>
                                    <p:anim calcmode="lin" valueType="num">
                                      <p:cBhvr>
                                        <p:cTn id="26" dur="500" fill="hold"/>
                                        <p:tgtEl>
                                          <p:spTgt spid="530465"/>
                                        </p:tgtEl>
                                        <p:attrNameLst>
                                          <p:attrName>ppt_y</p:attrName>
                                        </p:attrNameLst>
                                      </p:cBhvr>
                                      <p:tavLst>
                                        <p:tav tm="0">
                                          <p:val>
                                            <p:strVal val="#ppt_y-#ppt_h/2"/>
                                          </p:val>
                                        </p:tav>
                                        <p:tav tm="100000">
                                          <p:val>
                                            <p:strVal val="#ppt_y"/>
                                          </p:val>
                                        </p:tav>
                                      </p:tavLst>
                                    </p:anim>
                                    <p:anim calcmode="lin" valueType="num">
                                      <p:cBhvr>
                                        <p:cTn id="27" dur="500" fill="hold"/>
                                        <p:tgtEl>
                                          <p:spTgt spid="530465"/>
                                        </p:tgtEl>
                                        <p:attrNameLst>
                                          <p:attrName>ppt_w</p:attrName>
                                        </p:attrNameLst>
                                      </p:cBhvr>
                                      <p:tavLst>
                                        <p:tav tm="0">
                                          <p:val>
                                            <p:strVal val="#ppt_w"/>
                                          </p:val>
                                        </p:tav>
                                        <p:tav tm="100000">
                                          <p:val>
                                            <p:strVal val="#ppt_w"/>
                                          </p:val>
                                        </p:tav>
                                      </p:tavLst>
                                    </p:anim>
                                    <p:anim calcmode="lin" valueType="num">
                                      <p:cBhvr>
                                        <p:cTn id="28" dur="500" fill="hold"/>
                                        <p:tgtEl>
                                          <p:spTgt spid="53046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30444"/>
                                        </p:tgtEl>
                                        <p:attrNameLst>
                                          <p:attrName>style.visibility</p:attrName>
                                        </p:attrNameLst>
                                      </p:cBhvr>
                                      <p:to>
                                        <p:strVal val="visible"/>
                                      </p:to>
                                    </p:set>
                                    <p:animEffect transition="in" filter="blinds(horizontal)">
                                      <p:cBhvr>
                                        <p:cTn id="33" dur="500"/>
                                        <p:tgtEl>
                                          <p:spTgt spid="53044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530469"/>
                                        </p:tgtEl>
                                        <p:attrNameLst>
                                          <p:attrName>style.visibility</p:attrName>
                                        </p:attrNameLst>
                                      </p:cBhvr>
                                      <p:to>
                                        <p:strVal val="visible"/>
                                      </p:to>
                                    </p:set>
                                    <p:anim calcmode="lin" valueType="num">
                                      <p:cBhvr>
                                        <p:cTn id="38" dur="500" fill="hold"/>
                                        <p:tgtEl>
                                          <p:spTgt spid="530469"/>
                                        </p:tgtEl>
                                        <p:attrNameLst>
                                          <p:attrName>ppt_x</p:attrName>
                                        </p:attrNameLst>
                                      </p:cBhvr>
                                      <p:tavLst>
                                        <p:tav tm="0">
                                          <p:val>
                                            <p:strVal val="#ppt_x"/>
                                          </p:val>
                                        </p:tav>
                                        <p:tav tm="100000">
                                          <p:val>
                                            <p:strVal val="#ppt_x"/>
                                          </p:val>
                                        </p:tav>
                                      </p:tavLst>
                                    </p:anim>
                                    <p:anim calcmode="lin" valueType="num">
                                      <p:cBhvr>
                                        <p:cTn id="39" dur="500" fill="hold"/>
                                        <p:tgtEl>
                                          <p:spTgt spid="530469"/>
                                        </p:tgtEl>
                                        <p:attrNameLst>
                                          <p:attrName>ppt_y</p:attrName>
                                        </p:attrNameLst>
                                      </p:cBhvr>
                                      <p:tavLst>
                                        <p:tav tm="0">
                                          <p:val>
                                            <p:strVal val="#ppt_y-#ppt_h/2"/>
                                          </p:val>
                                        </p:tav>
                                        <p:tav tm="100000">
                                          <p:val>
                                            <p:strVal val="#ppt_y"/>
                                          </p:val>
                                        </p:tav>
                                      </p:tavLst>
                                    </p:anim>
                                    <p:anim calcmode="lin" valueType="num">
                                      <p:cBhvr>
                                        <p:cTn id="40" dur="500" fill="hold"/>
                                        <p:tgtEl>
                                          <p:spTgt spid="530469"/>
                                        </p:tgtEl>
                                        <p:attrNameLst>
                                          <p:attrName>ppt_w</p:attrName>
                                        </p:attrNameLst>
                                      </p:cBhvr>
                                      <p:tavLst>
                                        <p:tav tm="0">
                                          <p:val>
                                            <p:strVal val="#ppt_w"/>
                                          </p:val>
                                        </p:tav>
                                        <p:tav tm="100000">
                                          <p:val>
                                            <p:strVal val="#ppt_w"/>
                                          </p:val>
                                        </p:tav>
                                      </p:tavLst>
                                    </p:anim>
                                    <p:anim calcmode="lin" valueType="num">
                                      <p:cBhvr>
                                        <p:cTn id="41" dur="500" fill="hold"/>
                                        <p:tgtEl>
                                          <p:spTgt spid="53046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30448"/>
                                        </p:tgtEl>
                                        <p:attrNameLst>
                                          <p:attrName>style.visibility</p:attrName>
                                        </p:attrNameLst>
                                      </p:cBhvr>
                                      <p:to>
                                        <p:strVal val="visible"/>
                                      </p:to>
                                    </p:set>
                                    <p:animEffect transition="in" filter="blinds(horizontal)">
                                      <p:cBhvr>
                                        <p:cTn id="46" dur="500"/>
                                        <p:tgtEl>
                                          <p:spTgt spid="53044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nodeType="clickEffect">
                                  <p:stCondLst>
                                    <p:cond delay="0"/>
                                  </p:stCondLst>
                                  <p:childTnLst>
                                    <p:set>
                                      <p:cBhvr>
                                        <p:cTn id="50" dur="1" fill="hold">
                                          <p:stCondLst>
                                            <p:cond delay="0"/>
                                          </p:stCondLst>
                                        </p:cTn>
                                        <p:tgtEl>
                                          <p:spTgt spid="530474"/>
                                        </p:tgtEl>
                                        <p:attrNameLst>
                                          <p:attrName>style.visibility</p:attrName>
                                        </p:attrNameLst>
                                      </p:cBhvr>
                                      <p:to>
                                        <p:strVal val="visible"/>
                                      </p:to>
                                    </p:set>
                                    <p:anim calcmode="lin" valueType="num">
                                      <p:cBhvr>
                                        <p:cTn id="51" dur="500" fill="hold"/>
                                        <p:tgtEl>
                                          <p:spTgt spid="530474"/>
                                        </p:tgtEl>
                                        <p:attrNameLst>
                                          <p:attrName>ppt_x</p:attrName>
                                        </p:attrNameLst>
                                      </p:cBhvr>
                                      <p:tavLst>
                                        <p:tav tm="0">
                                          <p:val>
                                            <p:strVal val="#ppt_x"/>
                                          </p:val>
                                        </p:tav>
                                        <p:tav tm="100000">
                                          <p:val>
                                            <p:strVal val="#ppt_x"/>
                                          </p:val>
                                        </p:tav>
                                      </p:tavLst>
                                    </p:anim>
                                    <p:anim calcmode="lin" valueType="num">
                                      <p:cBhvr>
                                        <p:cTn id="52" dur="500" fill="hold"/>
                                        <p:tgtEl>
                                          <p:spTgt spid="530474"/>
                                        </p:tgtEl>
                                        <p:attrNameLst>
                                          <p:attrName>ppt_y</p:attrName>
                                        </p:attrNameLst>
                                      </p:cBhvr>
                                      <p:tavLst>
                                        <p:tav tm="0">
                                          <p:val>
                                            <p:strVal val="#ppt_y-#ppt_h/2"/>
                                          </p:val>
                                        </p:tav>
                                        <p:tav tm="100000">
                                          <p:val>
                                            <p:strVal val="#ppt_y"/>
                                          </p:val>
                                        </p:tav>
                                      </p:tavLst>
                                    </p:anim>
                                    <p:anim calcmode="lin" valueType="num">
                                      <p:cBhvr>
                                        <p:cTn id="53" dur="500" fill="hold"/>
                                        <p:tgtEl>
                                          <p:spTgt spid="530474"/>
                                        </p:tgtEl>
                                        <p:attrNameLst>
                                          <p:attrName>ppt_w</p:attrName>
                                        </p:attrNameLst>
                                      </p:cBhvr>
                                      <p:tavLst>
                                        <p:tav tm="0">
                                          <p:val>
                                            <p:strVal val="#ppt_w"/>
                                          </p:val>
                                        </p:tav>
                                        <p:tav tm="100000">
                                          <p:val>
                                            <p:strVal val="#ppt_w"/>
                                          </p:val>
                                        </p:tav>
                                      </p:tavLst>
                                    </p:anim>
                                    <p:anim calcmode="lin" valueType="num">
                                      <p:cBhvr>
                                        <p:cTn id="54" dur="500" fill="hold"/>
                                        <p:tgtEl>
                                          <p:spTgt spid="530474"/>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30453"/>
                                        </p:tgtEl>
                                        <p:attrNameLst>
                                          <p:attrName>style.visibility</p:attrName>
                                        </p:attrNameLst>
                                      </p:cBhvr>
                                      <p:to>
                                        <p:strVal val="visible"/>
                                      </p:to>
                                    </p:set>
                                    <p:animEffect transition="in" filter="blinds(horizontal)">
                                      <p:cBhvr>
                                        <p:cTn id="59" dur="500"/>
                                        <p:tgtEl>
                                          <p:spTgt spid="53045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530439"/>
                                        </p:tgtEl>
                                        <p:attrNameLst>
                                          <p:attrName>style.visibility</p:attrName>
                                        </p:attrNameLst>
                                      </p:cBhvr>
                                      <p:to>
                                        <p:strVal val="visible"/>
                                      </p:to>
                                    </p:set>
                                    <p:animEffect transition="in" filter="checkerboard(across)">
                                      <p:cBhvr>
                                        <p:cTn id="64" dur="500"/>
                                        <p:tgtEl>
                                          <p:spTgt spid="530439"/>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530438"/>
                                        </p:tgtEl>
                                        <p:attrNameLst>
                                          <p:attrName>style.visibility</p:attrName>
                                        </p:attrNameLst>
                                      </p:cBhvr>
                                      <p:to>
                                        <p:strVal val="visible"/>
                                      </p:to>
                                    </p:set>
                                    <p:animEffect transition="in" filter="checkerboard(across)">
                                      <p:cBhvr>
                                        <p:cTn id="69" dur="500"/>
                                        <p:tgtEl>
                                          <p:spTgt spid="53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8" grpId="0" autoUpdateAnimBg="0"/>
      <p:bldP spid="530439" grpId="0" autoUpdateAnimBg="0"/>
      <p:bldP spid="530440"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b="1"/>
              <a:t>class B</a:t>
            </a:r>
          </a:p>
          <a:p>
            <a:pPr algn="l">
              <a:lnSpc>
                <a:spcPct val="115000"/>
              </a:lnSpc>
            </a:pPr>
            <a:r>
              <a:rPr lang="en-US" altLang="zh-CN" sz="1800"/>
              <a:t>{ public:</a:t>
            </a:r>
          </a:p>
          <a:p>
            <a:pPr algn="l">
              <a:lnSpc>
                <a:spcPct val="115000"/>
              </a:lnSpc>
            </a:pPr>
            <a:r>
              <a:rPr lang="en-US" altLang="zh-CN" sz="1800"/>
              <a:t>    </a:t>
            </a:r>
            <a:r>
              <a:rPr lang="en-US" altLang="zh-CN" sz="1800" b="1">
                <a:solidFill>
                  <a:srgbClr val="0000FF"/>
                </a:solidFill>
              </a:rPr>
              <a:t>static void Add() { i++ ; }</a:t>
            </a:r>
          </a:p>
          <a:p>
            <a:pPr algn="l">
              <a:lnSpc>
                <a:spcPct val="115000"/>
              </a:lnSpc>
            </a:pPr>
            <a:r>
              <a:rPr lang="en-US" altLang="zh-CN" sz="1800"/>
              <a:t>    </a:t>
            </a:r>
            <a:r>
              <a:rPr lang="en-US" altLang="zh-CN" sz="1800" b="1">
                <a:solidFill>
                  <a:srgbClr val="0000FF"/>
                </a:solidFill>
              </a:rPr>
              <a:t>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b="1">
                <a:solidFill>
                  <a:srgbClr val="0000FF"/>
                </a:solidFill>
              </a:rPr>
              <a:t>int B::i=0;</a:t>
            </a:r>
          </a:p>
          <a:p>
            <a:pPr algn="l">
              <a:lnSpc>
                <a:spcPct val="115000"/>
              </a:lnSpc>
            </a:pPr>
            <a:r>
              <a:rPr lang="en-US" altLang="zh-CN" sz="1800" b="1"/>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50243"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50244"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a:t>
            </a:r>
            <a:r>
              <a:rPr lang="en-US" altLang="zh-CN" sz="1800" b="1">
                <a:solidFill>
                  <a:srgbClr val="0000FF"/>
                </a:solidFill>
              </a:rPr>
              <a:t>D y</a:t>
            </a:r>
            <a:r>
              <a:rPr lang="en-US" altLang="zh-CN" sz="1800"/>
              <a:t>;</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t>  //cout&lt;&lt;"static i="&lt;&lt;y.i&lt;&lt;endl;</a:t>
            </a:r>
          </a:p>
          <a:p>
            <a:pPr algn="l">
              <a:lnSpc>
                <a:spcPct val="120000"/>
              </a:lnSpc>
              <a:spcBef>
                <a:spcPct val="50000"/>
              </a:spcBef>
            </a:pPr>
            <a:r>
              <a:rPr lang="en-US" altLang="zh-CN" sz="1800"/>
              <a:t>}</a:t>
            </a:r>
          </a:p>
        </p:txBody>
      </p:sp>
      <p:sp>
        <p:nvSpPr>
          <p:cNvPr id="650245" name="Rectangle 5"/>
          <p:cNvSpPr>
            <a:spLocks noChangeArrowheads="1"/>
          </p:cNvSpPr>
          <p:nvPr/>
        </p:nvSpPr>
        <p:spPr bwMode="auto">
          <a:xfrm>
            <a:off x="5427663" y="4541838"/>
            <a:ext cx="3716337" cy="396875"/>
          </a:xfrm>
          <a:prstGeom prst="rect">
            <a:avLst/>
          </a:prstGeom>
          <a:solidFill>
            <a:schemeClr val="hlink"/>
          </a:solidFill>
          <a:ln w="9525">
            <a:noFill/>
            <a:miter lim="800000"/>
          </a:ln>
          <a:effectLst/>
        </p:spPr>
        <p:txBody>
          <a:bodyPr>
            <a:spAutoFit/>
          </a:bodyPr>
          <a:lstStyle/>
          <a:p>
            <a:pPr algn="l">
              <a:spcBef>
                <a:spcPct val="50000"/>
              </a:spcBef>
            </a:pPr>
            <a:r>
              <a:rPr lang="en-US" altLang="zh-CN" sz="2000" b="1" i="1">
                <a:solidFill>
                  <a:srgbClr val="006600"/>
                </a:solidFill>
                <a:effectLst>
                  <a:outerShdw blurRad="38100" dist="38100" dir="2700000" algn="tl">
                    <a:srgbClr val="C0C0C0"/>
                  </a:outerShdw>
                </a:effectLst>
              </a:rPr>
              <a:t>//cout&lt;&lt;"static i="&lt;&lt;y.i&lt;&lt;endl;</a:t>
            </a:r>
          </a:p>
        </p:txBody>
      </p:sp>
      <p:sp>
        <p:nvSpPr>
          <p:cNvPr id="650246" name="AutoShape 6"/>
          <p:cNvSpPr/>
          <p:nvPr/>
        </p:nvSpPr>
        <p:spPr bwMode="auto">
          <a:xfrm>
            <a:off x="2843213" y="2393950"/>
            <a:ext cx="2566987" cy="1035050"/>
          </a:xfrm>
          <a:prstGeom prst="borderCallout2">
            <a:avLst>
              <a:gd name="adj1" fmla="val 11042"/>
              <a:gd name="adj2" fmla="val 102968"/>
              <a:gd name="adj3" fmla="val 11042"/>
              <a:gd name="adj4" fmla="val 122819"/>
              <a:gd name="adj5" fmla="val 192944"/>
              <a:gd name="adj6" fmla="val 186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2000" b="1" i="1">
                <a:solidFill>
                  <a:schemeClr val="accent2"/>
                </a:solidFill>
                <a:effectLst>
                  <a:outerShdw blurRad="38100" dist="38100" dir="2700000" algn="tl">
                    <a:srgbClr val="C0C0C0"/>
                  </a:outerShdw>
                </a:effectLst>
              </a:rPr>
              <a:t>错误，</a:t>
            </a:r>
            <a:r>
              <a:rPr lang="en-US" altLang="zh-CN" sz="2000" b="1" i="1">
                <a:solidFill>
                  <a:schemeClr val="accent2"/>
                </a:solidFill>
                <a:effectLst>
                  <a:outerShdw blurRad="38100" dist="38100" dir="2700000" algn="tl">
                    <a:srgbClr val="C0C0C0"/>
                  </a:outerShdw>
                </a:effectLst>
              </a:rPr>
              <a:t>i </a:t>
            </a:r>
            <a:r>
              <a:rPr lang="zh-CN" altLang="en-US" sz="2000" b="1" i="1">
                <a:solidFill>
                  <a:schemeClr val="accent2"/>
                </a:solidFill>
                <a:effectLst>
                  <a:outerShdw blurRad="38100" dist="38100" dir="2700000" algn="tl">
                    <a:srgbClr val="C0C0C0"/>
                  </a:outerShdw>
                </a:effectLst>
              </a:rPr>
              <a:t>是类</a:t>
            </a:r>
            <a:r>
              <a:rPr lang="en-US" altLang="zh-CN" sz="2000" b="1" i="1">
                <a:solidFill>
                  <a:schemeClr val="accent2"/>
                </a:solidFill>
                <a:effectLst>
                  <a:outerShdw blurRad="38100" dist="38100" dir="2700000" algn="tl">
                    <a:srgbClr val="C0C0C0"/>
                  </a:outerShdw>
                </a:effectLst>
              </a:rPr>
              <a:t>D</a:t>
            </a:r>
            <a:r>
              <a:rPr lang="zh-CN" altLang="en-US" sz="2000" b="1" i="1">
                <a:solidFill>
                  <a:schemeClr val="accent2"/>
                </a:solidFill>
                <a:effectLst>
                  <a:outerShdw blurRad="38100" dist="38100" dir="2700000" algn="tl">
                    <a:srgbClr val="C0C0C0"/>
                  </a:outerShdw>
                </a:effectLst>
              </a:rPr>
              <a:t>的私有静态数据成员</a:t>
            </a:r>
          </a:p>
        </p:txBody>
      </p:sp>
      <p:sp>
        <p:nvSpPr>
          <p:cNvPr id="650247" name="Oval 7"/>
          <p:cNvSpPr>
            <a:spLocks noChangeArrowheads="1"/>
          </p:cNvSpPr>
          <p:nvPr/>
        </p:nvSpPr>
        <p:spPr bwMode="auto">
          <a:xfrm>
            <a:off x="7620000" y="4451350"/>
            <a:ext cx="609600" cy="533400"/>
          </a:xfrm>
          <a:prstGeom prst="ellipse">
            <a:avLst/>
          </a:prstGeom>
          <a:noFill/>
          <a:ln w="19050">
            <a:solidFill>
              <a:srgbClr val="FF0000"/>
            </a:solidFill>
            <a:round/>
          </a:ln>
          <a:effectLst/>
        </p:spPr>
        <p:txBody>
          <a:bodyPr wrap="none" anchor="ctr"/>
          <a:lstStyle/>
          <a:p>
            <a:endParaRPr lang="zh-CN" altLang="en-US"/>
          </a:p>
        </p:txBody>
      </p:sp>
      <p:sp>
        <p:nvSpPr>
          <p:cNvPr id="650248" name="Oval 8"/>
          <p:cNvSpPr>
            <a:spLocks noChangeArrowheads="1"/>
          </p:cNvSpPr>
          <p:nvPr/>
        </p:nvSpPr>
        <p:spPr bwMode="auto">
          <a:xfrm>
            <a:off x="5943600" y="1631950"/>
            <a:ext cx="609600" cy="5334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50245"/>
                                        </p:tgtEl>
                                        <p:attrNameLst>
                                          <p:attrName>style.visibility</p:attrName>
                                        </p:attrNameLst>
                                      </p:cBhvr>
                                      <p:to>
                                        <p:strVal val="visible"/>
                                      </p:to>
                                    </p:set>
                                    <p:animEffect transition="in" filter="blinds(vertical)">
                                      <p:cBhvr>
                                        <p:cTn id="7" dur="500"/>
                                        <p:tgtEl>
                                          <p:spTgt spid="6502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0247"/>
                                        </p:tgtEl>
                                        <p:attrNameLst>
                                          <p:attrName>style.visibility</p:attrName>
                                        </p:attrNameLst>
                                      </p:cBhvr>
                                      <p:to>
                                        <p:strVal val="visible"/>
                                      </p:to>
                                    </p:set>
                                    <p:animEffect transition="in" filter="box(out)">
                                      <p:cBhvr>
                                        <p:cTn id="12" dur="500"/>
                                        <p:tgtEl>
                                          <p:spTgt spid="6502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50248"/>
                                        </p:tgtEl>
                                        <p:attrNameLst>
                                          <p:attrName>style.visibility</p:attrName>
                                        </p:attrNameLst>
                                      </p:cBhvr>
                                      <p:to>
                                        <p:strVal val="visible"/>
                                      </p:to>
                                    </p:set>
                                    <p:animEffect transition="in" filter="box(out)">
                                      <p:cBhvr>
                                        <p:cTn id="17" dur="500"/>
                                        <p:tgtEl>
                                          <p:spTgt spid="6502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50246"/>
                                        </p:tgtEl>
                                        <p:attrNameLst>
                                          <p:attrName>style.visibility</p:attrName>
                                        </p:attrNameLst>
                                      </p:cBhvr>
                                      <p:to>
                                        <p:strVal val="visible"/>
                                      </p:to>
                                    </p:set>
                                    <p:animEffect transition="in" filter="barn(outHorizontal)">
                                      <p:cBhvr>
                                        <p:cTn id="22" dur="500"/>
                                        <p:tgtEl>
                                          <p:spTgt spid="65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5" grpId="0" animBg="1" autoUpdateAnimBg="0"/>
      <p:bldP spid="650246" grpId="0" animBg="1" autoUpdateAnimBg="0"/>
      <p:bldP spid="650247" grpId="0" animBg="1"/>
      <p:bldP spid="65024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a:t>class B</a:t>
            </a:r>
          </a:p>
          <a:p>
            <a:pPr algn="l">
              <a:lnSpc>
                <a:spcPct val="115000"/>
              </a:lnSpc>
            </a:pPr>
            <a:r>
              <a:rPr lang="en-US" altLang="zh-CN" sz="1800"/>
              <a:t>{ public:</a:t>
            </a:r>
          </a:p>
          <a:p>
            <a:pPr algn="l">
              <a:lnSpc>
                <a:spcPct val="115000"/>
              </a:lnSpc>
            </a:pPr>
            <a:r>
              <a:rPr lang="en-US" altLang="zh-CN" sz="1800"/>
              <a:t>    static void Add() { i++ ; }</a:t>
            </a:r>
          </a:p>
          <a:p>
            <a:pPr algn="l">
              <a:lnSpc>
                <a:spcPct val="115000"/>
              </a:lnSpc>
            </a:pPr>
            <a:r>
              <a:rPr lang="en-US" altLang="zh-CN" sz="1800"/>
              <a:t>    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a:t>int B::i=0;</a:t>
            </a:r>
          </a:p>
          <a:p>
            <a:pPr algn="l">
              <a:lnSpc>
                <a:spcPct val="115000"/>
              </a:lnSpc>
            </a:pPr>
            <a:r>
              <a:rPr lang="en-US" altLang="zh-CN" sz="1800"/>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51267"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51268"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x.Add();</a:t>
            </a:r>
          </a:p>
          <a:p>
            <a:pPr algn="l">
              <a:lnSpc>
                <a:spcPct val="120000"/>
              </a:lnSpc>
              <a:spcBef>
                <a:spcPct val="50000"/>
              </a:spcBef>
            </a:pPr>
            <a:r>
              <a:rPr lang="en-US" altLang="zh-CN" sz="1800"/>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solidFill>
                  <a:srgbClr val="006600"/>
                </a:solidFill>
              </a:rPr>
              <a:t>  //cout&lt;&lt;"static i="&lt;&lt;y.i&lt;&lt;endl;</a:t>
            </a:r>
          </a:p>
          <a:p>
            <a:pPr algn="l">
              <a:lnSpc>
                <a:spcPct val="120000"/>
              </a:lnSpc>
              <a:spcBef>
                <a:spcPct val="50000"/>
              </a:spcBef>
            </a:pPr>
            <a:r>
              <a:rPr lang="en-US" altLang="zh-CN" sz="1800"/>
              <a:t>}</a:t>
            </a:r>
          </a:p>
        </p:txBody>
      </p:sp>
      <p:pic>
        <p:nvPicPr>
          <p:cNvPr id="651276" name="Picture 12"/>
          <p:cNvPicPr>
            <a:picLocks noChangeAspect="1" noChangeArrowheads="1"/>
          </p:cNvPicPr>
          <p:nvPr/>
        </p:nvPicPr>
        <p:blipFill>
          <a:blip r:embed="rId2"/>
          <a:srcRect/>
          <a:stretch>
            <a:fillRect/>
          </a:stretch>
        </p:blipFill>
        <p:spPr bwMode="auto">
          <a:xfrm>
            <a:off x="2771775" y="4437063"/>
            <a:ext cx="3587750" cy="1960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51276"/>
                                        </p:tgtEl>
                                        <p:attrNameLst>
                                          <p:attrName>style.visibility</p:attrName>
                                        </p:attrNameLst>
                                      </p:cBhvr>
                                      <p:to>
                                        <p:strVal val="visible"/>
                                      </p:to>
                                    </p:set>
                                    <p:animEffect transition="in" filter="checkerboard(across)">
                                      <p:cBhvr>
                                        <p:cTn id="7" dur="500"/>
                                        <p:tgtEl>
                                          <p:spTgt spid="65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 ;</a:t>
            </a:r>
          </a:p>
          <a:p>
            <a:pPr algn="l">
              <a:lnSpc>
                <a:spcPct val="115000"/>
              </a:lnSpc>
            </a:pPr>
            <a:r>
              <a:rPr lang="en-US" altLang="zh-CN" sz="1800"/>
              <a:t>class B</a:t>
            </a:r>
          </a:p>
          <a:p>
            <a:pPr algn="l">
              <a:lnSpc>
                <a:spcPct val="115000"/>
              </a:lnSpc>
            </a:pPr>
            <a:r>
              <a:rPr lang="en-US" altLang="zh-CN" sz="1800"/>
              <a:t>{ public:</a:t>
            </a:r>
          </a:p>
          <a:p>
            <a:pPr algn="l">
              <a:lnSpc>
                <a:spcPct val="115000"/>
              </a:lnSpc>
            </a:pPr>
            <a:r>
              <a:rPr lang="en-US" altLang="zh-CN" sz="1800"/>
              <a:t>    static void Add() { i++ ; }</a:t>
            </a:r>
          </a:p>
          <a:p>
            <a:pPr algn="l">
              <a:lnSpc>
                <a:spcPct val="115000"/>
              </a:lnSpc>
            </a:pPr>
            <a:r>
              <a:rPr lang="en-US" altLang="zh-CN" sz="1800"/>
              <a:t>    static int i;</a:t>
            </a:r>
          </a:p>
          <a:p>
            <a:pPr algn="l">
              <a:lnSpc>
                <a:spcPct val="115000"/>
              </a:lnSpc>
            </a:pPr>
            <a:r>
              <a:rPr lang="en-US" altLang="zh-CN" sz="1800"/>
              <a:t>    void out() { cout&lt;&lt;"static i="&lt;&lt;i&lt;&lt;endl; }</a:t>
            </a:r>
          </a:p>
          <a:p>
            <a:pPr algn="l">
              <a:lnSpc>
                <a:spcPct val="115000"/>
              </a:lnSpc>
            </a:pPr>
            <a:r>
              <a:rPr lang="en-US" altLang="zh-CN" sz="1800"/>
              <a:t>};</a:t>
            </a:r>
          </a:p>
          <a:p>
            <a:pPr algn="l">
              <a:lnSpc>
                <a:spcPct val="115000"/>
              </a:lnSpc>
            </a:pPr>
            <a:r>
              <a:rPr lang="en-US" altLang="zh-CN" sz="1800"/>
              <a:t>int B::i=0;</a:t>
            </a:r>
          </a:p>
          <a:p>
            <a:pPr algn="l">
              <a:lnSpc>
                <a:spcPct val="115000"/>
              </a:lnSpc>
            </a:pPr>
            <a:r>
              <a:rPr lang="en-US" altLang="zh-CN" sz="1800"/>
              <a:t>class D : private B</a:t>
            </a:r>
          </a:p>
          <a:p>
            <a:pPr algn="l">
              <a:lnSpc>
                <a:spcPct val="115000"/>
              </a:lnSpc>
            </a:pPr>
            <a:r>
              <a:rPr lang="en-US" altLang="zh-CN" sz="1800"/>
              <a:t>{ public:    </a:t>
            </a:r>
          </a:p>
          <a:p>
            <a:pPr algn="l">
              <a:lnSpc>
                <a:spcPct val="115000"/>
              </a:lnSpc>
            </a:pPr>
            <a:r>
              <a:rPr lang="en-US" altLang="zh-CN" sz="1800"/>
              <a:t>      void f(); </a:t>
            </a:r>
          </a:p>
          <a:p>
            <a:pPr algn="l">
              <a:lnSpc>
                <a:spcPct val="115000"/>
              </a:lnSpc>
            </a:pPr>
            <a:r>
              <a:rPr lang="en-US" altLang="zh-CN" sz="1800"/>
              <a:t>       { i=5;</a:t>
            </a:r>
          </a:p>
          <a:p>
            <a:pPr algn="l">
              <a:lnSpc>
                <a:spcPct val="115000"/>
              </a:lnSpc>
            </a:pPr>
            <a:r>
              <a:rPr lang="en-US" altLang="zh-CN" sz="1800"/>
              <a:t>         Add();</a:t>
            </a:r>
          </a:p>
          <a:p>
            <a:pPr algn="l">
              <a:lnSpc>
                <a:spcPct val="115000"/>
              </a:lnSpc>
            </a:pPr>
            <a:r>
              <a:rPr lang="en-US" altLang="zh-CN" sz="1800"/>
              <a:t>         B::i++;</a:t>
            </a:r>
          </a:p>
          <a:p>
            <a:pPr algn="l">
              <a:lnSpc>
                <a:spcPct val="115000"/>
              </a:lnSpc>
            </a:pPr>
            <a:r>
              <a:rPr lang="en-US" altLang="zh-CN" sz="1800"/>
              <a:t>         B::Add();</a:t>
            </a:r>
          </a:p>
          <a:p>
            <a:pPr algn="l">
              <a:lnSpc>
                <a:spcPct val="115000"/>
              </a:lnSpc>
            </a:pPr>
            <a:r>
              <a:rPr lang="en-US" altLang="zh-CN" sz="1800"/>
              <a:t>       }</a:t>
            </a:r>
          </a:p>
          <a:p>
            <a:pPr algn="l">
              <a:lnSpc>
                <a:spcPct val="115000"/>
              </a:lnSpc>
            </a:pPr>
            <a:r>
              <a:rPr lang="en-US" altLang="zh-CN" sz="1800"/>
              <a:t>};</a:t>
            </a:r>
          </a:p>
        </p:txBody>
      </p:sp>
      <p:sp>
        <p:nvSpPr>
          <p:cNvPr id="652291"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52292"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a:t>int main()</a:t>
            </a:r>
          </a:p>
          <a:p>
            <a:pPr algn="l">
              <a:lnSpc>
                <a:spcPct val="120000"/>
              </a:lnSpc>
              <a:spcBef>
                <a:spcPct val="50000"/>
              </a:spcBef>
            </a:pPr>
            <a:r>
              <a:rPr lang="en-US" altLang="zh-CN" sz="1800"/>
              <a:t>{ B x;  D y;</a:t>
            </a:r>
          </a:p>
          <a:p>
            <a:pPr algn="l">
              <a:lnSpc>
                <a:spcPct val="120000"/>
              </a:lnSpc>
              <a:spcBef>
                <a:spcPct val="50000"/>
              </a:spcBef>
            </a:pPr>
            <a:r>
              <a:rPr lang="en-US" altLang="zh-CN" sz="1800"/>
              <a:t>  </a:t>
            </a:r>
            <a:r>
              <a:rPr lang="en-US" altLang="zh-CN" sz="1800" b="1">
                <a:solidFill>
                  <a:srgbClr val="0000FF"/>
                </a:solidFill>
              </a:rPr>
              <a:t>x.Add();</a:t>
            </a:r>
          </a:p>
          <a:p>
            <a:pPr algn="l">
              <a:lnSpc>
                <a:spcPct val="120000"/>
              </a:lnSpc>
              <a:spcBef>
                <a:spcPct val="50000"/>
              </a:spcBef>
            </a:pPr>
            <a:r>
              <a:rPr lang="en-US" altLang="zh-CN" sz="1800" b="1">
                <a:solidFill>
                  <a:srgbClr val="0000FF"/>
                </a:solidFill>
              </a:rPr>
              <a:t>  x.out();</a:t>
            </a:r>
          </a:p>
          <a:p>
            <a:pPr algn="l">
              <a:lnSpc>
                <a:spcPct val="120000"/>
              </a:lnSpc>
              <a:spcBef>
                <a:spcPct val="50000"/>
              </a:spcBef>
            </a:pPr>
            <a:r>
              <a:rPr lang="en-US" altLang="zh-CN" sz="1800"/>
              <a:t>  y.f();</a:t>
            </a:r>
          </a:p>
          <a:p>
            <a:pPr algn="l">
              <a:lnSpc>
                <a:spcPct val="120000"/>
              </a:lnSpc>
              <a:spcBef>
                <a:spcPct val="50000"/>
              </a:spcBef>
            </a:pPr>
            <a:r>
              <a:rPr lang="en-US" altLang="zh-CN" sz="1800"/>
              <a:t>  cout&lt;&lt;"static i="&lt;&lt;B::i&lt;&lt;endl;</a:t>
            </a:r>
          </a:p>
          <a:p>
            <a:pPr algn="l">
              <a:lnSpc>
                <a:spcPct val="120000"/>
              </a:lnSpc>
              <a:spcBef>
                <a:spcPct val="50000"/>
              </a:spcBef>
            </a:pPr>
            <a:r>
              <a:rPr lang="en-US" altLang="zh-CN" sz="1800"/>
              <a:t>  cout&lt;&lt;"static i="&lt;&lt;x.i&lt;&lt;endl;</a:t>
            </a:r>
          </a:p>
          <a:p>
            <a:pPr algn="l">
              <a:lnSpc>
                <a:spcPct val="120000"/>
              </a:lnSpc>
              <a:spcBef>
                <a:spcPct val="50000"/>
              </a:spcBef>
            </a:pPr>
            <a:r>
              <a:rPr lang="en-US" altLang="zh-CN" sz="1800">
                <a:solidFill>
                  <a:srgbClr val="006600"/>
                </a:solidFill>
              </a:rPr>
              <a:t>  //cout&lt;&lt;"static i="&lt;&lt;y.i&lt;&lt;endl;</a:t>
            </a:r>
          </a:p>
          <a:p>
            <a:pPr algn="l">
              <a:lnSpc>
                <a:spcPct val="120000"/>
              </a:lnSpc>
              <a:spcBef>
                <a:spcPct val="50000"/>
              </a:spcBef>
            </a:pPr>
            <a:r>
              <a:rPr lang="en-US" altLang="zh-CN" sz="1800"/>
              <a:t>}</a:t>
            </a:r>
          </a:p>
        </p:txBody>
      </p:sp>
      <p:sp>
        <p:nvSpPr>
          <p:cNvPr id="652295" name="Oval 7"/>
          <p:cNvSpPr>
            <a:spLocks noChangeArrowheads="1"/>
          </p:cNvSpPr>
          <p:nvPr/>
        </p:nvSpPr>
        <p:spPr bwMode="auto">
          <a:xfrm>
            <a:off x="5181600" y="2165350"/>
            <a:ext cx="1371600" cy="914400"/>
          </a:xfrm>
          <a:prstGeom prst="ellipse">
            <a:avLst/>
          </a:prstGeom>
          <a:noFill/>
          <a:ln w="19050">
            <a:solidFill>
              <a:srgbClr val="FF0000"/>
            </a:solidFill>
            <a:round/>
          </a:ln>
          <a:effectLst/>
        </p:spPr>
        <p:txBody>
          <a:bodyPr wrap="none" anchor="ctr"/>
          <a:lstStyle/>
          <a:p>
            <a:endParaRPr lang="zh-CN" altLang="en-US"/>
          </a:p>
        </p:txBody>
      </p:sp>
      <p:pic>
        <p:nvPicPr>
          <p:cNvPr id="652296" name="Picture 8"/>
          <p:cNvPicPr>
            <a:picLocks noChangeAspect="1" noChangeArrowheads="1"/>
          </p:cNvPicPr>
          <p:nvPr/>
        </p:nvPicPr>
        <p:blipFill>
          <a:blip r:embed="rId2"/>
          <a:srcRect/>
          <a:stretch>
            <a:fillRect/>
          </a:stretch>
        </p:blipFill>
        <p:spPr bwMode="auto">
          <a:xfrm>
            <a:off x="2771775" y="4437063"/>
            <a:ext cx="3587750" cy="1960562"/>
          </a:xfrm>
          <a:prstGeom prst="rect">
            <a:avLst/>
          </a:prstGeom>
          <a:noFill/>
        </p:spPr>
      </p:pic>
      <p:sp>
        <p:nvSpPr>
          <p:cNvPr id="652294" name="Oval 6"/>
          <p:cNvSpPr>
            <a:spLocks noChangeArrowheads="1"/>
          </p:cNvSpPr>
          <p:nvPr/>
        </p:nvSpPr>
        <p:spPr bwMode="auto">
          <a:xfrm>
            <a:off x="2667000" y="4679950"/>
            <a:ext cx="1905000" cy="3810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2294"/>
                                        </p:tgtEl>
                                        <p:attrNameLst>
                                          <p:attrName>style.visibility</p:attrName>
                                        </p:attrNameLst>
                                      </p:cBhvr>
                                      <p:to>
                                        <p:strVal val="visible"/>
                                      </p:to>
                                    </p:set>
                                    <p:animEffect transition="in" filter="box(out)">
                                      <p:cBhvr>
                                        <p:cTn id="7" dur="500"/>
                                        <p:tgtEl>
                                          <p:spTgt spid="6522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2295"/>
                                        </p:tgtEl>
                                        <p:attrNameLst>
                                          <p:attrName>style.visibility</p:attrName>
                                        </p:attrNameLst>
                                      </p:cBhvr>
                                      <p:to>
                                        <p:strVal val="visible"/>
                                      </p:to>
                                    </p:set>
                                    <p:animEffect transition="in" filter="box(out)">
                                      <p:cBhvr>
                                        <p:cTn id="12" dur="500"/>
                                        <p:tgtEl>
                                          <p:spTgt spid="65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5" grpId="0" animBg="1"/>
      <p:bldP spid="65229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dirty="0"/>
              <a:t>#include&lt;iostream&gt;</a:t>
            </a:r>
          </a:p>
          <a:p>
            <a:pPr algn="l">
              <a:lnSpc>
                <a:spcPct val="115000"/>
              </a:lnSpc>
            </a:pPr>
            <a:r>
              <a:rPr lang="en-US" altLang="zh-CN" sz="1800" dirty="0"/>
              <a:t>using namespace std ;</a:t>
            </a:r>
          </a:p>
          <a:p>
            <a:pPr algn="l">
              <a:lnSpc>
                <a:spcPct val="115000"/>
              </a:lnSpc>
            </a:pPr>
            <a:r>
              <a:rPr lang="en-US" altLang="zh-CN" sz="1800" dirty="0"/>
              <a:t>class B</a:t>
            </a:r>
          </a:p>
          <a:p>
            <a:pPr algn="l">
              <a:lnSpc>
                <a:spcPct val="115000"/>
              </a:lnSpc>
            </a:pPr>
            <a:r>
              <a:rPr lang="en-US" altLang="zh-CN" sz="1800" dirty="0"/>
              <a:t>{ public:</a:t>
            </a:r>
          </a:p>
          <a:p>
            <a:pPr algn="l">
              <a:lnSpc>
                <a:spcPct val="115000"/>
              </a:lnSpc>
            </a:pPr>
            <a:r>
              <a:rPr lang="en-US" altLang="zh-CN" sz="1800" dirty="0"/>
              <a:t>    static void Add() { </a:t>
            </a:r>
            <a:r>
              <a:rPr lang="en-US" altLang="zh-CN" sz="1800" dirty="0" err="1"/>
              <a:t>i</a:t>
            </a:r>
            <a:r>
              <a:rPr lang="en-US" altLang="zh-CN" sz="1800" dirty="0"/>
              <a:t>++ ; }</a:t>
            </a:r>
          </a:p>
          <a:p>
            <a:pPr algn="l">
              <a:lnSpc>
                <a:spcPct val="115000"/>
              </a:lnSpc>
            </a:pPr>
            <a:r>
              <a:rPr lang="en-US" altLang="zh-CN" sz="1800" dirty="0"/>
              <a:t>    static int </a:t>
            </a:r>
            <a:r>
              <a:rPr lang="en-US" altLang="zh-CN" sz="1800" dirty="0" err="1"/>
              <a:t>i</a:t>
            </a:r>
            <a:r>
              <a:rPr lang="en-US" altLang="zh-CN" sz="1800" dirty="0"/>
              <a:t>;</a:t>
            </a:r>
          </a:p>
          <a:p>
            <a:pPr algn="l">
              <a:lnSpc>
                <a:spcPct val="115000"/>
              </a:lnSpc>
            </a:pPr>
            <a:r>
              <a:rPr lang="en-US" altLang="zh-CN" sz="1800" dirty="0"/>
              <a:t>    void out() { </a:t>
            </a:r>
            <a:r>
              <a:rPr lang="en-US" altLang="zh-CN" sz="1800" dirty="0" err="1"/>
              <a:t>cout</a:t>
            </a:r>
            <a:r>
              <a:rPr lang="en-US" altLang="zh-CN" sz="1800" dirty="0"/>
              <a:t>&lt;&lt;"static </a:t>
            </a:r>
            <a:r>
              <a:rPr lang="en-US" altLang="zh-CN" sz="1800" dirty="0" err="1"/>
              <a:t>i</a:t>
            </a:r>
            <a:r>
              <a:rPr lang="en-US" altLang="zh-CN" sz="1800" dirty="0"/>
              <a:t>="&lt;&lt;</a:t>
            </a:r>
            <a:r>
              <a:rPr lang="en-US" altLang="zh-CN" sz="1800" dirty="0" err="1"/>
              <a:t>i</a:t>
            </a:r>
            <a:r>
              <a:rPr lang="en-US" altLang="zh-CN" sz="1800" dirty="0"/>
              <a:t>&lt;&lt;</a:t>
            </a:r>
            <a:r>
              <a:rPr lang="en-US" altLang="zh-CN" sz="1800" dirty="0" err="1"/>
              <a:t>endl</a:t>
            </a:r>
            <a:r>
              <a:rPr lang="en-US" altLang="zh-CN" sz="1800" dirty="0"/>
              <a:t>; }</a:t>
            </a:r>
          </a:p>
          <a:p>
            <a:pPr algn="l">
              <a:lnSpc>
                <a:spcPct val="115000"/>
              </a:lnSpc>
            </a:pPr>
            <a:r>
              <a:rPr lang="en-US" altLang="zh-CN" sz="1800" dirty="0"/>
              <a:t>};</a:t>
            </a:r>
          </a:p>
          <a:p>
            <a:pPr algn="l">
              <a:lnSpc>
                <a:spcPct val="115000"/>
              </a:lnSpc>
            </a:pPr>
            <a:r>
              <a:rPr lang="en-US" altLang="zh-CN" sz="1800" dirty="0"/>
              <a:t>int B::i=0;</a:t>
            </a:r>
          </a:p>
          <a:p>
            <a:pPr algn="l">
              <a:lnSpc>
                <a:spcPct val="115000"/>
              </a:lnSpc>
            </a:pPr>
            <a:r>
              <a:rPr lang="en-US" altLang="zh-CN" sz="1800" dirty="0"/>
              <a:t>class D : private B</a:t>
            </a:r>
          </a:p>
          <a:p>
            <a:pPr algn="l">
              <a:lnSpc>
                <a:spcPct val="115000"/>
              </a:lnSpc>
            </a:pPr>
            <a:r>
              <a:rPr lang="en-US" altLang="zh-CN" sz="1800" dirty="0"/>
              <a:t>{ public:    </a:t>
            </a:r>
          </a:p>
          <a:p>
            <a:pPr algn="l">
              <a:lnSpc>
                <a:spcPct val="115000"/>
              </a:lnSpc>
            </a:pPr>
            <a:r>
              <a:rPr lang="en-US" altLang="zh-CN" sz="1800" dirty="0"/>
              <a:t>      </a:t>
            </a:r>
            <a:r>
              <a:rPr lang="en-US" altLang="zh-CN" sz="1800" b="1" dirty="0">
                <a:solidFill>
                  <a:srgbClr val="0000FF"/>
                </a:solidFill>
              </a:rPr>
              <a:t>void f() </a:t>
            </a:r>
          </a:p>
          <a:p>
            <a:pPr algn="l">
              <a:lnSpc>
                <a:spcPct val="115000"/>
              </a:lnSpc>
            </a:pPr>
            <a:r>
              <a:rPr lang="en-US" altLang="zh-CN" sz="1800" b="1" dirty="0">
                <a:solidFill>
                  <a:srgbClr val="0000FF"/>
                </a:solidFill>
              </a:rPr>
              <a:t>       { </a:t>
            </a:r>
            <a:r>
              <a:rPr lang="en-US" altLang="zh-CN" sz="1800" b="1" dirty="0" err="1">
                <a:solidFill>
                  <a:srgbClr val="0000FF"/>
                </a:solidFill>
              </a:rPr>
              <a:t>i</a:t>
            </a:r>
            <a:r>
              <a:rPr lang="en-US" altLang="zh-CN" sz="1800" b="1" dirty="0">
                <a:solidFill>
                  <a:srgbClr val="0000FF"/>
                </a:solidFill>
              </a:rPr>
              <a:t>=5;</a:t>
            </a:r>
          </a:p>
          <a:p>
            <a:pPr algn="l">
              <a:lnSpc>
                <a:spcPct val="115000"/>
              </a:lnSpc>
            </a:pPr>
            <a:r>
              <a:rPr lang="en-US" altLang="zh-CN" sz="1800" b="1" dirty="0">
                <a:solidFill>
                  <a:srgbClr val="0000FF"/>
                </a:solidFill>
              </a:rPr>
              <a:t>         Add();</a:t>
            </a:r>
          </a:p>
          <a:p>
            <a:pPr algn="l">
              <a:lnSpc>
                <a:spcPct val="115000"/>
              </a:lnSpc>
            </a:pPr>
            <a:r>
              <a:rPr lang="en-US" altLang="zh-CN" sz="1800" b="1" dirty="0">
                <a:solidFill>
                  <a:srgbClr val="0000FF"/>
                </a:solidFill>
              </a:rPr>
              <a:t>         B::i++;</a:t>
            </a:r>
          </a:p>
          <a:p>
            <a:pPr algn="l">
              <a:lnSpc>
                <a:spcPct val="115000"/>
              </a:lnSpc>
            </a:pPr>
            <a:r>
              <a:rPr lang="en-US" altLang="zh-CN" sz="1800" b="1" dirty="0">
                <a:solidFill>
                  <a:srgbClr val="0000FF"/>
                </a:solidFill>
              </a:rPr>
              <a:t>         B::Add();</a:t>
            </a:r>
          </a:p>
          <a:p>
            <a:pPr algn="l">
              <a:lnSpc>
                <a:spcPct val="115000"/>
              </a:lnSpc>
            </a:pPr>
            <a:r>
              <a:rPr lang="en-US" altLang="zh-CN" sz="1800" b="1" dirty="0">
                <a:solidFill>
                  <a:srgbClr val="0000FF"/>
                </a:solidFill>
              </a:rPr>
              <a:t>       }</a:t>
            </a:r>
          </a:p>
          <a:p>
            <a:pPr algn="l">
              <a:lnSpc>
                <a:spcPct val="115000"/>
              </a:lnSpc>
            </a:pPr>
            <a:r>
              <a:rPr lang="en-US" altLang="zh-CN" sz="1800" dirty="0"/>
              <a:t>};</a:t>
            </a:r>
          </a:p>
        </p:txBody>
      </p:sp>
      <p:sp>
        <p:nvSpPr>
          <p:cNvPr id="653315" name="Rectangle 3"/>
          <p:cNvSpPr>
            <a:spLocks noChangeArrowheads="1"/>
          </p:cNvSpPr>
          <p:nvPr/>
        </p:nvSpPr>
        <p:spPr bwMode="auto">
          <a:xfrm>
            <a:off x="4324350" y="260350"/>
            <a:ext cx="4568825" cy="457200"/>
          </a:xfrm>
          <a:prstGeom prst="rect">
            <a:avLst/>
          </a:prstGeom>
          <a:noFill/>
          <a:ln w="9525">
            <a:noFill/>
            <a:miter lim="800000"/>
          </a:ln>
          <a:effectLst/>
        </p:spPr>
        <p:txBody>
          <a:bodyPr wrap="none">
            <a:spAutoFit/>
          </a:bodyPr>
          <a:lstStyle/>
          <a:p>
            <a:r>
              <a:rPr lang="en-US" altLang="zh-CN" b="1" i="1">
                <a:solidFill>
                  <a:schemeClr val="folHlink"/>
                </a:solidFill>
              </a:rPr>
              <a:t>//</a:t>
            </a:r>
            <a:r>
              <a:rPr lang="zh-CN" altLang="en-US" b="1" i="1">
                <a:solidFill>
                  <a:schemeClr val="folHlink"/>
                </a:solidFill>
                <a:sym typeface="Symbol" panose="05050102010706020507" pitchFamily="18" charset="2"/>
              </a:rPr>
              <a:t>例</a:t>
            </a:r>
            <a:r>
              <a:rPr lang="en-US" altLang="zh-CN" b="1" i="1">
                <a:solidFill>
                  <a:schemeClr val="folHlink"/>
                </a:solidFill>
                <a:sym typeface="Symbol" panose="05050102010706020507" pitchFamily="18" charset="2"/>
              </a:rPr>
              <a:t>8-</a:t>
            </a:r>
            <a:r>
              <a:rPr lang="en-US" altLang="zh-CN" b="1" i="1">
                <a:solidFill>
                  <a:schemeClr val="folHlink"/>
                </a:solidFill>
              </a:rPr>
              <a:t>5  </a:t>
            </a:r>
            <a:r>
              <a:rPr lang="zh-CN" altLang="en-US" b="1" i="1">
                <a:solidFill>
                  <a:schemeClr val="folHlink"/>
                </a:solidFill>
              </a:rPr>
              <a:t>在派生类中访问静态成员</a:t>
            </a:r>
          </a:p>
        </p:txBody>
      </p:sp>
      <p:sp>
        <p:nvSpPr>
          <p:cNvPr id="653316"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dirty="0"/>
              <a:t>int main()</a:t>
            </a:r>
          </a:p>
          <a:p>
            <a:pPr algn="l">
              <a:lnSpc>
                <a:spcPct val="120000"/>
              </a:lnSpc>
              <a:spcBef>
                <a:spcPct val="50000"/>
              </a:spcBef>
            </a:pPr>
            <a:r>
              <a:rPr lang="en-US" altLang="zh-CN" sz="1800" dirty="0"/>
              <a:t>{ B x;  D y;</a:t>
            </a:r>
          </a:p>
          <a:p>
            <a:pPr algn="l">
              <a:lnSpc>
                <a:spcPct val="120000"/>
              </a:lnSpc>
              <a:spcBef>
                <a:spcPct val="50000"/>
              </a:spcBef>
            </a:pPr>
            <a:r>
              <a:rPr lang="en-US" altLang="zh-CN" sz="1800" dirty="0"/>
              <a:t>  </a:t>
            </a:r>
            <a:r>
              <a:rPr lang="en-US" altLang="zh-CN" sz="1800" dirty="0" err="1"/>
              <a:t>x.Add</a:t>
            </a:r>
            <a:r>
              <a:rPr lang="en-US" altLang="zh-CN" sz="1800" dirty="0"/>
              <a:t>();</a:t>
            </a:r>
          </a:p>
          <a:p>
            <a:pPr algn="l">
              <a:lnSpc>
                <a:spcPct val="120000"/>
              </a:lnSpc>
              <a:spcBef>
                <a:spcPct val="50000"/>
              </a:spcBef>
            </a:pPr>
            <a:r>
              <a:rPr lang="en-US" altLang="zh-CN" sz="1800" dirty="0"/>
              <a:t>  </a:t>
            </a:r>
            <a:r>
              <a:rPr lang="en-US" altLang="zh-CN" sz="1800" dirty="0" err="1"/>
              <a:t>x.out</a:t>
            </a:r>
            <a:r>
              <a:rPr lang="en-US" altLang="zh-CN" sz="1800" dirty="0"/>
              <a:t>();</a:t>
            </a:r>
          </a:p>
          <a:p>
            <a:pPr algn="l">
              <a:lnSpc>
                <a:spcPct val="120000"/>
              </a:lnSpc>
              <a:spcBef>
                <a:spcPct val="50000"/>
              </a:spcBef>
            </a:pPr>
            <a:r>
              <a:rPr lang="en-US" altLang="zh-CN" sz="1800" dirty="0"/>
              <a:t>  </a:t>
            </a:r>
            <a:r>
              <a:rPr lang="en-US" altLang="zh-CN" sz="1800" b="1" dirty="0" err="1">
                <a:solidFill>
                  <a:srgbClr val="0000FF"/>
                </a:solidFill>
              </a:rPr>
              <a:t>y.f</a:t>
            </a:r>
            <a:r>
              <a:rPr lang="en-US" altLang="zh-CN" sz="1800" b="1" dirty="0">
                <a:solidFill>
                  <a:srgbClr val="0000FF"/>
                </a:solidFill>
              </a:rPr>
              <a:t>();</a:t>
            </a:r>
          </a:p>
          <a:p>
            <a:pPr algn="l">
              <a:lnSpc>
                <a:spcPct val="120000"/>
              </a:lnSpc>
              <a:spcBef>
                <a:spcPct val="50000"/>
              </a:spcBef>
            </a:pPr>
            <a:r>
              <a:rPr lang="en-US" altLang="zh-CN" sz="1800" b="1" dirty="0">
                <a:solidFill>
                  <a:srgbClr val="0000FF"/>
                </a:solidFill>
              </a:rPr>
              <a:t>  </a:t>
            </a:r>
            <a:r>
              <a:rPr lang="en-US" altLang="zh-CN" sz="1800" b="1" dirty="0" err="1">
                <a:solidFill>
                  <a:srgbClr val="0000FF"/>
                </a:solidFill>
              </a:rPr>
              <a:t>cout</a:t>
            </a:r>
            <a:r>
              <a:rPr lang="en-US" altLang="zh-CN" sz="1800" b="1" dirty="0">
                <a:solidFill>
                  <a:srgbClr val="0000FF"/>
                </a:solidFill>
              </a:rPr>
              <a:t>&lt;&lt;"static </a:t>
            </a:r>
            <a:r>
              <a:rPr lang="en-US" altLang="zh-CN" sz="1800" b="1" dirty="0" err="1">
                <a:solidFill>
                  <a:srgbClr val="0000FF"/>
                </a:solidFill>
              </a:rPr>
              <a:t>i</a:t>
            </a:r>
            <a:r>
              <a:rPr lang="en-US" altLang="zh-CN" sz="1800" b="1" dirty="0">
                <a:solidFill>
                  <a:srgbClr val="0000FF"/>
                </a:solidFill>
              </a:rPr>
              <a:t>="&lt;&lt;B::</a:t>
            </a:r>
            <a:r>
              <a:rPr lang="en-US" altLang="zh-CN" sz="1800" b="1" dirty="0" err="1">
                <a:solidFill>
                  <a:srgbClr val="0000FF"/>
                </a:solidFill>
              </a:rPr>
              <a:t>i</a:t>
            </a:r>
            <a:r>
              <a:rPr lang="en-US" altLang="zh-CN" sz="1800" b="1" dirty="0">
                <a:solidFill>
                  <a:srgbClr val="0000FF"/>
                </a:solidFill>
              </a:rPr>
              <a:t>&lt;&lt;</a:t>
            </a:r>
            <a:r>
              <a:rPr lang="en-US" altLang="zh-CN" sz="1800" b="1" dirty="0" err="1">
                <a:solidFill>
                  <a:srgbClr val="0000FF"/>
                </a:solidFill>
              </a:rPr>
              <a:t>endl</a:t>
            </a:r>
            <a:r>
              <a:rPr lang="en-US" altLang="zh-CN" sz="1800" b="1" dirty="0">
                <a:solidFill>
                  <a:srgbClr val="0000FF"/>
                </a:solidFill>
              </a:rPr>
              <a:t>;</a:t>
            </a:r>
          </a:p>
          <a:p>
            <a:pPr algn="l">
              <a:lnSpc>
                <a:spcPct val="120000"/>
              </a:lnSpc>
              <a:spcBef>
                <a:spcPct val="50000"/>
              </a:spcBef>
            </a:pPr>
            <a:r>
              <a:rPr lang="en-US" altLang="zh-CN" sz="1800" b="1" dirty="0">
                <a:solidFill>
                  <a:srgbClr val="0000FF"/>
                </a:solidFill>
              </a:rPr>
              <a:t>  </a:t>
            </a:r>
            <a:r>
              <a:rPr lang="en-US" altLang="zh-CN" sz="1800" b="1" dirty="0" err="1">
                <a:solidFill>
                  <a:srgbClr val="0000FF"/>
                </a:solidFill>
              </a:rPr>
              <a:t>cout</a:t>
            </a:r>
            <a:r>
              <a:rPr lang="en-US" altLang="zh-CN" sz="1800" b="1" dirty="0">
                <a:solidFill>
                  <a:srgbClr val="0000FF"/>
                </a:solidFill>
              </a:rPr>
              <a:t>&lt;&lt;"static </a:t>
            </a:r>
            <a:r>
              <a:rPr lang="en-US" altLang="zh-CN" sz="1800" b="1" dirty="0" err="1">
                <a:solidFill>
                  <a:srgbClr val="0000FF"/>
                </a:solidFill>
              </a:rPr>
              <a:t>i</a:t>
            </a:r>
            <a:r>
              <a:rPr lang="en-US" altLang="zh-CN" sz="1800" b="1" dirty="0">
                <a:solidFill>
                  <a:srgbClr val="0000FF"/>
                </a:solidFill>
              </a:rPr>
              <a:t>="&lt;&lt;</a:t>
            </a:r>
            <a:r>
              <a:rPr lang="en-US" altLang="zh-CN" sz="1800" b="1" dirty="0" err="1">
                <a:solidFill>
                  <a:srgbClr val="0000FF"/>
                </a:solidFill>
              </a:rPr>
              <a:t>x.i</a:t>
            </a:r>
            <a:r>
              <a:rPr lang="en-US" altLang="zh-CN" sz="1800" b="1" dirty="0">
                <a:solidFill>
                  <a:srgbClr val="0000FF"/>
                </a:solidFill>
              </a:rPr>
              <a:t>&lt;&lt;</a:t>
            </a:r>
            <a:r>
              <a:rPr lang="en-US" altLang="zh-CN" sz="1800" b="1" dirty="0" err="1">
                <a:solidFill>
                  <a:srgbClr val="0000FF"/>
                </a:solidFill>
              </a:rPr>
              <a:t>endl</a:t>
            </a:r>
            <a:r>
              <a:rPr lang="en-US" altLang="zh-CN" sz="1800" b="1" dirty="0">
                <a:solidFill>
                  <a:srgbClr val="0000FF"/>
                </a:solidFill>
              </a:rPr>
              <a:t>;</a:t>
            </a:r>
          </a:p>
          <a:p>
            <a:pPr algn="l">
              <a:lnSpc>
                <a:spcPct val="120000"/>
              </a:lnSpc>
              <a:spcBef>
                <a:spcPct val="50000"/>
              </a:spcBef>
            </a:pPr>
            <a:r>
              <a:rPr lang="en-US" altLang="zh-CN" sz="1800" dirty="0"/>
              <a:t>  </a:t>
            </a:r>
            <a:r>
              <a:rPr lang="en-US" altLang="zh-CN" sz="1800" dirty="0">
                <a:solidFill>
                  <a:srgbClr val="006600"/>
                </a:solidFill>
              </a:rPr>
              <a:t>//</a:t>
            </a:r>
            <a:r>
              <a:rPr lang="en-US" altLang="zh-CN" sz="1800" dirty="0" err="1">
                <a:solidFill>
                  <a:srgbClr val="006600"/>
                </a:solidFill>
              </a:rPr>
              <a:t>cout</a:t>
            </a:r>
            <a:r>
              <a:rPr lang="en-US" altLang="zh-CN" sz="1800" dirty="0">
                <a:solidFill>
                  <a:srgbClr val="006600"/>
                </a:solidFill>
              </a:rPr>
              <a:t>&lt;&lt;"static </a:t>
            </a:r>
            <a:r>
              <a:rPr lang="en-US" altLang="zh-CN" sz="1800" dirty="0" err="1">
                <a:solidFill>
                  <a:srgbClr val="006600"/>
                </a:solidFill>
              </a:rPr>
              <a:t>i</a:t>
            </a:r>
            <a:r>
              <a:rPr lang="en-US" altLang="zh-CN" sz="1800" dirty="0">
                <a:solidFill>
                  <a:srgbClr val="006600"/>
                </a:solidFill>
              </a:rPr>
              <a:t>="&lt;&lt;</a:t>
            </a:r>
            <a:r>
              <a:rPr lang="en-US" altLang="zh-CN" sz="1800" dirty="0" err="1">
                <a:solidFill>
                  <a:srgbClr val="006600"/>
                </a:solidFill>
              </a:rPr>
              <a:t>y.i</a:t>
            </a:r>
            <a:r>
              <a:rPr lang="en-US" altLang="zh-CN" sz="1800" dirty="0">
                <a:solidFill>
                  <a:srgbClr val="006600"/>
                </a:solidFill>
              </a:rPr>
              <a:t>&lt;&lt;</a:t>
            </a:r>
            <a:r>
              <a:rPr lang="en-US" altLang="zh-CN" sz="1800" dirty="0" err="1">
                <a:solidFill>
                  <a:srgbClr val="006600"/>
                </a:solidFill>
              </a:rPr>
              <a:t>endl</a:t>
            </a:r>
            <a:r>
              <a:rPr lang="en-US" altLang="zh-CN" sz="1800" dirty="0">
                <a:solidFill>
                  <a:srgbClr val="006600"/>
                </a:solidFill>
              </a:rPr>
              <a:t>;</a:t>
            </a:r>
          </a:p>
          <a:p>
            <a:pPr algn="l">
              <a:lnSpc>
                <a:spcPct val="120000"/>
              </a:lnSpc>
              <a:spcBef>
                <a:spcPct val="50000"/>
              </a:spcBef>
            </a:pPr>
            <a:r>
              <a:rPr lang="en-US" altLang="zh-CN" sz="1800" dirty="0"/>
              <a:t>}</a:t>
            </a:r>
          </a:p>
        </p:txBody>
      </p:sp>
      <p:pic>
        <p:nvPicPr>
          <p:cNvPr id="653320" name="Picture 8"/>
          <p:cNvPicPr>
            <a:picLocks noChangeAspect="1" noChangeArrowheads="1"/>
          </p:cNvPicPr>
          <p:nvPr/>
        </p:nvPicPr>
        <p:blipFill>
          <a:blip r:embed="rId2"/>
          <a:srcRect/>
          <a:stretch>
            <a:fillRect/>
          </a:stretch>
        </p:blipFill>
        <p:spPr bwMode="auto">
          <a:xfrm>
            <a:off x="2771775" y="4437063"/>
            <a:ext cx="3587750" cy="1960562"/>
          </a:xfrm>
          <a:prstGeom prst="rect">
            <a:avLst/>
          </a:prstGeom>
          <a:noFill/>
        </p:spPr>
      </p:pic>
      <p:sp>
        <p:nvSpPr>
          <p:cNvPr id="653318" name="Oval 6"/>
          <p:cNvSpPr>
            <a:spLocks noChangeArrowheads="1"/>
          </p:cNvSpPr>
          <p:nvPr/>
        </p:nvSpPr>
        <p:spPr bwMode="auto">
          <a:xfrm>
            <a:off x="2509838" y="5060950"/>
            <a:ext cx="2133600" cy="533400"/>
          </a:xfrm>
          <a:prstGeom prst="ellipse">
            <a:avLst/>
          </a:prstGeom>
          <a:noFill/>
          <a:ln w="19050">
            <a:solidFill>
              <a:srgbClr val="FF0000"/>
            </a:solidFill>
            <a:round/>
          </a:ln>
          <a:effectLst/>
        </p:spPr>
        <p:txBody>
          <a:bodyPr wrap="none" anchor="ctr"/>
          <a:lstStyle/>
          <a:p>
            <a:endParaRPr lang="zh-CN" altLang="en-US"/>
          </a:p>
        </p:txBody>
      </p:sp>
      <p:sp>
        <p:nvSpPr>
          <p:cNvPr id="653319" name="Oval 7"/>
          <p:cNvSpPr>
            <a:spLocks noChangeArrowheads="1"/>
          </p:cNvSpPr>
          <p:nvPr/>
        </p:nvSpPr>
        <p:spPr bwMode="auto">
          <a:xfrm>
            <a:off x="5181600" y="2927350"/>
            <a:ext cx="3581400" cy="16764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3318"/>
                                        </p:tgtEl>
                                        <p:attrNameLst>
                                          <p:attrName>style.visibility</p:attrName>
                                        </p:attrNameLst>
                                      </p:cBhvr>
                                      <p:to>
                                        <p:strVal val="visible"/>
                                      </p:to>
                                    </p:set>
                                    <p:animEffect transition="in" filter="box(out)">
                                      <p:cBhvr>
                                        <p:cTn id="7" dur="500"/>
                                        <p:tgtEl>
                                          <p:spTgt spid="6533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3319"/>
                                        </p:tgtEl>
                                        <p:attrNameLst>
                                          <p:attrName>style.visibility</p:attrName>
                                        </p:attrNameLst>
                                      </p:cBhvr>
                                      <p:to>
                                        <p:strVal val="visible"/>
                                      </p:to>
                                    </p:set>
                                    <p:animEffect transition="in" filter="box(out)">
                                      <p:cBhvr>
                                        <p:cTn id="12" dur="500"/>
                                        <p:tgtEl>
                                          <p:spTgt spid="65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8" grpId="0" animBg="1"/>
      <p:bldP spid="6533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2675" y="4758585"/>
            <a:ext cx="2905125" cy="1524000"/>
          </a:xfrm>
          <a:prstGeom prst="rect">
            <a:avLst/>
          </a:prstGeom>
        </p:spPr>
      </p:pic>
      <p:sp>
        <p:nvSpPr>
          <p:cNvPr id="653314" name="Text Box 2"/>
          <p:cNvSpPr txBox="1">
            <a:spLocks noChangeArrowheads="1"/>
          </p:cNvSpPr>
          <p:nvPr/>
        </p:nvSpPr>
        <p:spPr bwMode="auto">
          <a:xfrm>
            <a:off x="457200" y="549275"/>
            <a:ext cx="4572000" cy="5778500"/>
          </a:xfrm>
          <a:prstGeom prst="rect">
            <a:avLst/>
          </a:prstGeom>
          <a:noFill/>
          <a:ln w="38100">
            <a:noFill/>
            <a:miter lim="800000"/>
            <a:headEnd type="none" w="sm" len="med"/>
          </a:ln>
          <a:effectLst/>
        </p:spPr>
        <p:txBody>
          <a:bodyPr>
            <a:spAutoFit/>
          </a:bodyPr>
          <a:lstStyle/>
          <a:p>
            <a:pPr algn="l">
              <a:lnSpc>
                <a:spcPct val="115000"/>
              </a:lnSpc>
            </a:pPr>
            <a:r>
              <a:rPr lang="en-US" altLang="zh-CN" sz="1800" dirty="0"/>
              <a:t>#include&lt;iostream&gt;</a:t>
            </a:r>
          </a:p>
          <a:p>
            <a:pPr algn="l">
              <a:lnSpc>
                <a:spcPct val="115000"/>
              </a:lnSpc>
            </a:pPr>
            <a:r>
              <a:rPr lang="en-US" altLang="zh-CN" sz="1800" dirty="0"/>
              <a:t>using namespace std ;</a:t>
            </a:r>
          </a:p>
          <a:p>
            <a:pPr algn="l">
              <a:lnSpc>
                <a:spcPct val="115000"/>
              </a:lnSpc>
            </a:pPr>
            <a:r>
              <a:rPr lang="en-US" altLang="zh-CN" sz="1800" dirty="0"/>
              <a:t>class B</a:t>
            </a:r>
          </a:p>
          <a:p>
            <a:pPr algn="l">
              <a:lnSpc>
                <a:spcPct val="115000"/>
              </a:lnSpc>
            </a:pPr>
            <a:r>
              <a:rPr lang="en-US" altLang="zh-CN" sz="1800" dirty="0"/>
              <a:t>{ public:</a:t>
            </a:r>
          </a:p>
          <a:p>
            <a:pPr algn="l">
              <a:lnSpc>
                <a:spcPct val="115000"/>
              </a:lnSpc>
            </a:pPr>
            <a:r>
              <a:rPr lang="en-US" altLang="zh-CN" sz="1800" dirty="0"/>
              <a:t>    static void Add() { </a:t>
            </a:r>
            <a:r>
              <a:rPr lang="en-US" altLang="zh-CN" sz="1800" dirty="0" err="1"/>
              <a:t>i</a:t>
            </a:r>
            <a:r>
              <a:rPr lang="en-US" altLang="zh-CN" sz="1800" dirty="0"/>
              <a:t>++ ; }</a:t>
            </a:r>
          </a:p>
          <a:p>
            <a:pPr algn="l">
              <a:lnSpc>
                <a:spcPct val="115000"/>
              </a:lnSpc>
            </a:pPr>
            <a:r>
              <a:rPr lang="en-US" altLang="zh-CN" sz="1800" dirty="0"/>
              <a:t>    static int </a:t>
            </a:r>
            <a:r>
              <a:rPr lang="en-US" altLang="zh-CN" sz="1800" dirty="0" err="1"/>
              <a:t>i</a:t>
            </a:r>
            <a:r>
              <a:rPr lang="en-US" altLang="zh-CN" sz="1800" dirty="0"/>
              <a:t>;</a:t>
            </a:r>
          </a:p>
          <a:p>
            <a:pPr algn="l">
              <a:lnSpc>
                <a:spcPct val="115000"/>
              </a:lnSpc>
            </a:pPr>
            <a:r>
              <a:rPr lang="en-US" altLang="zh-CN" sz="1800" dirty="0"/>
              <a:t>    void out() { </a:t>
            </a:r>
            <a:r>
              <a:rPr lang="en-US" altLang="zh-CN" sz="1800" dirty="0" err="1"/>
              <a:t>cout</a:t>
            </a:r>
            <a:r>
              <a:rPr lang="en-US" altLang="zh-CN" sz="1800" dirty="0"/>
              <a:t>&lt;&lt;"static </a:t>
            </a:r>
            <a:r>
              <a:rPr lang="en-US" altLang="zh-CN" sz="1800" dirty="0" err="1"/>
              <a:t>i</a:t>
            </a:r>
            <a:r>
              <a:rPr lang="en-US" altLang="zh-CN" sz="1800" dirty="0"/>
              <a:t>="&lt;&lt;</a:t>
            </a:r>
            <a:r>
              <a:rPr lang="en-US" altLang="zh-CN" sz="1800" dirty="0" err="1"/>
              <a:t>i</a:t>
            </a:r>
            <a:r>
              <a:rPr lang="en-US" altLang="zh-CN" sz="1800" dirty="0"/>
              <a:t>&lt;&lt;</a:t>
            </a:r>
            <a:r>
              <a:rPr lang="en-US" altLang="zh-CN" sz="1800" dirty="0" err="1"/>
              <a:t>endl</a:t>
            </a:r>
            <a:r>
              <a:rPr lang="en-US" altLang="zh-CN" sz="1800" dirty="0"/>
              <a:t>; }</a:t>
            </a:r>
          </a:p>
          <a:p>
            <a:pPr algn="l">
              <a:lnSpc>
                <a:spcPct val="115000"/>
              </a:lnSpc>
            </a:pPr>
            <a:r>
              <a:rPr lang="en-US" altLang="zh-CN" sz="1800" dirty="0"/>
              <a:t>};</a:t>
            </a:r>
          </a:p>
          <a:p>
            <a:pPr algn="l">
              <a:lnSpc>
                <a:spcPct val="115000"/>
              </a:lnSpc>
            </a:pPr>
            <a:r>
              <a:rPr lang="en-US" altLang="zh-CN" sz="1800" dirty="0"/>
              <a:t>int B::i=0;</a:t>
            </a:r>
          </a:p>
          <a:p>
            <a:pPr algn="l">
              <a:lnSpc>
                <a:spcPct val="115000"/>
              </a:lnSpc>
            </a:pPr>
            <a:r>
              <a:rPr lang="en-US" altLang="zh-CN" sz="1800" dirty="0"/>
              <a:t>class D : private B</a:t>
            </a:r>
          </a:p>
          <a:p>
            <a:pPr algn="l">
              <a:lnSpc>
                <a:spcPct val="115000"/>
              </a:lnSpc>
            </a:pPr>
            <a:r>
              <a:rPr lang="en-US" altLang="zh-CN" sz="1800" dirty="0"/>
              <a:t>{ public:    </a:t>
            </a:r>
          </a:p>
          <a:p>
            <a:pPr algn="l">
              <a:lnSpc>
                <a:spcPct val="115000"/>
              </a:lnSpc>
            </a:pPr>
            <a:r>
              <a:rPr lang="en-US" altLang="zh-CN" sz="1800" dirty="0"/>
              <a:t>      </a:t>
            </a:r>
            <a:r>
              <a:rPr lang="en-US" altLang="zh-CN" sz="1800" b="1" dirty="0">
                <a:solidFill>
                  <a:srgbClr val="0000FF"/>
                </a:solidFill>
              </a:rPr>
              <a:t>void f() </a:t>
            </a:r>
          </a:p>
          <a:p>
            <a:pPr algn="l">
              <a:lnSpc>
                <a:spcPct val="115000"/>
              </a:lnSpc>
            </a:pPr>
            <a:r>
              <a:rPr lang="en-US" altLang="zh-CN" sz="1800" b="1" dirty="0">
                <a:solidFill>
                  <a:srgbClr val="0000FF"/>
                </a:solidFill>
              </a:rPr>
              <a:t>       { </a:t>
            </a:r>
            <a:r>
              <a:rPr lang="en-US" altLang="zh-CN" sz="1800" b="1" dirty="0">
                <a:solidFill>
                  <a:srgbClr val="0000FF"/>
                </a:solidFill>
                <a:highlight>
                  <a:srgbClr val="FFFF00"/>
                </a:highlight>
              </a:rPr>
              <a:t>int </a:t>
            </a:r>
            <a:r>
              <a:rPr lang="en-US" altLang="zh-CN" sz="1800" b="1" dirty="0" err="1">
                <a:solidFill>
                  <a:srgbClr val="0000FF"/>
                </a:solidFill>
              </a:rPr>
              <a:t>i</a:t>
            </a:r>
            <a:r>
              <a:rPr lang="en-US" altLang="zh-CN" sz="1800" b="1" dirty="0">
                <a:solidFill>
                  <a:srgbClr val="0000FF"/>
                </a:solidFill>
              </a:rPr>
              <a:t>=5;</a:t>
            </a:r>
          </a:p>
          <a:p>
            <a:pPr algn="l">
              <a:lnSpc>
                <a:spcPct val="115000"/>
              </a:lnSpc>
            </a:pPr>
            <a:r>
              <a:rPr lang="en-US" altLang="zh-CN" sz="1800" b="1" dirty="0">
                <a:solidFill>
                  <a:srgbClr val="0000FF"/>
                </a:solidFill>
              </a:rPr>
              <a:t>         Add();</a:t>
            </a:r>
          </a:p>
          <a:p>
            <a:pPr algn="l">
              <a:lnSpc>
                <a:spcPct val="115000"/>
              </a:lnSpc>
            </a:pPr>
            <a:r>
              <a:rPr lang="en-US" altLang="zh-CN" sz="1800" b="1" dirty="0">
                <a:solidFill>
                  <a:srgbClr val="0000FF"/>
                </a:solidFill>
              </a:rPr>
              <a:t>         B::i++;</a:t>
            </a:r>
          </a:p>
          <a:p>
            <a:pPr algn="l">
              <a:lnSpc>
                <a:spcPct val="115000"/>
              </a:lnSpc>
            </a:pPr>
            <a:r>
              <a:rPr lang="en-US" altLang="zh-CN" sz="1800" b="1" dirty="0">
                <a:solidFill>
                  <a:srgbClr val="0000FF"/>
                </a:solidFill>
              </a:rPr>
              <a:t>         B::Add();</a:t>
            </a:r>
          </a:p>
          <a:p>
            <a:pPr algn="l">
              <a:lnSpc>
                <a:spcPct val="115000"/>
              </a:lnSpc>
            </a:pPr>
            <a:r>
              <a:rPr lang="en-US" altLang="zh-CN" sz="1800" b="1" dirty="0">
                <a:solidFill>
                  <a:srgbClr val="0000FF"/>
                </a:solidFill>
              </a:rPr>
              <a:t>       }</a:t>
            </a:r>
          </a:p>
          <a:p>
            <a:pPr algn="l">
              <a:lnSpc>
                <a:spcPct val="115000"/>
              </a:lnSpc>
            </a:pPr>
            <a:r>
              <a:rPr lang="en-US" altLang="zh-CN" sz="1800" dirty="0"/>
              <a:t>};</a:t>
            </a:r>
          </a:p>
        </p:txBody>
      </p:sp>
      <p:sp>
        <p:nvSpPr>
          <p:cNvPr id="653315" name="Rectangle 3"/>
          <p:cNvSpPr>
            <a:spLocks noChangeArrowheads="1"/>
          </p:cNvSpPr>
          <p:nvPr/>
        </p:nvSpPr>
        <p:spPr bwMode="auto">
          <a:xfrm>
            <a:off x="4293065" y="260350"/>
            <a:ext cx="4631396" cy="830997"/>
          </a:xfrm>
          <a:prstGeom prst="rect">
            <a:avLst/>
          </a:prstGeom>
          <a:noFill/>
          <a:ln w="9525">
            <a:noFill/>
            <a:miter lim="800000"/>
          </a:ln>
          <a:effectLst/>
        </p:spPr>
        <p:txBody>
          <a:bodyPr wrap="none">
            <a:spAutoFit/>
          </a:bodyPr>
          <a:lstStyle/>
          <a:p>
            <a:r>
              <a:rPr lang="en-US" altLang="zh-CN" b="1" i="1" dirty="0">
                <a:solidFill>
                  <a:schemeClr val="folHlink"/>
                </a:solidFill>
              </a:rPr>
              <a:t>//</a:t>
            </a:r>
            <a:r>
              <a:rPr lang="zh-CN" altLang="en-US" b="1" i="1" dirty="0">
                <a:solidFill>
                  <a:schemeClr val="folHlink"/>
                </a:solidFill>
                <a:sym typeface="Symbol" panose="05050102010706020507" pitchFamily="18" charset="2"/>
              </a:rPr>
              <a:t>例</a:t>
            </a:r>
            <a:r>
              <a:rPr lang="en-US" altLang="zh-CN" b="1" i="1" dirty="0">
                <a:solidFill>
                  <a:schemeClr val="folHlink"/>
                </a:solidFill>
                <a:sym typeface="Symbol" panose="05050102010706020507" pitchFamily="18" charset="2"/>
              </a:rPr>
              <a:t>8-</a:t>
            </a:r>
            <a:r>
              <a:rPr lang="en-US" altLang="zh-CN" b="1" i="1" dirty="0">
                <a:solidFill>
                  <a:schemeClr val="folHlink"/>
                </a:solidFill>
              </a:rPr>
              <a:t>5  </a:t>
            </a:r>
            <a:r>
              <a:rPr lang="zh-CN" altLang="en-US" b="1" i="1" dirty="0">
                <a:solidFill>
                  <a:schemeClr val="folHlink"/>
                </a:solidFill>
              </a:rPr>
              <a:t>在派生类中访问静态成员</a:t>
            </a:r>
            <a:endParaRPr lang="en-US" altLang="zh-CN" b="1" i="1" dirty="0">
              <a:solidFill>
                <a:schemeClr val="folHlink"/>
              </a:solidFill>
            </a:endParaRPr>
          </a:p>
          <a:p>
            <a:r>
              <a:rPr lang="en-US" altLang="zh-CN" b="1" i="1" dirty="0">
                <a:solidFill>
                  <a:schemeClr val="folHlink"/>
                </a:solidFill>
                <a:highlight>
                  <a:srgbClr val="FFFF00"/>
                </a:highlight>
              </a:rPr>
              <a:t>+</a:t>
            </a:r>
            <a:r>
              <a:rPr lang="zh-CN" altLang="en-US" b="1" i="1" dirty="0">
                <a:solidFill>
                  <a:schemeClr val="folHlink"/>
                </a:solidFill>
                <a:highlight>
                  <a:srgbClr val="FFFF00"/>
                </a:highlight>
              </a:rPr>
              <a:t>同名局部变量或同名成员</a:t>
            </a:r>
          </a:p>
        </p:txBody>
      </p:sp>
      <p:sp>
        <p:nvSpPr>
          <p:cNvPr id="653316" name="Rectangle 4"/>
          <p:cNvSpPr>
            <a:spLocks noChangeArrowheads="1"/>
          </p:cNvSpPr>
          <p:nvPr/>
        </p:nvSpPr>
        <p:spPr bwMode="auto">
          <a:xfrm>
            <a:off x="5334000" y="1223963"/>
            <a:ext cx="3505200" cy="4168775"/>
          </a:xfrm>
          <a:prstGeom prst="rect">
            <a:avLst/>
          </a:prstGeom>
          <a:noFill/>
          <a:ln w="9525">
            <a:noFill/>
            <a:miter lim="800000"/>
          </a:ln>
          <a:effectLst/>
        </p:spPr>
        <p:txBody>
          <a:bodyPr>
            <a:spAutoFit/>
          </a:bodyPr>
          <a:lstStyle/>
          <a:p>
            <a:pPr algn="l">
              <a:lnSpc>
                <a:spcPct val="120000"/>
              </a:lnSpc>
              <a:spcBef>
                <a:spcPct val="50000"/>
              </a:spcBef>
            </a:pPr>
            <a:r>
              <a:rPr lang="en-US" altLang="zh-CN" sz="1800" dirty="0"/>
              <a:t>int main()</a:t>
            </a:r>
          </a:p>
          <a:p>
            <a:pPr algn="l">
              <a:lnSpc>
                <a:spcPct val="120000"/>
              </a:lnSpc>
              <a:spcBef>
                <a:spcPct val="50000"/>
              </a:spcBef>
            </a:pPr>
            <a:r>
              <a:rPr lang="en-US" altLang="zh-CN" sz="1800" dirty="0"/>
              <a:t>{ B x;  D y;</a:t>
            </a:r>
          </a:p>
          <a:p>
            <a:pPr algn="l">
              <a:lnSpc>
                <a:spcPct val="120000"/>
              </a:lnSpc>
              <a:spcBef>
                <a:spcPct val="50000"/>
              </a:spcBef>
            </a:pPr>
            <a:r>
              <a:rPr lang="en-US" altLang="zh-CN" sz="1800" dirty="0"/>
              <a:t>  </a:t>
            </a:r>
            <a:r>
              <a:rPr lang="en-US" altLang="zh-CN" sz="1800" dirty="0" err="1"/>
              <a:t>x.Add</a:t>
            </a:r>
            <a:r>
              <a:rPr lang="en-US" altLang="zh-CN" sz="1800" dirty="0"/>
              <a:t>();</a:t>
            </a:r>
          </a:p>
          <a:p>
            <a:pPr algn="l">
              <a:lnSpc>
                <a:spcPct val="120000"/>
              </a:lnSpc>
              <a:spcBef>
                <a:spcPct val="50000"/>
              </a:spcBef>
            </a:pPr>
            <a:r>
              <a:rPr lang="en-US" altLang="zh-CN" sz="1800" dirty="0"/>
              <a:t>  </a:t>
            </a:r>
            <a:r>
              <a:rPr lang="en-US" altLang="zh-CN" sz="1800" dirty="0" err="1"/>
              <a:t>x.out</a:t>
            </a:r>
            <a:r>
              <a:rPr lang="en-US" altLang="zh-CN" sz="1800" dirty="0"/>
              <a:t>();</a:t>
            </a:r>
          </a:p>
          <a:p>
            <a:pPr algn="l">
              <a:lnSpc>
                <a:spcPct val="120000"/>
              </a:lnSpc>
              <a:spcBef>
                <a:spcPct val="50000"/>
              </a:spcBef>
            </a:pPr>
            <a:r>
              <a:rPr lang="en-US" altLang="zh-CN" sz="1800" dirty="0"/>
              <a:t>  </a:t>
            </a:r>
            <a:r>
              <a:rPr lang="en-US" altLang="zh-CN" sz="1800" b="1" dirty="0" err="1">
                <a:solidFill>
                  <a:srgbClr val="0000FF"/>
                </a:solidFill>
              </a:rPr>
              <a:t>y.f</a:t>
            </a:r>
            <a:r>
              <a:rPr lang="en-US" altLang="zh-CN" sz="1800" b="1" dirty="0">
                <a:solidFill>
                  <a:srgbClr val="0000FF"/>
                </a:solidFill>
              </a:rPr>
              <a:t>();</a:t>
            </a:r>
          </a:p>
          <a:p>
            <a:pPr algn="l">
              <a:lnSpc>
                <a:spcPct val="120000"/>
              </a:lnSpc>
              <a:spcBef>
                <a:spcPct val="50000"/>
              </a:spcBef>
            </a:pPr>
            <a:r>
              <a:rPr lang="en-US" altLang="zh-CN" sz="1800" b="1" dirty="0">
                <a:solidFill>
                  <a:srgbClr val="0000FF"/>
                </a:solidFill>
              </a:rPr>
              <a:t>  </a:t>
            </a:r>
            <a:r>
              <a:rPr lang="en-US" altLang="zh-CN" sz="1800" b="1" dirty="0" err="1">
                <a:solidFill>
                  <a:srgbClr val="0000FF"/>
                </a:solidFill>
              </a:rPr>
              <a:t>cout</a:t>
            </a:r>
            <a:r>
              <a:rPr lang="en-US" altLang="zh-CN" sz="1800" b="1" dirty="0">
                <a:solidFill>
                  <a:srgbClr val="0000FF"/>
                </a:solidFill>
              </a:rPr>
              <a:t>&lt;&lt;"static </a:t>
            </a:r>
            <a:r>
              <a:rPr lang="en-US" altLang="zh-CN" sz="1800" b="1" dirty="0" err="1">
                <a:solidFill>
                  <a:srgbClr val="0000FF"/>
                </a:solidFill>
              </a:rPr>
              <a:t>i</a:t>
            </a:r>
            <a:r>
              <a:rPr lang="en-US" altLang="zh-CN" sz="1800" b="1" dirty="0">
                <a:solidFill>
                  <a:srgbClr val="0000FF"/>
                </a:solidFill>
              </a:rPr>
              <a:t>="&lt;&lt;B::</a:t>
            </a:r>
            <a:r>
              <a:rPr lang="en-US" altLang="zh-CN" sz="1800" b="1" dirty="0" err="1">
                <a:solidFill>
                  <a:srgbClr val="0000FF"/>
                </a:solidFill>
              </a:rPr>
              <a:t>i</a:t>
            </a:r>
            <a:r>
              <a:rPr lang="en-US" altLang="zh-CN" sz="1800" b="1" dirty="0">
                <a:solidFill>
                  <a:srgbClr val="0000FF"/>
                </a:solidFill>
              </a:rPr>
              <a:t>&lt;&lt;</a:t>
            </a:r>
            <a:r>
              <a:rPr lang="en-US" altLang="zh-CN" sz="1800" b="1" dirty="0" err="1">
                <a:solidFill>
                  <a:srgbClr val="0000FF"/>
                </a:solidFill>
              </a:rPr>
              <a:t>endl</a:t>
            </a:r>
            <a:r>
              <a:rPr lang="en-US" altLang="zh-CN" sz="1800" b="1" dirty="0">
                <a:solidFill>
                  <a:srgbClr val="0000FF"/>
                </a:solidFill>
              </a:rPr>
              <a:t>;</a:t>
            </a:r>
          </a:p>
          <a:p>
            <a:pPr algn="l">
              <a:lnSpc>
                <a:spcPct val="120000"/>
              </a:lnSpc>
              <a:spcBef>
                <a:spcPct val="50000"/>
              </a:spcBef>
            </a:pPr>
            <a:r>
              <a:rPr lang="en-US" altLang="zh-CN" sz="1800" b="1" dirty="0">
                <a:solidFill>
                  <a:srgbClr val="0000FF"/>
                </a:solidFill>
              </a:rPr>
              <a:t>  </a:t>
            </a:r>
            <a:r>
              <a:rPr lang="en-US" altLang="zh-CN" sz="1800" b="1" dirty="0" err="1">
                <a:solidFill>
                  <a:srgbClr val="0000FF"/>
                </a:solidFill>
              </a:rPr>
              <a:t>cout</a:t>
            </a:r>
            <a:r>
              <a:rPr lang="en-US" altLang="zh-CN" sz="1800" b="1" dirty="0">
                <a:solidFill>
                  <a:srgbClr val="0000FF"/>
                </a:solidFill>
              </a:rPr>
              <a:t>&lt;&lt;"static </a:t>
            </a:r>
            <a:r>
              <a:rPr lang="en-US" altLang="zh-CN" sz="1800" b="1" dirty="0" err="1">
                <a:solidFill>
                  <a:srgbClr val="0000FF"/>
                </a:solidFill>
              </a:rPr>
              <a:t>i</a:t>
            </a:r>
            <a:r>
              <a:rPr lang="en-US" altLang="zh-CN" sz="1800" b="1" dirty="0">
                <a:solidFill>
                  <a:srgbClr val="0000FF"/>
                </a:solidFill>
              </a:rPr>
              <a:t>="&lt;&lt;</a:t>
            </a:r>
            <a:r>
              <a:rPr lang="en-US" altLang="zh-CN" sz="1800" b="1" dirty="0" err="1">
                <a:solidFill>
                  <a:srgbClr val="0000FF"/>
                </a:solidFill>
              </a:rPr>
              <a:t>x.i</a:t>
            </a:r>
            <a:r>
              <a:rPr lang="en-US" altLang="zh-CN" sz="1800" b="1" dirty="0">
                <a:solidFill>
                  <a:srgbClr val="0000FF"/>
                </a:solidFill>
              </a:rPr>
              <a:t>&lt;&lt;</a:t>
            </a:r>
            <a:r>
              <a:rPr lang="en-US" altLang="zh-CN" sz="1800" b="1" dirty="0" err="1">
                <a:solidFill>
                  <a:srgbClr val="0000FF"/>
                </a:solidFill>
              </a:rPr>
              <a:t>endl</a:t>
            </a:r>
            <a:r>
              <a:rPr lang="en-US" altLang="zh-CN" sz="1800" b="1" dirty="0">
                <a:solidFill>
                  <a:srgbClr val="0000FF"/>
                </a:solidFill>
              </a:rPr>
              <a:t>;</a:t>
            </a:r>
          </a:p>
          <a:p>
            <a:pPr algn="l">
              <a:lnSpc>
                <a:spcPct val="120000"/>
              </a:lnSpc>
              <a:spcBef>
                <a:spcPct val="50000"/>
              </a:spcBef>
            </a:pPr>
            <a:r>
              <a:rPr lang="en-US" altLang="zh-CN" sz="1800" dirty="0"/>
              <a:t>  </a:t>
            </a:r>
            <a:r>
              <a:rPr lang="en-US" altLang="zh-CN" sz="1800" dirty="0">
                <a:solidFill>
                  <a:srgbClr val="006600"/>
                </a:solidFill>
              </a:rPr>
              <a:t>//</a:t>
            </a:r>
            <a:r>
              <a:rPr lang="en-US" altLang="zh-CN" sz="1800" dirty="0" err="1">
                <a:solidFill>
                  <a:srgbClr val="006600"/>
                </a:solidFill>
              </a:rPr>
              <a:t>cout</a:t>
            </a:r>
            <a:r>
              <a:rPr lang="en-US" altLang="zh-CN" sz="1800" dirty="0">
                <a:solidFill>
                  <a:srgbClr val="006600"/>
                </a:solidFill>
              </a:rPr>
              <a:t>&lt;&lt;"static </a:t>
            </a:r>
            <a:r>
              <a:rPr lang="en-US" altLang="zh-CN" sz="1800" dirty="0" err="1">
                <a:solidFill>
                  <a:srgbClr val="006600"/>
                </a:solidFill>
              </a:rPr>
              <a:t>i</a:t>
            </a:r>
            <a:r>
              <a:rPr lang="en-US" altLang="zh-CN" sz="1800" dirty="0">
                <a:solidFill>
                  <a:srgbClr val="006600"/>
                </a:solidFill>
              </a:rPr>
              <a:t>="&lt;&lt;</a:t>
            </a:r>
            <a:r>
              <a:rPr lang="en-US" altLang="zh-CN" sz="1800" dirty="0" err="1">
                <a:solidFill>
                  <a:srgbClr val="006600"/>
                </a:solidFill>
              </a:rPr>
              <a:t>y.i</a:t>
            </a:r>
            <a:r>
              <a:rPr lang="en-US" altLang="zh-CN" sz="1800" dirty="0">
                <a:solidFill>
                  <a:srgbClr val="006600"/>
                </a:solidFill>
              </a:rPr>
              <a:t>&lt;&lt;</a:t>
            </a:r>
            <a:r>
              <a:rPr lang="en-US" altLang="zh-CN" sz="1800" dirty="0" err="1">
                <a:solidFill>
                  <a:srgbClr val="006600"/>
                </a:solidFill>
              </a:rPr>
              <a:t>endl</a:t>
            </a:r>
            <a:r>
              <a:rPr lang="en-US" altLang="zh-CN" sz="1800" dirty="0">
                <a:solidFill>
                  <a:srgbClr val="006600"/>
                </a:solidFill>
              </a:rPr>
              <a:t>;</a:t>
            </a:r>
          </a:p>
          <a:p>
            <a:pPr algn="l">
              <a:lnSpc>
                <a:spcPct val="120000"/>
              </a:lnSpc>
              <a:spcBef>
                <a:spcPct val="50000"/>
              </a:spcBef>
            </a:pPr>
            <a:r>
              <a:rPr lang="en-US" altLang="zh-CN" sz="1800" dirty="0"/>
              <a:t>}</a:t>
            </a:r>
          </a:p>
        </p:txBody>
      </p:sp>
      <p:sp>
        <p:nvSpPr>
          <p:cNvPr id="653318" name="Oval 6"/>
          <p:cNvSpPr>
            <a:spLocks noChangeArrowheads="1"/>
          </p:cNvSpPr>
          <p:nvPr/>
        </p:nvSpPr>
        <p:spPr bwMode="auto">
          <a:xfrm>
            <a:off x="2123728" y="5126038"/>
            <a:ext cx="1440160" cy="463202"/>
          </a:xfrm>
          <a:prstGeom prst="ellipse">
            <a:avLst/>
          </a:prstGeom>
          <a:noFill/>
          <a:ln w="19050">
            <a:solidFill>
              <a:srgbClr val="FF0000"/>
            </a:solidFill>
            <a:round/>
          </a:ln>
          <a:effectLst/>
        </p:spPr>
        <p:txBody>
          <a:bodyPr wrap="none" anchor="ctr"/>
          <a:lstStyle/>
          <a:p>
            <a:endParaRPr lang="zh-CN" altLang="en-US"/>
          </a:p>
        </p:txBody>
      </p:sp>
      <p:sp>
        <p:nvSpPr>
          <p:cNvPr id="653319" name="Oval 7"/>
          <p:cNvSpPr>
            <a:spLocks noChangeArrowheads="1"/>
          </p:cNvSpPr>
          <p:nvPr/>
        </p:nvSpPr>
        <p:spPr bwMode="auto">
          <a:xfrm>
            <a:off x="5181600" y="2927350"/>
            <a:ext cx="3581400" cy="1676400"/>
          </a:xfrm>
          <a:prstGeom prst="ellipse">
            <a:avLst/>
          </a:prstGeom>
          <a:noFill/>
          <a:ln w="19050">
            <a:solidFill>
              <a:srgbClr val="FF0000"/>
            </a:solidFill>
            <a:rou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3318"/>
                                        </p:tgtEl>
                                        <p:attrNameLst>
                                          <p:attrName>style.visibility</p:attrName>
                                        </p:attrNameLst>
                                      </p:cBhvr>
                                      <p:to>
                                        <p:strVal val="visible"/>
                                      </p:to>
                                    </p:set>
                                    <p:animEffect transition="in" filter="box(out)">
                                      <p:cBhvr>
                                        <p:cTn id="7" dur="500"/>
                                        <p:tgtEl>
                                          <p:spTgt spid="6533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3319"/>
                                        </p:tgtEl>
                                        <p:attrNameLst>
                                          <p:attrName>style.visibility</p:attrName>
                                        </p:attrNameLst>
                                      </p:cBhvr>
                                      <p:to>
                                        <p:strVal val="visible"/>
                                      </p:to>
                                    </p:set>
                                    <p:animEffect transition="in" filter="box(out)">
                                      <p:cBhvr>
                                        <p:cTn id="12" dur="500"/>
                                        <p:tgtEl>
                                          <p:spTgt spid="65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8" grpId="0" animBg="1"/>
      <p:bldP spid="6533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ctrTitle" idx="4294967295"/>
          </p:nvPr>
        </p:nvSpPr>
        <p:spPr>
          <a:xfrm>
            <a:off x="533400" y="381000"/>
            <a:ext cx="5561013" cy="609600"/>
          </a:xfrm>
          <a:prstGeom prst="rect">
            <a:avLst/>
          </a:prstGeom>
        </p:spPr>
        <p:txBody>
          <a:bodyPr/>
          <a:lstStyle/>
          <a:p>
            <a:pPr algn="l"/>
            <a:r>
              <a:rPr lang="en-US" altLang="zh-CN" sz="2800" b="1" dirty="0">
                <a:solidFill>
                  <a:schemeClr val="accent2"/>
                </a:solidFill>
                <a:latin typeface="楷体_GB2312" pitchFamily="49" charset="-122"/>
                <a:ea typeface="楷体_GB2312" pitchFamily="49" charset="-122"/>
              </a:rPr>
              <a:t>8.3  </a:t>
            </a:r>
            <a:r>
              <a:rPr lang="zh-CN" altLang="en-US" sz="2800" b="1" dirty="0">
                <a:solidFill>
                  <a:schemeClr val="accent2"/>
                </a:solidFill>
                <a:latin typeface="楷体_GB2312" pitchFamily="49" charset="-122"/>
                <a:ea typeface="楷体_GB2312" pitchFamily="49" charset="-122"/>
              </a:rPr>
              <a:t>基类的初始化</a:t>
            </a:r>
          </a:p>
        </p:txBody>
      </p:sp>
      <p:sp>
        <p:nvSpPr>
          <p:cNvPr id="575491" name="Rectangle 3"/>
          <p:cNvSpPr>
            <a:spLocks noChangeArrowheads="1"/>
          </p:cNvSpPr>
          <p:nvPr/>
        </p:nvSpPr>
        <p:spPr bwMode="auto">
          <a:xfrm>
            <a:off x="842963" y="1557338"/>
            <a:ext cx="7400925" cy="4232275"/>
          </a:xfrm>
          <a:prstGeom prst="rect">
            <a:avLst/>
          </a:prstGeom>
          <a:noFill/>
          <a:ln w="9525">
            <a:noFill/>
            <a:miter lim="800000"/>
            <a:headEnd type="none" w="sm" len="med"/>
          </a:ln>
          <a:effectLst/>
        </p:spPr>
        <p:txBody>
          <a:bodyPr lIns="90000" tIns="46800" rIns="90000" bIns="46800" anchor="ctr">
            <a:spAutoFit/>
          </a:bodyPr>
          <a:lstStyle/>
          <a:p>
            <a:pPr algn="l">
              <a:lnSpc>
                <a:spcPct val="17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建立一个类层次后，通常创建某个派生类的对象，包括使用基类的数据和函数</a:t>
            </a:r>
            <a:endParaRPr lang="zh-CN" altLang="en-US" sz="2000" b="1">
              <a:solidFill>
                <a:srgbClr val="FF0000"/>
              </a:solidFill>
              <a:ea typeface="Arial Unicode MS" pitchFamily="34" charset="-122"/>
              <a:cs typeface="Arial Unicode MS" pitchFamily="34" charset="-122"/>
              <a:sym typeface="Symbol" panose="05050102010706020507" pitchFamily="18" charset="2"/>
            </a:endParaRPr>
          </a:p>
          <a:p>
            <a:pPr algn="l">
              <a:lnSpc>
                <a:spcPct val="170000"/>
              </a:lnSpc>
              <a:buFont typeface="Wingdings" panose="05000000000000000000" pitchFamily="2" charset="2"/>
              <a:buChar char="Ø"/>
            </a:pPr>
            <a:r>
              <a:rPr lang="zh-CN" altLang="en-US" sz="2000" b="1">
                <a:solidFill>
                  <a:srgbClr val="FF0000"/>
                </a:solidFill>
                <a:ea typeface="Arial Unicode MS" pitchFamily="34" charset="-122"/>
                <a:cs typeface="Arial Unicode MS" pitchFamily="34" charset="-122"/>
                <a:sym typeface="Symbol" panose="05050102010706020507" pitchFamily="18" charset="2"/>
              </a:rPr>
              <a:t>  </a:t>
            </a:r>
            <a:r>
              <a:rPr lang="en-US" altLang="zh-CN" sz="2000" b="1">
                <a:ea typeface="Arial Unicode MS" pitchFamily="34" charset="-122"/>
                <a:cs typeface="Arial Unicode MS" pitchFamily="34" charset="-122"/>
              </a:rPr>
              <a:t>C++</a:t>
            </a:r>
            <a:r>
              <a:rPr lang="zh-CN" altLang="en-US" sz="2000" b="1">
                <a:ea typeface="Arial Unicode MS" pitchFamily="34" charset="-122"/>
                <a:cs typeface="Arial Unicode MS" pitchFamily="34" charset="-122"/>
              </a:rPr>
              <a:t>提供一种机制，在创建派生类对象时用指定参数调用基类的构造函数来初始化派生类继承基类的数据</a:t>
            </a:r>
          </a:p>
          <a:p>
            <a:pPr algn="l">
              <a:lnSpc>
                <a:spcPct val="170000"/>
              </a:lnSpc>
              <a:buFont typeface="Wingdings" panose="05000000000000000000" pitchFamily="2" charset="2"/>
              <a:buChar char="Ø"/>
            </a:pPr>
            <a:r>
              <a:rPr lang="zh-CN" altLang="en-US"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ea typeface="Arial Unicode MS" pitchFamily="34" charset="-122"/>
                <a:cs typeface="Arial Unicode MS" pitchFamily="34" charset="-122"/>
              </a:rPr>
              <a:t>派生类构造函数声明为</a:t>
            </a:r>
          </a:p>
          <a:p>
            <a:pPr>
              <a:lnSpc>
                <a:spcPct val="170000"/>
              </a:lnSpc>
              <a:buFont typeface="Wingdings" panose="05000000000000000000" pitchFamily="2" charset="2"/>
              <a:buNone/>
            </a:pPr>
            <a:r>
              <a:rPr lang="zh-CN" altLang="en-US" sz="2000" b="1" i="1">
                <a:solidFill>
                  <a:srgbClr val="0000FF"/>
                </a:solidFill>
                <a:ea typeface="Arial Unicode MS" pitchFamily="34" charset="-122"/>
                <a:cs typeface="Arial Unicode MS" pitchFamily="34" charset="-122"/>
              </a:rPr>
              <a:t>派生类构造函数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变元表 </a:t>
            </a:r>
            <a:r>
              <a:rPr lang="en-US" altLang="zh-CN" sz="2000" b="1">
                <a:solidFill>
                  <a:srgbClr val="0000FF"/>
                </a:solidFill>
                <a:ea typeface="Arial Unicode MS" pitchFamily="34" charset="-122"/>
                <a:cs typeface="Arial Unicode MS" pitchFamily="34" charset="-122"/>
              </a:rPr>
              <a:t>) : </a:t>
            </a:r>
            <a:r>
              <a:rPr lang="zh-CN" altLang="en-US" sz="2000" b="1" i="1">
                <a:solidFill>
                  <a:srgbClr val="0000FF"/>
                </a:solidFill>
                <a:ea typeface="Arial Unicode MS" pitchFamily="34" charset="-122"/>
                <a:cs typeface="Arial Unicode MS" pitchFamily="34" charset="-122"/>
              </a:rPr>
              <a:t>基类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变元表 </a:t>
            </a:r>
            <a:r>
              <a:rPr lang="en-US" altLang="zh-CN" sz="2000" b="1">
                <a:solidFill>
                  <a:srgbClr val="0000FF"/>
                </a:solidFill>
                <a:ea typeface="Arial Unicode MS" pitchFamily="34" charset="-122"/>
                <a:cs typeface="Arial Unicode MS" pitchFamily="34" charset="-122"/>
              </a:rPr>
              <a:t>) , </a:t>
            </a:r>
            <a:r>
              <a:rPr lang="zh-CN" altLang="en-US" sz="2000" b="1" i="1">
                <a:solidFill>
                  <a:srgbClr val="0000FF"/>
                </a:solidFill>
                <a:ea typeface="Arial Unicode MS" pitchFamily="34" charset="-122"/>
                <a:cs typeface="Arial Unicode MS" pitchFamily="34" charset="-122"/>
              </a:rPr>
              <a:t>对象成员</a:t>
            </a:r>
            <a:r>
              <a:rPr lang="en-US" altLang="zh-CN" sz="2000" b="1" i="1">
                <a:solidFill>
                  <a:srgbClr val="0000FF"/>
                </a:solidFill>
                <a:ea typeface="Arial Unicode MS" pitchFamily="34" charset="-122"/>
                <a:cs typeface="Arial Unicode MS" pitchFamily="34" charset="-122"/>
              </a:rPr>
              <a:t>1</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变元表 </a:t>
            </a:r>
            <a:r>
              <a:rPr lang="en-US" altLang="zh-CN" sz="2000" b="1">
                <a:solidFill>
                  <a:srgbClr val="0000FF"/>
                </a:solidFill>
                <a:ea typeface="Arial Unicode MS" pitchFamily="34" charset="-122"/>
                <a:cs typeface="Arial Unicode MS" pitchFamily="34" charset="-122"/>
              </a:rPr>
              <a:t>)</a:t>
            </a:r>
          </a:p>
          <a:p>
            <a:pPr algn="l">
              <a:lnSpc>
                <a:spcPct val="170000"/>
              </a:lnSpc>
              <a:buFont typeface="Wingdings" panose="05000000000000000000" pitchFamily="2" charset="2"/>
              <a:buNone/>
            </a:pPr>
            <a:r>
              <a:rPr lang="en-US" altLang="zh-CN" sz="2000" b="1">
                <a:solidFill>
                  <a:srgbClr val="0000FF"/>
                </a:solidFill>
                <a:ea typeface="Arial Unicode MS" pitchFamily="34" charset="-122"/>
                <a:cs typeface="Arial Unicode MS" pitchFamily="34" charset="-122"/>
              </a:rPr>
              <a:t>		 … </a:t>
            </a:r>
            <a:r>
              <a:rPr lang="zh-CN" altLang="en-US" sz="2000" b="1" i="1">
                <a:solidFill>
                  <a:srgbClr val="0000FF"/>
                </a:solidFill>
                <a:ea typeface="Arial Unicode MS" pitchFamily="34" charset="-122"/>
                <a:cs typeface="Arial Unicode MS" pitchFamily="34" charset="-122"/>
              </a:rPr>
              <a:t>对象成员</a:t>
            </a:r>
            <a:r>
              <a:rPr lang="en-US" altLang="zh-CN" sz="2000" b="1" i="1">
                <a:solidFill>
                  <a:srgbClr val="0000FF"/>
                </a:solidFill>
                <a:ea typeface="Arial Unicode MS" pitchFamily="34" charset="-122"/>
                <a:cs typeface="Arial Unicode MS" pitchFamily="34" charset="-122"/>
              </a:rPr>
              <a:t>n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变元表</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a:solidFill>
                  <a:srgbClr val="0000FF"/>
                </a:solidFill>
                <a:ea typeface="Arial Unicode MS" pitchFamily="34" charset="-122"/>
                <a:cs typeface="Arial Unicode MS" pitchFamily="34" charset="-122"/>
              </a:rPr>
              <a:t>；</a:t>
            </a:r>
          </a:p>
          <a:p>
            <a:pPr algn="l">
              <a:lnSpc>
                <a:spcPct val="170000"/>
              </a:lnSpc>
              <a:buClr>
                <a:srgbClr val="FF3300"/>
              </a:buClr>
              <a:buFont typeface="Wingdings" panose="05000000000000000000" pitchFamily="2" charset="2"/>
              <a:buChar char="Ø"/>
            </a:pPr>
            <a:r>
              <a:rPr lang="zh-CN" altLang="en-US" sz="2000" b="1">
                <a:ea typeface="Arial Unicode MS" pitchFamily="34" charset="-122"/>
                <a:cs typeface="Arial Unicode MS" pitchFamily="34" charset="-122"/>
              </a:rPr>
              <a:t> 构造函数执行顺序：基类 </a:t>
            </a:r>
            <a:r>
              <a:rPr lang="zh-CN" altLang="en-US" sz="2000" b="1">
                <a:ea typeface="Arial Unicode MS" pitchFamily="34" charset="-122"/>
                <a:cs typeface="Arial Unicode MS" pitchFamily="34" charset="-122"/>
                <a:sym typeface="Wingdings" panose="05000000000000000000" pitchFamily="2" charset="2"/>
              </a:rPr>
              <a:t></a:t>
            </a:r>
            <a:r>
              <a:rPr lang="zh-CN" altLang="en-US" sz="2000" b="1">
                <a:ea typeface="Arial Unicode MS" pitchFamily="34" charset="-122"/>
                <a:cs typeface="Arial Unicode MS" pitchFamily="34" charset="-122"/>
              </a:rPr>
              <a:t> 对象成员</a:t>
            </a:r>
            <a:r>
              <a:rPr lang="zh-CN" altLang="en-US" sz="2000" b="1">
                <a:ea typeface="Arial Unicode MS" pitchFamily="34" charset="-122"/>
                <a:cs typeface="Arial Unicode MS" pitchFamily="34" charset="-122"/>
                <a:sym typeface="Wingdings" panose="05000000000000000000" pitchFamily="2" charset="2"/>
              </a:rPr>
              <a:t></a:t>
            </a:r>
            <a:r>
              <a:rPr lang="zh-CN" altLang="en-US" sz="2000" b="1">
                <a:ea typeface="Arial Unicode MS" pitchFamily="34" charset="-122"/>
                <a:cs typeface="Arial Unicode MS" pitchFamily="34" charset="-122"/>
              </a:rPr>
              <a:t> 派生类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75490"/>
                                        </p:tgtEl>
                                        <p:attrNameLst>
                                          <p:attrName>style.visibility</p:attrName>
                                        </p:attrNameLst>
                                      </p:cBhvr>
                                      <p:to>
                                        <p:strVal val="visible"/>
                                      </p:to>
                                    </p:set>
                                    <p:animEffect transition="in" filter="blinds(vertical)">
                                      <p:cBhvr>
                                        <p:cTn id="7" dur="500"/>
                                        <p:tgtEl>
                                          <p:spTgt spid="575490"/>
                                        </p:tgtEl>
                                      </p:cBhvr>
                                    </p:animEffect>
                                  </p:childTnLst>
                                </p:cTn>
                              </p:par>
                            </p:childTnLst>
                          </p:cTn>
                        </p:par>
                        <p:par>
                          <p:cTn id="8" fill="hold">
                            <p:stCondLst>
                              <p:cond delay="500"/>
                            </p:stCondLst>
                            <p:childTnLst>
                              <p:par>
                                <p:cTn id="9" presetID="5" presetClass="entr" presetSubtype="5" fill="hold" grpId="0" nodeType="afterEffect">
                                  <p:stCondLst>
                                    <p:cond delay="2000"/>
                                  </p:stCondLst>
                                  <p:childTnLst>
                                    <p:set>
                                      <p:cBhvr>
                                        <p:cTn id="10" dur="1" fill="hold">
                                          <p:stCondLst>
                                            <p:cond delay="0"/>
                                          </p:stCondLst>
                                        </p:cTn>
                                        <p:tgtEl>
                                          <p:spTgt spid="575491"/>
                                        </p:tgtEl>
                                        <p:attrNameLst>
                                          <p:attrName>style.visibility</p:attrName>
                                        </p:attrNameLst>
                                      </p:cBhvr>
                                      <p:to>
                                        <p:strVal val="visible"/>
                                      </p:to>
                                    </p:set>
                                    <p:animEffect transition="in" filter="checkerboard(down)">
                                      <p:cBhvr>
                                        <p:cTn id="11" dur="500"/>
                                        <p:tgtEl>
                                          <p:spTgt spid="575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autoUpdateAnimBg="0"/>
      <p:bldP spid="575491"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ChangeArrowheads="1"/>
          </p:cNvSpPr>
          <p:nvPr/>
        </p:nvSpPr>
        <p:spPr bwMode="auto">
          <a:xfrm>
            <a:off x="762000" y="392113"/>
            <a:ext cx="6400800" cy="51212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None/>
            </a:pPr>
            <a:r>
              <a:rPr lang="en-US" altLang="zh-CN" sz="2000" b="1" i="1">
                <a:solidFill>
                  <a:schemeClr val="folHlink"/>
                </a:solidFill>
              </a:rPr>
              <a:t>// </a:t>
            </a:r>
            <a:r>
              <a:rPr lang="zh-CN" altLang="en-US" sz="2000" b="1" i="1">
                <a:solidFill>
                  <a:schemeClr val="folHlink"/>
                </a:solidFill>
              </a:rPr>
              <a:t>例</a:t>
            </a:r>
            <a:r>
              <a:rPr lang="en-US" altLang="zh-CN" sz="2000" b="1" i="1">
                <a:solidFill>
                  <a:schemeClr val="folHlink"/>
                </a:solidFill>
              </a:rPr>
              <a:t>8-6  </a:t>
            </a:r>
            <a:r>
              <a:rPr lang="zh-CN" altLang="en-US" sz="2000" b="1" i="1">
                <a:solidFill>
                  <a:schemeClr val="folHlink"/>
                </a:solidFill>
              </a:rPr>
              <a:t>调用构造函数顺序测试，构造函数无参数</a:t>
            </a:r>
          </a:p>
          <a:p>
            <a:pPr algn="l">
              <a:lnSpc>
                <a:spcPct val="150000"/>
              </a:lnSpc>
              <a:buFont typeface="Wingdings" panose="05000000000000000000" pitchFamily="2" charset="2"/>
              <a:buNone/>
            </a:pPr>
            <a:r>
              <a:rPr lang="en-US" altLang="zh-CN" sz="2000"/>
              <a:t>#include&lt;iostream&gt;</a:t>
            </a:r>
          </a:p>
          <a:p>
            <a:pPr algn="l">
              <a:lnSpc>
                <a:spcPct val="150000"/>
              </a:lnSpc>
              <a:buFont typeface="Wingdings" panose="05000000000000000000" pitchFamily="2" charset="2"/>
              <a:buNone/>
            </a:pPr>
            <a:r>
              <a:rPr lang="en-US" altLang="zh-CN" sz="2000"/>
              <a:t>using namespace std ;</a:t>
            </a:r>
          </a:p>
          <a:p>
            <a:pPr algn="l">
              <a:lnSpc>
                <a:spcPct val="150000"/>
              </a:lnSpc>
              <a:buFont typeface="Wingdings" panose="05000000000000000000" pitchFamily="2" charset="2"/>
              <a:buNone/>
            </a:pPr>
            <a:r>
              <a:rPr lang="en-US" altLang="zh-CN" sz="2000" b="1"/>
              <a:t>class  Base</a:t>
            </a:r>
          </a:p>
          <a:p>
            <a:pPr algn="l">
              <a:lnSpc>
                <a:spcPct val="150000"/>
              </a:lnSpc>
              <a:buFont typeface="Wingdings" panose="05000000000000000000" pitchFamily="2" charset="2"/>
              <a:buNone/>
            </a:pPr>
            <a:r>
              <a:rPr lang="en-US" altLang="zh-CN" sz="2000"/>
              <a:t>  { public :  Base ( ) { cout &lt;&lt; "Base created.\n" ;  }</a:t>
            </a:r>
          </a:p>
          <a:p>
            <a:pPr algn="l">
              <a:lnSpc>
                <a:spcPct val="150000"/>
              </a:lnSpc>
              <a:buFont typeface="Wingdings" panose="05000000000000000000" pitchFamily="2" charset="2"/>
              <a:buNone/>
            </a:pPr>
            <a:r>
              <a:rPr lang="en-US" altLang="zh-CN" sz="2000"/>
              <a:t>  } ;</a:t>
            </a:r>
          </a:p>
          <a:p>
            <a:pPr algn="l">
              <a:lnSpc>
                <a:spcPct val="150000"/>
              </a:lnSpc>
              <a:buFont typeface="Wingdings" panose="05000000000000000000" pitchFamily="2" charset="2"/>
              <a:buNone/>
            </a:pPr>
            <a:r>
              <a:rPr lang="en-US" altLang="zh-CN" sz="2000"/>
              <a:t>class  D_class : </a:t>
            </a:r>
            <a:r>
              <a:rPr lang="en-US" altLang="zh-CN" sz="2000" b="1"/>
              <a:t>public  Base</a:t>
            </a:r>
          </a:p>
          <a:p>
            <a:pPr algn="l">
              <a:lnSpc>
                <a:spcPct val="150000"/>
              </a:lnSpc>
              <a:buFont typeface="Wingdings" panose="05000000000000000000" pitchFamily="2" charset="2"/>
              <a:buNone/>
            </a:pPr>
            <a:r>
              <a:rPr lang="en-US" altLang="zh-CN" sz="2000"/>
              <a:t>  { public :  D_class ( ) { cout &lt;&lt; "D_class created.\n" ;  }</a:t>
            </a:r>
          </a:p>
          <a:p>
            <a:pPr algn="l">
              <a:lnSpc>
                <a:spcPct val="150000"/>
              </a:lnSpc>
              <a:buFont typeface="Wingdings" panose="05000000000000000000" pitchFamily="2" charset="2"/>
              <a:buNone/>
            </a:pPr>
            <a:r>
              <a:rPr lang="en-US" altLang="zh-CN" sz="2000"/>
              <a:t>  } ;</a:t>
            </a:r>
          </a:p>
          <a:p>
            <a:pPr algn="l">
              <a:lnSpc>
                <a:spcPct val="150000"/>
              </a:lnSpc>
              <a:buFont typeface="Wingdings" panose="05000000000000000000" pitchFamily="2" charset="2"/>
              <a:buNone/>
            </a:pPr>
            <a:r>
              <a:rPr lang="en-US" altLang="zh-CN" sz="2000"/>
              <a:t>int main ( )</a:t>
            </a:r>
          </a:p>
          <a:p>
            <a:pPr algn="l">
              <a:lnSpc>
                <a:spcPct val="150000"/>
              </a:lnSpc>
              <a:buFont typeface="Wingdings" panose="05000000000000000000" pitchFamily="2" charset="2"/>
              <a:buNone/>
            </a:pPr>
            <a:r>
              <a:rPr lang="en-US" altLang="zh-CN" sz="2000"/>
              <a:t>{ D_class d1 ; }</a:t>
            </a:r>
          </a:p>
        </p:txBody>
      </p:sp>
      <p:sp>
        <p:nvSpPr>
          <p:cNvPr id="576516" name="Rectangle 4"/>
          <p:cNvSpPr>
            <a:spLocks noGrp="1" noChangeArrowheads="1"/>
          </p:cNvSpPr>
          <p:nvPr>
            <p:ph type="title" idx="4294967295"/>
          </p:nvPr>
        </p:nvSpPr>
        <p:spPr>
          <a:xfrm>
            <a:off x="838200" y="404813"/>
            <a:ext cx="7543800" cy="1143000"/>
          </a:xfrm>
          <a:prstGeom prst="rect">
            <a:avLst/>
          </a:prstGeom>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p>
        </p:txBody>
      </p:sp>
      <p:pic>
        <p:nvPicPr>
          <p:cNvPr id="576518" name="Picture 6"/>
          <p:cNvPicPr>
            <a:picLocks noChangeAspect="1" noChangeArrowheads="1"/>
          </p:cNvPicPr>
          <p:nvPr/>
        </p:nvPicPr>
        <p:blipFill>
          <a:blip r:embed="rId2"/>
          <a:srcRect/>
          <a:stretch>
            <a:fillRect/>
          </a:stretch>
        </p:blipFill>
        <p:spPr bwMode="auto">
          <a:xfrm>
            <a:off x="4787900" y="4292600"/>
            <a:ext cx="3448050" cy="163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2000"/>
                                  </p:stCondLst>
                                  <p:childTnLst>
                                    <p:set>
                                      <p:cBhvr>
                                        <p:cTn id="6" dur="1" fill="hold">
                                          <p:stCondLst>
                                            <p:cond delay="0"/>
                                          </p:stCondLst>
                                        </p:cTn>
                                        <p:tgtEl>
                                          <p:spTgt spid="576514"/>
                                        </p:tgtEl>
                                        <p:attrNameLst>
                                          <p:attrName>style.visibility</p:attrName>
                                        </p:attrNameLst>
                                      </p:cBhvr>
                                      <p:to>
                                        <p:strVal val="visible"/>
                                      </p:to>
                                    </p:set>
                                    <p:animEffect transition="in" filter="checkerboard(down)">
                                      <p:cBhvr>
                                        <p:cTn id="7" dur="500"/>
                                        <p:tgtEl>
                                          <p:spTgt spid="5765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76518"/>
                                        </p:tgtEl>
                                        <p:attrNameLst>
                                          <p:attrName>style.visibility</p:attrName>
                                        </p:attrNameLst>
                                      </p:cBhvr>
                                      <p:to>
                                        <p:strVal val="visible"/>
                                      </p:to>
                                    </p:set>
                                    <p:animEffect transition="in" filter="checkerboard(across)">
                                      <p:cBhvr>
                                        <p:cTn id="12" dur="500"/>
                                        <p:tgtEl>
                                          <p:spTgt spid="576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762000" y="392113"/>
            <a:ext cx="6781800" cy="51212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None/>
            </a:pPr>
            <a:r>
              <a:rPr lang="en-US" altLang="zh-CN" sz="2000" b="1" i="1">
                <a:solidFill>
                  <a:schemeClr val="folHlink"/>
                </a:solidFill>
              </a:rPr>
              <a:t>// </a:t>
            </a:r>
            <a:r>
              <a:rPr lang="zh-CN" altLang="en-US" sz="2000" b="1" i="1">
                <a:solidFill>
                  <a:schemeClr val="folHlink"/>
                </a:solidFill>
              </a:rPr>
              <a:t>例</a:t>
            </a:r>
            <a:r>
              <a:rPr lang="en-US" altLang="zh-CN" sz="2000" b="1" i="1">
                <a:solidFill>
                  <a:schemeClr val="folHlink"/>
                </a:solidFill>
              </a:rPr>
              <a:t>8-6  </a:t>
            </a:r>
            <a:r>
              <a:rPr lang="zh-CN" altLang="en-US" sz="2000" b="1" i="1">
                <a:solidFill>
                  <a:schemeClr val="folHlink"/>
                </a:solidFill>
              </a:rPr>
              <a:t>调用构造函数顺序测试，构造函数无参数</a:t>
            </a:r>
          </a:p>
          <a:p>
            <a:pPr algn="l">
              <a:lnSpc>
                <a:spcPct val="150000"/>
              </a:lnSpc>
              <a:buFont typeface="Wingdings" panose="05000000000000000000" pitchFamily="2" charset="2"/>
              <a:buNone/>
            </a:pPr>
            <a:r>
              <a:rPr lang="en-US" altLang="zh-CN" sz="2000"/>
              <a:t>#include&lt;iostream&gt;</a:t>
            </a:r>
          </a:p>
          <a:p>
            <a:pPr algn="l">
              <a:lnSpc>
                <a:spcPct val="150000"/>
              </a:lnSpc>
              <a:buFont typeface="Wingdings" panose="05000000000000000000" pitchFamily="2" charset="2"/>
              <a:buNone/>
            </a:pPr>
            <a:r>
              <a:rPr lang="en-US" altLang="zh-CN" sz="2000"/>
              <a:t>using namespace std ;</a:t>
            </a:r>
          </a:p>
          <a:p>
            <a:pPr algn="l">
              <a:lnSpc>
                <a:spcPct val="150000"/>
              </a:lnSpc>
              <a:buFont typeface="Wingdings" panose="05000000000000000000" pitchFamily="2" charset="2"/>
              <a:buNone/>
            </a:pPr>
            <a:r>
              <a:rPr lang="en-US" altLang="zh-CN" sz="2000" b="1"/>
              <a:t>class  Base</a:t>
            </a:r>
          </a:p>
          <a:p>
            <a:pPr algn="l">
              <a:lnSpc>
                <a:spcPct val="150000"/>
              </a:lnSpc>
              <a:buFont typeface="Wingdings" panose="05000000000000000000" pitchFamily="2" charset="2"/>
              <a:buNone/>
            </a:pPr>
            <a:r>
              <a:rPr lang="en-US" altLang="zh-CN" sz="2000"/>
              <a:t>  { public :  Base ( ) { cout &lt;&lt; "Base created.\n" ;  }</a:t>
            </a:r>
          </a:p>
          <a:p>
            <a:pPr algn="l">
              <a:lnSpc>
                <a:spcPct val="150000"/>
              </a:lnSpc>
              <a:buFont typeface="Wingdings" panose="05000000000000000000" pitchFamily="2" charset="2"/>
              <a:buNone/>
            </a:pPr>
            <a:r>
              <a:rPr lang="en-US" altLang="zh-CN" sz="2000"/>
              <a:t>  } ;</a:t>
            </a:r>
          </a:p>
          <a:p>
            <a:pPr algn="l">
              <a:lnSpc>
                <a:spcPct val="150000"/>
              </a:lnSpc>
              <a:buFont typeface="Wingdings" panose="05000000000000000000" pitchFamily="2" charset="2"/>
              <a:buNone/>
            </a:pPr>
            <a:r>
              <a:rPr lang="en-US" altLang="zh-CN" sz="2000"/>
              <a:t>class  D_class : </a:t>
            </a:r>
            <a:r>
              <a:rPr lang="en-US" altLang="zh-CN" sz="2000" b="1"/>
              <a:t>public  Base</a:t>
            </a:r>
          </a:p>
          <a:p>
            <a:pPr algn="l">
              <a:lnSpc>
                <a:spcPct val="150000"/>
              </a:lnSpc>
              <a:buFont typeface="Wingdings" panose="05000000000000000000" pitchFamily="2" charset="2"/>
              <a:buNone/>
            </a:pPr>
            <a:r>
              <a:rPr lang="en-US" altLang="zh-CN" sz="2000"/>
              <a:t>  { public :  D_class ( ) { cout &lt;&lt; "D_class created.\n" ;  }</a:t>
            </a:r>
          </a:p>
          <a:p>
            <a:pPr algn="l">
              <a:lnSpc>
                <a:spcPct val="150000"/>
              </a:lnSpc>
              <a:buFont typeface="Wingdings" panose="05000000000000000000" pitchFamily="2" charset="2"/>
              <a:buNone/>
            </a:pPr>
            <a:r>
              <a:rPr lang="en-US" altLang="zh-CN" sz="2000"/>
              <a:t>  } ;</a:t>
            </a:r>
          </a:p>
          <a:p>
            <a:pPr algn="l">
              <a:lnSpc>
                <a:spcPct val="150000"/>
              </a:lnSpc>
              <a:buFont typeface="Wingdings" panose="05000000000000000000" pitchFamily="2" charset="2"/>
              <a:buNone/>
            </a:pPr>
            <a:r>
              <a:rPr lang="en-US" altLang="zh-CN" sz="2000"/>
              <a:t>int main ( )</a:t>
            </a:r>
          </a:p>
          <a:p>
            <a:pPr algn="l">
              <a:lnSpc>
                <a:spcPct val="150000"/>
              </a:lnSpc>
              <a:buFont typeface="Wingdings" panose="05000000000000000000" pitchFamily="2" charset="2"/>
              <a:buNone/>
            </a:pPr>
            <a:r>
              <a:rPr lang="en-US" altLang="zh-CN" sz="2000"/>
              <a:t>{ </a:t>
            </a:r>
            <a:r>
              <a:rPr lang="en-US" altLang="zh-CN" sz="2000" b="1">
                <a:solidFill>
                  <a:srgbClr val="0000FF"/>
                </a:solidFill>
              </a:rPr>
              <a:t>D_class d1 ;</a:t>
            </a:r>
            <a:r>
              <a:rPr lang="en-US" altLang="zh-CN" sz="2000"/>
              <a:t> }</a:t>
            </a:r>
          </a:p>
        </p:txBody>
      </p:sp>
      <p:sp>
        <p:nvSpPr>
          <p:cNvPr id="577540" name="Rectangle 4"/>
          <p:cNvSpPr>
            <a:spLocks noGrp="1" noChangeArrowheads="1"/>
          </p:cNvSpPr>
          <p:nvPr>
            <p:ph type="title" idx="4294967295"/>
          </p:nvPr>
        </p:nvSpPr>
        <p:spPr>
          <a:xfrm>
            <a:off x="838200" y="404813"/>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pic>
        <p:nvPicPr>
          <p:cNvPr id="577542" name="Picture 6"/>
          <p:cNvPicPr>
            <a:picLocks noChangeAspect="1" noChangeArrowheads="1"/>
          </p:cNvPicPr>
          <p:nvPr/>
        </p:nvPicPr>
        <p:blipFill>
          <a:blip r:embed="rId2"/>
          <a:srcRect/>
          <a:stretch>
            <a:fillRect/>
          </a:stretch>
        </p:blipFill>
        <p:spPr bwMode="auto">
          <a:xfrm>
            <a:off x="4787900" y="4292600"/>
            <a:ext cx="3448050" cy="1635125"/>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ChangeArrowheads="1"/>
          </p:cNvSpPr>
          <p:nvPr/>
        </p:nvSpPr>
        <p:spPr bwMode="auto">
          <a:xfrm>
            <a:off x="762000" y="392113"/>
            <a:ext cx="6629400" cy="5121275"/>
          </a:xfrm>
          <a:prstGeom prst="rect">
            <a:avLst/>
          </a:prstGeom>
          <a:noFill/>
          <a:ln w="9525">
            <a:noFill/>
            <a:miter lim="800000"/>
            <a:headEnd type="none" w="sm" len="med"/>
          </a:ln>
          <a:effectLst/>
        </p:spPr>
        <p:txBody>
          <a:bodyPr lIns="90000" tIns="46800" rIns="90000" bIns="46800" anchor="ctr">
            <a:spAutoFit/>
          </a:bodyPr>
          <a:lstStyle/>
          <a:p>
            <a:pPr algn="l">
              <a:lnSpc>
                <a:spcPct val="150000"/>
              </a:lnSpc>
              <a:buFont typeface="Wingdings" panose="05000000000000000000" pitchFamily="2" charset="2"/>
              <a:buNone/>
            </a:pPr>
            <a:r>
              <a:rPr lang="en-US" altLang="zh-CN" sz="2000" b="1" i="1" dirty="0">
                <a:solidFill>
                  <a:schemeClr val="folHlink"/>
                </a:solidFill>
              </a:rPr>
              <a:t>// </a:t>
            </a:r>
            <a:r>
              <a:rPr lang="zh-CN" altLang="en-US" sz="2000" b="1" i="1" dirty="0">
                <a:solidFill>
                  <a:schemeClr val="folHlink"/>
                </a:solidFill>
              </a:rPr>
              <a:t>例</a:t>
            </a:r>
            <a:r>
              <a:rPr lang="en-US" altLang="zh-CN" sz="2000" b="1" i="1" dirty="0">
                <a:solidFill>
                  <a:schemeClr val="folHlink"/>
                </a:solidFill>
              </a:rPr>
              <a:t>8-6  </a:t>
            </a:r>
            <a:r>
              <a:rPr lang="zh-CN" altLang="en-US" sz="2000" b="1" i="1" dirty="0">
                <a:solidFill>
                  <a:schemeClr val="folHlink"/>
                </a:solidFill>
              </a:rPr>
              <a:t>调用构造函数顺序测试，构造函数无参数</a:t>
            </a:r>
          </a:p>
          <a:p>
            <a:pPr algn="l">
              <a:lnSpc>
                <a:spcPct val="150000"/>
              </a:lnSpc>
              <a:buFont typeface="Wingdings" panose="05000000000000000000" pitchFamily="2" charset="2"/>
              <a:buNone/>
            </a:pPr>
            <a:r>
              <a:rPr lang="en-US" altLang="zh-CN" sz="2000" dirty="0"/>
              <a:t>#include&lt;iostream&gt;</a:t>
            </a:r>
          </a:p>
          <a:p>
            <a:pPr algn="l">
              <a:lnSpc>
                <a:spcPct val="150000"/>
              </a:lnSpc>
              <a:buFont typeface="Wingdings" panose="05000000000000000000" pitchFamily="2" charset="2"/>
              <a:buNone/>
            </a:pPr>
            <a:r>
              <a:rPr lang="en-US" altLang="zh-CN" sz="2000" dirty="0"/>
              <a:t>using namespace std ;</a:t>
            </a:r>
          </a:p>
          <a:p>
            <a:pPr algn="l">
              <a:lnSpc>
                <a:spcPct val="150000"/>
              </a:lnSpc>
              <a:buFont typeface="Wingdings" panose="05000000000000000000" pitchFamily="2" charset="2"/>
              <a:buNone/>
            </a:pPr>
            <a:r>
              <a:rPr lang="en-US" altLang="zh-CN" sz="2000" b="1" dirty="0"/>
              <a:t>class  Base</a:t>
            </a:r>
          </a:p>
          <a:p>
            <a:pPr algn="l">
              <a:lnSpc>
                <a:spcPct val="150000"/>
              </a:lnSpc>
              <a:buFont typeface="Wingdings" panose="05000000000000000000" pitchFamily="2" charset="2"/>
              <a:buNone/>
            </a:pPr>
            <a:r>
              <a:rPr lang="en-US" altLang="zh-CN" sz="2000" dirty="0"/>
              <a:t>  { public :  </a:t>
            </a:r>
            <a:r>
              <a:rPr lang="en-US" altLang="zh-CN" sz="2000" b="1" dirty="0">
                <a:solidFill>
                  <a:srgbClr val="0000FF"/>
                </a:solidFill>
              </a:rPr>
              <a:t>Base ( ) { </a:t>
            </a:r>
            <a:r>
              <a:rPr lang="en-US" altLang="zh-CN" sz="2000" b="1" dirty="0" err="1">
                <a:solidFill>
                  <a:srgbClr val="0000FF"/>
                </a:solidFill>
              </a:rPr>
              <a:t>cout</a:t>
            </a:r>
            <a:r>
              <a:rPr lang="en-US" altLang="zh-CN" sz="2000" b="1" dirty="0">
                <a:solidFill>
                  <a:srgbClr val="0000FF"/>
                </a:solidFill>
              </a:rPr>
              <a:t> &lt;&lt; "Base created.\n" ;</a:t>
            </a:r>
            <a:r>
              <a:rPr lang="en-US" altLang="zh-CN" sz="2000" dirty="0"/>
              <a:t>  }</a:t>
            </a:r>
          </a:p>
          <a:p>
            <a:pPr algn="l">
              <a:lnSpc>
                <a:spcPct val="150000"/>
              </a:lnSpc>
              <a:buFont typeface="Wingdings" panose="05000000000000000000" pitchFamily="2" charset="2"/>
              <a:buNone/>
            </a:pPr>
            <a:r>
              <a:rPr lang="en-US" altLang="zh-CN" sz="2000" dirty="0"/>
              <a:t>  } ;</a:t>
            </a:r>
          </a:p>
          <a:p>
            <a:pPr algn="l">
              <a:lnSpc>
                <a:spcPct val="150000"/>
              </a:lnSpc>
              <a:buFont typeface="Wingdings" panose="05000000000000000000" pitchFamily="2" charset="2"/>
              <a:buNone/>
            </a:pPr>
            <a:r>
              <a:rPr lang="en-US" altLang="zh-CN" sz="2000" dirty="0"/>
              <a:t>class  </a:t>
            </a:r>
            <a:r>
              <a:rPr lang="en-US" altLang="zh-CN" sz="2000" dirty="0" err="1"/>
              <a:t>D_class</a:t>
            </a:r>
            <a:r>
              <a:rPr lang="en-US" altLang="zh-CN" sz="2000" dirty="0"/>
              <a:t> : </a:t>
            </a:r>
            <a:r>
              <a:rPr lang="en-US" altLang="zh-CN" sz="2000" b="1" dirty="0"/>
              <a:t>public  Base</a:t>
            </a:r>
          </a:p>
          <a:p>
            <a:pPr algn="l">
              <a:lnSpc>
                <a:spcPct val="150000"/>
              </a:lnSpc>
              <a:buFont typeface="Wingdings" panose="05000000000000000000" pitchFamily="2" charset="2"/>
              <a:buNone/>
            </a:pPr>
            <a:r>
              <a:rPr lang="en-US" altLang="zh-CN" sz="2000" dirty="0"/>
              <a:t>  { public :  </a:t>
            </a:r>
            <a:r>
              <a:rPr lang="en-US" altLang="zh-CN" sz="2000" dirty="0" err="1"/>
              <a:t>D_class</a:t>
            </a:r>
            <a:r>
              <a:rPr lang="en-US" altLang="zh-CN" sz="2000" dirty="0"/>
              <a:t> ( ) { </a:t>
            </a:r>
            <a:r>
              <a:rPr lang="en-US" altLang="zh-CN" sz="2000" dirty="0" err="1"/>
              <a:t>cout</a:t>
            </a:r>
            <a:r>
              <a:rPr lang="en-US" altLang="zh-CN" sz="2000" dirty="0"/>
              <a:t> &lt;&lt; "</a:t>
            </a:r>
            <a:r>
              <a:rPr lang="en-US" altLang="zh-CN" sz="2000" dirty="0" err="1"/>
              <a:t>D_class</a:t>
            </a:r>
            <a:r>
              <a:rPr lang="en-US" altLang="zh-CN" sz="2000" dirty="0"/>
              <a:t> created.\n" ;  }</a:t>
            </a:r>
          </a:p>
          <a:p>
            <a:pPr algn="l">
              <a:lnSpc>
                <a:spcPct val="150000"/>
              </a:lnSpc>
              <a:buFont typeface="Wingdings" panose="05000000000000000000" pitchFamily="2" charset="2"/>
              <a:buNone/>
            </a:pPr>
            <a:r>
              <a:rPr lang="en-US" altLang="zh-CN" sz="2000" dirty="0"/>
              <a:t>  } ;</a:t>
            </a:r>
          </a:p>
          <a:p>
            <a:pPr algn="l">
              <a:lnSpc>
                <a:spcPct val="150000"/>
              </a:lnSpc>
              <a:buFont typeface="Wingdings" panose="05000000000000000000" pitchFamily="2" charset="2"/>
              <a:buNone/>
            </a:pPr>
            <a:r>
              <a:rPr lang="en-US" altLang="zh-CN" sz="2000" dirty="0"/>
              <a:t>int main ( )</a:t>
            </a:r>
          </a:p>
          <a:p>
            <a:pPr algn="l">
              <a:lnSpc>
                <a:spcPct val="150000"/>
              </a:lnSpc>
              <a:buFont typeface="Wingdings" panose="05000000000000000000" pitchFamily="2" charset="2"/>
              <a:buNone/>
            </a:pPr>
            <a:r>
              <a:rPr lang="en-US" altLang="zh-CN" sz="2000" dirty="0"/>
              <a:t>{ </a:t>
            </a:r>
            <a:r>
              <a:rPr lang="en-US" altLang="zh-CN" sz="2000" b="1" dirty="0" err="1">
                <a:solidFill>
                  <a:srgbClr val="0000FF"/>
                </a:solidFill>
              </a:rPr>
              <a:t>D_class</a:t>
            </a:r>
            <a:r>
              <a:rPr lang="en-US" altLang="zh-CN" sz="2000" b="1" dirty="0">
                <a:solidFill>
                  <a:srgbClr val="0000FF"/>
                </a:solidFill>
              </a:rPr>
              <a:t> d1 ;</a:t>
            </a:r>
            <a:r>
              <a:rPr lang="en-US" altLang="zh-CN" sz="2000" dirty="0"/>
              <a:t> }</a:t>
            </a:r>
          </a:p>
        </p:txBody>
      </p:sp>
      <p:sp>
        <p:nvSpPr>
          <p:cNvPr id="578566" name="Rectangle 6"/>
          <p:cNvSpPr>
            <a:spLocks noGrp="1" noChangeArrowheads="1"/>
          </p:cNvSpPr>
          <p:nvPr>
            <p:ph type="title" idx="4294967295"/>
          </p:nvPr>
        </p:nvSpPr>
        <p:spPr>
          <a:xfrm>
            <a:off x="838200" y="404813"/>
            <a:ext cx="7543800" cy="1143000"/>
          </a:xfrm>
          <a:prstGeom prst="rect">
            <a:avLst/>
          </a:prstGeom>
          <a:noFill/>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endParaRPr lang="zh-CN" altLang="en-US" sz="100" dirty="0">
              <a:solidFill>
                <a:schemeClr val="bg1"/>
              </a:solidFill>
            </a:endParaRPr>
          </a:p>
        </p:txBody>
      </p:sp>
      <p:pic>
        <p:nvPicPr>
          <p:cNvPr id="578568" name="Picture 8"/>
          <p:cNvPicPr>
            <a:picLocks noChangeAspect="1" noChangeArrowheads="1"/>
          </p:cNvPicPr>
          <p:nvPr/>
        </p:nvPicPr>
        <p:blipFill>
          <a:blip r:embed="rId2"/>
          <a:srcRect/>
          <a:stretch>
            <a:fillRect/>
          </a:stretch>
        </p:blipFill>
        <p:spPr bwMode="auto">
          <a:xfrm>
            <a:off x="4787900" y="4292600"/>
            <a:ext cx="3448050" cy="1635125"/>
          </a:xfrm>
          <a:prstGeom prst="rect">
            <a:avLst/>
          </a:prstGeom>
          <a:noFill/>
        </p:spPr>
      </p:pic>
      <p:sp>
        <p:nvSpPr>
          <p:cNvPr id="578564" name="Oval 4"/>
          <p:cNvSpPr>
            <a:spLocks noChangeArrowheads="1"/>
          </p:cNvSpPr>
          <p:nvPr/>
        </p:nvSpPr>
        <p:spPr bwMode="auto">
          <a:xfrm>
            <a:off x="4764088" y="4519613"/>
            <a:ext cx="1752600" cy="457200"/>
          </a:xfrm>
          <a:prstGeom prst="ellipse">
            <a:avLst/>
          </a:prstGeom>
          <a:noFill/>
          <a:ln w="19050">
            <a:solidFill>
              <a:srgbClr val="FF3300"/>
            </a:solidFill>
            <a:round/>
          </a:ln>
          <a:effectLst/>
        </p:spPr>
        <p:txBody>
          <a:bodyPr wrap="none" anchor="ctr"/>
          <a:lstStyle/>
          <a:p>
            <a:endParaRPr lang="zh-CN" altLang="en-US"/>
          </a:p>
        </p:txBody>
      </p:sp>
      <p:sp>
        <p:nvSpPr>
          <p:cNvPr id="578565" name="AutoShape 5"/>
          <p:cNvSpPr/>
          <p:nvPr/>
        </p:nvSpPr>
        <p:spPr bwMode="auto">
          <a:xfrm>
            <a:off x="6172200" y="2767013"/>
            <a:ext cx="2743200" cy="533400"/>
          </a:xfrm>
          <a:prstGeom prst="borderCallout2">
            <a:avLst>
              <a:gd name="adj1" fmla="val 21431"/>
              <a:gd name="adj2" fmla="val -2778"/>
              <a:gd name="adj3" fmla="val 21431"/>
              <a:gd name="adj4" fmla="val -10880"/>
              <a:gd name="adj5" fmla="val 314287"/>
              <a:gd name="adj6" fmla="val -3669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en-US" altLang="zh-CN" sz="2000" b="1"/>
              <a:t>① </a:t>
            </a:r>
            <a:r>
              <a:rPr lang="zh-CN" altLang="en-US" sz="2000" b="1"/>
              <a:t>调用基类构造函数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8564"/>
                                        </p:tgtEl>
                                        <p:attrNameLst>
                                          <p:attrName>style.visibility</p:attrName>
                                        </p:attrNameLst>
                                      </p:cBhvr>
                                      <p:to>
                                        <p:strVal val="visible"/>
                                      </p:to>
                                    </p:set>
                                    <p:animEffect transition="in" filter="box(out)">
                                      <p:cBhvr>
                                        <p:cTn id="7" dur="500"/>
                                        <p:tgtEl>
                                          <p:spTgt spid="5785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78565"/>
                                        </p:tgtEl>
                                        <p:attrNameLst>
                                          <p:attrName>style.visibility</p:attrName>
                                        </p:attrNameLst>
                                      </p:cBhvr>
                                      <p:to>
                                        <p:strVal val="visible"/>
                                      </p:to>
                                    </p:set>
                                    <p:animEffect transition="in" filter="barn(outHorizontal)">
                                      <p:cBhvr>
                                        <p:cTn id="12" dur="500"/>
                                        <p:tgtEl>
                                          <p:spTgt spid="578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4" grpId="0" animBg="1"/>
      <p:bldP spid="57856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61" name="Rectangle 5"/>
          <p:cNvSpPr>
            <a:spLocks noGrp="1" noChangeArrowheads="1"/>
          </p:cNvSpPr>
          <p:nvPr>
            <p:ph type="ctrTitle" idx="4294967295"/>
          </p:nvPr>
        </p:nvSpPr>
        <p:spPr>
          <a:xfrm>
            <a:off x="534988" y="333375"/>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8.1  </a:t>
            </a:r>
            <a:r>
              <a:rPr lang="zh-CN" altLang="en-US" sz="2800" b="1">
                <a:solidFill>
                  <a:srgbClr val="CC3300"/>
                </a:solidFill>
                <a:latin typeface="楷体_GB2312" pitchFamily="49" charset="-122"/>
                <a:ea typeface="楷体_GB2312" pitchFamily="49" charset="-122"/>
              </a:rPr>
              <a:t>类之间的关系 </a:t>
            </a:r>
          </a:p>
        </p:txBody>
      </p:sp>
      <p:sp>
        <p:nvSpPr>
          <p:cNvPr id="531462" name="Text Box 6"/>
          <p:cNvSpPr txBox="1">
            <a:spLocks noChangeArrowheads="1"/>
          </p:cNvSpPr>
          <p:nvPr/>
        </p:nvSpPr>
        <p:spPr bwMode="auto">
          <a:xfrm>
            <a:off x="762000" y="1260475"/>
            <a:ext cx="7145338" cy="1463675"/>
          </a:xfrm>
          <a:prstGeom prst="rect">
            <a:avLst/>
          </a:prstGeom>
          <a:noFill/>
          <a:ln w="9525">
            <a:noFill/>
            <a:miter lim="800000"/>
          </a:ln>
          <a:effectLst/>
        </p:spPr>
        <p:txBody>
          <a:bodyPr lIns="90000" tIns="46800" rIns="90000" bIns="46800" anchor="ctr">
            <a:spAutoFit/>
          </a:bodyPr>
          <a:lstStyle/>
          <a:p>
            <a:pPr algn="l">
              <a:lnSpc>
                <a:spcPct val="150000"/>
              </a:lnSpc>
              <a:buFont typeface="Wingdings" panose="05000000000000000000" pitchFamily="2" charset="2"/>
              <a:buChar char="Ø"/>
            </a:pPr>
            <a:r>
              <a:rPr lang="en-US" altLang="zh-CN" sz="2000" b="1">
                <a:solidFill>
                  <a:srgbClr val="FF0000"/>
                </a:solidFill>
                <a:ea typeface="Arial Unicode MS" pitchFamily="34" charset="-122"/>
                <a:cs typeface="Arial Unicode MS" pitchFamily="34" charset="-122"/>
                <a:sym typeface="Symbol" panose="05050102010706020507" pitchFamily="18" charset="2"/>
              </a:rPr>
              <a:t> </a:t>
            </a:r>
            <a:r>
              <a:rPr lang="en-US" altLang="zh-CN" sz="2000" b="1">
                <a:ea typeface="Arial Unicode MS" pitchFamily="34" charset="-122"/>
                <a:cs typeface="Arial Unicode MS" pitchFamily="34" charset="-122"/>
              </a:rPr>
              <a:t> </a:t>
            </a:r>
            <a:r>
              <a:rPr lang="zh-CN" altLang="en-US" sz="2000" b="1">
                <a:solidFill>
                  <a:srgbClr val="0000FF"/>
                </a:solidFill>
                <a:effectLst>
                  <a:outerShdw blurRad="38100" dist="38100" dir="2700000" algn="tl">
                    <a:srgbClr val="000000"/>
                  </a:outerShdw>
                </a:effectLst>
                <a:ea typeface="Arial Unicode MS" pitchFamily="34" charset="-122"/>
                <a:cs typeface="Arial Unicode MS" pitchFamily="34" charset="-122"/>
              </a:rPr>
              <a:t>继承</a:t>
            </a:r>
            <a:r>
              <a:rPr lang="zh-CN" altLang="en-US" sz="2000" b="1">
                <a:ea typeface="Arial Unicode MS" pitchFamily="34" charset="-122"/>
                <a:cs typeface="Arial Unicode MS" pitchFamily="34" charset="-122"/>
              </a:rPr>
              <a:t> 是类之间定义的一种重要关系</a:t>
            </a:r>
          </a:p>
          <a:p>
            <a:pPr algn="l">
              <a:lnSpc>
                <a:spcPct val="150000"/>
              </a:lnSpc>
              <a:buFont typeface="Wingdings" panose="05000000000000000000" pitchFamily="2" charset="2"/>
              <a:buChar char="Ø"/>
            </a:pPr>
            <a:r>
              <a:rPr lang="zh-CN" altLang="en-US" sz="2000" b="1">
                <a:solidFill>
                  <a:srgbClr val="FF0000"/>
                </a:solidFill>
                <a:ea typeface="Arial Unicode MS" pitchFamily="34" charset="-122"/>
                <a:cs typeface="Arial Unicode MS" pitchFamily="34" charset="-122"/>
                <a:sym typeface="Symbol" panose="05050102010706020507" pitchFamily="18" charset="2"/>
              </a:rPr>
              <a:t> </a:t>
            </a:r>
            <a:r>
              <a:rPr lang="zh-CN" altLang="en-US" sz="2000" b="1">
                <a:solidFill>
                  <a:srgbClr val="FF0000"/>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一个 </a:t>
            </a:r>
            <a:r>
              <a:rPr lang="en-US" altLang="zh-CN" sz="2000" b="1">
                <a:ea typeface="Arial Unicode MS" pitchFamily="34" charset="-122"/>
                <a:cs typeface="Arial Unicode MS" pitchFamily="34" charset="-122"/>
              </a:rPr>
              <a:t>B </a:t>
            </a:r>
            <a:r>
              <a:rPr lang="zh-CN" altLang="en-US" sz="2000" b="1">
                <a:ea typeface="Arial Unicode MS" pitchFamily="34" charset="-122"/>
                <a:cs typeface="Arial Unicode MS" pitchFamily="34" charset="-122"/>
              </a:rPr>
              <a:t>类继承</a:t>
            </a:r>
            <a:r>
              <a:rPr lang="en-US" altLang="zh-CN" sz="2000" b="1">
                <a:ea typeface="Arial Unicode MS" pitchFamily="34" charset="-122"/>
                <a:cs typeface="Arial Unicode MS" pitchFamily="34" charset="-122"/>
              </a:rPr>
              <a:t>A</a:t>
            </a:r>
            <a:r>
              <a:rPr lang="zh-CN" altLang="en-US" sz="2000" b="1">
                <a:ea typeface="Arial Unicode MS" pitchFamily="34" charset="-122"/>
                <a:cs typeface="Arial Unicode MS" pitchFamily="34" charset="-122"/>
              </a:rPr>
              <a:t>类，或称从类 </a:t>
            </a:r>
            <a:r>
              <a:rPr lang="en-US" altLang="zh-CN" sz="2000" b="1">
                <a:ea typeface="Arial Unicode MS" pitchFamily="34" charset="-122"/>
                <a:cs typeface="Arial Unicode MS" pitchFamily="34" charset="-122"/>
              </a:rPr>
              <a:t>A </a:t>
            </a:r>
            <a:r>
              <a:rPr lang="zh-CN" altLang="en-US" sz="2000" b="1">
                <a:ea typeface="Arial Unicode MS" pitchFamily="34" charset="-122"/>
                <a:cs typeface="Arial Unicode MS" pitchFamily="34" charset="-122"/>
              </a:rPr>
              <a:t>派生类 </a:t>
            </a:r>
            <a:r>
              <a:rPr lang="en-US" altLang="zh-CN" sz="2000" b="1">
                <a:ea typeface="Arial Unicode MS" pitchFamily="34" charset="-122"/>
                <a:cs typeface="Arial Unicode MS" pitchFamily="34" charset="-122"/>
              </a:rPr>
              <a:t>B</a:t>
            </a:r>
          </a:p>
          <a:p>
            <a:pPr algn="l">
              <a:lnSpc>
                <a:spcPct val="150000"/>
              </a:lnSpc>
              <a:buFont typeface="Wingdings" panose="05000000000000000000" pitchFamily="2" charset="2"/>
              <a:buNone/>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类 </a:t>
            </a:r>
            <a:r>
              <a:rPr lang="en-US" altLang="zh-CN" sz="2000" b="1">
                <a:ea typeface="Arial Unicode MS" pitchFamily="34" charset="-122"/>
                <a:cs typeface="Arial Unicode MS" pitchFamily="34" charset="-122"/>
              </a:rPr>
              <a:t>A </a:t>
            </a:r>
            <a:r>
              <a:rPr lang="zh-CN" altLang="en-US" sz="2000" b="1">
                <a:ea typeface="Arial Unicode MS" pitchFamily="34" charset="-122"/>
                <a:cs typeface="Arial Unicode MS" pitchFamily="34" charset="-122"/>
              </a:rPr>
              <a:t>称为基类（父类），类 </a:t>
            </a:r>
            <a:r>
              <a:rPr lang="en-US" altLang="zh-CN" sz="2000" b="1">
                <a:ea typeface="Arial Unicode MS" pitchFamily="34" charset="-122"/>
                <a:cs typeface="Arial Unicode MS" pitchFamily="34" charset="-122"/>
              </a:rPr>
              <a:t>B </a:t>
            </a:r>
            <a:r>
              <a:rPr lang="zh-CN" altLang="en-US" sz="2000" b="1">
                <a:ea typeface="Arial Unicode MS" pitchFamily="34" charset="-122"/>
                <a:cs typeface="Arial Unicode MS" pitchFamily="34" charset="-122"/>
              </a:rPr>
              <a:t>称为派生类（子类）</a:t>
            </a:r>
          </a:p>
        </p:txBody>
      </p:sp>
      <p:sp>
        <p:nvSpPr>
          <p:cNvPr id="531463" name="Text Box 7"/>
          <p:cNvSpPr txBox="1">
            <a:spLocks noChangeArrowheads="1"/>
          </p:cNvSpPr>
          <p:nvPr/>
        </p:nvSpPr>
        <p:spPr bwMode="auto">
          <a:xfrm>
            <a:off x="4513263" y="3214688"/>
            <a:ext cx="365125" cy="396875"/>
          </a:xfrm>
          <a:prstGeom prst="rect">
            <a:avLst/>
          </a:prstGeom>
          <a:noFill/>
          <a:ln w="9525">
            <a:noFill/>
            <a:miter lim="800000"/>
          </a:ln>
          <a:effectLst/>
        </p:spPr>
        <p:txBody>
          <a:bodyPr wrap="none" lIns="90000" tIns="46800" rIns="90000" bIns="46800" anchor="ctr">
            <a:spAutoFit/>
          </a:bodyPr>
          <a:lstStyle/>
          <a:p>
            <a:pPr algn="l"/>
            <a:r>
              <a:rPr lang="en-US" altLang="zh-CN" sz="2000" b="1">
                <a:solidFill>
                  <a:srgbClr val="CC3300"/>
                </a:solidFill>
              </a:rPr>
              <a:t>A</a:t>
            </a:r>
            <a:endParaRPr lang="en-US" altLang="zh-CN" sz="2000" b="1">
              <a:solidFill>
                <a:srgbClr val="FFFF00"/>
              </a:solidFill>
            </a:endParaRPr>
          </a:p>
        </p:txBody>
      </p:sp>
      <p:grpSp>
        <p:nvGrpSpPr>
          <p:cNvPr id="531464" name="Group 8"/>
          <p:cNvGrpSpPr/>
          <p:nvPr/>
        </p:nvGrpSpPr>
        <p:grpSpPr bwMode="auto">
          <a:xfrm>
            <a:off x="3405188" y="4219575"/>
            <a:ext cx="2479675" cy="396875"/>
            <a:chOff x="2289" y="2832"/>
            <a:chExt cx="1562" cy="250"/>
          </a:xfrm>
        </p:grpSpPr>
        <p:sp>
          <p:nvSpPr>
            <p:cNvPr id="531465" name="Text Box 9"/>
            <p:cNvSpPr txBox="1">
              <a:spLocks noChangeArrowheads="1"/>
            </p:cNvSpPr>
            <p:nvPr/>
          </p:nvSpPr>
          <p:spPr bwMode="auto">
            <a:xfrm>
              <a:off x="2289" y="2832"/>
              <a:ext cx="301" cy="250"/>
            </a:xfrm>
            <a:prstGeom prst="rect">
              <a:avLst/>
            </a:prstGeom>
            <a:noFill/>
            <a:ln w="9525">
              <a:noFill/>
              <a:miter lim="800000"/>
            </a:ln>
            <a:effectLst/>
          </p:spPr>
          <p:txBody>
            <a:bodyPr wrap="none" lIns="90000" tIns="46800" rIns="90000" bIns="46800" anchor="ctr">
              <a:spAutoFit/>
            </a:bodyPr>
            <a:lstStyle/>
            <a:p>
              <a:r>
                <a:rPr lang="en-US" altLang="zh-CN" sz="2000" b="1">
                  <a:solidFill>
                    <a:srgbClr val="FF3300"/>
                  </a:solidFill>
                </a:rPr>
                <a:t>B1</a:t>
              </a:r>
            </a:p>
          </p:txBody>
        </p:sp>
        <p:sp>
          <p:nvSpPr>
            <p:cNvPr id="531466" name="Text Box 10"/>
            <p:cNvSpPr txBox="1">
              <a:spLocks noChangeArrowheads="1"/>
            </p:cNvSpPr>
            <p:nvPr/>
          </p:nvSpPr>
          <p:spPr bwMode="auto">
            <a:xfrm>
              <a:off x="3550" y="2832"/>
              <a:ext cx="301" cy="250"/>
            </a:xfrm>
            <a:prstGeom prst="rect">
              <a:avLst/>
            </a:prstGeom>
            <a:noFill/>
            <a:ln w="9525">
              <a:noFill/>
              <a:miter lim="800000"/>
            </a:ln>
            <a:effectLst/>
          </p:spPr>
          <p:txBody>
            <a:bodyPr wrap="none" lIns="90000" tIns="46800" rIns="90000" bIns="46800" anchor="ctr">
              <a:spAutoFit/>
            </a:bodyPr>
            <a:lstStyle/>
            <a:p>
              <a:r>
                <a:rPr lang="en-US" altLang="zh-CN" sz="2000" b="1">
                  <a:solidFill>
                    <a:srgbClr val="FF3300"/>
                  </a:solidFill>
                </a:rPr>
                <a:t>B2</a:t>
              </a:r>
            </a:p>
          </p:txBody>
        </p:sp>
      </p:grpSp>
      <p:grpSp>
        <p:nvGrpSpPr>
          <p:cNvPr id="531467" name="Group 11"/>
          <p:cNvGrpSpPr/>
          <p:nvPr/>
        </p:nvGrpSpPr>
        <p:grpSpPr bwMode="auto">
          <a:xfrm>
            <a:off x="2425700" y="5348288"/>
            <a:ext cx="1554163" cy="411162"/>
            <a:chOff x="1672" y="3543"/>
            <a:chExt cx="979" cy="259"/>
          </a:xfrm>
        </p:grpSpPr>
        <p:sp>
          <p:nvSpPr>
            <p:cNvPr id="531468" name="Text Box 12"/>
            <p:cNvSpPr txBox="1">
              <a:spLocks noChangeArrowheads="1"/>
            </p:cNvSpPr>
            <p:nvPr/>
          </p:nvSpPr>
          <p:spPr bwMode="auto">
            <a:xfrm>
              <a:off x="1672" y="3552"/>
              <a:ext cx="310" cy="250"/>
            </a:xfrm>
            <a:prstGeom prst="rect">
              <a:avLst/>
            </a:prstGeom>
            <a:noFill/>
            <a:ln w="9525">
              <a:noFill/>
              <a:miter lim="800000"/>
            </a:ln>
            <a:effectLst/>
          </p:spPr>
          <p:txBody>
            <a:bodyPr wrap="none" lIns="90000" tIns="46800" rIns="90000" bIns="46800" anchor="ctr">
              <a:spAutoFit/>
            </a:bodyPr>
            <a:lstStyle/>
            <a:p>
              <a:r>
                <a:rPr lang="en-US" altLang="zh-CN" sz="2000" b="1">
                  <a:solidFill>
                    <a:srgbClr val="CC3300"/>
                  </a:solidFill>
                </a:rPr>
                <a:t>C1</a:t>
              </a:r>
            </a:p>
          </p:txBody>
        </p:sp>
        <p:sp>
          <p:nvSpPr>
            <p:cNvPr id="531469" name="Text Box 13"/>
            <p:cNvSpPr txBox="1">
              <a:spLocks noChangeArrowheads="1"/>
            </p:cNvSpPr>
            <p:nvPr/>
          </p:nvSpPr>
          <p:spPr bwMode="auto">
            <a:xfrm>
              <a:off x="2341" y="3543"/>
              <a:ext cx="310" cy="250"/>
            </a:xfrm>
            <a:prstGeom prst="rect">
              <a:avLst/>
            </a:prstGeom>
            <a:noFill/>
            <a:ln w="9525">
              <a:noFill/>
              <a:miter lim="800000"/>
            </a:ln>
            <a:effectLst/>
          </p:spPr>
          <p:txBody>
            <a:bodyPr wrap="none" lIns="90000" tIns="46800" rIns="90000" bIns="46800" anchor="ctr">
              <a:spAutoFit/>
            </a:bodyPr>
            <a:lstStyle/>
            <a:p>
              <a:r>
                <a:rPr lang="en-US" altLang="zh-CN" sz="2000" b="1">
                  <a:solidFill>
                    <a:srgbClr val="CC3300"/>
                  </a:solidFill>
                </a:rPr>
                <a:t>C2</a:t>
              </a:r>
            </a:p>
          </p:txBody>
        </p:sp>
      </p:grpSp>
      <p:sp>
        <p:nvSpPr>
          <p:cNvPr id="531470" name="Text Box 14"/>
          <p:cNvSpPr txBox="1">
            <a:spLocks noChangeArrowheads="1"/>
          </p:cNvSpPr>
          <p:nvPr/>
        </p:nvSpPr>
        <p:spPr bwMode="auto">
          <a:xfrm>
            <a:off x="4741863" y="5362575"/>
            <a:ext cx="492125" cy="396875"/>
          </a:xfrm>
          <a:prstGeom prst="rect">
            <a:avLst/>
          </a:prstGeom>
          <a:noFill/>
          <a:ln w="9525">
            <a:noFill/>
            <a:miter lim="800000"/>
          </a:ln>
          <a:effectLst/>
        </p:spPr>
        <p:txBody>
          <a:bodyPr wrap="none" lIns="90000" tIns="46800" rIns="90000" bIns="46800" anchor="ctr">
            <a:spAutoFit/>
          </a:bodyPr>
          <a:lstStyle/>
          <a:p>
            <a:r>
              <a:rPr lang="en-US" altLang="zh-CN" sz="2000" b="1">
                <a:solidFill>
                  <a:srgbClr val="CC3300"/>
                </a:solidFill>
              </a:rPr>
              <a:t>C3</a:t>
            </a:r>
          </a:p>
        </p:txBody>
      </p:sp>
      <p:grpSp>
        <p:nvGrpSpPr>
          <p:cNvPr id="531471" name="Group 15"/>
          <p:cNvGrpSpPr/>
          <p:nvPr/>
        </p:nvGrpSpPr>
        <p:grpSpPr bwMode="auto">
          <a:xfrm>
            <a:off x="2730500" y="4616450"/>
            <a:ext cx="1071563" cy="760413"/>
            <a:chOff x="1709" y="3082"/>
            <a:chExt cx="675" cy="479"/>
          </a:xfrm>
        </p:grpSpPr>
        <p:sp>
          <p:nvSpPr>
            <p:cNvPr id="531472" name="Line 16"/>
            <p:cNvSpPr>
              <a:spLocks noChangeShapeType="1"/>
            </p:cNvSpPr>
            <p:nvPr/>
          </p:nvSpPr>
          <p:spPr bwMode="auto">
            <a:xfrm flipH="1">
              <a:off x="1709" y="3082"/>
              <a:ext cx="425" cy="479"/>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sp>
          <p:nvSpPr>
            <p:cNvPr id="531473" name="Line 17"/>
            <p:cNvSpPr>
              <a:spLocks noChangeShapeType="1"/>
            </p:cNvSpPr>
            <p:nvPr/>
          </p:nvSpPr>
          <p:spPr bwMode="auto">
            <a:xfrm>
              <a:off x="2237" y="3082"/>
              <a:ext cx="147" cy="461"/>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grpSp>
      <p:grpSp>
        <p:nvGrpSpPr>
          <p:cNvPr id="531474" name="Group 18"/>
          <p:cNvGrpSpPr/>
          <p:nvPr/>
        </p:nvGrpSpPr>
        <p:grpSpPr bwMode="auto">
          <a:xfrm>
            <a:off x="3914775" y="4616450"/>
            <a:ext cx="1712913" cy="731838"/>
            <a:chOff x="2455" y="3082"/>
            <a:chExt cx="1079" cy="461"/>
          </a:xfrm>
        </p:grpSpPr>
        <p:sp>
          <p:nvSpPr>
            <p:cNvPr id="531475" name="Line 19"/>
            <p:cNvSpPr>
              <a:spLocks noChangeShapeType="1"/>
            </p:cNvSpPr>
            <p:nvPr/>
          </p:nvSpPr>
          <p:spPr bwMode="auto">
            <a:xfrm>
              <a:off x="2455" y="3082"/>
              <a:ext cx="607" cy="461"/>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sp>
          <p:nvSpPr>
            <p:cNvPr id="531476" name="Line 20"/>
            <p:cNvSpPr>
              <a:spLocks noChangeShapeType="1"/>
            </p:cNvSpPr>
            <p:nvPr/>
          </p:nvSpPr>
          <p:spPr bwMode="auto">
            <a:xfrm flipH="1">
              <a:off x="3146" y="3082"/>
              <a:ext cx="388" cy="461"/>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grpSp>
      <p:sp>
        <p:nvSpPr>
          <p:cNvPr id="531477" name="Text Box 21"/>
          <p:cNvSpPr txBox="1">
            <a:spLocks noChangeArrowheads="1"/>
          </p:cNvSpPr>
          <p:nvPr/>
        </p:nvSpPr>
        <p:spPr bwMode="auto">
          <a:xfrm>
            <a:off x="1398588" y="3219450"/>
            <a:ext cx="1857375" cy="396875"/>
          </a:xfrm>
          <a:prstGeom prst="rect">
            <a:avLst/>
          </a:prstGeom>
          <a:noFill/>
          <a:ln w="9525">
            <a:noFill/>
            <a:miter lim="800000"/>
          </a:ln>
          <a:effectLst/>
        </p:spPr>
        <p:txBody>
          <a:bodyPr wrap="none">
            <a:spAutoFit/>
          </a:bodyPr>
          <a:lstStyle/>
          <a:p>
            <a:r>
              <a:rPr lang="en-US" altLang="zh-CN" sz="2000" b="1"/>
              <a:t>B1</a:t>
            </a:r>
            <a:r>
              <a:rPr lang="zh-CN" altLang="en-US" sz="2000" b="1"/>
              <a:t>，</a:t>
            </a:r>
            <a:r>
              <a:rPr lang="en-US" altLang="zh-CN" sz="2000" b="1"/>
              <a:t>B2 </a:t>
            </a:r>
            <a:r>
              <a:rPr lang="zh-CN" altLang="en-US" sz="2000" b="1"/>
              <a:t>的基类</a:t>
            </a:r>
          </a:p>
        </p:txBody>
      </p:sp>
      <p:sp>
        <p:nvSpPr>
          <p:cNvPr id="531478" name="Text Box 22"/>
          <p:cNvSpPr txBox="1">
            <a:spLocks noChangeArrowheads="1"/>
          </p:cNvSpPr>
          <p:nvPr/>
        </p:nvSpPr>
        <p:spPr bwMode="auto">
          <a:xfrm>
            <a:off x="569913" y="4017963"/>
            <a:ext cx="2451100" cy="762000"/>
          </a:xfrm>
          <a:prstGeom prst="rect">
            <a:avLst/>
          </a:prstGeom>
          <a:noFill/>
          <a:ln w="9525">
            <a:noFill/>
            <a:miter lim="800000"/>
          </a:ln>
          <a:effectLst/>
        </p:spPr>
        <p:txBody>
          <a:bodyPr wrap="none">
            <a:spAutoFit/>
          </a:bodyPr>
          <a:lstStyle/>
          <a:p>
            <a:pPr>
              <a:lnSpc>
                <a:spcPct val="110000"/>
              </a:lnSpc>
            </a:pPr>
            <a:r>
              <a:rPr lang="en-US" altLang="zh-CN" sz="2000" b="1"/>
              <a:t>A </a:t>
            </a:r>
            <a:r>
              <a:rPr lang="zh-CN" altLang="en-US" sz="2000" b="1"/>
              <a:t>的派生类</a:t>
            </a:r>
          </a:p>
          <a:p>
            <a:pPr>
              <a:lnSpc>
                <a:spcPct val="110000"/>
              </a:lnSpc>
            </a:pPr>
            <a:r>
              <a:rPr lang="en-US" altLang="zh-CN" sz="2000" b="1"/>
              <a:t>C1</a:t>
            </a:r>
            <a:r>
              <a:rPr lang="zh-CN" altLang="en-US" sz="2000" b="1"/>
              <a:t>，</a:t>
            </a:r>
            <a:r>
              <a:rPr lang="en-US" altLang="zh-CN" sz="2000" b="1"/>
              <a:t>C2</a:t>
            </a:r>
            <a:r>
              <a:rPr lang="zh-CN" altLang="en-US" sz="2000" b="1"/>
              <a:t>，</a:t>
            </a:r>
            <a:r>
              <a:rPr lang="en-US" altLang="zh-CN" sz="2000" b="1"/>
              <a:t>C3 </a:t>
            </a:r>
            <a:r>
              <a:rPr lang="zh-CN" altLang="en-US" sz="2000" b="1"/>
              <a:t>的基类</a:t>
            </a:r>
          </a:p>
        </p:txBody>
      </p:sp>
      <p:sp>
        <p:nvSpPr>
          <p:cNvPr id="531479" name="Text Box 23"/>
          <p:cNvSpPr txBox="1">
            <a:spLocks noChangeArrowheads="1"/>
          </p:cNvSpPr>
          <p:nvPr/>
        </p:nvSpPr>
        <p:spPr bwMode="auto">
          <a:xfrm>
            <a:off x="5881688" y="4017963"/>
            <a:ext cx="2717800" cy="762000"/>
          </a:xfrm>
          <a:prstGeom prst="rect">
            <a:avLst/>
          </a:prstGeom>
          <a:noFill/>
          <a:ln w="9525">
            <a:noFill/>
            <a:miter lim="800000"/>
          </a:ln>
          <a:effectLst/>
        </p:spPr>
        <p:txBody>
          <a:bodyPr wrap="none">
            <a:spAutoFit/>
          </a:bodyPr>
          <a:lstStyle/>
          <a:p>
            <a:pPr>
              <a:lnSpc>
                <a:spcPct val="110000"/>
              </a:lnSpc>
            </a:pPr>
            <a:r>
              <a:rPr lang="en-US" altLang="zh-CN" sz="2000" b="1"/>
              <a:t>A </a:t>
            </a:r>
            <a:r>
              <a:rPr lang="zh-CN" altLang="en-US" sz="2000" b="1"/>
              <a:t>的派生类（单继承）</a:t>
            </a:r>
          </a:p>
          <a:p>
            <a:pPr>
              <a:lnSpc>
                <a:spcPct val="110000"/>
              </a:lnSpc>
            </a:pPr>
            <a:r>
              <a:rPr lang="en-US" altLang="zh-CN" sz="2000" b="1"/>
              <a:t>C3</a:t>
            </a:r>
            <a:r>
              <a:rPr lang="zh-CN" altLang="en-US" sz="2000" b="1"/>
              <a:t>的基类</a:t>
            </a:r>
          </a:p>
        </p:txBody>
      </p:sp>
      <p:sp>
        <p:nvSpPr>
          <p:cNvPr id="531480" name="Text Box 24"/>
          <p:cNvSpPr txBox="1">
            <a:spLocks noChangeArrowheads="1"/>
          </p:cNvSpPr>
          <p:nvPr/>
        </p:nvSpPr>
        <p:spPr bwMode="auto">
          <a:xfrm>
            <a:off x="5387975" y="5353050"/>
            <a:ext cx="3381375" cy="396875"/>
          </a:xfrm>
          <a:prstGeom prst="rect">
            <a:avLst/>
          </a:prstGeom>
          <a:noFill/>
          <a:ln w="9525">
            <a:noFill/>
            <a:miter lim="800000"/>
          </a:ln>
          <a:effectLst/>
        </p:spPr>
        <p:txBody>
          <a:bodyPr wrap="none">
            <a:spAutoFit/>
          </a:bodyPr>
          <a:lstStyle/>
          <a:p>
            <a:r>
              <a:rPr lang="en-US" altLang="zh-CN" sz="2000" b="1"/>
              <a:t>B1</a:t>
            </a:r>
            <a:r>
              <a:rPr lang="zh-CN" altLang="en-US" sz="2000" b="1"/>
              <a:t>，</a:t>
            </a:r>
            <a:r>
              <a:rPr lang="en-US" altLang="zh-CN" sz="2000" b="1"/>
              <a:t>B2 </a:t>
            </a:r>
            <a:r>
              <a:rPr lang="zh-CN" altLang="en-US" sz="2000" b="1"/>
              <a:t>的派生类（多继承）</a:t>
            </a:r>
          </a:p>
        </p:txBody>
      </p:sp>
      <p:grpSp>
        <p:nvGrpSpPr>
          <p:cNvPr id="531481" name="Group 25"/>
          <p:cNvGrpSpPr/>
          <p:nvPr/>
        </p:nvGrpSpPr>
        <p:grpSpPr bwMode="auto">
          <a:xfrm>
            <a:off x="3802063" y="3609975"/>
            <a:ext cx="1825625" cy="623888"/>
            <a:chOff x="2384" y="2448"/>
            <a:chExt cx="1150" cy="393"/>
          </a:xfrm>
        </p:grpSpPr>
        <p:sp>
          <p:nvSpPr>
            <p:cNvPr id="531482" name="Line 26"/>
            <p:cNvSpPr>
              <a:spLocks noChangeShapeType="1"/>
            </p:cNvSpPr>
            <p:nvPr/>
          </p:nvSpPr>
          <p:spPr bwMode="auto">
            <a:xfrm flipH="1">
              <a:off x="2384" y="2448"/>
              <a:ext cx="496" cy="383"/>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sp>
          <p:nvSpPr>
            <p:cNvPr id="531483" name="Line 27"/>
            <p:cNvSpPr>
              <a:spLocks noChangeShapeType="1"/>
            </p:cNvSpPr>
            <p:nvPr/>
          </p:nvSpPr>
          <p:spPr bwMode="auto">
            <a:xfrm>
              <a:off x="3037" y="2459"/>
              <a:ext cx="497" cy="382"/>
            </a:xfrm>
            <a:prstGeom prst="line">
              <a:avLst/>
            </a:prstGeom>
            <a:noFill/>
            <a:ln w="38100">
              <a:solidFill>
                <a:schemeClr val="folHlink"/>
              </a:solidFill>
              <a:round/>
              <a:headEnd type="stealth" w="sm" len="med"/>
            </a:ln>
            <a:effectLst/>
          </p:spPr>
          <p:txBody>
            <a:bodyPr lIns="90000" tIns="46800" rIns="90000" bIns="46800" anchor="ctr">
              <a:spAutoFit/>
            </a:bodyPr>
            <a:lstStyle/>
            <a:p>
              <a:endParaRPr lang="zh-CN" altLang="en-US"/>
            </a:p>
          </p:txBody>
        </p:sp>
      </p:grpSp>
      <p:sp>
        <p:nvSpPr>
          <p:cNvPr id="531484" name="Text Box 28"/>
          <p:cNvSpPr txBox="1">
            <a:spLocks noChangeArrowheads="1"/>
          </p:cNvSpPr>
          <p:nvPr/>
        </p:nvSpPr>
        <p:spPr bwMode="auto">
          <a:xfrm>
            <a:off x="577850" y="5353050"/>
            <a:ext cx="1560513" cy="396875"/>
          </a:xfrm>
          <a:prstGeom prst="rect">
            <a:avLst/>
          </a:prstGeom>
          <a:noFill/>
          <a:ln w="9525">
            <a:noFill/>
            <a:miter lim="800000"/>
          </a:ln>
          <a:effectLst/>
        </p:spPr>
        <p:txBody>
          <a:bodyPr wrap="none">
            <a:spAutoFit/>
          </a:bodyPr>
          <a:lstStyle/>
          <a:p>
            <a:r>
              <a:rPr lang="en-US" altLang="zh-CN" sz="2000" b="1"/>
              <a:t>B1 </a:t>
            </a:r>
            <a:r>
              <a:rPr lang="zh-CN" altLang="en-US" sz="2000" b="1"/>
              <a:t>的派生类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iterate type="lt">
                                    <p:tmPct val="100000"/>
                                  </p:iterate>
                                  <p:childTnLst>
                                    <p:set>
                                      <p:cBhvr>
                                        <p:cTn id="6" dur="1" fill="hold">
                                          <p:stCondLst>
                                            <p:cond delay="0"/>
                                          </p:stCondLst>
                                        </p:cTn>
                                        <p:tgtEl>
                                          <p:spTgt spid="531462">
                                            <p:txEl>
                                              <p:pRg st="0" end="0"/>
                                            </p:txEl>
                                          </p:spTgt>
                                        </p:tgtEl>
                                        <p:attrNameLst>
                                          <p:attrName>style.visibility</p:attrName>
                                        </p:attrNameLst>
                                      </p:cBhvr>
                                      <p:to>
                                        <p:strVal val="visible"/>
                                      </p:to>
                                    </p:set>
                                    <p:animEffect transition="in" filter="checkerboard(across)">
                                      <p:cBhvr>
                                        <p:cTn id="7" dur="75"/>
                                        <p:tgtEl>
                                          <p:spTgt spid="531462">
                                            <p:txEl>
                                              <p:pRg st="0" end="0"/>
                                            </p:txEl>
                                          </p:spTgt>
                                        </p:tgtEl>
                                      </p:cBhvr>
                                    </p:animEffect>
                                  </p:childTnLst>
                                </p:cTn>
                              </p:par>
                            </p:childTnLst>
                          </p:cTn>
                        </p:par>
                        <p:par>
                          <p:cTn id="8" fill="hold">
                            <p:stCondLst>
                              <p:cond delay="3349"/>
                            </p:stCondLst>
                            <p:childTnLst>
                              <p:par>
                                <p:cTn id="9" presetID="5" presetClass="entr" presetSubtype="10" fill="hold" grpId="0" nodeType="afterEffect">
                                  <p:stCondLst>
                                    <p:cond delay="2000"/>
                                  </p:stCondLst>
                                  <p:iterate type="lt">
                                    <p:tmPct val="100000"/>
                                  </p:iterate>
                                  <p:childTnLst>
                                    <p:set>
                                      <p:cBhvr>
                                        <p:cTn id="10" dur="1" fill="hold">
                                          <p:stCondLst>
                                            <p:cond delay="0"/>
                                          </p:stCondLst>
                                        </p:cTn>
                                        <p:tgtEl>
                                          <p:spTgt spid="531462">
                                            <p:txEl>
                                              <p:pRg st="1" end="1"/>
                                            </p:txEl>
                                          </p:spTgt>
                                        </p:tgtEl>
                                        <p:attrNameLst>
                                          <p:attrName>style.visibility</p:attrName>
                                        </p:attrNameLst>
                                      </p:cBhvr>
                                      <p:to>
                                        <p:strVal val="visible"/>
                                      </p:to>
                                    </p:set>
                                    <p:animEffect transition="in" filter="checkerboard(across)">
                                      <p:cBhvr>
                                        <p:cTn id="11" dur="75"/>
                                        <p:tgtEl>
                                          <p:spTgt spid="531462">
                                            <p:txEl>
                                              <p:pRg st="1" end="1"/>
                                            </p:txEl>
                                          </p:spTgt>
                                        </p:tgtEl>
                                      </p:cBhvr>
                                    </p:animEffect>
                                  </p:childTnLst>
                                </p:cTn>
                              </p:par>
                            </p:childTnLst>
                          </p:cTn>
                        </p:par>
                        <p:par>
                          <p:cTn id="12" fill="hold">
                            <p:stCondLst>
                              <p:cond delay="7224"/>
                            </p:stCondLst>
                            <p:childTnLst>
                              <p:par>
                                <p:cTn id="13" presetID="5" presetClass="entr" presetSubtype="10" fill="hold" grpId="0" nodeType="afterEffect">
                                  <p:stCondLst>
                                    <p:cond delay="2000"/>
                                  </p:stCondLst>
                                  <p:iterate type="lt">
                                    <p:tmPct val="100000"/>
                                  </p:iterate>
                                  <p:childTnLst>
                                    <p:set>
                                      <p:cBhvr>
                                        <p:cTn id="14" dur="1" fill="hold">
                                          <p:stCondLst>
                                            <p:cond delay="0"/>
                                          </p:stCondLst>
                                        </p:cTn>
                                        <p:tgtEl>
                                          <p:spTgt spid="531462">
                                            <p:txEl>
                                              <p:pRg st="2" end="2"/>
                                            </p:txEl>
                                          </p:spTgt>
                                        </p:tgtEl>
                                        <p:attrNameLst>
                                          <p:attrName>style.visibility</p:attrName>
                                        </p:attrNameLst>
                                      </p:cBhvr>
                                      <p:to>
                                        <p:strVal val="visible"/>
                                      </p:to>
                                    </p:set>
                                    <p:animEffect transition="in" filter="checkerboard(across)">
                                      <p:cBhvr>
                                        <p:cTn id="15" dur="75"/>
                                        <p:tgtEl>
                                          <p:spTgt spid="531462">
                                            <p:txEl>
                                              <p:pRg st="2" end="2"/>
                                            </p:txEl>
                                          </p:spTgt>
                                        </p:tgtEl>
                                      </p:cBhvr>
                                    </p:animEffect>
                                  </p:childTnLst>
                                </p:cTn>
                              </p:par>
                            </p:childTnLst>
                          </p:cTn>
                        </p:par>
                        <p:par>
                          <p:cTn id="16" fill="hold">
                            <p:stCondLst>
                              <p:cond delay="11549"/>
                            </p:stCondLst>
                            <p:childTnLst>
                              <p:par>
                                <p:cTn id="17" presetID="4" presetClass="entr" presetSubtype="32" fill="hold" grpId="0" nodeType="afterEffect">
                                  <p:stCondLst>
                                    <p:cond delay="2000"/>
                                  </p:stCondLst>
                                  <p:childTnLst>
                                    <p:set>
                                      <p:cBhvr>
                                        <p:cTn id="18" dur="1" fill="hold">
                                          <p:stCondLst>
                                            <p:cond delay="0"/>
                                          </p:stCondLst>
                                        </p:cTn>
                                        <p:tgtEl>
                                          <p:spTgt spid="531463"/>
                                        </p:tgtEl>
                                        <p:attrNameLst>
                                          <p:attrName>style.visibility</p:attrName>
                                        </p:attrNameLst>
                                      </p:cBhvr>
                                      <p:to>
                                        <p:strVal val="visible"/>
                                      </p:to>
                                    </p:set>
                                    <p:animEffect transition="in" filter="box(out)">
                                      <p:cBhvr>
                                        <p:cTn id="19" dur="500"/>
                                        <p:tgtEl>
                                          <p:spTgt spid="531463"/>
                                        </p:tgtEl>
                                      </p:cBhvr>
                                    </p:animEffect>
                                  </p:childTnLst>
                                </p:cTn>
                              </p:par>
                            </p:childTnLst>
                          </p:cTn>
                        </p:par>
                        <p:par>
                          <p:cTn id="20" fill="hold">
                            <p:stCondLst>
                              <p:cond delay="14049"/>
                            </p:stCondLst>
                            <p:childTnLst>
                              <p:par>
                                <p:cTn id="21" presetID="17" presetClass="entr" presetSubtype="1" fill="hold" nodeType="afterEffect">
                                  <p:stCondLst>
                                    <p:cond delay="1000"/>
                                  </p:stCondLst>
                                  <p:childTnLst>
                                    <p:set>
                                      <p:cBhvr>
                                        <p:cTn id="22" dur="1" fill="hold">
                                          <p:stCondLst>
                                            <p:cond delay="0"/>
                                          </p:stCondLst>
                                        </p:cTn>
                                        <p:tgtEl>
                                          <p:spTgt spid="531481"/>
                                        </p:tgtEl>
                                        <p:attrNameLst>
                                          <p:attrName>style.visibility</p:attrName>
                                        </p:attrNameLst>
                                      </p:cBhvr>
                                      <p:to>
                                        <p:strVal val="visible"/>
                                      </p:to>
                                    </p:set>
                                    <p:anim calcmode="lin" valueType="num">
                                      <p:cBhvr>
                                        <p:cTn id="23" dur="500" fill="hold"/>
                                        <p:tgtEl>
                                          <p:spTgt spid="531481"/>
                                        </p:tgtEl>
                                        <p:attrNameLst>
                                          <p:attrName>ppt_x</p:attrName>
                                        </p:attrNameLst>
                                      </p:cBhvr>
                                      <p:tavLst>
                                        <p:tav tm="0">
                                          <p:val>
                                            <p:strVal val="#ppt_x"/>
                                          </p:val>
                                        </p:tav>
                                        <p:tav tm="100000">
                                          <p:val>
                                            <p:strVal val="#ppt_x"/>
                                          </p:val>
                                        </p:tav>
                                      </p:tavLst>
                                    </p:anim>
                                    <p:anim calcmode="lin" valueType="num">
                                      <p:cBhvr>
                                        <p:cTn id="24" dur="500" fill="hold"/>
                                        <p:tgtEl>
                                          <p:spTgt spid="531481"/>
                                        </p:tgtEl>
                                        <p:attrNameLst>
                                          <p:attrName>ppt_y</p:attrName>
                                        </p:attrNameLst>
                                      </p:cBhvr>
                                      <p:tavLst>
                                        <p:tav tm="0">
                                          <p:val>
                                            <p:strVal val="#ppt_y-#ppt_h/2"/>
                                          </p:val>
                                        </p:tav>
                                        <p:tav tm="100000">
                                          <p:val>
                                            <p:strVal val="#ppt_y"/>
                                          </p:val>
                                        </p:tav>
                                      </p:tavLst>
                                    </p:anim>
                                    <p:anim calcmode="lin" valueType="num">
                                      <p:cBhvr>
                                        <p:cTn id="25" dur="500" fill="hold"/>
                                        <p:tgtEl>
                                          <p:spTgt spid="531481"/>
                                        </p:tgtEl>
                                        <p:attrNameLst>
                                          <p:attrName>ppt_w</p:attrName>
                                        </p:attrNameLst>
                                      </p:cBhvr>
                                      <p:tavLst>
                                        <p:tav tm="0">
                                          <p:val>
                                            <p:strVal val="#ppt_w"/>
                                          </p:val>
                                        </p:tav>
                                        <p:tav tm="100000">
                                          <p:val>
                                            <p:strVal val="#ppt_w"/>
                                          </p:val>
                                        </p:tav>
                                      </p:tavLst>
                                    </p:anim>
                                    <p:anim calcmode="lin" valueType="num">
                                      <p:cBhvr>
                                        <p:cTn id="26" dur="500" fill="hold"/>
                                        <p:tgtEl>
                                          <p:spTgt spid="531481"/>
                                        </p:tgtEl>
                                        <p:attrNameLst>
                                          <p:attrName>ppt_h</p:attrName>
                                        </p:attrNameLst>
                                      </p:cBhvr>
                                      <p:tavLst>
                                        <p:tav tm="0">
                                          <p:val>
                                            <p:fltVal val="0"/>
                                          </p:val>
                                        </p:tav>
                                        <p:tav tm="100000">
                                          <p:val>
                                            <p:strVal val="#ppt_h"/>
                                          </p:val>
                                        </p:tav>
                                      </p:tavLst>
                                    </p:anim>
                                  </p:childTnLst>
                                </p:cTn>
                              </p:par>
                            </p:childTnLst>
                          </p:cTn>
                        </p:par>
                        <p:par>
                          <p:cTn id="27" fill="hold">
                            <p:stCondLst>
                              <p:cond delay="15549"/>
                            </p:stCondLst>
                            <p:childTnLst>
                              <p:par>
                                <p:cTn id="28" presetID="1" presetClass="entr" presetSubtype="0" fill="hold" nodeType="afterEffect">
                                  <p:stCondLst>
                                    <p:cond delay="1000"/>
                                  </p:stCondLst>
                                  <p:childTnLst>
                                    <p:set>
                                      <p:cBhvr>
                                        <p:cTn id="29" dur="1" fill="hold">
                                          <p:stCondLst>
                                            <p:cond delay="499"/>
                                          </p:stCondLst>
                                        </p:cTn>
                                        <p:tgtEl>
                                          <p:spTgt spid="531464"/>
                                        </p:tgtEl>
                                        <p:attrNameLst>
                                          <p:attrName>style.visibility</p:attrName>
                                        </p:attrNameLst>
                                      </p:cBhvr>
                                      <p:to>
                                        <p:strVal val="visible"/>
                                      </p:to>
                                    </p:set>
                                  </p:childTnLst>
                                </p:cTn>
                              </p:par>
                            </p:childTnLst>
                          </p:cTn>
                        </p:par>
                        <p:par>
                          <p:cTn id="30" fill="hold">
                            <p:stCondLst>
                              <p:cond delay="17049"/>
                            </p:stCondLst>
                            <p:childTnLst>
                              <p:par>
                                <p:cTn id="31" presetID="17" presetClass="entr" presetSubtype="1" fill="hold" nodeType="afterEffect">
                                  <p:stCondLst>
                                    <p:cond delay="1000"/>
                                  </p:stCondLst>
                                  <p:childTnLst>
                                    <p:set>
                                      <p:cBhvr>
                                        <p:cTn id="32" dur="1" fill="hold">
                                          <p:stCondLst>
                                            <p:cond delay="0"/>
                                          </p:stCondLst>
                                        </p:cTn>
                                        <p:tgtEl>
                                          <p:spTgt spid="531471"/>
                                        </p:tgtEl>
                                        <p:attrNameLst>
                                          <p:attrName>style.visibility</p:attrName>
                                        </p:attrNameLst>
                                      </p:cBhvr>
                                      <p:to>
                                        <p:strVal val="visible"/>
                                      </p:to>
                                    </p:set>
                                    <p:anim calcmode="lin" valueType="num">
                                      <p:cBhvr>
                                        <p:cTn id="33" dur="500" fill="hold"/>
                                        <p:tgtEl>
                                          <p:spTgt spid="531471"/>
                                        </p:tgtEl>
                                        <p:attrNameLst>
                                          <p:attrName>ppt_x</p:attrName>
                                        </p:attrNameLst>
                                      </p:cBhvr>
                                      <p:tavLst>
                                        <p:tav tm="0">
                                          <p:val>
                                            <p:strVal val="#ppt_x"/>
                                          </p:val>
                                        </p:tav>
                                        <p:tav tm="100000">
                                          <p:val>
                                            <p:strVal val="#ppt_x"/>
                                          </p:val>
                                        </p:tav>
                                      </p:tavLst>
                                    </p:anim>
                                    <p:anim calcmode="lin" valueType="num">
                                      <p:cBhvr>
                                        <p:cTn id="34" dur="500" fill="hold"/>
                                        <p:tgtEl>
                                          <p:spTgt spid="531471"/>
                                        </p:tgtEl>
                                        <p:attrNameLst>
                                          <p:attrName>ppt_y</p:attrName>
                                        </p:attrNameLst>
                                      </p:cBhvr>
                                      <p:tavLst>
                                        <p:tav tm="0">
                                          <p:val>
                                            <p:strVal val="#ppt_y-#ppt_h/2"/>
                                          </p:val>
                                        </p:tav>
                                        <p:tav tm="100000">
                                          <p:val>
                                            <p:strVal val="#ppt_y"/>
                                          </p:val>
                                        </p:tav>
                                      </p:tavLst>
                                    </p:anim>
                                    <p:anim calcmode="lin" valueType="num">
                                      <p:cBhvr>
                                        <p:cTn id="35" dur="500" fill="hold"/>
                                        <p:tgtEl>
                                          <p:spTgt spid="531471"/>
                                        </p:tgtEl>
                                        <p:attrNameLst>
                                          <p:attrName>ppt_w</p:attrName>
                                        </p:attrNameLst>
                                      </p:cBhvr>
                                      <p:tavLst>
                                        <p:tav tm="0">
                                          <p:val>
                                            <p:strVal val="#ppt_w"/>
                                          </p:val>
                                        </p:tav>
                                        <p:tav tm="100000">
                                          <p:val>
                                            <p:strVal val="#ppt_w"/>
                                          </p:val>
                                        </p:tav>
                                      </p:tavLst>
                                    </p:anim>
                                    <p:anim calcmode="lin" valueType="num">
                                      <p:cBhvr>
                                        <p:cTn id="36" dur="500" fill="hold"/>
                                        <p:tgtEl>
                                          <p:spTgt spid="531471"/>
                                        </p:tgtEl>
                                        <p:attrNameLst>
                                          <p:attrName>ppt_h</p:attrName>
                                        </p:attrNameLst>
                                      </p:cBhvr>
                                      <p:tavLst>
                                        <p:tav tm="0">
                                          <p:val>
                                            <p:fltVal val="0"/>
                                          </p:val>
                                        </p:tav>
                                        <p:tav tm="100000">
                                          <p:val>
                                            <p:strVal val="#ppt_h"/>
                                          </p:val>
                                        </p:tav>
                                      </p:tavLst>
                                    </p:anim>
                                  </p:childTnLst>
                                </p:cTn>
                              </p:par>
                            </p:childTnLst>
                          </p:cTn>
                        </p:par>
                        <p:par>
                          <p:cTn id="37" fill="hold">
                            <p:stCondLst>
                              <p:cond delay="18549"/>
                            </p:stCondLst>
                            <p:childTnLst>
                              <p:par>
                                <p:cTn id="38" presetID="1" presetClass="entr" presetSubtype="0" fill="hold" nodeType="afterEffect">
                                  <p:stCondLst>
                                    <p:cond delay="1000"/>
                                  </p:stCondLst>
                                  <p:childTnLst>
                                    <p:set>
                                      <p:cBhvr>
                                        <p:cTn id="39" dur="1" fill="hold">
                                          <p:stCondLst>
                                            <p:cond delay="499"/>
                                          </p:stCondLst>
                                        </p:cTn>
                                        <p:tgtEl>
                                          <p:spTgt spid="531467"/>
                                        </p:tgtEl>
                                        <p:attrNameLst>
                                          <p:attrName>style.visibility</p:attrName>
                                        </p:attrNameLst>
                                      </p:cBhvr>
                                      <p:to>
                                        <p:strVal val="visible"/>
                                      </p:to>
                                    </p:set>
                                  </p:childTnLst>
                                </p:cTn>
                              </p:par>
                            </p:childTnLst>
                          </p:cTn>
                        </p:par>
                        <p:par>
                          <p:cTn id="40" fill="hold">
                            <p:stCondLst>
                              <p:cond delay="20049"/>
                            </p:stCondLst>
                            <p:childTnLst>
                              <p:par>
                                <p:cTn id="41" presetID="17" presetClass="entr" presetSubtype="1" fill="hold" nodeType="afterEffect">
                                  <p:stCondLst>
                                    <p:cond delay="1000"/>
                                  </p:stCondLst>
                                  <p:childTnLst>
                                    <p:set>
                                      <p:cBhvr>
                                        <p:cTn id="42" dur="1" fill="hold">
                                          <p:stCondLst>
                                            <p:cond delay="0"/>
                                          </p:stCondLst>
                                        </p:cTn>
                                        <p:tgtEl>
                                          <p:spTgt spid="531474"/>
                                        </p:tgtEl>
                                        <p:attrNameLst>
                                          <p:attrName>style.visibility</p:attrName>
                                        </p:attrNameLst>
                                      </p:cBhvr>
                                      <p:to>
                                        <p:strVal val="visible"/>
                                      </p:to>
                                    </p:set>
                                    <p:anim calcmode="lin" valueType="num">
                                      <p:cBhvr>
                                        <p:cTn id="43" dur="500" fill="hold"/>
                                        <p:tgtEl>
                                          <p:spTgt spid="531474"/>
                                        </p:tgtEl>
                                        <p:attrNameLst>
                                          <p:attrName>ppt_x</p:attrName>
                                        </p:attrNameLst>
                                      </p:cBhvr>
                                      <p:tavLst>
                                        <p:tav tm="0">
                                          <p:val>
                                            <p:strVal val="#ppt_x"/>
                                          </p:val>
                                        </p:tav>
                                        <p:tav tm="100000">
                                          <p:val>
                                            <p:strVal val="#ppt_x"/>
                                          </p:val>
                                        </p:tav>
                                      </p:tavLst>
                                    </p:anim>
                                    <p:anim calcmode="lin" valueType="num">
                                      <p:cBhvr>
                                        <p:cTn id="44" dur="500" fill="hold"/>
                                        <p:tgtEl>
                                          <p:spTgt spid="531474"/>
                                        </p:tgtEl>
                                        <p:attrNameLst>
                                          <p:attrName>ppt_y</p:attrName>
                                        </p:attrNameLst>
                                      </p:cBhvr>
                                      <p:tavLst>
                                        <p:tav tm="0">
                                          <p:val>
                                            <p:strVal val="#ppt_y-#ppt_h/2"/>
                                          </p:val>
                                        </p:tav>
                                        <p:tav tm="100000">
                                          <p:val>
                                            <p:strVal val="#ppt_y"/>
                                          </p:val>
                                        </p:tav>
                                      </p:tavLst>
                                    </p:anim>
                                    <p:anim calcmode="lin" valueType="num">
                                      <p:cBhvr>
                                        <p:cTn id="45" dur="500" fill="hold"/>
                                        <p:tgtEl>
                                          <p:spTgt spid="531474"/>
                                        </p:tgtEl>
                                        <p:attrNameLst>
                                          <p:attrName>ppt_w</p:attrName>
                                        </p:attrNameLst>
                                      </p:cBhvr>
                                      <p:tavLst>
                                        <p:tav tm="0">
                                          <p:val>
                                            <p:strVal val="#ppt_w"/>
                                          </p:val>
                                        </p:tav>
                                        <p:tav tm="100000">
                                          <p:val>
                                            <p:strVal val="#ppt_w"/>
                                          </p:val>
                                        </p:tav>
                                      </p:tavLst>
                                    </p:anim>
                                    <p:anim calcmode="lin" valueType="num">
                                      <p:cBhvr>
                                        <p:cTn id="46" dur="500" fill="hold"/>
                                        <p:tgtEl>
                                          <p:spTgt spid="531474"/>
                                        </p:tgtEl>
                                        <p:attrNameLst>
                                          <p:attrName>ppt_h</p:attrName>
                                        </p:attrNameLst>
                                      </p:cBhvr>
                                      <p:tavLst>
                                        <p:tav tm="0">
                                          <p:val>
                                            <p:fltVal val="0"/>
                                          </p:val>
                                        </p:tav>
                                        <p:tav tm="100000">
                                          <p:val>
                                            <p:strVal val="#ppt_h"/>
                                          </p:val>
                                        </p:tav>
                                      </p:tavLst>
                                    </p:anim>
                                  </p:childTnLst>
                                </p:cTn>
                              </p:par>
                            </p:childTnLst>
                          </p:cTn>
                        </p:par>
                        <p:par>
                          <p:cTn id="47" fill="hold">
                            <p:stCondLst>
                              <p:cond delay="21549"/>
                            </p:stCondLst>
                            <p:childTnLst>
                              <p:par>
                                <p:cTn id="48" presetID="1" presetClass="entr" presetSubtype="0" fill="hold" grpId="0" nodeType="afterEffect">
                                  <p:stCondLst>
                                    <p:cond delay="1000"/>
                                  </p:stCondLst>
                                  <p:childTnLst>
                                    <p:set>
                                      <p:cBhvr>
                                        <p:cTn id="49" dur="1" fill="hold">
                                          <p:stCondLst>
                                            <p:cond delay="499"/>
                                          </p:stCondLst>
                                        </p:cTn>
                                        <p:tgtEl>
                                          <p:spTgt spid="531470"/>
                                        </p:tgtEl>
                                        <p:attrNameLst>
                                          <p:attrName>style.visibility</p:attrName>
                                        </p:attrNameLst>
                                      </p:cBhvr>
                                      <p:to>
                                        <p:strVal val="visible"/>
                                      </p:to>
                                    </p:set>
                                  </p:childTnLst>
                                </p:cTn>
                              </p:par>
                            </p:childTnLst>
                          </p:cTn>
                        </p:par>
                        <p:par>
                          <p:cTn id="50" fill="hold">
                            <p:stCondLst>
                              <p:cond delay="23049"/>
                            </p:stCondLst>
                            <p:childTnLst>
                              <p:par>
                                <p:cTn id="51" presetID="3" presetClass="entr" presetSubtype="5" fill="hold" grpId="0" nodeType="afterEffect">
                                  <p:stCondLst>
                                    <p:cond delay="2000"/>
                                  </p:stCondLst>
                                  <p:childTnLst>
                                    <p:set>
                                      <p:cBhvr>
                                        <p:cTn id="52" dur="1" fill="hold">
                                          <p:stCondLst>
                                            <p:cond delay="0"/>
                                          </p:stCondLst>
                                        </p:cTn>
                                        <p:tgtEl>
                                          <p:spTgt spid="531477"/>
                                        </p:tgtEl>
                                        <p:attrNameLst>
                                          <p:attrName>style.visibility</p:attrName>
                                        </p:attrNameLst>
                                      </p:cBhvr>
                                      <p:to>
                                        <p:strVal val="visible"/>
                                      </p:to>
                                    </p:set>
                                    <p:animEffect transition="in" filter="blinds(vertical)">
                                      <p:cBhvr>
                                        <p:cTn id="53" dur="500"/>
                                        <p:tgtEl>
                                          <p:spTgt spid="531477"/>
                                        </p:tgtEl>
                                      </p:cBhvr>
                                    </p:animEffect>
                                  </p:childTnLst>
                                </p:cTn>
                              </p:par>
                            </p:childTnLst>
                          </p:cTn>
                        </p:par>
                        <p:par>
                          <p:cTn id="54" fill="hold">
                            <p:stCondLst>
                              <p:cond delay="25549"/>
                            </p:stCondLst>
                            <p:childTnLst>
                              <p:par>
                                <p:cTn id="55" presetID="3" presetClass="entr" presetSubtype="5" fill="hold" grpId="0" nodeType="afterEffect">
                                  <p:stCondLst>
                                    <p:cond delay="2000"/>
                                  </p:stCondLst>
                                  <p:childTnLst>
                                    <p:set>
                                      <p:cBhvr>
                                        <p:cTn id="56" dur="1" fill="hold">
                                          <p:stCondLst>
                                            <p:cond delay="0"/>
                                          </p:stCondLst>
                                        </p:cTn>
                                        <p:tgtEl>
                                          <p:spTgt spid="531478"/>
                                        </p:tgtEl>
                                        <p:attrNameLst>
                                          <p:attrName>style.visibility</p:attrName>
                                        </p:attrNameLst>
                                      </p:cBhvr>
                                      <p:to>
                                        <p:strVal val="visible"/>
                                      </p:to>
                                    </p:set>
                                    <p:animEffect transition="in" filter="blinds(vertical)">
                                      <p:cBhvr>
                                        <p:cTn id="57" dur="500"/>
                                        <p:tgtEl>
                                          <p:spTgt spid="531478"/>
                                        </p:tgtEl>
                                      </p:cBhvr>
                                    </p:animEffect>
                                  </p:childTnLst>
                                </p:cTn>
                              </p:par>
                            </p:childTnLst>
                          </p:cTn>
                        </p:par>
                        <p:par>
                          <p:cTn id="58" fill="hold">
                            <p:stCondLst>
                              <p:cond delay="28049"/>
                            </p:stCondLst>
                            <p:childTnLst>
                              <p:par>
                                <p:cTn id="59" presetID="3" presetClass="entr" presetSubtype="5" fill="hold" grpId="0" nodeType="afterEffect">
                                  <p:stCondLst>
                                    <p:cond delay="2000"/>
                                  </p:stCondLst>
                                  <p:childTnLst>
                                    <p:set>
                                      <p:cBhvr>
                                        <p:cTn id="60" dur="1" fill="hold">
                                          <p:stCondLst>
                                            <p:cond delay="0"/>
                                          </p:stCondLst>
                                        </p:cTn>
                                        <p:tgtEl>
                                          <p:spTgt spid="531479"/>
                                        </p:tgtEl>
                                        <p:attrNameLst>
                                          <p:attrName>style.visibility</p:attrName>
                                        </p:attrNameLst>
                                      </p:cBhvr>
                                      <p:to>
                                        <p:strVal val="visible"/>
                                      </p:to>
                                    </p:set>
                                    <p:animEffect transition="in" filter="blinds(vertical)">
                                      <p:cBhvr>
                                        <p:cTn id="61" dur="500"/>
                                        <p:tgtEl>
                                          <p:spTgt spid="531479"/>
                                        </p:tgtEl>
                                      </p:cBhvr>
                                    </p:animEffect>
                                  </p:childTnLst>
                                </p:cTn>
                              </p:par>
                            </p:childTnLst>
                          </p:cTn>
                        </p:par>
                        <p:par>
                          <p:cTn id="62" fill="hold">
                            <p:stCondLst>
                              <p:cond delay="30549"/>
                            </p:stCondLst>
                            <p:childTnLst>
                              <p:par>
                                <p:cTn id="63" presetID="3" presetClass="entr" presetSubtype="5" fill="hold" grpId="0" nodeType="afterEffect">
                                  <p:stCondLst>
                                    <p:cond delay="2000"/>
                                  </p:stCondLst>
                                  <p:childTnLst>
                                    <p:set>
                                      <p:cBhvr>
                                        <p:cTn id="64" dur="1" fill="hold">
                                          <p:stCondLst>
                                            <p:cond delay="0"/>
                                          </p:stCondLst>
                                        </p:cTn>
                                        <p:tgtEl>
                                          <p:spTgt spid="531484"/>
                                        </p:tgtEl>
                                        <p:attrNameLst>
                                          <p:attrName>style.visibility</p:attrName>
                                        </p:attrNameLst>
                                      </p:cBhvr>
                                      <p:to>
                                        <p:strVal val="visible"/>
                                      </p:to>
                                    </p:set>
                                    <p:animEffect transition="in" filter="blinds(vertical)">
                                      <p:cBhvr>
                                        <p:cTn id="65" dur="500"/>
                                        <p:tgtEl>
                                          <p:spTgt spid="531484"/>
                                        </p:tgtEl>
                                      </p:cBhvr>
                                    </p:animEffect>
                                  </p:childTnLst>
                                </p:cTn>
                              </p:par>
                            </p:childTnLst>
                          </p:cTn>
                        </p:par>
                        <p:par>
                          <p:cTn id="66" fill="hold">
                            <p:stCondLst>
                              <p:cond delay="33049"/>
                            </p:stCondLst>
                            <p:childTnLst>
                              <p:par>
                                <p:cTn id="67" presetID="3" presetClass="entr" presetSubtype="5" fill="hold" grpId="0" nodeType="afterEffect">
                                  <p:stCondLst>
                                    <p:cond delay="2000"/>
                                  </p:stCondLst>
                                  <p:childTnLst>
                                    <p:set>
                                      <p:cBhvr>
                                        <p:cTn id="68" dur="1" fill="hold">
                                          <p:stCondLst>
                                            <p:cond delay="0"/>
                                          </p:stCondLst>
                                        </p:cTn>
                                        <p:tgtEl>
                                          <p:spTgt spid="531480"/>
                                        </p:tgtEl>
                                        <p:attrNameLst>
                                          <p:attrName>style.visibility</p:attrName>
                                        </p:attrNameLst>
                                      </p:cBhvr>
                                      <p:to>
                                        <p:strVal val="visible"/>
                                      </p:to>
                                    </p:set>
                                    <p:animEffect transition="in" filter="blinds(vertical)">
                                      <p:cBhvr>
                                        <p:cTn id="69" dur="500"/>
                                        <p:tgtEl>
                                          <p:spTgt spid="53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2" grpId="0" build="p" autoUpdateAnimBg="0" advAuto="2000"/>
      <p:bldP spid="531463" grpId="0" autoUpdateAnimBg="0"/>
      <p:bldP spid="531470" grpId="0" autoUpdateAnimBg="0"/>
      <p:bldP spid="531477" grpId="0" autoUpdateAnimBg="0"/>
      <p:bldP spid="531478" grpId="0" autoUpdateAnimBg="0"/>
      <p:bldP spid="531479" grpId="0" autoUpdateAnimBg="0"/>
      <p:bldP spid="531480" grpId="0" autoUpdateAnimBg="0"/>
      <p:bldP spid="53148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762000" y="392416"/>
            <a:ext cx="7626424" cy="5117492"/>
          </a:xfrm>
          <a:prstGeom prst="rect">
            <a:avLst/>
          </a:prstGeom>
          <a:noFill/>
          <a:ln w="9525">
            <a:noFill/>
            <a:miter lim="800000"/>
            <a:headEnd type="none" w="sm" len="med"/>
          </a:ln>
          <a:effectLst/>
        </p:spPr>
        <p:txBody>
          <a:bodyPr wrap="square" lIns="90000" tIns="46800" rIns="90000" bIns="46800" anchor="ctr">
            <a:spAutoFit/>
          </a:bodyPr>
          <a:lstStyle/>
          <a:p>
            <a:pPr algn="l">
              <a:lnSpc>
                <a:spcPct val="150000"/>
              </a:lnSpc>
              <a:buFont typeface="Wingdings" panose="05000000000000000000" pitchFamily="2" charset="2"/>
              <a:buNone/>
            </a:pPr>
            <a:r>
              <a:rPr lang="en-US" altLang="zh-CN" sz="2000" b="1" i="1" dirty="0">
                <a:solidFill>
                  <a:schemeClr val="folHlink"/>
                </a:solidFill>
              </a:rPr>
              <a:t>// </a:t>
            </a:r>
            <a:r>
              <a:rPr lang="zh-CN" altLang="en-US" sz="2000" b="1" i="1" dirty="0">
                <a:solidFill>
                  <a:schemeClr val="folHlink"/>
                </a:solidFill>
              </a:rPr>
              <a:t>例</a:t>
            </a:r>
            <a:r>
              <a:rPr lang="en-US" altLang="zh-CN" sz="2000" b="1" i="1" dirty="0">
                <a:solidFill>
                  <a:schemeClr val="folHlink"/>
                </a:solidFill>
              </a:rPr>
              <a:t>8-6  </a:t>
            </a:r>
            <a:r>
              <a:rPr lang="zh-CN" altLang="en-US" sz="2000" b="1" i="1" dirty="0">
                <a:solidFill>
                  <a:schemeClr val="folHlink"/>
                </a:solidFill>
              </a:rPr>
              <a:t>调用构造函数顺序测试，构造函数无参数</a:t>
            </a:r>
            <a:r>
              <a:rPr lang="en-US" altLang="zh-CN" sz="2000" dirty="0"/>
              <a:t>#include&lt;iostream&gt;</a:t>
            </a:r>
          </a:p>
          <a:p>
            <a:pPr algn="l">
              <a:lnSpc>
                <a:spcPct val="150000"/>
              </a:lnSpc>
              <a:buFont typeface="Wingdings" panose="05000000000000000000" pitchFamily="2" charset="2"/>
              <a:buNone/>
            </a:pPr>
            <a:r>
              <a:rPr lang="en-US" altLang="zh-CN" sz="2000" dirty="0"/>
              <a:t>using namespace std ;</a:t>
            </a:r>
          </a:p>
          <a:p>
            <a:pPr algn="l">
              <a:lnSpc>
                <a:spcPct val="150000"/>
              </a:lnSpc>
              <a:buFont typeface="Wingdings" panose="05000000000000000000" pitchFamily="2" charset="2"/>
              <a:buNone/>
            </a:pPr>
            <a:r>
              <a:rPr lang="en-US" altLang="zh-CN" sz="2000" b="1" dirty="0"/>
              <a:t>class  Base</a:t>
            </a:r>
          </a:p>
          <a:p>
            <a:pPr algn="l">
              <a:lnSpc>
                <a:spcPct val="150000"/>
              </a:lnSpc>
              <a:buFont typeface="Wingdings" panose="05000000000000000000" pitchFamily="2" charset="2"/>
              <a:buNone/>
            </a:pPr>
            <a:r>
              <a:rPr lang="en-US" altLang="zh-CN" sz="2000" dirty="0"/>
              <a:t>  { public :  Base ( ) { </a:t>
            </a:r>
            <a:r>
              <a:rPr lang="en-US" altLang="zh-CN" sz="2000" dirty="0" err="1"/>
              <a:t>cout</a:t>
            </a:r>
            <a:r>
              <a:rPr lang="en-US" altLang="zh-CN" sz="2000" dirty="0"/>
              <a:t> &lt;&lt; "Base created.\n" ;  }</a:t>
            </a:r>
          </a:p>
          <a:p>
            <a:pPr algn="l">
              <a:lnSpc>
                <a:spcPct val="150000"/>
              </a:lnSpc>
              <a:buFont typeface="Wingdings" panose="05000000000000000000" pitchFamily="2" charset="2"/>
              <a:buNone/>
            </a:pPr>
            <a:r>
              <a:rPr lang="en-US" altLang="zh-CN" sz="2000" dirty="0"/>
              <a:t>  } ;</a:t>
            </a:r>
          </a:p>
          <a:p>
            <a:pPr algn="l">
              <a:lnSpc>
                <a:spcPct val="150000"/>
              </a:lnSpc>
              <a:buFont typeface="Wingdings" panose="05000000000000000000" pitchFamily="2" charset="2"/>
              <a:buNone/>
            </a:pPr>
            <a:r>
              <a:rPr lang="en-US" altLang="zh-CN" sz="2000" dirty="0"/>
              <a:t>class  </a:t>
            </a:r>
            <a:r>
              <a:rPr lang="en-US" altLang="zh-CN" sz="2000" dirty="0" err="1"/>
              <a:t>D_class</a:t>
            </a:r>
            <a:r>
              <a:rPr lang="en-US" altLang="zh-CN" sz="2000" dirty="0"/>
              <a:t> : </a:t>
            </a:r>
            <a:r>
              <a:rPr lang="en-US" altLang="zh-CN" sz="2000" b="1" dirty="0"/>
              <a:t>public  Base</a:t>
            </a:r>
          </a:p>
          <a:p>
            <a:pPr algn="l">
              <a:lnSpc>
                <a:spcPct val="150000"/>
              </a:lnSpc>
              <a:buFont typeface="Wingdings" panose="05000000000000000000" pitchFamily="2" charset="2"/>
              <a:buNone/>
            </a:pPr>
            <a:r>
              <a:rPr lang="en-US" altLang="zh-CN" sz="2000" dirty="0"/>
              <a:t>  { public :  </a:t>
            </a:r>
            <a:r>
              <a:rPr lang="en-US" altLang="zh-CN" sz="2000" b="1" dirty="0" err="1">
                <a:solidFill>
                  <a:srgbClr val="0000FF"/>
                </a:solidFill>
              </a:rPr>
              <a:t>D_class</a:t>
            </a:r>
            <a:r>
              <a:rPr lang="en-US" altLang="zh-CN" sz="2000" b="1" dirty="0">
                <a:solidFill>
                  <a:srgbClr val="0000FF"/>
                </a:solidFill>
              </a:rPr>
              <a:t> ( ) { </a:t>
            </a:r>
            <a:r>
              <a:rPr lang="en-US" altLang="zh-CN" sz="2000" b="1" dirty="0" err="1">
                <a:solidFill>
                  <a:srgbClr val="0000FF"/>
                </a:solidFill>
              </a:rPr>
              <a:t>cout</a:t>
            </a:r>
            <a:r>
              <a:rPr lang="en-US" altLang="zh-CN" sz="2000" b="1" dirty="0">
                <a:solidFill>
                  <a:srgbClr val="0000FF"/>
                </a:solidFill>
              </a:rPr>
              <a:t> &lt;&lt; "</a:t>
            </a:r>
            <a:r>
              <a:rPr lang="en-US" altLang="zh-CN" sz="2000" b="1" dirty="0" err="1">
                <a:solidFill>
                  <a:srgbClr val="0000FF"/>
                </a:solidFill>
              </a:rPr>
              <a:t>D_class</a:t>
            </a:r>
            <a:r>
              <a:rPr lang="en-US" altLang="zh-CN" sz="2000" b="1" dirty="0">
                <a:solidFill>
                  <a:srgbClr val="0000FF"/>
                </a:solidFill>
              </a:rPr>
              <a:t> created.\n" ;  }</a:t>
            </a:r>
          </a:p>
          <a:p>
            <a:pPr algn="l">
              <a:lnSpc>
                <a:spcPct val="150000"/>
              </a:lnSpc>
              <a:buFont typeface="Wingdings" panose="05000000000000000000" pitchFamily="2" charset="2"/>
              <a:buNone/>
            </a:pPr>
            <a:r>
              <a:rPr lang="en-US" altLang="zh-CN" sz="2000" dirty="0"/>
              <a:t>  } ;</a:t>
            </a:r>
          </a:p>
          <a:p>
            <a:pPr algn="l">
              <a:lnSpc>
                <a:spcPct val="150000"/>
              </a:lnSpc>
              <a:buFont typeface="Wingdings" panose="05000000000000000000" pitchFamily="2" charset="2"/>
              <a:buNone/>
            </a:pPr>
            <a:r>
              <a:rPr lang="en-US" altLang="zh-CN" sz="2000" dirty="0"/>
              <a:t>int main ( )</a:t>
            </a:r>
          </a:p>
          <a:p>
            <a:pPr algn="l">
              <a:lnSpc>
                <a:spcPct val="150000"/>
              </a:lnSpc>
              <a:buFont typeface="Wingdings" panose="05000000000000000000" pitchFamily="2" charset="2"/>
              <a:buNone/>
            </a:pPr>
            <a:r>
              <a:rPr lang="en-US" altLang="zh-CN" sz="2000" dirty="0"/>
              <a:t>{ </a:t>
            </a:r>
            <a:r>
              <a:rPr lang="en-US" altLang="zh-CN" sz="2000" b="1" dirty="0" err="1">
                <a:solidFill>
                  <a:srgbClr val="0000FF"/>
                </a:solidFill>
              </a:rPr>
              <a:t>D_class</a:t>
            </a:r>
            <a:r>
              <a:rPr lang="en-US" altLang="zh-CN" sz="2000" b="1" dirty="0">
                <a:solidFill>
                  <a:srgbClr val="0000FF"/>
                </a:solidFill>
              </a:rPr>
              <a:t> d1 ;</a:t>
            </a:r>
            <a:r>
              <a:rPr lang="en-US" altLang="zh-CN" sz="2000" dirty="0"/>
              <a:t> }</a:t>
            </a:r>
          </a:p>
        </p:txBody>
      </p:sp>
      <p:sp>
        <p:nvSpPr>
          <p:cNvPr id="579590" name="Rectangle 6"/>
          <p:cNvSpPr>
            <a:spLocks noGrp="1" noChangeArrowheads="1"/>
          </p:cNvSpPr>
          <p:nvPr>
            <p:ph type="title" idx="4294967295"/>
          </p:nvPr>
        </p:nvSpPr>
        <p:spPr>
          <a:xfrm>
            <a:off x="838200" y="404813"/>
            <a:ext cx="8198296" cy="1143000"/>
          </a:xfrm>
          <a:prstGeom prst="rect">
            <a:avLst/>
          </a:prstGeom>
          <a:noFill/>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endParaRPr lang="zh-CN" altLang="en-US" sz="100" dirty="0">
              <a:solidFill>
                <a:schemeClr val="bg1"/>
              </a:solidFill>
            </a:endParaRPr>
          </a:p>
        </p:txBody>
      </p:sp>
      <p:pic>
        <p:nvPicPr>
          <p:cNvPr id="579592" name="Picture 8"/>
          <p:cNvPicPr>
            <a:picLocks noChangeAspect="1" noChangeArrowheads="1"/>
          </p:cNvPicPr>
          <p:nvPr/>
        </p:nvPicPr>
        <p:blipFill>
          <a:blip r:embed="rId2"/>
          <a:srcRect/>
          <a:stretch>
            <a:fillRect/>
          </a:stretch>
        </p:blipFill>
        <p:spPr bwMode="auto">
          <a:xfrm>
            <a:off x="4787900" y="4292600"/>
            <a:ext cx="3448050" cy="1635125"/>
          </a:xfrm>
          <a:prstGeom prst="rect">
            <a:avLst/>
          </a:prstGeom>
          <a:noFill/>
        </p:spPr>
      </p:pic>
      <p:sp>
        <p:nvSpPr>
          <p:cNvPr id="579588" name="Oval 4"/>
          <p:cNvSpPr>
            <a:spLocks noChangeArrowheads="1"/>
          </p:cNvSpPr>
          <p:nvPr/>
        </p:nvSpPr>
        <p:spPr bwMode="auto">
          <a:xfrm>
            <a:off x="4743450" y="4900613"/>
            <a:ext cx="2133600" cy="304800"/>
          </a:xfrm>
          <a:prstGeom prst="ellipse">
            <a:avLst/>
          </a:prstGeom>
          <a:noFill/>
          <a:ln w="19050">
            <a:solidFill>
              <a:srgbClr val="FF3300"/>
            </a:solidFill>
            <a:round/>
          </a:ln>
          <a:effectLst/>
        </p:spPr>
        <p:txBody>
          <a:bodyPr wrap="none" anchor="ctr"/>
          <a:lstStyle/>
          <a:p>
            <a:endParaRPr lang="zh-CN" altLang="en-US"/>
          </a:p>
        </p:txBody>
      </p:sp>
      <p:sp>
        <p:nvSpPr>
          <p:cNvPr id="579589" name="AutoShape 5"/>
          <p:cNvSpPr/>
          <p:nvPr/>
        </p:nvSpPr>
        <p:spPr bwMode="auto">
          <a:xfrm>
            <a:off x="5867400" y="3033713"/>
            <a:ext cx="2971800" cy="533400"/>
          </a:xfrm>
          <a:prstGeom prst="borderCallout2">
            <a:avLst>
              <a:gd name="adj1" fmla="val 21431"/>
              <a:gd name="adj2" fmla="val -2565"/>
              <a:gd name="adj3" fmla="val 21431"/>
              <a:gd name="adj4" fmla="val -7583"/>
              <a:gd name="adj5" fmla="val 321431"/>
              <a:gd name="adj6" fmla="val -2361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en-US" altLang="zh-CN" sz="2000" b="1"/>
              <a:t>② </a:t>
            </a:r>
            <a:r>
              <a:rPr lang="zh-CN" altLang="en-US" sz="2000" b="1"/>
              <a:t>调用派生类构造函数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9588"/>
                                        </p:tgtEl>
                                        <p:attrNameLst>
                                          <p:attrName>style.visibility</p:attrName>
                                        </p:attrNameLst>
                                      </p:cBhvr>
                                      <p:to>
                                        <p:strVal val="visible"/>
                                      </p:to>
                                    </p:set>
                                    <p:animEffect transition="in" filter="box(out)">
                                      <p:cBhvr>
                                        <p:cTn id="7" dur="500"/>
                                        <p:tgtEl>
                                          <p:spTgt spid="5795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79589"/>
                                        </p:tgtEl>
                                        <p:attrNameLst>
                                          <p:attrName>style.visibility</p:attrName>
                                        </p:attrNameLst>
                                      </p:cBhvr>
                                      <p:to>
                                        <p:strVal val="visible"/>
                                      </p:to>
                                    </p:set>
                                    <p:animEffect transition="in" filter="barn(outHorizontal)">
                                      <p:cBhvr>
                                        <p:cTn id="12" dur="500"/>
                                        <p:tgtEl>
                                          <p:spTgt spid="579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animBg="1"/>
      <p:bldP spid="579589"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762000" y="44623"/>
            <a:ext cx="8058472" cy="6557822"/>
          </a:xfrm>
          <a:prstGeom prst="rect">
            <a:avLst/>
          </a:prstGeom>
          <a:noFill/>
          <a:ln w="9525">
            <a:noFill/>
            <a:miter lim="800000"/>
            <a:headEnd type="none" w="sm" len="med"/>
          </a:ln>
          <a:effectLst/>
        </p:spPr>
        <p:txBody>
          <a:bodyPr wrap="square" lIns="90000" tIns="46800" rIns="90000" bIns="46800" anchor="ctr">
            <a:spAutoFit/>
          </a:bodyPr>
          <a:lstStyle/>
          <a:p>
            <a:pPr algn="l"/>
            <a:r>
              <a:rPr lang="en-US" altLang="zh-CN" sz="2000" b="1" i="1" dirty="0">
                <a:solidFill>
                  <a:schemeClr val="folHlink"/>
                </a:solidFill>
              </a:rPr>
              <a:t>// </a:t>
            </a:r>
            <a:r>
              <a:rPr lang="zh-CN" altLang="en-US" sz="2000" b="1" i="1" dirty="0">
                <a:solidFill>
                  <a:schemeClr val="folHlink"/>
                </a:solidFill>
              </a:rPr>
              <a:t>例</a:t>
            </a:r>
            <a:r>
              <a:rPr lang="en-US" altLang="zh-CN" sz="2000" b="1" i="1" dirty="0">
                <a:solidFill>
                  <a:schemeClr val="folHlink"/>
                </a:solidFill>
              </a:rPr>
              <a:t>8-6  </a:t>
            </a:r>
            <a:r>
              <a:rPr lang="zh-CN" altLang="en-US" sz="2000" b="1" i="1" dirty="0">
                <a:solidFill>
                  <a:schemeClr val="folHlink"/>
                </a:solidFill>
              </a:rPr>
              <a:t>调用构造函数顺序测试，构造函数无参数：</a:t>
            </a:r>
            <a:r>
              <a:rPr lang="en-US" altLang="zh-CN" sz="2000" b="1" i="1" dirty="0">
                <a:solidFill>
                  <a:schemeClr val="folHlink"/>
                </a:solidFill>
                <a:highlight>
                  <a:srgbClr val="FFFF00"/>
                </a:highlight>
              </a:rPr>
              <a:t>F11</a:t>
            </a:r>
            <a:r>
              <a:rPr lang="zh-CN" altLang="en-US" sz="2000" b="1" i="1" dirty="0">
                <a:solidFill>
                  <a:schemeClr val="folHlink"/>
                </a:solidFill>
                <a:highlight>
                  <a:srgbClr val="FFFF00"/>
                </a:highlight>
              </a:rPr>
              <a:t>单步跟踪</a:t>
            </a:r>
          </a:p>
          <a:p>
            <a:pPr algn="l">
              <a:buFont typeface="Wingdings" panose="05000000000000000000" pitchFamily="2" charset="2"/>
              <a:buNone/>
            </a:pPr>
            <a:r>
              <a:rPr lang="en-US" altLang="zh-CN" sz="2000" dirty="0"/>
              <a:t>#include&lt;iostream&gt;</a:t>
            </a:r>
          </a:p>
          <a:p>
            <a:pPr algn="l">
              <a:buFont typeface="Wingdings" panose="05000000000000000000" pitchFamily="2" charset="2"/>
              <a:buNone/>
            </a:pPr>
            <a:r>
              <a:rPr lang="en-US" altLang="zh-CN" sz="2000" dirty="0"/>
              <a:t>using namespace std ;</a:t>
            </a:r>
          </a:p>
          <a:p>
            <a:pPr algn="l">
              <a:buFont typeface="Wingdings" panose="05000000000000000000" pitchFamily="2" charset="2"/>
              <a:buNone/>
            </a:pPr>
            <a:r>
              <a:rPr lang="en-US" altLang="zh-CN" sz="2000" b="1" dirty="0"/>
              <a:t>class  Base</a:t>
            </a:r>
          </a:p>
          <a:p>
            <a:pPr algn="l">
              <a:buFont typeface="Wingdings" panose="05000000000000000000" pitchFamily="2" charset="2"/>
              <a:buNone/>
            </a:pPr>
            <a:r>
              <a:rPr lang="en-US" altLang="zh-CN" sz="2000" dirty="0"/>
              <a:t>  { public :  </a:t>
            </a:r>
          </a:p>
          <a:p>
            <a:pPr algn="l">
              <a:buFont typeface="Wingdings" panose="05000000000000000000" pitchFamily="2" charset="2"/>
              <a:buNone/>
            </a:pPr>
            <a:r>
              <a:rPr lang="en-US" altLang="zh-CN" sz="2000" dirty="0"/>
              <a:t>        Base ( ) </a:t>
            </a:r>
          </a:p>
          <a:p>
            <a:pPr algn="l">
              <a:buFont typeface="Wingdings" panose="05000000000000000000" pitchFamily="2" charset="2"/>
              <a:buNone/>
            </a:pPr>
            <a:r>
              <a:rPr lang="en-US" altLang="zh-CN" sz="2000" dirty="0"/>
              <a:t>        { </a:t>
            </a:r>
          </a:p>
          <a:p>
            <a:pPr algn="l">
              <a:buFont typeface="Wingdings" panose="05000000000000000000" pitchFamily="2" charset="2"/>
              <a:buNone/>
            </a:pPr>
            <a:r>
              <a:rPr lang="en-US" altLang="zh-CN" sz="2000" dirty="0"/>
              <a:t>            </a:t>
            </a:r>
            <a:r>
              <a:rPr lang="en-US" altLang="zh-CN" sz="2000" dirty="0" err="1"/>
              <a:t>cout</a:t>
            </a:r>
            <a:r>
              <a:rPr lang="en-US" altLang="zh-CN" sz="2000" dirty="0"/>
              <a:t> &lt;&lt; "Base created.\n" ;  </a:t>
            </a:r>
          </a:p>
          <a:p>
            <a:pPr algn="l">
              <a:buFont typeface="Wingdings" panose="05000000000000000000" pitchFamily="2" charset="2"/>
              <a:buNone/>
            </a:pPr>
            <a:r>
              <a:rPr lang="en-US" altLang="zh-CN" sz="2000" dirty="0"/>
              <a:t>        }</a:t>
            </a:r>
          </a:p>
          <a:p>
            <a:pPr algn="l">
              <a:buFont typeface="Wingdings" panose="05000000000000000000" pitchFamily="2" charset="2"/>
              <a:buNone/>
            </a:pPr>
            <a:r>
              <a:rPr lang="en-US" altLang="zh-CN" sz="2000" dirty="0"/>
              <a:t>  } ;</a:t>
            </a:r>
          </a:p>
          <a:p>
            <a:pPr algn="l">
              <a:buFont typeface="Wingdings" panose="05000000000000000000" pitchFamily="2" charset="2"/>
              <a:buNone/>
            </a:pPr>
            <a:r>
              <a:rPr lang="en-US" altLang="zh-CN" sz="2000" dirty="0"/>
              <a:t>class  </a:t>
            </a:r>
            <a:r>
              <a:rPr lang="en-US" altLang="zh-CN" sz="2000" dirty="0" err="1"/>
              <a:t>D_class</a:t>
            </a:r>
            <a:r>
              <a:rPr lang="en-US" altLang="zh-CN" sz="2000" dirty="0"/>
              <a:t> : </a:t>
            </a:r>
            <a:r>
              <a:rPr lang="en-US" altLang="zh-CN" sz="2000" b="1" dirty="0"/>
              <a:t>public  Base</a:t>
            </a:r>
          </a:p>
          <a:p>
            <a:pPr algn="l">
              <a:buFont typeface="Wingdings" panose="05000000000000000000" pitchFamily="2" charset="2"/>
              <a:buNone/>
            </a:pPr>
            <a:r>
              <a:rPr lang="en-US" altLang="zh-CN" sz="2000" dirty="0"/>
              <a:t>  { public :  </a:t>
            </a:r>
          </a:p>
          <a:p>
            <a:pPr algn="l">
              <a:buFont typeface="Wingdings" panose="05000000000000000000" pitchFamily="2" charset="2"/>
              <a:buNone/>
            </a:pPr>
            <a:r>
              <a:rPr lang="en-US" altLang="zh-CN" sz="2000" b="1" dirty="0">
                <a:solidFill>
                  <a:srgbClr val="0000FF"/>
                </a:solidFill>
              </a:rPr>
              <a:t>        </a:t>
            </a:r>
            <a:r>
              <a:rPr lang="en-US" altLang="zh-CN" sz="2000" b="1" dirty="0" err="1">
                <a:solidFill>
                  <a:srgbClr val="0000FF"/>
                </a:solidFill>
              </a:rPr>
              <a:t>D_class</a:t>
            </a:r>
            <a:r>
              <a:rPr lang="en-US" altLang="zh-CN" sz="2000" b="1" dirty="0">
                <a:solidFill>
                  <a:srgbClr val="0000FF"/>
                </a:solidFill>
              </a:rPr>
              <a:t> ( ) </a:t>
            </a:r>
          </a:p>
          <a:p>
            <a:pPr algn="l">
              <a:buFont typeface="Wingdings" panose="05000000000000000000" pitchFamily="2" charset="2"/>
              <a:buNone/>
            </a:pPr>
            <a:r>
              <a:rPr lang="en-US" altLang="zh-CN" sz="2000" b="1" dirty="0">
                <a:solidFill>
                  <a:srgbClr val="0000FF"/>
                </a:solidFill>
              </a:rPr>
              <a:t>        { </a:t>
            </a:r>
          </a:p>
          <a:p>
            <a:pPr algn="l">
              <a:buFont typeface="Wingdings" panose="05000000000000000000" pitchFamily="2" charset="2"/>
              <a:buNone/>
            </a:pPr>
            <a:r>
              <a:rPr lang="en-US" altLang="zh-CN" sz="2000" b="1" dirty="0">
                <a:solidFill>
                  <a:srgbClr val="0000FF"/>
                </a:solidFill>
              </a:rPr>
              <a:t>            </a:t>
            </a:r>
            <a:r>
              <a:rPr lang="en-US" altLang="zh-CN" sz="2000" b="1" dirty="0" err="1">
                <a:solidFill>
                  <a:srgbClr val="0000FF"/>
                </a:solidFill>
              </a:rPr>
              <a:t>cout</a:t>
            </a:r>
            <a:r>
              <a:rPr lang="en-US" altLang="zh-CN" sz="2000" b="1" dirty="0">
                <a:solidFill>
                  <a:srgbClr val="0000FF"/>
                </a:solidFill>
              </a:rPr>
              <a:t> &lt;&lt; "</a:t>
            </a:r>
            <a:r>
              <a:rPr lang="en-US" altLang="zh-CN" sz="2000" b="1" dirty="0" err="1">
                <a:solidFill>
                  <a:srgbClr val="0000FF"/>
                </a:solidFill>
              </a:rPr>
              <a:t>D_class</a:t>
            </a:r>
            <a:r>
              <a:rPr lang="en-US" altLang="zh-CN" sz="2000" b="1" dirty="0">
                <a:solidFill>
                  <a:srgbClr val="0000FF"/>
                </a:solidFill>
              </a:rPr>
              <a:t> created.\n" ;  </a:t>
            </a:r>
          </a:p>
          <a:p>
            <a:pPr algn="l">
              <a:buFont typeface="Wingdings" panose="05000000000000000000" pitchFamily="2" charset="2"/>
              <a:buNone/>
            </a:pPr>
            <a:r>
              <a:rPr lang="en-US" altLang="zh-CN" sz="2000" b="1" dirty="0">
                <a:solidFill>
                  <a:srgbClr val="0000FF"/>
                </a:solidFill>
              </a:rPr>
              <a:t>        }</a:t>
            </a:r>
          </a:p>
          <a:p>
            <a:pPr algn="l">
              <a:buFont typeface="Wingdings" panose="05000000000000000000" pitchFamily="2" charset="2"/>
              <a:buNone/>
            </a:pPr>
            <a:r>
              <a:rPr lang="en-US" altLang="zh-CN" sz="2000" dirty="0"/>
              <a:t>  } ;</a:t>
            </a:r>
          </a:p>
          <a:p>
            <a:pPr algn="l">
              <a:buFont typeface="Wingdings" panose="05000000000000000000" pitchFamily="2" charset="2"/>
              <a:buNone/>
            </a:pPr>
            <a:r>
              <a:rPr lang="en-US" altLang="zh-CN" sz="2000" dirty="0"/>
              <a:t>int main ( )</a:t>
            </a:r>
          </a:p>
          <a:p>
            <a:pPr algn="l">
              <a:buFont typeface="Wingdings" panose="05000000000000000000" pitchFamily="2" charset="2"/>
              <a:buNone/>
            </a:pPr>
            <a:r>
              <a:rPr lang="en-US" altLang="zh-CN" sz="2000" dirty="0"/>
              <a:t>{ </a:t>
            </a:r>
          </a:p>
          <a:p>
            <a:pPr algn="l">
              <a:buFont typeface="Wingdings" panose="05000000000000000000" pitchFamily="2" charset="2"/>
              <a:buNone/>
            </a:pPr>
            <a:r>
              <a:rPr lang="en-US" altLang="zh-CN" sz="2000" b="1" dirty="0">
                <a:solidFill>
                  <a:srgbClr val="0000FF"/>
                </a:solidFill>
              </a:rPr>
              <a:t>    </a:t>
            </a:r>
            <a:r>
              <a:rPr lang="en-US" altLang="zh-CN" sz="2000" b="1" dirty="0" err="1">
                <a:solidFill>
                  <a:srgbClr val="0000FF"/>
                </a:solidFill>
              </a:rPr>
              <a:t>D_class</a:t>
            </a:r>
            <a:r>
              <a:rPr lang="en-US" altLang="zh-CN" sz="2000" b="1" dirty="0">
                <a:solidFill>
                  <a:srgbClr val="0000FF"/>
                </a:solidFill>
              </a:rPr>
              <a:t> d1 ;</a:t>
            </a:r>
            <a:r>
              <a:rPr lang="en-US" altLang="zh-CN" sz="2000" dirty="0"/>
              <a:t> </a:t>
            </a:r>
          </a:p>
          <a:p>
            <a:pPr algn="l">
              <a:buFont typeface="Wingdings" panose="05000000000000000000" pitchFamily="2" charset="2"/>
              <a:buNone/>
            </a:pPr>
            <a:r>
              <a:rPr lang="en-US" altLang="zh-CN" sz="2000" dirty="0"/>
              <a:t>}</a:t>
            </a:r>
          </a:p>
        </p:txBody>
      </p:sp>
      <p:sp>
        <p:nvSpPr>
          <p:cNvPr id="579590" name="Rectangle 6"/>
          <p:cNvSpPr>
            <a:spLocks noGrp="1" noChangeArrowheads="1"/>
          </p:cNvSpPr>
          <p:nvPr>
            <p:ph type="title" idx="4294967295"/>
          </p:nvPr>
        </p:nvSpPr>
        <p:spPr>
          <a:xfrm>
            <a:off x="838200" y="404813"/>
            <a:ext cx="7543800" cy="1143000"/>
          </a:xfrm>
          <a:prstGeom prst="rect">
            <a:avLst/>
          </a:prstGeom>
          <a:noFill/>
        </p:spPr>
        <p:txBody>
          <a:bodyPr/>
          <a:lstStyle/>
          <a:p>
            <a:r>
              <a:rPr lang="en-US" altLang="zh-CN" sz="100" dirty="0">
                <a:solidFill>
                  <a:schemeClr val="bg1"/>
                </a:solidFill>
                <a:latin typeface="宋体" panose="02010600030101010101" pitchFamily="2" charset="-122"/>
              </a:rPr>
              <a:t>8.3  </a:t>
            </a:r>
            <a:r>
              <a:rPr lang="zh-CN" altLang="en-US" sz="100" dirty="0">
                <a:solidFill>
                  <a:schemeClr val="bg1"/>
                </a:solidFill>
                <a:latin typeface="宋体" panose="02010600030101010101" pitchFamily="2" charset="-122"/>
              </a:rPr>
              <a:t>基类的初始化</a:t>
            </a:r>
            <a:endParaRPr lang="zh-CN" altLang="en-US" sz="100" dirty="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b="1" dirty="0"/>
              <a:t>#include&lt;iostream&gt;</a:t>
            </a:r>
          </a:p>
          <a:p>
            <a:pPr algn="l">
              <a:lnSpc>
                <a:spcPct val="115000"/>
              </a:lnSpc>
              <a:buClr>
                <a:schemeClr val="accent2"/>
              </a:buClr>
              <a:buFont typeface="Wingdings" panose="05000000000000000000" pitchFamily="2" charset="2"/>
              <a:buNone/>
            </a:pPr>
            <a:r>
              <a:rPr lang="en-US" altLang="zh-CN" sz="1400" b="1" dirty="0"/>
              <a:t>using namespace std ;</a:t>
            </a:r>
          </a:p>
          <a:p>
            <a:pPr algn="l">
              <a:lnSpc>
                <a:spcPct val="115000"/>
              </a:lnSpc>
              <a:buClr>
                <a:schemeClr val="accent2"/>
              </a:buClr>
              <a:buFont typeface="Wingdings" panose="05000000000000000000" pitchFamily="2" charset="2"/>
              <a:buNone/>
            </a:pPr>
            <a:r>
              <a:rPr lang="en-US" altLang="zh-CN" sz="1400" b="1" dirty="0"/>
              <a:t>class  </a:t>
            </a:r>
            <a:r>
              <a:rPr lang="en-US" altLang="zh-CN" sz="1400" b="1" dirty="0" err="1"/>
              <a:t>parent_class</a:t>
            </a:r>
            <a:endParaRPr lang="en-US" altLang="zh-CN" sz="1400" b="1" dirty="0"/>
          </a:p>
          <a:p>
            <a:pPr algn="l">
              <a:lnSpc>
                <a:spcPct val="115000"/>
              </a:lnSpc>
              <a:buClr>
                <a:schemeClr val="accent2"/>
              </a:buClr>
              <a:buFont typeface="Wingdings" panose="05000000000000000000" pitchFamily="2" charset="2"/>
              <a:buNone/>
            </a:pPr>
            <a:r>
              <a:rPr lang="en-US" altLang="zh-CN" sz="1400" b="1" dirty="0"/>
              <a:t>{     int  data1 , data2 ;</a:t>
            </a:r>
          </a:p>
          <a:p>
            <a:pPr algn="l">
              <a:lnSpc>
                <a:spcPct val="115000"/>
              </a:lnSpc>
              <a:buClr>
                <a:schemeClr val="accent2"/>
              </a:buClr>
              <a:buFont typeface="Wingdings" panose="05000000000000000000" pitchFamily="2" charset="2"/>
              <a:buNone/>
            </a:pPr>
            <a:r>
              <a:rPr lang="en-US" altLang="zh-CN" sz="1400" b="1" dirty="0"/>
              <a:t>   public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parent_class</a:t>
            </a:r>
            <a:r>
              <a:rPr lang="en-US" altLang="zh-CN" sz="1400" b="1" dirty="0"/>
              <a:t> ( int  p1 , int  p2 ) { data1 = p1; data2 = p2; }</a:t>
            </a:r>
          </a:p>
          <a:p>
            <a:pPr algn="l">
              <a:lnSpc>
                <a:spcPct val="115000"/>
              </a:lnSpc>
              <a:buClr>
                <a:schemeClr val="accent2"/>
              </a:buClr>
              <a:buFont typeface="Wingdings" panose="05000000000000000000" pitchFamily="2" charset="2"/>
              <a:buNone/>
            </a:pPr>
            <a:r>
              <a:rPr lang="en-US" altLang="zh-CN" sz="1400" b="1" dirty="0"/>
              <a:t>       int  inc1 () { return  ++ data1; }</a:t>
            </a:r>
          </a:p>
          <a:p>
            <a:pPr algn="l">
              <a:lnSpc>
                <a:spcPct val="115000"/>
              </a:lnSpc>
              <a:buClr>
                <a:schemeClr val="accent2"/>
              </a:buClr>
              <a:buFont typeface="Wingdings" panose="05000000000000000000" pitchFamily="2" charset="2"/>
              <a:buNone/>
            </a:pPr>
            <a:r>
              <a:rPr lang="en-US" altLang="zh-CN" sz="1400" b="1" dirty="0"/>
              <a:t>       int  inc2 () { return  ++ data2 ; }</a:t>
            </a:r>
          </a:p>
          <a:p>
            <a:pPr algn="l">
              <a:lnSpc>
                <a:spcPct val="115000"/>
              </a:lnSpc>
              <a:buClr>
                <a:schemeClr val="accent2"/>
              </a:buClr>
              <a:buFont typeface="Wingdings" panose="05000000000000000000" pitchFamily="2" charset="2"/>
              <a:buNone/>
            </a:pPr>
            <a:r>
              <a:rPr lang="en-US" altLang="zh-CN" sz="1400" b="1" dirty="0"/>
              <a:t>       void  display  ()  {</a:t>
            </a:r>
            <a:r>
              <a:rPr lang="en-US" altLang="zh-CN" sz="1400" b="1" dirty="0" err="1"/>
              <a:t>cout</a:t>
            </a:r>
            <a:r>
              <a:rPr lang="en-US" altLang="zh-CN" sz="1400" b="1" dirty="0"/>
              <a:t> &lt;&lt; "data1=" &lt;&lt; data1 &lt;&lt; " , data2=" &lt;&lt; data2 &lt;&lt; </a:t>
            </a:r>
            <a:r>
              <a:rPr lang="en-US" altLang="zh-CN" sz="1400" b="1" dirty="0" err="1"/>
              <a:t>endl</a:t>
            </a:r>
            <a:r>
              <a:rPr lang="en-US" altLang="zh-CN" sz="1400" b="1" dirty="0"/>
              <a:t> ; }</a:t>
            </a:r>
          </a:p>
          <a:p>
            <a:pPr algn="l">
              <a:lnSpc>
                <a:spcPct val="115000"/>
              </a:lnSpc>
              <a:buClr>
                <a:schemeClr val="accent2"/>
              </a:buClr>
              <a:buFont typeface="Wingdings" panose="05000000000000000000" pitchFamily="2" charset="2"/>
              <a:buNone/>
            </a:pPr>
            <a:r>
              <a:rPr lang="en-US" altLang="zh-CN" sz="1400" b="1" dirty="0"/>
              <a:t>};</a:t>
            </a:r>
          </a:p>
          <a:p>
            <a:pPr algn="l">
              <a:lnSpc>
                <a:spcPct val="115000"/>
              </a:lnSpc>
              <a:buClr>
                <a:schemeClr val="accent2"/>
              </a:buClr>
              <a:buFont typeface="Wingdings" panose="05000000000000000000" pitchFamily="2" charset="2"/>
              <a:buNone/>
            </a:pPr>
            <a:r>
              <a:rPr lang="en-US" altLang="zh-CN" sz="1400" b="1" dirty="0"/>
              <a:t>class  </a:t>
            </a:r>
            <a:r>
              <a:rPr lang="en-US" altLang="zh-CN" sz="1400" b="1" dirty="0" err="1"/>
              <a:t>derived_class</a:t>
            </a:r>
            <a:r>
              <a:rPr lang="en-US" altLang="zh-CN" sz="1400" b="1" dirty="0"/>
              <a:t> : private  </a:t>
            </a:r>
            <a:r>
              <a:rPr lang="en-US" altLang="zh-CN" sz="1400" b="1" dirty="0" err="1"/>
              <a:t>parent_class</a:t>
            </a:r>
            <a:endParaRPr lang="en-US" altLang="zh-CN" sz="1400" b="1" dirty="0"/>
          </a:p>
          <a:p>
            <a:pPr algn="l">
              <a:lnSpc>
                <a:spcPct val="115000"/>
              </a:lnSpc>
              <a:buClr>
                <a:schemeClr val="accent2"/>
              </a:buClr>
              <a:buFont typeface="Wingdings" panose="05000000000000000000" pitchFamily="2" charset="2"/>
              <a:buNone/>
            </a:pPr>
            <a:r>
              <a:rPr lang="en-US" altLang="zh-CN" sz="1400" b="1" dirty="0"/>
              <a:t>{     int  data3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parent_class</a:t>
            </a:r>
            <a:r>
              <a:rPr lang="en-US" altLang="zh-CN" sz="1400" b="1" dirty="0"/>
              <a:t>  data4 ;</a:t>
            </a:r>
          </a:p>
          <a:p>
            <a:pPr algn="l">
              <a:lnSpc>
                <a:spcPct val="115000"/>
              </a:lnSpc>
              <a:buClr>
                <a:schemeClr val="accent2"/>
              </a:buClr>
              <a:buFont typeface="Wingdings" panose="05000000000000000000" pitchFamily="2" charset="2"/>
              <a:buNone/>
            </a:pPr>
            <a:r>
              <a:rPr lang="en-US" altLang="zh-CN" sz="1400" b="1" dirty="0"/>
              <a:t>   public:</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 int  p1 , int  p2 , int  p3 , int  p4 , int  p5 ): </a:t>
            </a:r>
            <a:r>
              <a:rPr lang="en-US" altLang="zh-CN" sz="1400" b="1" dirty="0" err="1"/>
              <a:t>parent_class</a:t>
            </a:r>
            <a:r>
              <a:rPr lang="en-US" altLang="zh-CN" sz="1400" b="1" dirty="0"/>
              <a:t> ( p1 , p2 ) , data4 ( p3 , p4 )</a:t>
            </a:r>
          </a:p>
          <a:p>
            <a:pPr algn="l">
              <a:lnSpc>
                <a:spcPct val="115000"/>
              </a:lnSpc>
              <a:buClr>
                <a:schemeClr val="accent2"/>
              </a:buClr>
              <a:buFont typeface="Wingdings" panose="05000000000000000000" pitchFamily="2" charset="2"/>
              <a:buNone/>
            </a:pPr>
            <a:r>
              <a:rPr lang="en-US" altLang="zh-CN" sz="1400" b="1" dirty="0"/>
              <a:t>           { data3 = p5 ; }</a:t>
            </a:r>
          </a:p>
          <a:p>
            <a:pPr algn="l">
              <a:lnSpc>
                <a:spcPct val="115000"/>
              </a:lnSpc>
              <a:buClr>
                <a:schemeClr val="accent2"/>
              </a:buClr>
              <a:buFont typeface="Wingdings" panose="05000000000000000000" pitchFamily="2" charset="2"/>
              <a:buNone/>
            </a:pPr>
            <a:r>
              <a:rPr lang="en-US" altLang="zh-CN" sz="1400" b="1" dirty="0"/>
              <a:t>       int  inc1 ( ) { return  </a:t>
            </a:r>
            <a:r>
              <a:rPr lang="en-US" altLang="zh-CN" sz="1400" b="1" dirty="0" err="1"/>
              <a:t>parent_class</a:t>
            </a:r>
            <a:r>
              <a:rPr lang="en-US" altLang="zh-CN" sz="1400" b="1" dirty="0"/>
              <a:t> :: inc1 ( ) ; }</a:t>
            </a:r>
          </a:p>
          <a:p>
            <a:pPr algn="l">
              <a:lnSpc>
                <a:spcPct val="115000"/>
              </a:lnSpc>
              <a:buClr>
                <a:schemeClr val="accent2"/>
              </a:buClr>
              <a:buFont typeface="Wingdings" panose="05000000000000000000" pitchFamily="2" charset="2"/>
              <a:buNone/>
            </a:pPr>
            <a:r>
              <a:rPr lang="en-US" altLang="zh-CN" sz="1400" b="1" dirty="0"/>
              <a:t>       int  inc3 ( ) { return  ++ data3 ; }</a:t>
            </a:r>
          </a:p>
          <a:p>
            <a:pPr algn="l">
              <a:lnSpc>
                <a:spcPct val="115000"/>
              </a:lnSpc>
              <a:buClr>
                <a:schemeClr val="accent2"/>
              </a:buClr>
              <a:buFont typeface="Wingdings" panose="05000000000000000000" pitchFamily="2" charset="2"/>
              <a:buNone/>
            </a:pPr>
            <a:r>
              <a:rPr lang="en-US" altLang="zh-CN" sz="1400" b="1" dirty="0"/>
              <a:t>       void  display ( )</a:t>
            </a:r>
          </a:p>
          <a:p>
            <a:pPr algn="l">
              <a:lnSpc>
                <a:spcPct val="115000"/>
              </a:lnSpc>
              <a:buClr>
                <a:schemeClr val="accent2"/>
              </a:buClr>
              <a:buFont typeface="Wingdings" panose="05000000000000000000" pitchFamily="2" charset="2"/>
              <a:buNone/>
            </a:pPr>
            <a:r>
              <a:rPr lang="en-US" altLang="zh-CN" sz="1400" b="1" dirty="0"/>
              <a:t>          { </a:t>
            </a:r>
            <a:r>
              <a:rPr lang="en-US" altLang="zh-CN" sz="1400" b="1" dirty="0" err="1"/>
              <a:t>parent_class</a:t>
            </a:r>
            <a:r>
              <a:rPr lang="en-US" altLang="zh-CN" sz="1400" b="1" dirty="0"/>
              <a:t> :: display ( ) ;   data4.display (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cout</a:t>
            </a:r>
            <a:r>
              <a:rPr lang="en-US" altLang="zh-CN" sz="1400" b="1" dirty="0"/>
              <a:t> &lt;&lt; "data3=" &lt;&lt; data3 &lt;&lt; </a:t>
            </a:r>
            <a:r>
              <a:rPr lang="en-US" altLang="zh-CN" sz="1400" b="1" dirty="0" err="1"/>
              <a:t>endl</a:t>
            </a:r>
            <a:r>
              <a:rPr lang="en-US" altLang="zh-CN" sz="1400" b="1" dirty="0"/>
              <a:t> ;</a:t>
            </a:r>
          </a:p>
          <a:p>
            <a:pPr algn="l">
              <a:lnSpc>
                <a:spcPct val="115000"/>
              </a:lnSpc>
              <a:buClr>
                <a:schemeClr val="accent2"/>
              </a:buClr>
              <a:buFont typeface="Wingdings" panose="05000000000000000000" pitchFamily="2" charset="2"/>
              <a:buNone/>
            </a:pPr>
            <a:r>
              <a:rPr lang="en-US" altLang="zh-CN" sz="1400" b="1" dirty="0"/>
              <a:t>          }</a:t>
            </a:r>
          </a:p>
          <a:p>
            <a:pPr algn="l">
              <a:lnSpc>
                <a:spcPct val="115000"/>
              </a:lnSpc>
              <a:buClr>
                <a:schemeClr val="accent2"/>
              </a:buClr>
              <a:buFont typeface="Wingdings" panose="05000000000000000000" pitchFamily="2" charset="2"/>
              <a:buNone/>
            </a:pPr>
            <a:r>
              <a:rPr lang="en-US" altLang="zh-CN" sz="1400" b="1" dirty="0"/>
              <a:t>} ;</a:t>
            </a:r>
          </a:p>
          <a:p>
            <a:pPr algn="l">
              <a:lnSpc>
                <a:spcPct val="115000"/>
              </a:lnSpc>
              <a:buClr>
                <a:schemeClr val="accent2"/>
              </a:buClr>
              <a:buFont typeface="Wingdings" panose="05000000000000000000" pitchFamily="2" charset="2"/>
              <a:buNone/>
            </a:pPr>
            <a:r>
              <a:rPr lang="en-US" altLang="zh-CN" sz="1400" b="1" dirty="0"/>
              <a:t>int main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d1 ( 17 , 18 , 1 , 2 , -5 ) ;   d1 . inc1 ( ) ;     d1 . display ( ) ;  }</a:t>
            </a:r>
          </a:p>
        </p:txBody>
      </p:sp>
      <p:sp>
        <p:nvSpPr>
          <p:cNvPr id="580611" name="Rectangle 3"/>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58061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Effect transition="in" filter="checkerboard(across)">
                                      <p:cBhvr>
                                        <p:cTn id="7" dur="500"/>
                                        <p:tgtEl>
                                          <p:spTgt spid="5806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80610"/>
                                        </p:tgtEl>
                                        <p:attrNameLst>
                                          <p:attrName>style.visibility</p:attrName>
                                        </p:attrNameLst>
                                      </p:cBhvr>
                                      <p:to>
                                        <p:strVal val="visible"/>
                                      </p:to>
                                    </p:set>
                                    <p:animEffect transition="in" filter="checkerboard(down)">
                                      <p:cBhvr>
                                        <p:cTn id="12" dur="500"/>
                                        <p:tgtEl>
                                          <p:spTgt spid="580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utoUpdateAnimBg="0"/>
      <p:bldP spid="58061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a:t>class  derived_class : private  parent_class</a:t>
            </a:r>
          </a:p>
          <a:p>
            <a:pPr algn="l">
              <a:lnSpc>
                <a:spcPct val="115000"/>
              </a:lnSpc>
              <a:buClr>
                <a:schemeClr val="accent2"/>
              </a:buClr>
              <a:buFont typeface="Wingdings" panose="05000000000000000000" pitchFamily="2" charset="2"/>
              <a:buNone/>
            </a:pPr>
            <a:r>
              <a:rPr lang="en-US" altLang="zh-CN" sz="1400"/>
              <a:t>{     int  data3 ;</a:t>
            </a:r>
          </a:p>
          <a:p>
            <a:pPr algn="l">
              <a:lnSpc>
                <a:spcPct val="115000"/>
              </a:lnSpc>
              <a:buClr>
                <a:schemeClr val="accent2"/>
              </a:buClr>
              <a:buFont typeface="Wingdings" panose="05000000000000000000" pitchFamily="2" charset="2"/>
              <a:buNone/>
            </a:pPr>
            <a:r>
              <a:rPr lang="en-US" altLang="zh-CN" sz="1400"/>
              <a:t>       parent_class  data4 ;</a:t>
            </a:r>
          </a:p>
          <a:p>
            <a:pPr algn="l">
              <a:lnSpc>
                <a:spcPct val="115000"/>
              </a:lnSpc>
              <a:buClr>
                <a:schemeClr val="accent2"/>
              </a:buClr>
              <a:buFont typeface="Wingdings" panose="05000000000000000000" pitchFamily="2" charset="2"/>
              <a:buNone/>
            </a:pPr>
            <a:r>
              <a:rPr lang="en-US" altLang="zh-CN" sz="1400"/>
              <a:t>   public:</a:t>
            </a:r>
          </a:p>
          <a:p>
            <a:pPr algn="l">
              <a:lnSpc>
                <a:spcPct val="115000"/>
              </a:lnSpc>
              <a:buClr>
                <a:schemeClr val="accent2"/>
              </a:buClr>
              <a:buFont typeface="Wingdings" panose="05000000000000000000" pitchFamily="2" charset="2"/>
              <a:buNone/>
            </a:pPr>
            <a:r>
              <a:rPr lang="en-US" altLang="zh-CN" sz="1400"/>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a:t>           { data3 = p5 ; }</a:t>
            </a:r>
          </a:p>
          <a:p>
            <a:pPr algn="l">
              <a:lnSpc>
                <a:spcPct val="115000"/>
              </a:lnSpc>
              <a:buClr>
                <a:schemeClr val="accent2"/>
              </a:buClr>
              <a:buFont typeface="Wingdings" panose="05000000000000000000" pitchFamily="2" charset="2"/>
              <a:buNone/>
            </a:pPr>
            <a:r>
              <a:rPr lang="en-US" altLang="zh-CN" sz="1400"/>
              <a:t>       int  inc1 ( ) { return  parent_class :: inc1 ( ) ; }</a:t>
            </a:r>
          </a:p>
          <a:p>
            <a:pPr algn="l">
              <a:lnSpc>
                <a:spcPct val="115000"/>
              </a:lnSpc>
              <a:buClr>
                <a:schemeClr val="accent2"/>
              </a:buClr>
              <a:buFont typeface="Wingdings" panose="05000000000000000000" pitchFamily="2" charset="2"/>
              <a:buNone/>
            </a:pPr>
            <a:r>
              <a:rPr lang="en-US" altLang="zh-CN" sz="1400"/>
              <a:t>       int  inc3 ( ) { return  ++ data3 ; }</a:t>
            </a:r>
          </a:p>
          <a:p>
            <a:pPr algn="l">
              <a:lnSpc>
                <a:spcPct val="115000"/>
              </a:lnSpc>
              <a:buClr>
                <a:schemeClr val="accent2"/>
              </a:buClr>
              <a:buFont typeface="Wingdings" panose="05000000000000000000" pitchFamily="2" charset="2"/>
              <a:buNone/>
            </a:pPr>
            <a:r>
              <a:rPr lang="en-US" altLang="zh-CN" sz="1400"/>
              <a:t>       void  display ( )</a:t>
            </a:r>
          </a:p>
          <a:p>
            <a:pPr algn="l">
              <a:lnSpc>
                <a:spcPct val="115000"/>
              </a:lnSpc>
              <a:buClr>
                <a:schemeClr val="accent2"/>
              </a:buClr>
              <a:buFont typeface="Wingdings" panose="05000000000000000000" pitchFamily="2" charset="2"/>
              <a:buNone/>
            </a:pPr>
            <a:r>
              <a:rPr lang="en-US" altLang="zh-CN" sz="1400"/>
              <a:t>          { parent_class :: display ( ) ;   data4.display ( ) ;</a:t>
            </a:r>
          </a:p>
          <a:p>
            <a:pPr algn="l">
              <a:lnSpc>
                <a:spcPct val="115000"/>
              </a:lnSpc>
              <a:buClr>
                <a:schemeClr val="accent2"/>
              </a:buClr>
              <a:buFont typeface="Wingdings" panose="05000000000000000000" pitchFamily="2" charset="2"/>
              <a:buNone/>
            </a:pPr>
            <a:r>
              <a:rPr lang="en-US" altLang="zh-CN" sz="1400"/>
              <a:t>             cout &lt;&lt; "data3=" &lt;&lt; data3 &lt;&lt; endl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641027" name="Rectangle 3"/>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64102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641029" name="Rectangle 5"/>
          <p:cNvSpPr>
            <a:spLocks noChangeArrowheads="1"/>
          </p:cNvSpPr>
          <p:nvPr/>
        </p:nvSpPr>
        <p:spPr bwMode="auto">
          <a:xfrm>
            <a:off x="914400" y="1004888"/>
            <a:ext cx="2157413" cy="260350"/>
          </a:xfrm>
          <a:prstGeom prst="rect">
            <a:avLst/>
          </a:prstGeom>
          <a:gradFill rotWithShape="0">
            <a:gsLst>
              <a:gs pos="0">
                <a:srgbClr val="FF99FF"/>
              </a:gs>
              <a:gs pos="50000">
                <a:srgbClr val="FFFFFF"/>
              </a:gs>
              <a:gs pos="100000">
                <a:srgbClr val="FF99FF"/>
              </a:gs>
            </a:gsLst>
            <a:lin ang="5400000" scaled="1"/>
          </a:gradFill>
          <a:ln w="9525">
            <a:noFill/>
            <a:miter lim="800000"/>
          </a:ln>
          <a:effectLst/>
        </p:spPr>
        <p:txBody>
          <a:bodyPr wrap="none">
            <a:spAutoFit/>
          </a:bodyPr>
          <a:lstStyle/>
          <a:p>
            <a:pPr>
              <a:lnSpc>
                <a:spcPct val="55000"/>
              </a:lnSpc>
            </a:pPr>
            <a:r>
              <a:rPr lang="en-US" altLang="zh-CN" sz="2000" b="1"/>
              <a:t>int  data1 , data2 ;</a:t>
            </a:r>
          </a:p>
        </p:txBody>
      </p:sp>
      <p:sp>
        <p:nvSpPr>
          <p:cNvPr id="641030" name="Rectangle 6"/>
          <p:cNvSpPr>
            <a:spLocks noChangeArrowheads="1"/>
          </p:cNvSpPr>
          <p:nvPr/>
        </p:nvSpPr>
        <p:spPr bwMode="auto">
          <a:xfrm>
            <a:off x="914400" y="2924175"/>
            <a:ext cx="1360488" cy="260350"/>
          </a:xfrm>
          <a:prstGeom prst="rect">
            <a:avLst/>
          </a:prstGeom>
          <a:gradFill rotWithShape="0">
            <a:gsLst>
              <a:gs pos="0">
                <a:srgbClr val="FF9900"/>
              </a:gs>
              <a:gs pos="50000">
                <a:srgbClr val="FFFFFF"/>
              </a:gs>
              <a:gs pos="100000">
                <a:srgbClr val="FF9900"/>
              </a:gs>
            </a:gsLst>
            <a:lin ang="5400000" scaled="1"/>
          </a:gradFill>
          <a:ln w="9525">
            <a:noFill/>
            <a:miter lim="800000"/>
          </a:ln>
          <a:effectLst/>
        </p:spPr>
        <p:txBody>
          <a:bodyPr wrap="none">
            <a:spAutoFit/>
          </a:bodyPr>
          <a:lstStyle/>
          <a:p>
            <a:pPr algn="l">
              <a:lnSpc>
                <a:spcPct val="55000"/>
              </a:lnSpc>
              <a:buClr>
                <a:schemeClr val="accent2"/>
              </a:buClr>
              <a:buFont typeface="Wingdings" panose="05000000000000000000" pitchFamily="2" charset="2"/>
              <a:buNone/>
            </a:pPr>
            <a:r>
              <a:rPr lang="en-US" altLang="zh-CN" sz="2000" b="1"/>
              <a:t>int  data3 ;</a:t>
            </a:r>
          </a:p>
        </p:txBody>
      </p:sp>
      <p:sp>
        <p:nvSpPr>
          <p:cNvPr id="641031" name="Rectangle 7"/>
          <p:cNvSpPr>
            <a:spLocks noChangeArrowheads="1"/>
          </p:cNvSpPr>
          <p:nvPr/>
        </p:nvSpPr>
        <p:spPr bwMode="auto">
          <a:xfrm>
            <a:off x="914400" y="3160713"/>
            <a:ext cx="2417763" cy="260350"/>
          </a:xfrm>
          <a:prstGeom prst="rect">
            <a:avLst/>
          </a:prstGeom>
          <a:gradFill rotWithShape="0">
            <a:gsLst>
              <a:gs pos="0">
                <a:srgbClr val="FF99FF"/>
              </a:gs>
              <a:gs pos="50000">
                <a:srgbClr val="FFFFFF"/>
              </a:gs>
              <a:gs pos="100000">
                <a:srgbClr val="FF99FF"/>
              </a:gs>
            </a:gsLst>
            <a:lin ang="5400000" scaled="1"/>
          </a:gradFill>
          <a:ln w="9525">
            <a:noFill/>
            <a:miter lim="800000"/>
          </a:ln>
          <a:effectLst/>
        </p:spPr>
        <p:txBody>
          <a:bodyPr wrap="none">
            <a:spAutoFit/>
          </a:bodyPr>
          <a:lstStyle/>
          <a:p>
            <a:pPr>
              <a:lnSpc>
                <a:spcPct val="55000"/>
              </a:lnSpc>
            </a:pPr>
            <a:r>
              <a:rPr lang="en-US" altLang="zh-CN" sz="2000" b="1"/>
              <a:t>parent_class  data4 ;</a:t>
            </a:r>
          </a:p>
        </p:txBody>
      </p:sp>
      <p:grpSp>
        <p:nvGrpSpPr>
          <p:cNvPr id="641059" name="Group 35"/>
          <p:cNvGrpSpPr/>
          <p:nvPr/>
        </p:nvGrpSpPr>
        <p:grpSpPr bwMode="auto">
          <a:xfrm>
            <a:off x="3235325" y="5334000"/>
            <a:ext cx="5832475" cy="1447800"/>
            <a:chOff x="2038" y="3408"/>
            <a:chExt cx="3674" cy="912"/>
          </a:xfrm>
        </p:grpSpPr>
        <p:sp>
          <p:nvSpPr>
            <p:cNvPr id="641047" name="Rectangle 23"/>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641050" name="Rectangle 26"/>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641051" name="Rectangle 27"/>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641052" name="Line 28"/>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641053" name="Rectangle 29"/>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641054" name="Rectangle 30"/>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641055" name="Rectangle 31"/>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641056" name="Rectangle 32"/>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41029"/>
                                        </p:tgtEl>
                                        <p:attrNameLst>
                                          <p:attrName>style.visibility</p:attrName>
                                        </p:attrNameLst>
                                      </p:cBhvr>
                                      <p:to>
                                        <p:strVal val="visible"/>
                                      </p:to>
                                    </p:set>
                                    <p:anim calcmode="lin" valueType="num">
                                      <p:cBhvr>
                                        <p:cTn id="7" dur="500" fill="hold"/>
                                        <p:tgtEl>
                                          <p:spTgt spid="641029"/>
                                        </p:tgtEl>
                                        <p:attrNameLst>
                                          <p:attrName>ppt_x</p:attrName>
                                        </p:attrNameLst>
                                      </p:cBhvr>
                                      <p:tavLst>
                                        <p:tav tm="0">
                                          <p:val>
                                            <p:strVal val="#ppt_x-#ppt_w/2"/>
                                          </p:val>
                                        </p:tav>
                                        <p:tav tm="100000">
                                          <p:val>
                                            <p:strVal val="#ppt_x"/>
                                          </p:val>
                                        </p:tav>
                                      </p:tavLst>
                                    </p:anim>
                                    <p:anim calcmode="lin" valueType="num">
                                      <p:cBhvr>
                                        <p:cTn id="8" dur="500" fill="hold"/>
                                        <p:tgtEl>
                                          <p:spTgt spid="641029"/>
                                        </p:tgtEl>
                                        <p:attrNameLst>
                                          <p:attrName>ppt_y</p:attrName>
                                        </p:attrNameLst>
                                      </p:cBhvr>
                                      <p:tavLst>
                                        <p:tav tm="0">
                                          <p:val>
                                            <p:strVal val="#ppt_y"/>
                                          </p:val>
                                        </p:tav>
                                        <p:tav tm="100000">
                                          <p:val>
                                            <p:strVal val="#ppt_y"/>
                                          </p:val>
                                        </p:tav>
                                      </p:tavLst>
                                    </p:anim>
                                    <p:anim calcmode="lin" valueType="num">
                                      <p:cBhvr>
                                        <p:cTn id="9" dur="500" fill="hold"/>
                                        <p:tgtEl>
                                          <p:spTgt spid="641029"/>
                                        </p:tgtEl>
                                        <p:attrNameLst>
                                          <p:attrName>ppt_w</p:attrName>
                                        </p:attrNameLst>
                                      </p:cBhvr>
                                      <p:tavLst>
                                        <p:tav tm="0">
                                          <p:val>
                                            <p:fltVal val="0"/>
                                          </p:val>
                                        </p:tav>
                                        <p:tav tm="100000">
                                          <p:val>
                                            <p:strVal val="#ppt_w"/>
                                          </p:val>
                                        </p:tav>
                                      </p:tavLst>
                                    </p:anim>
                                    <p:anim calcmode="lin" valueType="num">
                                      <p:cBhvr>
                                        <p:cTn id="10" dur="500" fill="hold"/>
                                        <p:tgtEl>
                                          <p:spTgt spid="64102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1030"/>
                                        </p:tgtEl>
                                        <p:attrNameLst>
                                          <p:attrName>style.visibility</p:attrName>
                                        </p:attrNameLst>
                                      </p:cBhvr>
                                      <p:to>
                                        <p:strVal val="visible"/>
                                      </p:to>
                                    </p:set>
                                    <p:anim calcmode="lin" valueType="num">
                                      <p:cBhvr>
                                        <p:cTn id="15" dur="500" fill="hold"/>
                                        <p:tgtEl>
                                          <p:spTgt spid="641030"/>
                                        </p:tgtEl>
                                        <p:attrNameLst>
                                          <p:attrName>ppt_x</p:attrName>
                                        </p:attrNameLst>
                                      </p:cBhvr>
                                      <p:tavLst>
                                        <p:tav tm="0">
                                          <p:val>
                                            <p:strVal val="#ppt_x-#ppt_w/2"/>
                                          </p:val>
                                        </p:tav>
                                        <p:tav tm="100000">
                                          <p:val>
                                            <p:strVal val="#ppt_x"/>
                                          </p:val>
                                        </p:tav>
                                      </p:tavLst>
                                    </p:anim>
                                    <p:anim calcmode="lin" valueType="num">
                                      <p:cBhvr>
                                        <p:cTn id="16" dur="500" fill="hold"/>
                                        <p:tgtEl>
                                          <p:spTgt spid="641030"/>
                                        </p:tgtEl>
                                        <p:attrNameLst>
                                          <p:attrName>ppt_y</p:attrName>
                                        </p:attrNameLst>
                                      </p:cBhvr>
                                      <p:tavLst>
                                        <p:tav tm="0">
                                          <p:val>
                                            <p:strVal val="#ppt_y"/>
                                          </p:val>
                                        </p:tav>
                                        <p:tav tm="100000">
                                          <p:val>
                                            <p:strVal val="#ppt_y"/>
                                          </p:val>
                                        </p:tav>
                                      </p:tavLst>
                                    </p:anim>
                                    <p:anim calcmode="lin" valueType="num">
                                      <p:cBhvr>
                                        <p:cTn id="17" dur="500" fill="hold"/>
                                        <p:tgtEl>
                                          <p:spTgt spid="641030"/>
                                        </p:tgtEl>
                                        <p:attrNameLst>
                                          <p:attrName>ppt_w</p:attrName>
                                        </p:attrNameLst>
                                      </p:cBhvr>
                                      <p:tavLst>
                                        <p:tav tm="0">
                                          <p:val>
                                            <p:fltVal val="0"/>
                                          </p:val>
                                        </p:tav>
                                        <p:tav tm="100000">
                                          <p:val>
                                            <p:strVal val="#ppt_w"/>
                                          </p:val>
                                        </p:tav>
                                      </p:tavLst>
                                    </p:anim>
                                    <p:anim calcmode="lin" valueType="num">
                                      <p:cBhvr>
                                        <p:cTn id="18" dur="500" fill="hold"/>
                                        <p:tgtEl>
                                          <p:spTgt spid="64103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41031"/>
                                        </p:tgtEl>
                                        <p:attrNameLst>
                                          <p:attrName>style.visibility</p:attrName>
                                        </p:attrNameLst>
                                      </p:cBhvr>
                                      <p:to>
                                        <p:strVal val="visible"/>
                                      </p:to>
                                    </p:set>
                                    <p:anim calcmode="lin" valueType="num">
                                      <p:cBhvr>
                                        <p:cTn id="23" dur="500" fill="hold"/>
                                        <p:tgtEl>
                                          <p:spTgt spid="641031"/>
                                        </p:tgtEl>
                                        <p:attrNameLst>
                                          <p:attrName>ppt_x</p:attrName>
                                        </p:attrNameLst>
                                      </p:cBhvr>
                                      <p:tavLst>
                                        <p:tav tm="0">
                                          <p:val>
                                            <p:strVal val="#ppt_x-#ppt_w/2"/>
                                          </p:val>
                                        </p:tav>
                                        <p:tav tm="100000">
                                          <p:val>
                                            <p:strVal val="#ppt_x"/>
                                          </p:val>
                                        </p:tav>
                                      </p:tavLst>
                                    </p:anim>
                                    <p:anim calcmode="lin" valueType="num">
                                      <p:cBhvr>
                                        <p:cTn id="24" dur="500" fill="hold"/>
                                        <p:tgtEl>
                                          <p:spTgt spid="641031"/>
                                        </p:tgtEl>
                                        <p:attrNameLst>
                                          <p:attrName>ppt_y</p:attrName>
                                        </p:attrNameLst>
                                      </p:cBhvr>
                                      <p:tavLst>
                                        <p:tav tm="0">
                                          <p:val>
                                            <p:strVal val="#ppt_y"/>
                                          </p:val>
                                        </p:tav>
                                        <p:tav tm="100000">
                                          <p:val>
                                            <p:strVal val="#ppt_y"/>
                                          </p:val>
                                        </p:tav>
                                      </p:tavLst>
                                    </p:anim>
                                    <p:anim calcmode="lin" valueType="num">
                                      <p:cBhvr>
                                        <p:cTn id="25" dur="500" fill="hold"/>
                                        <p:tgtEl>
                                          <p:spTgt spid="641031"/>
                                        </p:tgtEl>
                                        <p:attrNameLst>
                                          <p:attrName>ppt_w</p:attrName>
                                        </p:attrNameLst>
                                      </p:cBhvr>
                                      <p:tavLst>
                                        <p:tav tm="0">
                                          <p:val>
                                            <p:fltVal val="0"/>
                                          </p:val>
                                        </p:tav>
                                        <p:tav tm="100000">
                                          <p:val>
                                            <p:strVal val="#ppt_w"/>
                                          </p:val>
                                        </p:tav>
                                      </p:tavLst>
                                    </p:anim>
                                    <p:anim calcmode="lin" valueType="num">
                                      <p:cBhvr>
                                        <p:cTn id="26" dur="500" fill="hold"/>
                                        <p:tgtEl>
                                          <p:spTgt spid="64103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41059"/>
                                        </p:tgtEl>
                                        <p:attrNameLst>
                                          <p:attrName>style.visibility</p:attrName>
                                        </p:attrNameLst>
                                      </p:cBhvr>
                                      <p:to>
                                        <p:strVal val="visible"/>
                                      </p:to>
                                    </p:set>
                                    <p:animEffect transition="in" filter="blinds(horizontal)">
                                      <p:cBhvr>
                                        <p:cTn id="31" dur="500"/>
                                        <p:tgtEl>
                                          <p:spTgt spid="64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9" grpId="0" animBg="1" autoUpdateAnimBg="0"/>
      <p:bldP spid="641030" grpId="0" animBg="1" autoUpdateAnimBg="0"/>
      <p:bldP spid="641031"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40"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581634"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b="1"/>
              <a:t>class  parent_class</a:t>
            </a:r>
          </a:p>
          <a:p>
            <a:pPr algn="l">
              <a:lnSpc>
                <a:spcPct val="115000"/>
              </a:lnSpc>
              <a:buClr>
                <a:schemeClr val="accent2"/>
              </a:buClr>
              <a:buFont typeface="Wingdings" panose="05000000000000000000" pitchFamily="2" charset="2"/>
              <a:buNone/>
            </a:pPr>
            <a:r>
              <a:rPr lang="en-US" altLang="zh-CN" sz="1400" b="1"/>
              <a:t>{     int  data1 , data2 ;</a:t>
            </a:r>
          </a:p>
          <a:p>
            <a:pPr algn="l">
              <a:lnSpc>
                <a:spcPct val="115000"/>
              </a:lnSpc>
              <a:buClr>
                <a:schemeClr val="accent2"/>
              </a:buClr>
              <a:buFont typeface="Wingdings" panose="05000000000000000000" pitchFamily="2" charset="2"/>
              <a:buNone/>
            </a:pPr>
            <a:r>
              <a:rPr lang="en-US" altLang="zh-CN" sz="1400" b="1"/>
              <a:t>   public :</a:t>
            </a:r>
          </a:p>
          <a:p>
            <a:pPr algn="l">
              <a:lnSpc>
                <a:spcPct val="115000"/>
              </a:lnSpc>
              <a:buClr>
                <a:schemeClr val="accent2"/>
              </a:buClr>
              <a:buFont typeface="Wingdings" panose="05000000000000000000" pitchFamily="2" charset="2"/>
              <a:buNone/>
            </a:pPr>
            <a:r>
              <a:rPr lang="en-US" altLang="zh-CN" sz="1400" b="1"/>
              <a:t>       parent_class ( int  p1 , int  p2 ) { data1 = p1; data2 = p2; }</a:t>
            </a:r>
          </a:p>
          <a:p>
            <a:pPr algn="l">
              <a:lnSpc>
                <a:spcPct val="115000"/>
              </a:lnSpc>
              <a:buClr>
                <a:schemeClr val="accent2"/>
              </a:buClr>
              <a:buFont typeface="Wingdings" panose="05000000000000000000" pitchFamily="2" charset="2"/>
              <a:buNone/>
            </a:pPr>
            <a:r>
              <a:rPr lang="en-US" altLang="zh-CN" sz="1400" b="1"/>
              <a:t>       int  inc1 () { return  ++ data1; }</a:t>
            </a:r>
          </a:p>
          <a:p>
            <a:pPr algn="l">
              <a:lnSpc>
                <a:spcPct val="115000"/>
              </a:lnSpc>
              <a:buClr>
                <a:schemeClr val="accent2"/>
              </a:buClr>
              <a:buFont typeface="Wingdings" panose="05000000000000000000" pitchFamily="2" charset="2"/>
              <a:buNone/>
            </a:pPr>
            <a:r>
              <a:rPr lang="en-US" altLang="zh-CN" sz="1400" b="1"/>
              <a:t>       int  inc2 () { return  ++ data2 ; }</a:t>
            </a:r>
          </a:p>
          <a:p>
            <a:pPr algn="l">
              <a:lnSpc>
                <a:spcPct val="115000"/>
              </a:lnSpc>
              <a:buClr>
                <a:schemeClr val="accent2"/>
              </a:buClr>
              <a:buFont typeface="Wingdings" panose="05000000000000000000" pitchFamily="2" charset="2"/>
              <a:buNone/>
            </a:pPr>
            <a:r>
              <a:rPr lang="en-US" altLang="zh-CN" sz="1400" b="1"/>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b="1"/>
              <a:t>};</a:t>
            </a:r>
          </a:p>
          <a:p>
            <a:pPr algn="l">
              <a:lnSpc>
                <a:spcPct val="115000"/>
              </a:lnSpc>
              <a:buClr>
                <a:schemeClr val="accent2"/>
              </a:buClr>
              <a:buFont typeface="Wingdings" panose="05000000000000000000" pitchFamily="2" charset="2"/>
              <a:buNone/>
            </a:pPr>
            <a:r>
              <a:rPr lang="en-US" altLang="zh-CN" sz="1400"/>
              <a:t>class  derived_class : private  parent_class</a:t>
            </a:r>
          </a:p>
          <a:p>
            <a:pPr algn="l">
              <a:lnSpc>
                <a:spcPct val="115000"/>
              </a:lnSpc>
              <a:buClr>
                <a:schemeClr val="accent2"/>
              </a:buClr>
              <a:buFont typeface="Wingdings" panose="05000000000000000000" pitchFamily="2" charset="2"/>
              <a:buNone/>
            </a:pPr>
            <a:r>
              <a:rPr lang="en-US" altLang="zh-CN" sz="1400"/>
              <a:t>{     int  data3 ;</a:t>
            </a:r>
          </a:p>
          <a:p>
            <a:pPr algn="l">
              <a:lnSpc>
                <a:spcPct val="115000"/>
              </a:lnSpc>
              <a:buClr>
                <a:schemeClr val="accent2"/>
              </a:buClr>
              <a:buFont typeface="Wingdings" panose="05000000000000000000" pitchFamily="2" charset="2"/>
              <a:buNone/>
            </a:pPr>
            <a:r>
              <a:rPr lang="en-US" altLang="zh-CN" sz="1400"/>
              <a:t>       parent_class  data4 ;</a:t>
            </a:r>
          </a:p>
          <a:p>
            <a:pPr algn="l">
              <a:lnSpc>
                <a:spcPct val="115000"/>
              </a:lnSpc>
              <a:buClr>
                <a:schemeClr val="accent2"/>
              </a:buClr>
              <a:buFont typeface="Wingdings" panose="05000000000000000000" pitchFamily="2" charset="2"/>
              <a:buNone/>
            </a:pPr>
            <a:r>
              <a:rPr lang="en-US" altLang="zh-CN" sz="1400"/>
              <a:t>   public:</a:t>
            </a:r>
          </a:p>
          <a:p>
            <a:pPr algn="l">
              <a:lnSpc>
                <a:spcPct val="115000"/>
              </a:lnSpc>
              <a:buClr>
                <a:schemeClr val="accent2"/>
              </a:buClr>
              <a:buFont typeface="Wingdings" panose="05000000000000000000" pitchFamily="2" charset="2"/>
              <a:buNone/>
            </a:pPr>
            <a:r>
              <a:rPr lang="en-US" altLang="zh-CN" sz="1400"/>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a:t>           { data3 = p5 ; }</a:t>
            </a:r>
          </a:p>
          <a:p>
            <a:pPr algn="l">
              <a:lnSpc>
                <a:spcPct val="115000"/>
              </a:lnSpc>
              <a:buClr>
                <a:schemeClr val="accent2"/>
              </a:buClr>
              <a:buFont typeface="Wingdings" panose="05000000000000000000" pitchFamily="2" charset="2"/>
              <a:buNone/>
            </a:pPr>
            <a:r>
              <a:rPr lang="en-US" altLang="zh-CN" sz="1400"/>
              <a:t>       int  inc1 ( ) { return  parent_class :: inc1 ( ) ; }</a:t>
            </a:r>
          </a:p>
          <a:p>
            <a:pPr algn="l">
              <a:lnSpc>
                <a:spcPct val="115000"/>
              </a:lnSpc>
              <a:buClr>
                <a:schemeClr val="accent2"/>
              </a:buClr>
              <a:buFont typeface="Wingdings" panose="05000000000000000000" pitchFamily="2" charset="2"/>
              <a:buNone/>
            </a:pPr>
            <a:r>
              <a:rPr lang="en-US" altLang="zh-CN" sz="1400"/>
              <a:t>       int  inc3 ( ) { return  ++ data3 ; }</a:t>
            </a:r>
          </a:p>
          <a:p>
            <a:pPr algn="l">
              <a:lnSpc>
                <a:spcPct val="115000"/>
              </a:lnSpc>
              <a:buClr>
                <a:schemeClr val="accent2"/>
              </a:buClr>
              <a:buFont typeface="Wingdings" panose="05000000000000000000" pitchFamily="2" charset="2"/>
              <a:buNone/>
            </a:pPr>
            <a:r>
              <a:rPr lang="en-US" altLang="zh-CN" sz="1400"/>
              <a:t>       void  display ( )</a:t>
            </a:r>
          </a:p>
          <a:p>
            <a:pPr algn="l">
              <a:lnSpc>
                <a:spcPct val="115000"/>
              </a:lnSpc>
              <a:buClr>
                <a:schemeClr val="accent2"/>
              </a:buClr>
              <a:buFont typeface="Wingdings" panose="05000000000000000000" pitchFamily="2" charset="2"/>
              <a:buNone/>
            </a:pPr>
            <a:r>
              <a:rPr lang="en-US" altLang="zh-CN" sz="1400"/>
              <a:t>          { parent_class :: display ( ) ;  data4.display ( ) ;</a:t>
            </a:r>
          </a:p>
          <a:p>
            <a:pPr algn="l">
              <a:lnSpc>
                <a:spcPct val="115000"/>
              </a:lnSpc>
              <a:buClr>
                <a:schemeClr val="accent2"/>
              </a:buClr>
              <a:buFont typeface="Wingdings" panose="05000000000000000000" pitchFamily="2" charset="2"/>
              <a:buNone/>
            </a:pPr>
            <a:r>
              <a:rPr lang="en-US" altLang="zh-CN" sz="1400"/>
              <a:t>             cout &lt;&lt; "data3=" &lt;&lt; data3 &lt;&lt; endl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1636" name="Rectangle 4"/>
          <p:cNvSpPr>
            <a:spLocks noChangeArrowheads="1"/>
          </p:cNvSpPr>
          <p:nvPr/>
        </p:nvSpPr>
        <p:spPr bwMode="auto">
          <a:xfrm>
            <a:off x="609600" y="701675"/>
            <a:ext cx="7772400" cy="2439988"/>
          </a:xfrm>
          <a:prstGeom prst="rect">
            <a:avLst/>
          </a:prstGeom>
          <a:solidFill>
            <a:srgbClr val="CCFFFF"/>
          </a:solidFill>
          <a:ln w="9525">
            <a:noFill/>
            <a:miter lim="800000"/>
          </a:ln>
          <a:effectLst>
            <a:prstShdw prst="shdw17" dist="71842" dir="2700000">
              <a:srgbClr val="CCFFFF">
                <a:gamma/>
                <a:shade val="60000"/>
                <a:invGamma/>
              </a:srgbClr>
            </a:prst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1800"/>
              <a:t>class  parent_class</a:t>
            </a:r>
          </a:p>
          <a:p>
            <a:pPr algn="l">
              <a:lnSpc>
                <a:spcPct val="50000"/>
              </a:lnSpc>
              <a:spcBef>
                <a:spcPct val="50000"/>
              </a:spcBef>
              <a:buClr>
                <a:schemeClr val="accent2"/>
              </a:buClr>
              <a:buFont typeface="Wingdings" panose="05000000000000000000" pitchFamily="2" charset="2"/>
              <a:buNone/>
            </a:pPr>
            <a:r>
              <a:rPr lang="en-US" altLang="zh-CN" sz="1800"/>
              <a:t>{     int  data1 , data2 ;</a:t>
            </a:r>
          </a:p>
          <a:p>
            <a:pPr algn="l">
              <a:lnSpc>
                <a:spcPct val="50000"/>
              </a:lnSpc>
              <a:spcBef>
                <a:spcPct val="50000"/>
              </a:spcBef>
              <a:buClr>
                <a:schemeClr val="accent2"/>
              </a:buClr>
              <a:buFont typeface="Wingdings" panose="05000000000000000000" pitchFamily="2" charset="2"/>
              <a:buNone/>
            </a:pPr>
            <a:r>
              <a:rPr lang="en-US" altLang="zh-CN" sz="1800"/>
              <a:t>   public :</a:t>
            </a:r>
          </a:p>
          <a:p>
            <a:pPr algn="l">
              <a:lnSpc>
                <a:spcPct val="50000"/>
              </a:lnSpc>
              <a:spcBef>
                <a:spcPct val="50000"/>
              </a:spcBef>
              <a:buClr>
                <a:schemeClr val="accent2"/>
              </a:buClr>
              <a:buFont typeface="Wingdings" panose="05000000000000000000" pitchFamily="2" charset="2"/>
              <a:buNone/>
            </a:pPr>
            <a:r>
              <a:rPr lang="en-US" altLang="zh-CN" sz="1800"/>
              <a:t>       </a:t>
            </a:r>
            <a:r>
              <a:rPr lang="en-US" altLang="zh-CN" sz="1800" b="1">
                <a:solidFill>
                  <a:schemeClr val="accent2"/>
                </a:solidFill>
              </a:rPr>
              <a:t>parent_class ( int  p1 , int  p2 )</a:t>
            </a:r>
            <a:r>
              <a:rPr lang="en-US" altLang="zh-CN" sz="1800"/>
              <a:t> { data1 = p1; data2 = p2; }</a:t>
            </a:r>
          </a:p>
          <a:p>
            <a:pPr algn="l">
              <a:lnSpc>
                <a:spcPct val="50000"/>
              </a:lnSpc>
              <a:spcBef>
                <a:spcPct val="50000"/>
              </a:spcBef>
              <a:buClr>
                <a:schemeClr val="accent2"/>
              </a:buClr>
              <a:buFont typeface="Wingdings" panose="05000000000000000000" pitchFamily="2" charset="2"/>
              <a:buNone/>
            </a:pPr>
            <a:r>
              <a:rPr lang="en-US" altLang="zh-CN" sz="1800"/>
              <a:t>       int  inc1 () { return  ++ data1; }</a:t>
            </a:r>
          </a:p>
          <a:p>
            <a:pPr algn="l">
              <a:lnSpc>
                <a:spcPct val="50000"/>
              </a:lnSpc>
              <a:spcBef>
                <a:spcPct val="50000"/>
              </a:spcBef>
              <a:buClr>
                <a:schemeClr val="accent2"/>
              </a:buClr>
              <a:buFont typeface="Wingdings" panose="05000000000000000000" pitchFamily="2" charset="2"/>
              <a:buNone/>
            </a:pPr>
            <a:r>
              <a:rPr lang="en-US" altLang="zh-CN" sz="1800"/>
              <a:t>       int  inc2 () { return  ++ data2 ; }</a:t>
            </a:r>
          </a:p>
          <a:p>
            <a:pPr algn="l">
              <a:lnSpc>
                <a:spcPct val="50000"/>
              </a:lnSpc>
              <a:spcBef>
                <a:spcPct val="50000"/>
              </a:spcBef>
              <a:buClr>
                <a:schemeClr val="accent2"/>
              </a:buClr>
              <a:buFont typeface="Wingdings" panose="05000000000000000000" pitchFamily="2" charset="2"/>
              <a:buNone/>
            </a:pPr>
            <a:r>
              <a:rPr lang="en-US" altLang="zh-CN" sz="1800"/>
              <a:t>       void  display()  </a:t>
            </a:r>
          </a:p>
          <a:p>
            <a:pPr algn="l">
              <a:lnSpc>
                <a:spcPct val="50000"/>
              </a:lnSpc>
              <a:spcBef>
                <a:spcPct val="50000"/>
              </a:spcBef>
              <a:buClr>
                <a:schemeClr val="accent2"/>
              </a:buClr>
              <a:buFont typeface="Wingdings" panose="05000000000000000000" pitchFamily="2" charset="2"/>
              <a:buNone/>
            </a:pPr>
            <a:r>
              <a:rPr lang="en-US" altLang="zh-CN" sz="1800"/>
              <a:t>          { cout&lt;&lt;"data1="&lt;&lt;data1&lt;&lt;" , data2="&lt;&lt;data2&lt;&lt;endl ; }</a:t>
            </a:r>
          </a:p>
          <a:p>
            <a:pPr algn="l">
              <a:lnSpc>
                <a:spcPct val="50000"/>
              </a:lnSpc>
              <a:spcBef>
                <a:spcPct val="50000"/>
              </a:spcBef>
              <a:buClr>
                <a:schemeClr val="accent2"/>
              </a:buClr>
              <a:buFont typeface="Wingdings" panose="05000000000000000000" pitchFamily="2" charset="2"/>
              <a:buNone/>
            </a:pPr>
            <a:r>
              <a:rPr lang="en-US" altLang="zh-CN" sz="1800"/>
              <a:t>};</a:t>
            </a:r>
          </a:p>
        </p:txBody>
      </p:sp>
      <p:sp>
        <p:nvSpPr>
          <p:cNvPr id="581637" name="AutoShape 5"/>
          <p:cNvSpPr/>
          <p:nvPr/>
        </p:nvSpPr>
        <p:spPr bwMode="auto">
          <a:xfrm>
            <a:off x="4876800" y="2644775"/>
            <a:ext cx="2286000" cy="914400"/>
          </a:xfrm>
          <a:prstGeom prst="borderCallout2">
            <a:avLst>
              <a:gd name="adj1" fmla="val 12500"/>
              <a:gd name="adj2" fmla="val -3333"/>
              <a:gd name="adj3" fmla="val 12500"/>
              <a:gd name="adj4" fmla="val -19514"/>
              <a:gd name="adj5" fmla="val -118403"/>
              <a:gd name="adj6" fmla="val -7138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dirty="0"/>
              <a:t>基类有一个</a:t>
            </a:r>
          </a:p>
          <a:p>
            <a:pPr eaLnBrk="0" hangingPunct="0">
              <a:lnSpc>
                <a:spcPct val="70000"/>
              </a:lnSpc>
              <a:spcBef>
                <a:spcPct val="50000"/>
              </a:spcBef>
            </a:pPr>
            <a:r>
              <a:rPr lang="zh-CN" altLang="en-US" sz="1800" b="1" dirty="0"/>
              <a:t>带参数的构造函数</a:t>
            </a:r>
          </a:p>
        </p:txBody>
      </p:sp>
      <p:sp>
        <p:nvSpPr>
          <p:cNvPr id="581638" name="Rectangle 6"/>
          <p:cNvSpPr>
            <a:spLocks noGrp="1" noChangeArrowheads="1"/>
          </p:cNvSpPr>
          <p:nvPr>
            <p:ph type="title" idx="4294967295"/>
          </p:nvPr>
        </p:nvSpPr>
        <p:spPr>
          <a:xfrm>
            <a:off x="838200" y="358775"/>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grpSp>
        <p:nvGrpSpPr>
          <p:cNvPr id="581688" name="Group 56"/>
          <p:cNvGrpSpPr/>
          <p:nvPr/>
        </p:nvGrpSpPr>
        <p:grpSpPr bwMode="auto">
          <a:xfrm>
            <a:off x="3235325" y="5334000"/>
            <a:ext cx="5832475" cy="1447800"/>
            <a:chOff x="2038" y="3408"/>
            <a:chExt cx="3674" cy="912"/>
          </a:xfrm>
        </p:grpSpPr>
        <p:sp>
          <p:nvSpPr>
            <p:cNvPr id="581689" name="Rectangle 57"/>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1690" name="Rectangle 58"/>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solidFill>
                    <a:schemeClr val="accent2"/>
                  </a:solidFill>
                  <a:effectLst>
                    <a:outerShdw blurRad="38100" dist="38100" dir="2700000" algn="tl">
                      <a:srgbClr val="000000"/>
                    </a:outerShdw>
                  </a:effectLst>
                </a:rPr>
                <a:t>data1	data2</a:t>
              </a:r>
            </a:p>
          </p:txBody>
        </p:sp>
        <p:sp>
          <p:nvSpPr>
            <p:cNvPr id="581691" name="Rectangle 59"/>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1692" name="Line 60"/>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1693" name="Rectangle 61"/>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1694" name="Rectangle 62"/>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1695" name="Rectangle 63"/>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1696" name="Rectangle 64"/>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1636"/>
                                        </p:tgtEl>
                                        <p:attrNameLst>
                                          <p:attrName>style.visibility</p:attrName>
                                        </p:attrNameLst>
                                      </p:cBhvr>
                                      <p:to>
                                        <p:strVal val="visible"/>
                                      </p:to>
                                    </p:set>
                                    <p:anim calcmode="lin" valueType="num">
                                      <p:cBhvr>
                                        <p:cTn id="7" dur="500" fill="hold"/>
                                        <p:tgtEl>
                                          <p:spTgt spid="581636"/>
                                        </p:tgtEl>
                                        <p:attrNameLst>
                                          <p:attrName>ppt_w</p:attrName>
                                        </p:attrNameLst>
                                      </p:cBhvr>
                                      <p:tavLst>
                                        <p:tav tm="0">
                                          <p:val>
                                            <p:fltVal val="0"/>
                                          </p:val>
                                        </p:tav>
                                        <p:tav tm="100000">
                                          <p:val>
                                            <p:strVal val="#ppt_w"/>
                                          </p:val>
                                        </p:tav>
                                      </p:tavLst>
                                    </p:anim>
                                    <p:anim calcmode="lin" valueType="num">
                                      <p:cBhvr>
                                        <p:cTn id="8" dur="500" fill="hold"/>
                                        <p:tgtEl>
                                          <p:spTgt spid="5816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581637"/>
                                        </p:tgtEl>
                                        <p:attrNameLst>
                                          <p:attrName>style.visibility</p:attrName>
                                        </p:attrNameLst>
                                      </p:cBhvr>
                                      <p:to>
                                        <p:strVal val="visible"/>
                                      </p:to>
                                    </p:set>
                                    <p:animEffect transition="in" filter="barn(outHorizontal)">
                                      <p:cBhvr>
                                        <p:cTn id="13" dur="500"/>
                                        <p:tgtEl>
                                          <p:spTgt spid="581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nimBg="1" autoUpdateAnimBg="0"/>
      <p:bldP spid="581637"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4"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582658"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b="1"/>
              <a:t>class  parent_class</a:t>
            </a:r>
          </a:p>
          <a:p>
            <a:pPr algn="l">
              <a:lnSpc>
                <a:spcPct val="115000"/>
              </a:lnSpc>
              <a:buClr>
                <a:schemeClr val="accent2"/>
              </a:buClr>
              <a:buFont typeface="Wingdings" panose="05000000000000000000" pitchFamily="2" charset="2"/>
              <a:buNone/>
            </a:pPr>
            <a:r>
              <a:rPr lang="en-US" altLang="zh-CN" sz="1400" b="1"/>
              <a:t>{     int  data1 , data2 ;</a:t>
            </a:r>
          </a:p>
          <a:p>
            <a:pPr algn="l">
              <a:lnSpc>
                <a:spcPct val="115000"/>
              </a:lnSpc>
              <a:buClr>
                <a:schemeClr val="accent2"/>
              </a:buClr>
              <a:buFont typeface="Wingdings" panose="05000000000000000000" pitchFamily="2" charset="2"/>
              <a:buNone/>
            </a:pPr>
            <a:r>
              <a:rPr lang="en-US" altLang="zh-CN" sz="1400" b="1"/>
              <a:t>   public :</a:t>
            </a:r>
          </a:p>
          <a:p>
            <a:pPr algn="l">
              <a:lnSpc>
                <a:spcPct val="115000"/>
              </a:lnSpc>
              <a:buClr>
                <a:schemeClr val="accent2"/>
              </a:buClr>
              <a:buFont typeface="Wingdings" panose="05000000000000000000" pitchFamily="2" charset="2"/>
              <a:buNone/>
            </a:pPr>
            <a:r>
              <a:rPr lang="en-US" altLang="zh-CN" sz="1400" b="1"/>
              <a:t>       parent_class ( int  p1 , int  p2 ) { data1 = p1; data2 = p2; }</a:t>
            </a:r>
          </a:p>
          <a:p>
            <a:pPr algn="l">
              <a:lnSpc>
                <a:spcPct val="115000"/>
              </a:lnSpc>
              <a:buClr>
                <a:schemeClr val="accent2"/>
              </a:buClr>
              <a:buFont typeface="Wingdings" panose="05000000000000000000" pitchFamily="2" charset="2"/>
              <a:buNone/>
            </a:pPr>
            <a:r>
              <a:rPr lang="en-US" altLang="zh-CN" sz="1400" b="1"/>
              <a:t>       int  inc1 () { return  ++ data1; }</a:t>
            </a:r>
          </a:p>
          <a:p>
            <a:pPr algn="l">
              <a:lnSpc>
                <a:spcPct val="115000"/>
              </a:lnSpc>
              <a:buClr>
                <a:schemeClr val="accent2"/>
              </a:buClr>
              <a:buFont typeface="Wingdings" panose="05000000000000000000" pitchFamily="2" charset="2"/>
              <a:buNone/>
            </a:pPr>
            <a:r>
              <a:rPr lang="en-US" altLang="zh-CN" sz="1400" b="1"/>
              <a:t>       int  inc2 () { return  ++ data2 ; }</a:t>
            </a:r>
          </a:p>
          <a:p>
            <a:pPr algn="l">
              <a:lnSpc>
                <a:spcPct val="115000"/>
              </a:lnSpc>
              <a:buClr>
                <a:schemeClr val="accent2"/>
              </a:buClr>
              <a:buFont typeface="Wingdings" panose="05000000000000000000" pitchFamily="2" charset="2"/>
              <a:buNone/>
            </a:pPr>
            <a:r>
              <a:rPr lang="en-US" altLang="zh-CN" sz="1400" b="1"/>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b="1"/>
              <a:t>};</a:t>
            </a:r>
          </a:p>
          <a:p>
            <a:pPr algn="l">
              <a:lnSpc>
                <a:spcPct val="115000"/>
              </a:lnSpc>
              <a:buClr>
                <a:schemeClr val="accent2"/>
              </a:buClr>
              <a:buFont typeface="Wingdings" panose="05000000000000000000" pitchFamily="2" charset="2"/>
              <a:buNone/>
            </a:pPr>
            <a:r>
              <a:rPr lang="en-US" altLang="zh-CN" sz="1400"/>
              <a:t>class  derived_class : private  parent_class</a:t>
            </a:r>
          </a:p>
          <a:p>
            <a:pPr algn="l">
              <a:lnSpc>
                <a:spcPct val="115000"/>
              </a:lnSpc>
              <a:buClr>
                <a:schemeClr val="accent2"/>
              </a:buClr>
              <a:buFont typeface="Wingdings" panose="05000000000000000000" pitchFamily="2" charset="2"/>
              <a:buNone/>
            </a:pPr>
            <a:r>
              <a:rPr lang="en-US" altLang="zh-CN" sz="1400"/>
              <a:t>{     int  data3 ;</a:t>
            </a:r>
          </a:p>
          <a:p>
            <a:pPr algn="l">
              <a:lnSpc>
                <a:spcPct val="115000"/>
              </a:lnSpc>
              <a:buClr>
                <a:schemeClr val="accent2"/>
              </a:buClr>
              <a:buFont typeface="Wingdings" panose="05000000000000000000" pitchFamily="2" charset="2"/>
              <a:buNone/>
            </a:pPr>
            <a:r>
              <a:rPr lang="en-US" altLang="zh-CN" sz="1400"/>
              <a:t>       parent_class  data4 ;</a:t>
            </a:r>
          </a:p>
          <a:p>
            <a:pPr algn="l">
              <a:lnSpc>
                <a:spcPct val="115000"/>
              </a:lnSpc>
              <a:buClr>
                <a:schemeClr val="accent2"/>
              </a:buClr>
              <a:buFont typeface="Wingdings" panose="05000000000000000000" pitchFamily="2" charset="2"/>
              <a:buNone/>
            </a:pPr>
            <a:r>
              <a:rPr lang="en-US" altLang="zh-CN" sz="1400"/>
              <a:t>   public:</a:t>
            </a:r>
          </a:p>
          <a:p>
            <a:pPr algn="l">
              <a:lnSpc>
                <a:spcPct val="115000"/>
              </a:lnSpc>
              <a:buClr>
                <a:schemeClr val="accent2"/>
              </a:buClr>
              <a:buFont typeface="Wingdings" panose="05000000000000000000" pitchFamily="2" charset="2"/>
              <a:buNone/>
            </a:pPr>
            <a:r>
              <a:rPr lang="en-US" altLang="zh-CN" sz="1400"/>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a:t>           { data3 = p5 ; }</a:t>
            </a:r>
          </a:p>
          <a:p>
            <a:pPr algn="l">
              <a:lnSpc>
                <a:spcPct val="115000"/>
              </a:lnSpc>
              <a:buClr>
                <a:schemeClr val="accent2"/>
              </a:buClr>
              <a:buFont typeface="Wingdings" panose="05000000000000000000" pitchFamily="2" charset="2"/>
              <a:buNone/>
            </a:pPr>
            <a:r>
              <a:rPr lang="en-US" altLang="zh-CN" sz="1400"/>
              <a:t>       int  inc1 ( ) { return  parent_class :: inc1 ( ) ; }</a:t>
            </a:r>
          </a:p>
          <a:p>
            <a:pPr algn="l">
              <a:lnSpc>
                <a:spcPct val="115000"/>
              </a:lnSpc>
              <a:buClr>
                <a:schemeClr val="accent2"/>
              </a:buClr>
              <a:buFont typeface="Wingdings" panose="05000000000000000000" pitchFamily="2" charset="2"/>
              <a:buNone/>
            </a:pPr>
            <a:r>
              <a:rPr lang="en-US" altLang="zh-CN" sz="1400"/>
              <a:t>       int  inc3 ( ) { return  ++ data3 ; }</a:t>
            </a:r>
          </a:p>
          <a:p>
            <a:pPr algn="l">
              <a:lnSpc>
                <a:spcPct val="115000"/>
              </a:lnSpc>
              <a:buClr>
                <a:schemeClr val="accent2"/>
              </a:buClr>
              <a:buFont typeface="Wingdings" panose="05000000000000000000" pitchFamily="2" charset="2"/>
              <a:buNone/>
            </a:pPr>
            <a:r>
              <a:rPr lang="en-US" altLang="zh-CN" sz="1400"/>
              <a:t>       void  display ( )</a:t>
            </a:r>
          </a:p>
          <a:p>
            <a:pPr algn="l">
              <a:lnSpc>
                <a:spcPct val="115000"/>
              </a:lnSpc>
              <a:buClr>
                <a:schemeClr val="accent2"/>
              </a:buClr>
              <a:buFont typeface="Wingdings" panose="05000000000000000000" pitchFamily="2" charset="2"/>
              <a:buNone/>
            </a:pPr>
            <a:r>
              <a:rPr lang="en-US" altLang="zh-CN" sz="1400"/>
              <a:t>          { parent_class :: display ( ) ;   data4.display ( ) ;</a:t>
            </a:r>
          </a:p>
          <a:p>
            <a:pPr algn="l">
              <a:lnSpc>
                <a:spcPct val="115000"/>
              </a:lnSpc>
              <a:buClr>
                <a:schemeClr val="accent2"/>
              </a:buClr>
              <a:buFont typeface="Wingdings" panose="05000000000000000000" pitchFamily="2" charset="2"/>
              <a:buNone/>
            </a:pPr>
            <a:r>
              <a:rPr lang="en-US" altLang="zh-CN" sz="1400"/>
              <a:t>             cout &lt;&lt; "data3=" &lt;&lt; data3 &lt;&lt; endl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2660" name="Rectangle 4"/>
          <p:cNvSpPr>
            <a:spLocks noChangeArrowheads="1"/>
          </p:cNvSpPr>
          <p:nvPr/>
        </p:nvSpPr>
        <p:spPr bwMode="auto">
          <a:xfrm>
            <a:off x="609600" y="701675"/>
            <a:ext cx="7772400" cy="2439988"/>
          </a:xfrm>
          <a:prstGeom prst="rect">
            <a:avLst/>
          </a:prstGeom>
          <a:solidFill>
            <a:srgbClr val="CCFFFF"/>
          </a:solidFill>
          <a:ln w="9525">
            <a:noFill/>
            <a:miter lim="800000"/>
          </a:ln>
          <a:effectLst>
            <a:prstShdw prst="shdw17" dist="71842" dir="2700000">
              <a:srgbClr val="CCFFFF">
                <a:gamma/>
                <a:shade val="60000"/>
                <a:invGamma/>
              </a:srgbClr>
            </a:prstShdw>
          </a:effectLst>
        </p:spPr>
        <p:txBody>
          <a:bodyPr>
            <a:spAutoFit/>
          </a:bodyPr>
          <a:lstStyle/>
          <a:p>
            <a:pPr algn="l">
              <a:lnSpc>
                <a:spcPct val="50000"/>
              </a:lnSpc>
              <a:spcBef>
                <a:spcPct val="50000"/>
              </a:spcBef>
              <a:buClr>
                <a:schemeClr val="accent2"/>
              </a:buClr>
              <a:buFont typeface="Wingdings" panose="05000000000000000000" pitchFamily="2" charset="2"/>
              <a:buNone/>
            </a:pPr>
            <a:r>
              <a:rPr lang="en-US" altLang="zh-CN" sz="1800"/>
              <a:t>class  parent_class</a:t>
            </a:r>
          </a:p>
          <a:p>
            <a:pPr algn="l">
              <a:lnSpc>
                <a:spcPct val="50000"/>
              </a:lnSpc>
              <a:spcBef>
                <a:spcPct val="50000"/>
              </a:spcBef>
              <a:buClr>
                <a:schemeClr val="accent2"/>
              </a:buClr>
              <a:buFont typeface="Wingdings" panose="05000000000000000000" pitchFamily="2" charset="2"/>
              <a:buNone/>
            </a:pPr>
            <a:r>
              <a:rPr lang="en-US" altLang="zh-CN" sz="1800"/>
              <a:t>{     int  data1 , data2 ;</a:t>
            </a:r>
          </a:p>
          <a:p>
            <a:pPr algn="l">
              <a:lnSpc>
                <a:spcPct val="50000"/>
              </a:lnSpc>
              <a:spcBef>
                <a:spcPct val="50000"/>
              </a:spcBef>
              <a:buClr>
                <a:schemeClr val="accent2"/>
              </a:buClr>
              <a:buFont typeface="Wingdings" panose="05000000000000000000" pitchFamily="2" charset="2"/>
              <a:buNone/>
            </a:pPr>
            <a:r>
              <a:rPr lang="en-US" altLang="zh-CN" sz="1800"/>
              <a:t>   public :</a:t>
            </a:r>
          </a:p>
          <a:p>
            <a:pPr algn="l">
              <a:lnSpc>
                <a:spcPct val="50000"/>
              </a:lnSpc>
              <a:spcBef>
                <a:spcPct val="50000"/>
              </a:spcBef>
              <a:buClr>
                <a:schemeClr val="accent2"/>
              </a:buClr>
              <a:buFont typeface="Wingdings" panose="05000000000000000000" pitchFamily="2" charset="2"/>
              <a:buNone/>
            </a:pPr>
            <a:r>
              <a:rPr lang="en-US" altLang="zh-CN" sz="1800"/>
              <a:t>       parent_class ( int  p1 , int  p2 ) { data1 = p1; data2 = p2; }</a:t>
            </a:r>
          </a:p>
          <a:p>
            <a:pPr algn="l">
              <a:lnSpc>
                <a:spcPct val="50000"/>
              </a:lnSpc>
              <a:spcBef>
                <a:spcPct val="50000"/>
              </a:spcBef>
              <a:buClr>
                <a:schemeClr val="accent2"/>
              </a:buClr>
              <a:buFont typeface="Wingdings" panose="05000000000000000000" pitchFamily="2" charset="2"/>
              <a:buNone/>
            </a:pPr>
            <a:r>
              <a:rPr lang="en-US" altLang="zh-CN" sz="1800"/>
              <a:t>       </a:t>
            </a:r>
            <a:r>
              <a:rPr lang="en-US" altLang="zh-CN" sz="1800" b="1">
                <a:solidFill>
                  <a:srgbClr val="0000FF"/>
                </a:solidFill>
              </a:rPr>
              <a:t>int  inc1 () { return  ++ data1; }</a:t>
            </a:r>
          </a:p>
          <a:p>
            <a:pPr algn="l">
              <a:lnSpc>
                <a:spcPct val="50000"/>
              </a:lnSpc>
              <a:spcBef>
                <a:spcPct val="50000"/>
              </a:spcBef>
              <a:buClr>
                <a:schemeClr val="accent2"/>
              </a:buClr>
              <a:buFont typeface="Wingdings" panose="05000000000000000000" pitchFamily="2" charset="2"/>
              <a:buNone/>
            </a:pPr>
            <a:r>
              <a:rPr lang="en-US" altLang="zh-CN" sz="1800" b="1">
                <a:solidFill>
                  <a:srgbClr val="0000FF"/>
                </a:solidFill>
              </a:rPr>
              <a:t>       int  inc2 () { return  ++ data2 ; }</a:t>
            </a:r>
          </a:p>
          <a:p>
            <a:pPr algn="l">
              <a:lnSpc>
                <a:spcPct val="50000"/>
              </a:lnSpc>
              <a:spcBef>
                <a:spcPct val="50000"/>
              </a:spcBef>
              <a:buClr>
                <a:schemeClr val="accent2"/>
              </a:buClr>
              <a:buFont typeface="Wingdings" panose="05000000000000000000" pitchFamily="2" charset="2"/>
              <a:buNone/>
            </a:pPr>
            <a:r>
              <a:rPr lang="en-US" altLang="zh-CN" sz="1800"/>
              <a:t>       void  display()  </a:t>
            </a:r>
          </a:p>
          <a:p>
            <a:pPr algn="l">
              <a:lnSpc>
                <a:spcPct val="50000"/>
              </a:lnSpc>
              <a:spcBef>
                <a:spcPct val="50000"/>
              </a:spcBef>
              <a:buClr>
                <a:schemeClr val="accent2"/>
              </a:buClr>
              <a:buFont typeface="Wingdings" panose="05000000000000000000" pitchFamily="2" charset="2"/>
              <a:buNone/>
            </a:pPr>
            <a:r>
              <a:rPr lang="en-US" altLang="zh-CN" sz="1800"/>
              <a:t>          { cout&lt;&lt;"data1="&lt;&lt;data1&lt;&lt;" , data2="&lt;&lt;data2&lt;&lt;endl ; }</a:t>
            </a:r>
          </a:p>
          <a:p>
            <a:pPr algn="l">
              <a:lnSpc>
                <a:spcPct val="50000"/>
              </a:lnSpc>
              <a:spcBef>
                <a:spcPct val="50000"/>
              </a:spcBef>
              <a:buClr>
                <a:schemeClr val="accent2"/>
              </a:buClr>
              <a:buFont typeface="Wingdings" panose="05000000000000000000" pitchFamily="2" charset="2"/>
              <a:buNone/>
            </a:pPr>
            <a:r>
              <a:rPr lang="en-US" altLang="zh-CN" sz="1800"/>
              <a:t>};</a:t>
            </a:r>
          </a:p>
        </p:txBody>
      </p:sp>
      <p:sp>
        <p:nvSpPr>
          <p:cNvPr id="582661" name="AutoShape 5"/>
          <p:cNvSpPr/>
          <p:nvPr/>
        </p:nvSpPr>
        <p:spPr bwMode="auto">
          <a:xfrm>
            <a:off x="5181600" y="2797175"/>
            <a:ext cx="2286000" cy="914400"/>
          </a:xfrm>
          <a:prstGeom prst="borderCallout2">
            <a:avLst>
              <a:gd name="adj1" fmla="val 12500"/>
              <a:gd name="adj2" fmla="val -3333"/>
              <a:gd name="adj3" fmla="val 12500"/>
              <a:gd name="adj4" fmla="val -17222"/>
              <a:gd name="adj5" fmla="val -75523"/>
              <a:gd name="adj6" fmla="val -6173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成员函数</a:t>
            </a:r>
          </a:p>
          <a:p>
            <a:pPr eaLnBrk="0" hangingPunct="0">
              <a:lnSpc>
                <a:spcPct val="70000"/>
              </a:lnSpc>
              <a:spcBef>
                <a:spcPct val="50000"/>
              </a:spcBef>
            </a:pPr>
            <a:r>
              <a:rPr lang="zh-CN" altLang="en-US" sz="1800" b="1"/>
              <a:t>数据成员自增</a:t>
            </a:r>
          </a:p>
        </p:txBody>
      </p:sp>
      <p:sp>
        <p:nvSpPr>
          <p:cNvPr id="582662" name="Rectangle 6"/>
          <p:cNvSpPr>
            <a:spLocks noGrp="1" noChangeArrowheads="1"/>
          </p:cNvSpPr>
          <p:nvPr>
            <p:ph type="title" idx="4294967295"/>
          </p:nvPr>
        </p:nvSpPr>
        <p:spPr>
          <a:xfrm flipV="1">
            <a:off x="7747000" y="115888"/>
            <a:ext cx="1289050" cy="98425"/>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grpSp>
        <p:nvGrpSpPr>
          <p:cNvPr id="582684" name="Group 28"/>
          <p:cNvGrpSpPr/>
          <p:nvPr/>
        </p:nvGrpSpPr>
        <p:grpSpPr bwMode="auto">
          <a:xfrm>
            <a:off x="3235325" y="5334000"/>
            <a:ext cx="5832475" cy="1447800"/>
            <a:chOff x="2038" y="3408"/>
            <a:chExt cx="3674" cy="912"/>
          </a:xfrm>
        </p:grpSpPr>
        <p:sp>
          <p:nvSpPr>
            <p:cNvPr id="582685"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2686"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	data2</a:t>
              </a:r>
            </a:p>
          </p:txBody>
        </p:sp>
        <p:sp>
          <p:nvSpPr>
            <p:cNvPr id="582687"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2688"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2689"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2690"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2691"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2692"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2661"/>
                                        </p:tgtEl>
                                        <p:attrNameLst>
                                          <p:attrName>style.visibility</p:attrName>
                                        </p:attrNameLst>
                                      </p:cBhvr>
                                      <p:to>
                                        <p:strVal val="visible"/>
                                      </p:to>
                                    </p:set>
                                    <p:animEffect transition="in" filter="barn(outHorizontal)">
                                      <p:cBhvr>
                                        <p:cTn id="7" dur="500"/>
                                        <p:tgtEl>
                                          <p:spTgt spid="58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3684" name="Rectangle 4"/>
          <p:cNvSpPr>
            <a:spLocks noChangeArrowheads="1"/>
          </p:cNvSpPr>
          <p:nvPr/>
        </p:nvSpPr>
        <p:spPr bwMode="auto">
          <a:xfrm>
            <a:off x="495300" y="1528763"/>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3685"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3687" name="Rectangle 7"/>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3707" name="Group 27"/>
          <p:cNvGrpSpPr/>
          <p:nvPr/>
        </p:nvGrpSpPr>
        <p:grpSpPr bwMode="auto">
          <a:xfrm>
            <a:off x="3235325" y="5334000"/>
            <a:ext cx="5832475" cy="1447800"/>
            <a:chOff x="2038" y="3408"/>
            <a:chExt cx="3674" cy="912"/>
          </a:xfrm>
        </p:grpSpPr>
        <p:sp>
          <p:nvSpPr>
            <p:cNvPr id="583708" name="Rectangle 28"/>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3709" name="Rectangle 29"/>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3710" name="Rectangle 30"/>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3711" name="Line 31"/>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3712" name="Rectangle 32"/>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3713" name="Rectangle 33"/>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3714" name="Rectangle 34"/>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3715" name="Rectangle 35"/>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684"/>
                                        </p:tgtEl>
                                        <p:attrNameLst>
                                          <p:attrName>style.visibility</p:attrName>
                                        </p:attrNameLst>
                                      </p:cBhvr>
                                      <p:to>
                                        <p:strVal val="visible"/>
                                      </p:to>
                                    </p:set>
                                    <p:anim calcmode="lin" valueType="num">
                                      <p:cBhvr>
                                        <p:cTn id="7" dur="500" fill="hold"/>
                                        <p:tgtEl>
                                          <p:spTgt spid="583684"/>
                                        </p:tgtEl>
                                        <p:attrNameLst>
                                          <p:attrName>ppt_w</p:attrName>
                                        </p:attrNameLst>
                                      </p:cBhvr>
                                      <p:tavLst>
                                        <p:tav tm="0">
                                          <p:val>
                                            <p:fltVal val="0"/>
                                          </p:val>
                                        </p:tav>
                                        <p:tav tm="100000">
                                          <p:val>
                                            <p:strVal val="#ppt_w"/>
                                          </p:val>
                                        </p:tav>
                                      </p:tavLst>
                                    </p:anim>
                                    <p:anim calcmode="lin" valueType="num">
                                      <p:cBhvr>
                                        <p:cTn id="8" dur="500" fill="hold"/>
                                        <p:tgtEl>
                                          <p:spTgt spid="583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4708"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a:t>
            </a:r>
            <a:r>
              <a:rPr lang="en-US" altLang="zh-CN" sz="1800" b="1">
                <a:solidFill>
                  <a:srgbClr val="0000FF"/>
                </a:solidFill>
              </a:rPr>
              <a:t>parent_class  data4</a:t>
            </a:r>
            <a:r>
              <a:rPr lang="en-US" altLang="zh-CN" sz="1800"/>
              <a:t>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4709" name="AutoShape 5"/>
          <p:cNvSpPr/>
          <p:nvPr/>
        </p:nvSpPr>
        <p:spPr bwMode="auto">
          <a:xfrm>
            <a:off x="4648200" y="1196975"/>
            <a:ext cx="1143000" cy="609600"/>
          </a:xfrm>
          <a:prstGeom prst="borderCallout2">
            <a:avLst>
              <a:gd name="adj1" fmla="val 18750"/>
              <a:gd name="adj2" fmla="val -6667"/>
              <a:gd name="adj3" fmla="val 18750"/>
              <a:gd name="adj4" fmla="val -42361"/>
              <a:gd name="adj5" fmla="val 172398"/>
              <a:gd name="adj6" fmla="val -15680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类成员</a:t>
            </a:r>
          </a:p>
        </p:txBody>
      </p:sp>
      <p:sp>
        <p:nvSpPr>
          <p:cNvPr id="584710"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4712"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4732" name="Group 28"/>
          <p:cNvGrpSpPr/>
          <p:nvPr/>
        </p:nvGrpSpPr>
        <p:grpSpPr bwMode="auto">
          <a:xfrm>
            <a:off x="3235325" y="5334000"/>
            <a:ext cx="5832475" cy="1447800"/>
            <a:chOff x="2038" y="3408"/>
            <a:chExt cx="3674" cy="912"/>
          </a:xfrm>
        </p:grpSpPr>
        <p:sp>
          <p:nvSpPr>
            <p:cNvPr id="584733"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4734"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4735"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a:t>
              </a:r>
              <a:r>
                <a:rPr lang="en-US" altLang="zh-CN" sz="1800" b="1">
                  <a:solidFill>
                    <a:srgbClr val="0000FF"/>
                  </a:solidFill>
                  <a:effectLst>
                    <a:outerShdw blurRad="38100" dist="38100" dir="2700000" algn="tl">
                      <a:srgbClr val="000000"/>
                    </a:outerShdw>
                  </a:effectLst>
                </a:rPr>
                <a:t>data4	</a:t>
              </a:r>
            </a:p>
            <a:p>
              <a:pPr algn="l">
                <a:lnSpc>
                  <a:spcPct val="110000"/>
                </a:lnSpc>
              </a:pPr>
              <a:r>
                <a:rPr lang="en-US" altLang="zh-CN" sz="1800" b="1" i="1">
                  <a:solidFill>
                    <a:srgbClr val="0000FF"/>
                  </a:solidFill>
                  <a:effectLst>
                    <a:outerShdw blurRad="38100" dist="38100" dir="2700000" algn="tl">
                      <a:srgbClr val="000000"/>
                    </a:outerShdw>
                  </a:effectLst>
                </a:rPr>
                <a:t>data1	data2</a:t>
              </a:r>
              <a:r>
                <a:rPr lang="en-US" altLang="zh-CN" sz="1800" b="1"/>
                <a:t>		</a:t>
              </a:r>
            </a:p>
          </p:txBody>
        </p:sp>
        <p:sp>
          <p:nvSpPr>
            <p:cNvPr id="584736"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4737"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4738"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4739"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4740"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4709"/>
                                        </p:tgtEl>
                                        <p:attrNameLst>
                                          <p:attrName>style.visibility</p:attrName>
                                        </p:attrNameLst>
                                      </p:cBhvr>
                                      <p:to>
                                        <p:strVal val="visible"/>
                                      </p:to>
                                    </p:set>
                                    <p:animEffect transition="in" filter="barn(outHorizontal)">
                                      <p:cBhvr>
                                        <p:cTn id="7" dur="500"/>
                                        <p:tgtEl>
                                          <p:spTgt spid="584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9"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5732"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 </a:t>
            </a:r>
            <a:r>
              <a:rPr lang="en-US" altLang="zh-CN" sz="1800" b="1">
                <a:solidFill>
                  <a:srgbClr val="0000FF"/>
                </a:solidFill>
              </a:rPr>
              <a:t>int  p1 , int  p2 , int  p3 , int  p4 , int  p5</a:t>
            </a:r>
            <a:r>
              <a:rPr lang="en-US" altLang="zh-CN" sz="1800"/>
              <a:t>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5734"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5736"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sp>
        <p:nvSpPr>
          <p:cNvPr id="585733" name="AutoShape 5"/>
          <p:cNvSpPr/>
          <p:nvPr/>
        </p:nvSpPr>
        <p:spPr bwMode="auto">
          <a:xfrm>
            <a:off x="6400800" y="785813"/>
            <a:ext cx="2286000" cy="914400"/>
          </a:xfrm>
          <a:prstGeom prst="borderCallout2">
            <a:avLst>
              <a:gd name="adj1" fmla="val 12500"/>
              <a:gd name="adj2" fmla="val -3333"/>
              <a:gd name="adj3" fmla="val 12500"/>
              <a:gd name="adj4" fmla="val -23472"/>
              <a:gd name="adj5" fmla="val 217884"/>
              <a:gd name="adj6" fmla="val -880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派生类构造函数</a:t>
            </a:r>
          </a:p>
          <a:p>
            <a:pPr eaLnBrk="0" hangingPunct="0">
              <a:lnSpc>
                <a:spcPct val="70000"/>
              </a:lnSpc>
              <a:spcBef>
                <a:spcPct val="50000"/>
              </a:spcBef>
            </a:pPr>
            <a:r>
              <a:rPr lang="zh-CN" altLang="en-US" sz="1800" b="1"/>
              <a:t>有</a:t>
            </a:r>
            <a:r>
              <a:rPr lang="en-US" altLang="zh-CN" sz="1800" b="1"/>
              <a:t>5</a:t>
            </a:r>
            <a:r>
              <a:rPr lang="zh-CN" altLang="en-US" sz="1800" b="1"/>
              <a:t>个参数</a:t>
            </a:r>
          </a:p>
        </p:txBody>
      </p:sp>
      <p:grpSp>
        <p:nvGrpSpPr>
          <p:cNvPr id="585756" name="Group 28"/>
          <p:cNvGrpSpPr/>
          <p:nvPr/>
        </p:nvGrpSpPr>
        <p:grpSpPr bwMode="auto">
          <a:xfrm>
            <a:off x="3235325" y="5334000"/>
            <a:ext cx="5832475" cy="1447800"/>
            <a:chOff x="2038" y="3408"/>
            <a:chExt cx="3674" cy="912"/>
          </a:xfrm>
        </p:grpSpPr>
        <p:sp>
          <p:nvSpPr>
            <p:cNvPr id="585757"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5758"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5759"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5760"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5761"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5762"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5763"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5764"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5733"/>
                                        </p:tgtEl>
                                        <p:attrNameLst>
                                          <p:attrName>style.visibility</p:attrName>
                                        </p:attrNameLst>
                                      </p:cBhvr>
                                      <p:to>
                                        <p:strVal val="visible"/>
                                      </p:to>
                                    </p:set>
                                    <p:animEffect transition="in" filter="barn(outHorizontal)">
                                      <p:cBhvr>
                                        <p:cTn id="7" dur="500"/>
                                        <p:tgtEl>
                                          <p:spTgt spid="58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6756"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 </a:t>
            </a:r>
            <a:r>
              <a:rPr lang="en-US" altLang="zh-CN" sz="1800" b="1" i="1">
                <a:solidFill>
                  <a:schemeClr val="accent2"/>
                </a:solidFill>
                <a:effectLst>
                  <a:outerShdw blurRad="38100" dist="38100" dir="2700000" algn="tl">
                    <a:srgbClr val="000000"/>
                  </a:outerShdw>
                </a:effectLst>
              </a:rPr>
              <a:t>int  p1 , int  p2</a:t>
            </a:r>
            <a:r>
              <a:rPr lang="en-US" altLang="zh-CN" sz="1800" b="1">
                <a:solidFill>
                  <a:srgbClr val="0000FF"/>
                </a:solidFill>
              </a:rPr>
              <a:t> , int  p3 , int  p4 , int  p5</a:t>
            </a:r>
            <a:r>
              <a:rPr lang="en-US" altLang="zh-CN" sz="1800"/>
              <a:t> )</a:t>
            </a:r>
          </a:p>
          <a:p>
            <a:pPr algn="l">
              <a:lnSpc>
                <a:spcPct val="110000"/>
              </a:lnSpc>
              <a:buClr>
                <a:schemeClr val="accent2"/>
              </a:buClr>
              <a:buFont typeface="Wingdings" panose="05000000000000000000" pitchFamily="2" charset="2"/>
              <a:buNone/>
            </a:pPr>
            <a:r>
              <a:rPr lang="en-US" altLang="zh-CN" sz="1800"/>
              <a:t>	: </a:t>
            </a:r>
            <a:r>
              <a:rPr lang="en-US" altLang="zh-CN" sz="1800" b="1" i="1">
                <a:solidFill>
                  <a:schemeClr val="accent2"/>
                </a:solidFill>
                <a:effectLst>
                  <a:outerShdw blurRad="38100" dist="38100" dir="2700000" algn="tl">
                    <a:srgbClr val="000000"/>
                  </a:outerShdw>
                </a:effectLst>
              </a:rPr>
              <a:t>parent_class ( p1 , p2 )</a:t>
            </a:r>
            <a:r>
              <a:rPr lang="en-US" altLang="zh-CN" sz="1800"/>
              <a:t>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6757" name="AutoShape 5"/>
          <p:cNvSpPr/>
          <p:nvPr/>
        </p:nvSpPr>
        <p:spPr bwMode="auto">
          <a:xfrm>
            <a:off x="5486400" y="815975"/>
            <a:ext cx="2286000" cy="609600"/>
          </a:xfrm>
          <a:prstGeom prst="borderCallout2">
            <a:avLst>
              <a:gd name="adj1" fmla="val 18750"/>
              <a:gd name="adj2" fmla="val -3333"/>
              <a:gd name="adj3" fmla="val 18750"/>
              <a:gd name="adj4" fmla="val -23472"/>
              <a:gd name="adj5" fmla="val 326824"/>
              <a:gd name="adj6" fmla="val -880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调用基类构造函数</a:t>
            </a:r>
          </a:p>
        </p:txBody>
      </p:sp>
      <p:sp>
        <p:nvSpPr>
          <p:cNvPr id="58675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6760"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6780" name="Group 28"/>
          <p:cNvGrpSpPr/>
          <p:nvPr/>
        </p:nvGrpSpPr>
        <p:grpSpPr bwMode="auto">
          <a:xfrm>
            <a:off x="3235325" y="5334000"/>
            <a:ext cx="5832475" cy="1447800"/>
            <a:chOff x="2038" y="3408"/>
            <a:chExt cx="3674" cy="912"/>
          </a:xfrm>
        </p:grpSpPr>
        <p:sp>
          <p:nvSpPr>
            <p:cNvPr id="586781"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6782"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6783"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6784"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6785"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6786"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6787"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6788"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i="1">
                  <a:solidFill>
                    <a:schemeClr val="accent2"/>
                  </a:solidFill>
                  <a:effectLst>
                    <a:outerShdw blurRad="38100" dist="38100" dir="2700000" algn="tl">
                      <a:srgbClr val="000000"/>
                    </a:outerShdw>
                  </a:effectLst>
                </a:rPr>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barn(outHorizontal)">
                                      <p:cBhvr>
                                        <p:cTn id="7" dur="500"/>
                                        <p:tgtEl>
                                          <p:spTgt spid="586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7780"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a:t>
            </a:r>
            <a:r>
              <a:rPr lang="en-US" altLang="zh-CN" sz="1800" b="1">
                <a:solidFill>
                  <a:schemeClr val="accent2"/>
                </a:solidFill>
                <a:effectLst>
                  <a:outerShdw blurRad="38100" dist="38100" dir="2700000" algn="tl">
                    <a:srgbClr val="000000"/>
                  </a:outerShdw>
                </a:effectLst>
              </a:rPr>
              <a:t>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a:t>
            </a:r>
            <a:r>
              <a:rPr lang="en-US" altLang="zh-CN" sz="1800" b="1">
                <a:solidFill>
                  <a:srgbClr val="0000FF"/>
                </a:solidFill>
              </a:rPr>
              <a:t>int  p1 , int  p2 , </a:t>
            </a:r>
            <a:r>
              <a:rPr lang="en-US" altLang="zh-CN" sz="1800" b="1" i="1">
                <a:solidFill>
                  <a:schemeClr val="accent2"/>
                </a:solidFill>
                <a:effectLst>
                  <a:outerShdw blurRad="38100" dist="38100" dir="2700000" algn="tl">
                    <a:srgbClr val="000000"/>
                  </a:outerShdw>
                </a:effectLst>
              </a:rPr>
              <a:t>int  p3 , int  p4</a:t>
            </a:r>
            <a:r>
              <a:rPr lang="en-US" altLang="zh-CN" sz="1800" b="1">
                <a:solidFill>
                  <a:srgbClr val="0000FF"/>
                </a:solidFill>
              </a:rPr>
              <a:t> , int  p5</a:t>
            </a:r>
            <a:r>
              <a:rPr lang="en-US" altLang="zh-CN" sz="1800"/>
              <a:t> )</a:t>
            </a:r>
          </a:p>
          <a:p>
            <a:pPr algn="l">
              <a:lnSpc>
                <a:spcPct val="110000"/>
              </a:lnSpc>
              <a:buClr>
                <a:schemeClr val="accent2"/>
              </a:buClr>
              <a:buFont typeface="Wingdings" panose="05000000000000000000" pitchFamily="2" charset="2"/>
              <a:buNone/>
            </a:pPr>
            <a:r>
              <a:rPr lang="en-US" altLang="zh-CN" sz="1800"/>
              <a:t>	: parent_class ( p1 , p2 ) , </a:t>
            </a:r>
            <a:r>
              <a:rPr lang="en-US" altLang="zh-CN" sz="1800" b="1" i="1">
                <a:solidFill>
                  <a:schemeClr val="accent2"/>
                </a:solidFill>
                <a:effectLst>
                  <a:outerShdw blurRad="38100" dist="38100" dir="2700000" algn="tl">
                    <a:srgbClr val="000000"/>
                  </a:outerShdw>
                </a:effectLst>
              </a:rPr>
              <a:t>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7781" name="AutoShape 5"/>
          <p:cNvSpPr/>
          <p:nvPr/>
        </p:nvSpPr>
        <p:spPr bwMode="auto">
          <a:xfrm>
            <a:off x="5715000" y="1425575"/>
            <a:ext cx="1981200" cy="609600"/>
          </a:xfrm>
          <a:prstGeom prst="borderCallout2">
            <a:avLst>
              <a:gd name="adj1" fmla="val 18750"/>
              <a:gd name="adj2" fmla="val -3847"/>
              <a:gd name="adj3" fmla="val 18750"/>
              <a:gd name="adj4" fmla="val -17069"/>
              <a:gd name="adj5" fmla="val 274218"/>
              <a:gd name="adj6" fmla="val -5969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构造对象成员</a:t>
            </a:r>
          </a:p>
        </p:txBody>
      </p:sp>
      <p:sp>
        <p:nvSpPr>
          <p:cNvPr id="587782"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7784"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7804" name="Group 28"/>
          <p:cNvGrpSpPr/>
          <p:nvPr/>
        </p:nvGrpSpPr>
        <p:grpSpPr bwMode="auto">
          <a:xfrm>
            <a:off x="3235325" y="5334000"/>
            <a:ext cx="5832475" cy="1447800"/>
            <a:chOff x="2038" y="3408"/>
            <a:chExt cx="3674" cy="912"/>
          </a:xfrm>
        </p:grpSpPr>
        <p:sp>
          <p:nvSpPr>
            <p:cNvPr id="587805"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7806"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7807"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a:t>
              </a:r>
              <a:r>
                <a:rPr lang="en-US" altLang="zh-CN" sz="1800" b="1">
                  <a:solidFill>
                    <a:schemeClr val="accent2"/>
                  </a:solidFill>
                  <a:effectLst>
                    <a:outerShdw blurRad="38100" dist="38100" dir="2700000" algn="tl">
                      <a:srgbClr val="000000"/>
                    </a:outerShdw>
                  </a:effectLst>
                </a:rPr>
                <a:t>data4	</a:t>
              </a:r>
            </a:p>
            <a:p>
              <a:pPr algn="l">
                <a:lnSpc>
                  <a:spcPct val="110000"/>
                </a:lnSpc>
              </a:pPr>
              <a:r>
                <a:rPr lang="en-US" altLang="zh-CN" sz="1800" b="1" i="1">
                  <a:solidFill>
                    <a:schemeClr val="accent2"/>
                  </a:solidFill>
                  <a:effectLst>
                    <a:outerShdw blurRad="38100" dist="38100" dir="2700000" algn="tl">
                      <a:srgbClr val="000000"/>
                    </a:outerShdw>
                  </a:effectLst>
                </a:rPr>
                <a:t>data1	data2</a:t>
              </a:r>
              <a:r>
                <a:rPr lang="en-US" altLang="zh-CN" sz="1800" b="1"/>
                <a:t>		</a:t>
              </a:r>
            </a:p>
          </p:txBody>
        </p:sp>
        <p:sp>
          <p:nvSpPr>
            <p:cNvPr id="587808"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7809"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7810"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7811"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7812"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7781"/>
                                        </p:tgtEl>
                                        <p:attrNameLst>
                                          <p:attrName>style.visibility</p:attrName>
                                        </p:attrNameLst>
                                      </p:cBhvr>
                                      <p:to>
                                        <p:strVal val="visible"/>
                                      </p:to>
                                    </p:set>
                                    <p:animEffect transition="in" filter="barn(outHorizontal)">
                                      <p:cBhvr>
                                        <p:cTn id="7" dur="500"/>
                                        <p:tgtEl>
                                          <p:spTgt spid="587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8804"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a:t>
            </a:r>
            <a:r>
              <a:rPr lang="en-US" altLang="zh-CN" sz="1800" b="1">
                <a:solidFill>
                  <a:srgbClr val="0000FF"/>
                </a:solidFill>
              </a:rPr>
              <a:t>int  p1 , int  p2 , int  p3 , int  p4 , </a:t>
            </a:r>
            <a:r>
              <a:rPr lang="en-US" altLang="zh-CN" sz="1800" b="1" i="1">
                <a:solidFill>
                  <a:schemeClr val="accent2"/>
                </a:solidFill>
                <a:effectLst>
                  <a:outerShdw blurRad="38100" dist="38100" dir="2700000" algn="tl">
                    <a:srgbClr val="000000"/>
                  </a:outerShdw>
                </a:effectLst>
              </a:rPr>
              <a:t>int  p5</a:t>
            </a:r>
            <a:r>
              <a:rPr lang="en-US" altLang="zh-CN" sz="1800"/>
              <a:t>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a:t>
            </a:r>
            <a:r>
              <a:rPr lang="en-US" altLang="zh-CN" sz="1800" b="1" i="1">
                <a:solidFill>
                  <a:schemeClr val="accent2"/>
                </a:solidFill>
                <a:effectLst>
                  <a:outerShdw blurRad="38100" dist="38100" dir="2700000" algn="tl">
                    <a:srgbClr val="000000"/>
                  </a:outerShdw>
                </a:effectLst>
              </a:rPr>
              <a:t>data3 = p5</a:t>
            </a:r>
            <a:r>
              <a:rPr lang="en-US" altLang="zh-CN" sz="1800"/>
              <a:t>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8805" name="AutoShape 5"/>
          <p:cNvSpPr/>
          <p:nvPr/>
        </p:nvSpPr>
        <p:spPr bwMode="auto">
          <a:xfrm>
            <a:off x="5486400" y="815975"/>
            <a:ext cx="2286000" cy="609600"/>
          </a:xfrm>
          <a:prstGeom prst="borderCallout2">
            <a:avLst>
              <a:gd name="adj1" fmla="val 18750"/>
              <a:gd name="adj2" fmla="val -3333"/>
              <a:gd name="adj3" fmla="val 18750"/>
              <a:gd name="adj4" fmla="val -32292"/>
              <a:gd name="adj5" fmla="val 429690"/>
              <a:gd name="adj6" fmla="val -12513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对自身数据成员赋值</a:t>
            </a:r>
          </a:p>
        </p:txBody>
      </p:sp>
      <p:sp>
        <p:nvSpPr>
          <p:cNvPr id="588806"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8808"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8828" name="Group 28"/>
          <p:cNvGrpSpPr/>
          <p:nvPr/>
        </p:nvGrpSpPr>
        <p:grpSpPr bwMode="auto">
          <a:xfrm>
            <a:off x="3235325" y="5334000"/>
            <a:ext cx="5832475" cy="1447800"/>
            <a:chOff x="2038" y="3408"/>
            <a:chExt cx="3674" cy="912"/>
          </a:xfrm>
        </p:grpSpPr>
        <p:sp>
          <p:nvSpPr>
            <p:cNvPr id="588829"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8830"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8831"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8832"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8833"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solidFill>
                    <a:schemeClr val="accent2"/>
                  </a:solidFill>
                  <a:effectLst>
                    <a:outerShdw blurRad="38100" dist="38100" dir="2700000" algn="tl">
                      <a:srgbClr val="000000"/>
                    </a:outerShdw>
                  </a:effectLst>
                </a:rPr>
                <a:t>data3</a:t>
              </a:r>
            </a:p>
          </p:txBody>
        </p:sp>
        <p:sp>
          <p:nvSpPr>
            <p:cNvPr id="588834"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8835"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8836"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8805"/>
                                        </p:tgtEl>
                                        <p:attrNameLst>
                                          <p:attrName>style.visibility</p:attrName>
                                        </p:attrNameLst>
                                      </p:cBhvr>
                                      <p:to>
                                        <p:strVal val="visible"/>
                                      </p:to>
                                    </p:set>
                                    <p:animEffect transition="in" filter="barn(outHorizontal)">
                                      <p:cBhvr>
                                        <p:cTn id="7" dur="500"/>
                                        <p:tgtEl>
                                          <p:spTgt spid="58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89828"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a:t>
            </a:r>
            <a:r>
              <a:rPr lang="en-US" altLang="zh-CN" sz="1800" b="1">
                <a:solidFill>
                  <a:srgbClr val="0000FF"/>
                </a:solidFill>
              </a:rPr>
              <a:t>parent_class :: inc1 ( )</a:t>
            </a:r>
            <a:r>
              <a:rPr lang="en-US" altLang="zh-CN" sz="1800"/>
              <a:t>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89829" name="AutoShape 5"/>
          <p:cNvSpPr/>
          <p:nvPr/>
        </p:nvSpPr>
        <p:spPr bwMode="auto">
          <a:xfrm>
            <a:off x="5943600" y="1730375"/>
            <a:ext cx="2362200" cy="914400"/>
          </a:xfrm>
          <a:prstGeom prst="borderCallout2">
            <a:avLst>
              <a:gd name="adj1" fmla="val 12500"/>
              <a:gd name="adj2" fmla="val -3227"/>
              <a:gd name="adj3" fmla="val 12500"/>
              <a:gd name="adj4" fmla="val -22713"/>
              <a:gd name="adj5" fmla="val 217884"/>
              <a:gd name="adj6" fmla="val -8521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调用基类版本的</a:t>
            </a:r>
          </a:p>
          <a:p>
            <a:pPr eaLnBrk="0" hangingPunct="0">
              <a:lnSpc>
                <a:spcPct val="80000"/>
              </a:lnSpc>
              <a:spcBef>
                <a:spcPct val="50000"/>
              </a:spcBef>
            </a:pPr>
            <a:r>
              <a:rPr lang="zh-CN" altLang="en-US" sz="1800" b="1"/>
              <a:t>成员函数</a:t>
            </a:r>
          </a:p>
        </p:txBody>
      </p:sp>
      <p:sp>
        <p:nvSpPr>
          <p:cNvPr id="589830"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89832"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89852" name="Group 28"/>
          <p:cNvGrpSpPr/>
          <p:nvPr/>
        </p:nvGrpSpPr>
        <p:grpSpPr bwMode="auto">
          <a:xfrm>
            <a:off x="3235325" y="5334000"/>
            <a:ext cx="5832475" cy="1447800"/>
            <a:chOff x="2038" y="3408"/>
            <a:chExt cx="3674" cy="912"/>
          </a:xfrm>
        </p:grpSpPr>
        <p:sp>
          <p:nvSpPr>
            <p:cNvPr id="589853"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89854"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89855"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89856"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89857"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89858"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89859"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89860"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a:t>
              </a:r>
              <a:r>
                <a:rPr lang="en-US" altLang="zh-CN" sz="1800" b="1"/>
                <a:t>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89829"/>
                                        </p:tgtEl>
                                        <p:attrNameLst>
                                          <p:attrName>style.visibility</p:attrName>
                                        </p:attrNameLst>
                                      </p:cBhvr>
                                      <p:to>
                                        <p:strVal val="visible"/>
                                      </p:to>
                                    </p:set>
                                    <p:animEffect transition="in" filter="barn(outHorizontal)">
                                      <p:cBhvr>
                                        <p:cTn id="7" dur="500"/>
                                        <p:tgtEl>
                                          <p:spTgt spid="589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9"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90852"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a:t>
            </a:r>
            <a:r>
              <a:rPr lang="en-US" altLang="zh-CN" sz="1800" b="1">
                <a:solidFill>
                  <a:srgbClr val="0000FF"/>
                </a:solidFill>
              </a:rPr>
              <a:t>int  data3</a:t>
            </a:r>
            <a:r>
              <a:rPr lang="en-US" altLang="zh-CN" sz="1800"/>
              <a:t>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a:t>
            </a:r>
            <a:r>
              <a:rPr lang="en-US" altLang="zh-CN" sz="1800" b="1">
                <a:solidFill>
                  <a:srgbClr val="0000FF"/>
                </a:solidFill>
              </a:rPr>
              <a:t>++ data3</a:t>
            </a:r>
            <a:r>
              <a:rPr lang="en-US" altLang="zh-CN" sz="1800"/>
              <a:t>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90853" name="AutoShape 5"/>
          <p:cNvSpPr/>
          <p:nvPr/>
        </p:nvSpPr>
        <p:spPr bwMode="auto">
          <a:xfrm>
            <a:off x="5715000" y="1958975"/>
            <a:ext cx="2286000" cy="609600"/>
          </a:xfrm>
          <a:prstGeom prst="borderCallout2">
            <a:avLst>
              <a:gd name="adj1" fmla="val 18750"/>
              <a:gd name="adj2" fmla="val -3333"/>
              <a:gd name="adj3" fmla="val 18750"/>
              <a:gd name="adj4" fmla="val -23472"/>
              <a:gd name="adj5" fmla="val 326824"/>
              <a:gd name="adj6" fmla="val -880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派生类数据成员自增</a:t>
            </a:r>
          </a:p>
        </p:txBody>
      </p:sp>
      <p:sp>
        <p:nvSpPr>
          <p:cNvPr id="590854"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0856"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0876" name="Group 28"/>
          <p:cNvGrpSpPr/>
          <p:nvPr/>
        </p:nvGrpSpPr>
        <p:grpSpPr bwMode="auto">
          <a:xfrm>
            <a:off x="3235325" y="5334000"/>
            <a:ext cx="5832475" cy="1447800"/>
            <a:chOff x="2038" y="3408"/>
            <a:chExt cx="3674" cy="912"/>
          </a:xfrm>
        </p:grpSpPr>
        <p:sp>
          <p:nvSpPr>
            <p:cNvPr id="590877"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0878"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0879"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0880"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0881"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solidFill>
                    <a:srgbClr val="0000FF"/>
                  </a:solidFill>
                  <a:effectLst>
                    <a:outerShdw blurRad="38100" dist="38100" dir="2700000" algn="tl">
                      <a:srgbClr val="000000"/>
                    </a:outerShdw>
                  </a:effectLst>
                </a:rPr>
                <a:t>data3</a:t>
              </a:r>
            </a:p>
          </p:txBody>
        </p:sp>
        <p:sp>
          <p:nvSpPr>
            <p:cNvPr id="590882"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0883"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0884"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0853"/>
                                        </p:tgtEl>
                                        <p:attrNameLst>
                                          <p:attrName>style.visibility</p:attrName>
                                        </p:attrNameLst>
                                      </p:cBhvr>
                                      <p:to>
                                        <p:strVal val="visible"/>
                                      </p:to>
                                    </p:set>
                                    <p:animEffect transition="in" filter="barn(outHorizontal)">
                                      <p:cBhvr>
                                        <p:cTn id="7" dur="500"/>
                                        <p:tgtEl>
                                          <p:spTgt spid="590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91876"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a:t>
            </a:r>
            <a:r>
              <a:rPr lang="en-US" altLang="zh-CN" sz="1800" b="1">
                <a:solidFill>
                  <a:srgbClr val="0000FF"/>
                </a:solidFill>
              </a:rPr>
              <a:t>parent_class :: display ( )</a:t>
            </a:r>
            <a:r>
              <a:rPr lang="en-US" altLang="zh-CN" sz="1800"/>
              <a:t> ;   data4.display ( )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91877" name="AutoShape 5"/>
          <p:cNvSpPr/>
          <p:nvPr/>
        </p:nvSpPr>
        <p:spPr bwMode="auto">
          <a:xfrm>
            <a:off x="4648200" y="2187575"/>
            <a:ext cx="3124200" cy="1066800"/>
          </a:xfrm>
          <a:prstGeom prst="borderCallout2">
            <a:avLst>
              <a:gd name="adj1" fmla="val 10713"/>
              <a:gd name="adj2" fmla="val -2440"/>
              <a:gd name="adj3" fmla="val 10713"/>
              <a:gd name="adj4" fmla="val -17431"/>
              <a:gd name="adj5" fmla="val 226787"/>
              <a:gd name="adj6" fmla="val -6529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调用基类成员函数</a:t>
            </a:r>
          </a:p>
          <a:p>
            <a:pPr eaLnBrk="0" hangingPunct="0">
              <a:lnSpc>
                <a:spcPct val="90000"/>
              </a:lnSpc>
              <a:spcBef>
                <a:spcPct val="50000"/>
              </a:spcBef>
            </a:pPr>
            <a:r>
              <a:rPr lang="zh-CN" altLang="en-US" sz="1800" b="1"/>
              <a:t>输出从基类继承的数据成员</a:t>
            </a:r>
          </a:p>
        </p:txBody>
      </p:sp>
      <p:sp>
        <p:nvSpPr>
          <p:cNvPr id="59187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1880"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1900" name="Group 28"/>
          <p:cNvGrpSpPr/>
          <p:nvPr/>
        </p:nvGrpSpPr>
        <p:grpSpPr bwMode="auto">
          <a:xfrm>
            <a:off x="3235325" y="5334000"/>
            <a:ext cx="5832475" cy="1447800"/>
            <a:chOff x="2038" y="3408"/>
            <a:chExt cx="3674" cy="912"/>
          </a:xfrm>
        </p:grpSpPr>
        <p:sp>
          <p:nvSpPr>
            <p:cNvPr id="591901"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1902"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1903"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1904"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1905"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91906"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1907"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1908"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1877"/>
                                        </p:tgtEl>
                                        <p:attrNameLst>
                                          <p:attrName>style.visibility</p:attrName>
                                        </p:attrNameLst>
                                      </p:cBhvr>
                                      <p:to>
                                        <p:strVal val="visible"/>
                                      </p:to>
                                    </p:set>
                                    <p:animEffect transition="in" filter="barn(outHorizontal)">
                                      <p:cBhvr>
                                        <p:cTn id="7" dur="500"/>
                                        <p:tgtEl>
                                          <p:spTgt spid="59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92900"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a:t>
            </a:r>
            <a:r>
              <a:rPr lang="en-US" altLang="zh-CN" sz="1800" b="1">
                <a:solidFill>
                  <a:srgbClr val="0000FF"/>
                </a:solidFill>
              </a:rPr>
              <a:t>data4.display ( )</a:t>
            </a:r>
            <a:r>
              <a:rPr lang="en-US" altLang="zh-CN" sz="1800"/>
              <a:t> ;</a:t>
            </a:r>
          </a:p>
          <a:p>
            <a:pPr algn="l">
              <a:lnSpc>
                <a:spcPct val="110000"/>
              </a:lnSpc>
              <a:buClr>
                <a:schemeClr val="accent2"/>
              </a:buClr>
              <a:buFont typeface="Wingdings" panose="05000000000000000000" pitchFamily="2" charset="2"/>
              <a:buNone/>
            </a:pPr>
            <a:r>
              <a:rPr lang="en-US" altLang="zh-CN" sz="1800"/>
              <a:t>             cout &lt;&lt; "data3=" &lt;&lt; data3 &lt;&lt; endl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92901" name="AutoShape 5"/>
          <p:cNvSpPr/>
          <p:nvPr/>
        </p:nvSpPr>
        <p:spPr bwMode="auto">
          <a:xfrm>
            <a:off x="5867400" y="2263775"/>
            <a:ext cx="2819400" cy="990600"/>
          </a:xfrm>
          <a:prstGeom prst="borderCallout2">
            <a:avLst>
              <a:gd name="adj1" fmla="val 11537"/>
              <a:gd name="adj2" fmla="val -2704"/>
              <a:gd name="adj3" fmla="val 11537"/>
              <a:gd name="adj4" fmla="val -12333"/>
              <a:gd name="adj5" fmla="val 234454"/>
              <a:gd name="adj6" fmla="val -4318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调用对象成员的成员函数</a:t>
            </a:r>
          </a:p>
          <a:p>
            <a:pPr eaLnBrk="0" hangingPunct="0">
              <a:lnSpc>
                <a:spcPct val="80000"/>
              </a:lnSpc>
              <a:spcBef>
                <a:spcPct val="50000"/>
              </a:spcBef>
            </a:pPr>
            <a:r>
              <a:rPr lang="zh-CN" altLang="en-US" sz="1800" b="1"/>
              <a:t>输出对象成员数据</a:t>
            </a:r>
          </a:p>
        </p:txBody>
      </p:sp>
      <p:sp>
        <p:nvSpPr>
          <p:cNvPr id="592902"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2904"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2924" name="Group 28"/>
          <p:cNvGrpSpPr/>
          <p:nvPr/>
        </p:nvGrpSpPr>
        <p:grpSpPr bwMode="auto">
          <a:xfrm>
            <a:off x="3235325" y="5334000"/>
            <a:ext cx="5832475" cy="1447800"/>
            <a:chOff x="2038" y="3408"/>
            <a:chExt cx="3674" cy="912"/>
          </a:xfrm>
        </p:grpSpPr>
        <p:sp>
          <p:nvSpPr>
            <p:cNvPr id="592925"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2926"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2927"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a:t>
              </a:r>
              <a:r>
                <a:rPr lang="en-US" altLang="zh-CN" sz="1800" b="1">
                  <a:solidFill>
                    <a:srgbClr val="0000FF"/>
                  </a:solidFill>
                  <a:effectLst>
                    <a:outerShdw blurRad="38100" dist="38100" dir="2700000" algn="tl">
                      <a:srgbClr val="000000"/>
                    </a:outerShdw>
                  </a:effectLst>
                </a:rPr>
                <a:t>data4	</a:t>
              </a:r>
            </a:p>
            <a:p>
              <a:pPr algn="l">
                <a:lnSpc>
                  <a:spcPct val="110000"/>
                </a:lnSpc>
              </a:pPr>
              <a:r>
                <a:rPr lang="en-US" altLang="zh-CN" sz="1800" b="1" i="1">
                  <a:solidFill>
                    <a:srgbClr val="0000FF"/>
                  </a:solidFill>
                  <a:effectLst>
                    <a:outerShdw blurRad="38100" dist="38100" dir="2700000" algn="tl">
                      <a:srgbClr val="000000"/>
                    </a:outerShdw>
                  </a:effectLst>
                </a:rPr>
                <a:t>data1	data2</a:t>
              </a:r>
              <a:r>
                <a:rPr lang="en-US" altLang="zh-CN" sz="1800" b="1"/>
                <a:t>		</a:t>
              </a:r>
            </a:p>
          </p:txBody>
        </p:sp>
        <p:sp>
          <p:nvSpPr>
            <p:cNvPr id="592928"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2929"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92930"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2931"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2932"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2901"/>
                                        </p:tgtEl>
                                        <p:attrNameLst>
                                          <p:attrName>style.visibility</p:attrName>
                                        </p:attrNameLst>
                                      </p:cBhvr>
                                      <p:to>
                                        <p:strVal val="visible"/>
                                      </p:to>
                                    </p:set>
                                    <p:animEffect transition="in" filter="barn(outHorizontal)">
                                      <p:cBhvr>
                                        <p:cTn id="7" dur="500"/>
                                        <p:tgtEl>
                                          <p:spTgt spid="592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609600" y="152400"/>
            <a:ext cx="8001000" cy="6203950"/>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a:t>#include&lt;iostream&gt;</a:t>
            </a:r>
          </a:p>
          <a:p>
            <a:pPr algn="l">
              <a:lnSpc>
                <a:spcPct val="115000"/>
              </a:lnSpc>
              <a:buClr>
                <a:schemeClr val="accent2"/>
              </a:buClr>
              <a:buFont typeface="Wingdings" panose="05000000000000000000" pitchFamily="2" charset="2"/>
              <a:buNone/>
            </a:pPr>
            <a:r>
              <a:rPr lang="en-US" altLang="zh-CN" sz="1400"/>
              <a:t>using namespace std ;</a:t>
            </a:r>
          </a:p>
          <a:p>
            <a:pPr algn="l">
              <a:lnSpc>
                <a:spcPct val="115000"/>
              </a:lnSpc>
              <a:buClr>
                <a:schemeClr val="accent2"/>
              </a:buClr>
              <a:buFont typeface="Wingdings" panose="05000000000000000000" pitchFamily="2" charset="2"/>
              <a:buNone/>
            </a:pPr>
            <a:r>
              <a:rPr lang="en-US" altLang="zh-CN" sz="1400"/>
              <a:t>class  parent_class</a:t>
            </a:r>
          </a:p>
          <a:p>
            <a:pPr algn="l">
              <a:lnSpc>
                <a:spcPct val="115000"/>
              </a:lnSpc>
              <a:buClr>
                <a:schemeClr val="accent2"/>
              </a:buClr>
              <a:buFont typeface="Wingdings" panose="05000000000000000000" pitchFamily="2" charset="2"/>
              <a:buNone/>
            </a:pPr>
            <a:r>
              <a:rPr lang="en-US" altLang="zh-CN" sz="1400"/>
              <a:t>{     int  data1 , data2 ;</a:t>
            </a:r>
          </a:p>
          <a:p>
            <a:pPr algn="l">
              <a:lnSpc>
                <a:spcPct val="115000"/>
              </a:lnSpc>
              <a:buClr>
                <a:schemeClr val="accent2"/>
              </a:buClr>
              <a:buFont typeface="Wingdings" panose="05000000000000000000" pitchFamily="2" charset="2"/>
              <a:buNone/>
            </a:pPr>
            <a:r>
              <a:rPr lang="en-US" altLang="zh-CN" sz="1400"/>
              <a:t>   public :</a:t>
            </a:r>
          </a:p>
          <a:p>
            <a:pPr algn="l">
              <a:lnSpc>
                <a:spcPct val="115000"/>
              </a:lnSpc>
              <a:buClr>
                <a:schemeClr val="accent2"/>
              </a:buClr>
              <a:buFont typeface="Wingdings" panose="05000000000000000000" pitchFamily="2" charset="2"/>
              <a:buNone/>
            </a:pPr>
            <a:r>
              <a:rPr lang="en-US" altLang="zh-CN" sz="1400"/>
              <a:t>       parent_class ( int  p1 , int  p2 ) { data1 = p1; data2 = p2; }</a:t>
            </a:r>
          </a:p>
          <a:p>
            <a:pPr algn="l">
              <a:lnSpc>
                <a:spcPct val="115000"/>
              </a:lnSpc>
              <a:buClr>
                <a:schemeClr val="accent2"/>
              </a:buClr>
              <a:buFont typeface="Wingdings" panose="05000000000000000000" pitchFamily="2" charset="2"/>
              <a:buNone/>
            </a:pPr>
            <a:r>
              <a:rPr lang="en-US" altLang="zh-CN" sz="1400"/>
              <a:t>       int  inc1 () { return  ++ data1; }</a:t>
            </a:r>
          </a:p>
          <a:p>
            <a:pPr algn="l">
              <a:lnSpc>
                <a:spcPct val="115000"/>
              </a:lnSpc>
              <a:buClr>
                <a:schemeClr val="accent2"/>
              </a:buClr>
              <a:buFont typeface="Wingdings" panose="05000000000000000000" pitchFamily="2" charset="2"/>
              <a:buNone/>
            </a:pPr>
            <a:r>
              <a:rPr lang="en-US" altLang="zh-CN" sz="1400"/>
              <a:t>       int  inc2 () { return  ++ data2 ; }</a:t>
            </a:r>
          </a:p>
          <a:p>
            <a:pPr algn="l">
              <a:lnSpc>
                <a:spcPct val="115000"/>
              </a:lnSpc>
              <a:buClr>
                <a:schemeClr val="accent2"/>
              </a:buClr>
              <a:buFont typeface="Wingdings" panose="05000000000000000000" pitchFamily="2" charset="2"/>
              <a:buNone/>
            </a:pPr>
            <a:r>
              <a:rPr lang="en-US" altLang="zh-CN" sz="1400"/>
              <a:t>       void  display  ()  {cout &lt;&lt; "data1=" &lt;&lt; data1 &lt;&lt; " , data2=" &lt;&lt; data2 &lt;&lt; endl ; }</a:t>
            </a:r>
          </a:p>
          <a:p>
            <a:pPr algn="l">
              <a:lnSpc>
                <a:spcPct val="115000"/>
              </a:lnSpc>
              <a:buClr>
                <a:schemeClr val="accent2"/>
              </a:buClr>
              <a:buFont typeface="Wingdings" panose="05000000000000000000" pitchFamily="2" charset="2"/>
              <a:buNone/>
            </a:pPr>
            <a:r>
              <a:rPr lang="en-US" altLang="zh-CN" sz="1400"/>
              <a:t>};</a:t>
            </a:r>
          </a:p>
          <a:p>
            <a:pPr algn="l">
              <a:lnSpc>
                <a:spcPct val="115000"/>
              </a:lnSpc>
              <a:buClr>
                <a:schemeClr val="accent2"/>
              </a:buClr>
              <a:buFont typeface="Wingdings" panose="05000000000000000000" pitchFamily="2" charset="2"/>
              <a:buNone/>
            </a:pPr>
            <a:r>
              <a:rPr lang="en-US" altLang="zh-CN" sz="1400" b="1"/>
              <a:t>class  derived_class : private  parent_class</a:t>
            </a:r>
          </a:p>
          <a:p>
            <a:pPr algn="l">
              <a:lnSpc>
                <a:spcPct val="115000"/>
              </a:lnSpc>
              <a:buClr>
                <a:schemeClr val="accent2"/>
              </a:buClr>
              <a:buFont typeface="Wingdings" panose="05000000000000000000" pitchFamily="2" charset="2"/>
              <a:buNone/>
            </a:pPr>
            <a:r>
              <a:rPr lang="en-US" altLang="zh-CN" sz="1400" b="1"/>
              <a:t>{     int  data3 ;</a:t>
            </a:r>
          </a:p>
          <a:p>
            <a:pPr algn="l">
              <a:lnSpc>
                <a:spcPct val="115000"/>
              </a:lnSpc>
              <a:buClr>
                <a:schemeClr val="accent2"/>
              </a:buClr>
              <a:buFont typeface="Wingdings" panose="05000000000000000000" pitchFamily="2" charset="2"/>
              <a:buNone/>
            </a:pPr>
            <a:r>
              <a:rPr lang="en-US" altLang="zh-CN" sz="1400" b="1"/>
              <a:t>       parent_class  data4 ;</a:t>
            </a:r>
          </a:p>
          <a:p>
            <a:pPr algn="l">
              <a:lnSpc>
                <a:spcPct val="115000"/>
              </a:lnSpc>
              <a:buClr>
                <a:schemeClr val="accent2"/>
              </a:buClr>
              <a:buFont typeface="Wingdings" panose="05000000000000000000" pitchFamily="2" charset="2"/>
              <a:buNone/>
            </a:pPr>
            <a:r>
              <a:rPr lang="en-US" altLang="zh-CN" sz="1400" b="1"/>
              <a:t>   public:</a:t>
            </a:r>
          </a:p>
          <a:p>
            <a:pPr algn="l">
              <a:lnSpc>
                <a:spcPct val="115000"/>
              </a:lnSpc>
              <a:buClr>
                <a:schemeClr val="accent2"/>
              </a:buClr>
              <a:buFont typeface="Wingdings" panose="05000000000000000000" pitchFamily="2" charset="2"/>
              <a:buNone/>
            </a:pPr>
            <a:r>
              <a:rPr lang="en-US" altLang="zh-CN" sz="1400" b="1"/>
              <a:t>       derived_class ( int  p1 , int  p2 , int  p3 , int  p4 , int  p5 ): parent_class ( p1 , p2 ) , data4 ( p3 , p4 )</a:t>
            </a:r>
          </a:p>
          <a:p>
            <a:pPr algn="l">
              <a:lnSpc>
                <a:spcPct val="115000"/>
              </a:lnSpc>
              <a:buClr>
                <a:schemeClr val="accent2"/>
              </a:buClr>
              <a:buFont typeface="Wingdings" panose="05000000000000000000" pitchFamily="2" charset="2"/>
              <a:buNone/>
            </a:pPr>
            <a:r>
              <a:rPr lang="en-US" altLang="zh-CN" sz="1400" b="1"/>
              <a:t>           { data3 = p5 ; }</a:t>
            </a:r>
          </a:p>
          <a:p>
            <a:pPr algn="l">
              <a:lnSpc>
                <a:spcPct val="115000"/>
              </a:lnSpc>
              <a:buClr>
                <a:schemeClr val="accent2"/>
              </a:buClr>
              <a:buFont typeface="Wingdings" panose="05000000000000000000" pitchFamily="2" charset="2"/>
              <a:buNone/>
            </a:pPr>
            <a:r>
              <a:rPr lang="en-US" altLang="zh-CN" sz="1400" b="1"/>
              <a:t>       int  inc1 ( ) { return  parent_class :: inc1 ( ) ; }</a:t>
            </a:r>
          </a:p>
          <a:p>
            <a:pPr algn="l">
              <a:lnSpc>
                <a:spcPct val="115000"/>
              </a:lnSpc>
              <a:buClr>
                <a:schemeClr val="accent2"/>
              </a:buClr>
              <a:buFont typeface="Wingdings" panose="05000000000000000000" pitchFamily="2" charset="2"/>
              <a:buNone/>
            </a:pPr>
            <a:r>
              <a:rPr lang="en-US" altLang="zh-CN" sz="1400" b="1"/>
              <a:t>       int  inc3 ( ) { return  ++ data3 ; }</a:t>
            </a:r>
          </a:p>
          <a:p>
            <a:pPr algn="l">
              <a:lnSpc>
                <a:spcPct val="115000"/>
              </a:lnSpc>
              <a:buClr>
                <a:schemeClr val="accent2"/>
              </a:buClr>
              <a:buFont typeface="Wingdings" panose="05000000000000000000" pitchFamily="2" charset="2"/>
              <a:buNone/>
            </a:pPr>
            <a:r>
              <a:rPr lang="en-US" altLang="zh-CN" sz="1400" b="1"/>
              <a:t>       void  display ( )</a:t>
            </a:r>
          </a:p>
          <a:p>
            <a:pPr algn="l">
              <a:lnSpc>
                <a:spcPct val="115000"/>
              </a:lnSpc>
              <a:buClr>
                <a:schemeClr val="accent2"/>
              </a:buClr>
              <a:buFont typeface="Wingdings" panose="05000000000000000000" pitchFamily="2" charset="2"/>
              <a:buNone/>
            </a:pPr>
            <a:r>
              <a:rPr lang="en-US" altLang="zh-CN" sz="1400" b="1"/>
              <a:t>          { parent_class :: display ( ) ;   data4.display ( ) ;</a:t>
            </a:r>
          </a:p>
          <a:p>
            <a:pPr algn="l">
              <a:lnSpc>
                <a:spcPct val="115000"/>
              </a:lnSpc>
              <a:buClr>
                <a:schemeClr val="accent2"/>
              </a:buClr>
              <a:buFont typeface="Wingdings" panose="05000000000000000000" pitchFamily="2" charset="2"/>
              <a:buNone/>
            </a:pPr>
            <a:r>
              <a:rPr lang="en-US" altLang="zh-CN" sz="1400" b="1"/>
              <a:t>             cout &lt;&lt; "data3=" &lt;&lt; data3 &lt;&lt; endl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b="1"/>
              <a:t>} ;</a:t>
            </a:r>
          </a:p>
          <a:p>
            <a:pPr algn="l">
              <a:lnSpc>
                <a:spcPct val="115000"/>
              </a:lnSpc>
              <a:buClr>
                <a:schemeClr val="accent2"/>
              </a:buClr>
              <a:buFont typeface="Wingdings" panose="05000000000000000000" pitchFamily="2" charset="2"/>
              <a:buNone/>
            </a:pPr>
            <a:r>
              <a:rPr lang="en-US" altLang="zh-CN" sz="1400"/>
              <a:t>int main ( )</a:t>
            </a:r>
          </a:p>
          <a:p>
            <a:pPr algn="l">
              <a:lnSpc>
                <a:spcPct val="115000"/>
              </a:lnSpc>
              <a:buClr>
                <a:schemeClr val="accent2"/>
              </a:buClr>
              <a:buFont typeface="Wingdings" panose="05000000000000000000" pitchFamily="2" charset="2"/>
              <a:buNone/>
            </a:pPr>
            <a:r>
              <a:rPr lang="en-US" altLang="zh-CN" sz="1400"/>
              <a:t>{ derived_class  d1 ( 17 , 18 , 1 , 2 , -5 ) ;   d1 . inc1 ( ) ;     d1 . display ( ) ;  }</a:t>
            </a:r>
          </a:p>
        </p:txBody>
      </p:sp>
      <p:sp>
        <p:nvSpPr>
          <p:cNvPr id="593924" name="Rectangle 4"/>
          <p:cNvSpPr>
            <a:spLocks noChangeArrowheads="1"/>
          </p:cNvSpPr>
          <p:nvPr/>
        </p:nvSpPr>
        <p:spPr bwMode="auto">
          <a:xfrm>
            <a:off x="495300" y="1530350"/>
            <a:ext cx="8305800" cy="4314825"/>
          </a:xfrm>
          <a:prstGeom prst="rect">
            <a:avLst/>
          </a:prstGeom>
          <a:solidFill>
            <a:srgbClr val="FFD8B1"/>
          </a:solidFill>
          <a:ln w="9525">
            <a:noFill/>
            <a:miter lim="800000"/>
          </a:ln>
          <a:effectLst>
            <a:prstShdw prst="shdw17" dist="71842" dir="2700000">
              <a:srgbClr val="FFD8B1">
                <a:gamma/>
                <a:shade val="60000"/>
                <a:invGamma/>
              </a:srgbClr>
            </a:prstShdw>
          </a:effectLst>
        </p:spPr>
        <p:txBody>
          <a:bodyPr>
            <a:spAutoFit/>
          </a:bodyPr>
          <a:lstStyle/>
          <a:p>
            <a:pPr algn="l">
              <a:lnSpc>
                <a:spcPct val="110000"/>
              </a:lnSpc>
              <a:buClr>
                <a:schemeClr val="accent2"/>
              </a:buClr>
              <a:buFont typeface="Wingdings" panose="05000000000000000000" pitchFamily="2" charset="2"/>
              <a:buNone/>
            </a:pPr>
            <a:r>
              <a:rPr lang="en-US" altLang="zh-CN" sz="1800"/>
              <a:t>class  derived_class : private  parent_class</a:t>
            </a:r>
          </a:p>
          <a:p>
            <a:pPr algn="l">
              <a:lnSpc>
                <a:spcPct val="110000"/>
              </a:lnSpc>
              <a:buClr>
                <a:schemeClr val="accent2"/>
              </a:buClr>
              <a:buFont typeface="Wingdings" panose="05000000000000000000" pitchFamily="2" charset="2"/>
              <a:buNone/>
            </a:pPr>
            <a:r>
              <a:rPr lang="en-US" altLang="zh-CN" sz="1800"/>
              <a:t>{     int  data3 ;</a:t>
            </a:r>
          </a:p>
          <a:p>
            <a:pPr algn="l">
              <a:lnSpc>
                <a:spcPct val="110000"/>
              </a:lnSpc>
              <a:buClr>
                <a:schemeClr val="accent2"/>
              </a:buClr>
              <a:buFont typeface="Wingdings" panose="05000000000000000000" pitchFamily="2" charset="2"/>
              <a:buNone/>
            </a:pPr>
            <a:r>
              <a:rPr lang="en-US" altLang="zh-CN" sz="1800"/>
              <a:t>       parent_class  data4 ;</a:t>
            </a:r>
          </a:p>
          <a:p>
            <a:pPr algn="l">
              <a:lnSpc>
                <a:spcPct val="110000"/>
              </a:lnSpc>
              <a:buClr>
                <a:schemeClr val="accent2"/>
              </a:buClr>
              <a:buFont typeface="Wingdings" panose="05000000000000000000" pitchFamily="2" charset="2"/>
              <a:buNone/>
            </a:pPr>
            <a:r>
              <a:rPr lang="en-US" altLang="zh-CN" sz="1800"/>
              <a:t>   public:</a:t>
            </a:r>
          </a:p>
          <a:p>
            <a:pPr algn="l">
              <a:lnSpc>
                <a:spcPct val="110000"/>
              </a:lnSpc>
              <a:buClr>
                <a:schemeClr val="accent2"/>
              </a:buClr>
              <a:buFont typeface="Wingdings" panose="05000000000000000000" pitchFamily="2" charset="2"/>
              <a:buNone/>
            </a:pPr>
            <a:r>
              <a:rPr lang="en-US" altLang="zh-CN" sz="1800"/>
              <a:t>       derived_class (int  p1 , int  p2 , int  p3 , int  p4 , int  p5 )</a:t>
            </a:r>
          </a:p>
          <a:p>
            <a:pPr algn="l">
              <a:lnSpc>
                <a:spcPct val="110000"/>
              </a:lnSpc>
              <a:buClr>
                <a:schemeClr val="accent2"/>
              </a:buClr>
              <a:buFont typeface="Wingdings" panose="05000000000000000000" pitchFamily="2" charset="2"/>
              <a:buNone/>
            </a:pPr>
            <a:r>
              <a:rPr lang="en-US" altLang="zh-CN" sz="1800"/>
              <a:t>	: parent_class ( p1 , p2 ) , data4 ( p3 , p4 )</a:t>
            </a:r>
          </a:p>
          <a:p>
            <a:pPr algn="l">
              <a:lnSpc>
                <a:spcPct val="110000"/>
              </a:lnSpc>
              <a:buClr>
                <a:schemeClr val="accent2"/>
              </a:buClr>
              <a:buFont typeface="Wingdings" panose="05000000000000000000" pitchFamily="2" charset="2"/>
              <a:buNone/>
            </a:pPr>
            <a:r>
              <a:rPr lang="en-US" altLang="zh-CN" sz="1800"/>
              <a:t>          { data3 = p5 ; }</a:t>
            </a:r>
          </a:p>
          <a:p>
            <a:pPr algn="l">
              <a:lnSpc>
                <a:spcPct val="110000"/>
              </a:lnSpc>
              <a:buClr>
                <a:schemeClr val="accent2"/>
              </a:buClr>
              <a:buFont typeface="Wingdings" panose="05000000000000000000" pitchFamily="2" charset="2"/>
              <a:buNone/>
            </a:pPr>
            <a:r>
              <a:rPr lang="en-US" altLang="zh-CN" sz="1800"/>
              <a:t>       int  inc1 ( ) { return  parent_class :: inc1 ( ) ; }</a:t>
            </a:r>
          </a:p>
          <a:p>
            <a:pPr algn="l">
              <a:lnSpc>
                <a:spcPct val="110000"/>
              </a:lnSpc>
              <a:buClr>
                <a:schemeClr val="accent2"/>
              </a:buClr>
              <a:buFont typeface="Wingdings" panose="05000000000000000000" pitchFamily="2" charset="2"/>
              <a:buNone/>
            </a:pPr>
            <a:r>
              <a:rPr lang="en-US" altLang="zh-CN" sz="1800"/>
              <a:t>       int  inc3 ( ) { return  ++ data3 ; }</a:t>
            </a:r>
          </a:p>
          <a:p>
            <a:pPr algn="l">
              <a:lnSpc>
                <a:spcPct val="110000"/>
              </a:lnSpc>
              <a:buClr>
                <a:schemeClr val="accent2"/>
              </a:buClr>
              <a:buFont typeface="Wingdings" panose="05000000000000000000" pitchFamily="2" charset="2"/>
              <a:buNone/>
            </a:pPr>
            <a:r>
              <a:rPr lang="en-US" altLang="zh-CN" sz="1800"/>
              <a:t>       void  display ( )</a:t>
            </a:r>
          </a:p>
          <a:p>
            <a:pPr algn="l">
              <a:lnSpc>
                <a:spcPct val="110000"/>
              </a:lnSpc>
              <a:buClr>
                <a:schemeClr val="accent2"/>
              </a:buClr>
              <a:buFont typeface="Wingdings" panose="05000000000000000000" pitchFamily="2" charset="2"/>
              <a:buNone/>
            </a:pPr>
            <a:r>
              <a:rPr lang="en-US" altLang="zh-CN" sz="1800"/>
              <a:t>          { parent_class :: display ( ) ;   data4.display ( ) ;</a:t>
            </a:r>
          </a:p>
          <a:p>
            <a:pPr algn="l">
              <a:lnSpc>
                <a:spcPct val="110000"/>
              </a:lnSpc>
              <a:buClr>
                <a:schemeClr val="accent2"/>
              </a:buClr>
              <a:buFont typeface="Wingdings" panose="05000000000000000000" pitchFamily="2" charset="2"/>
              <a:buNone/>
            </a:pPr>
            <a:r>
              <a:rPr lang="en-US" altLang="zh-CN" sz="1800"/>
              <a:t>             </a:t>
            </a:r>
            <a:r>
              <a:rPr lang="en-US" altLang="zh-CN" sz="1800" b="1">
                <a:solidFill>
                  <a:srgbClr val="0000FF"/>
                </a:solidFill>
              </a:rPr>
              <a:t>cout &lt;&lt; "data3=" &lt;&lt; data3 &lt;&lt; endl</a:t>
            </a:r>
            <a:r>
              <a:rPr lang="en-US" altLang="zh-CN" sz="1800"/>
              <a:t> ;</a:t>
            </a:r>
          </a:p>
          <a:p>
            <a:pPr algn="l">
              <a:lnSpc>
                <a:spcPct val="110000"/>
              </a:lnSpc>
              <a:buClr>
                <a:schemeClr val="accent2"/>
              </a:buClr>
              <a:buFont typeface="Wingdings" panose="05000000000000000000" pitchFamily="2" charset="2"/>
              <a:buNone/>
            </a:pPr>
            <a:r>
              <a:rPr lang="en-US" altLang="zh-CN" sz="1800"/>
              <a:t>          }</a:t>
            </a:r>
          </a:p>
          <a:p>
            <a:pPr algn="l">
              <a:lnSpc>
                <a:spcPct val="110000"/>
              </a:lnSpc>
              <a:buClr>
                <a:schemeClr val="accent2"/>
              </a:buClr>
              <a:buFont typeface="Wingdings" panose="05000000000000000000" pitchFamily="2" charset="2"/>
              <a:buNone/>
            </a:pPr>
            <a:r>
              <a:rPr lang="en-US" altLang="zh-CN" sz="1800"/>
              <a:t>} ;</a:t>
            </a:r>
          </a:p>
        </p:txBody>
      </p:sp>
      <p:sp>
        <p:nvSpPr>
          <p:cNvPr id="593925" name="AutoShape 5"/>
          <p:cNvSpPr/>
          <p:nvPr/>
        </p:nvSpPr>
        <p:spPr bwMode="auto">
          <a:xfrm>
            <a:off x="6096000" y="2949575"/>
            <a:ext cx="2286000" cy="609600"/>
          </a:xfrm>
          <a:prstGeom prst="borderCallout2">
            <a:avLst>
              <a:gd name="adj1" fmla="val 18750"/>
              <a:gd name="adj2" fmla="val -3333"/>
              <a:gd name="adj3" fmla="val 18750"/>
              <a:gd name="adj4" fmla="val -23472"/>
              <a:gd name="adj5" fmla="val 326824"/>
              <a:gd name="adj6" fmla="val -8805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输出自身数据成员</a:t>
            </a:r>
          </a:p>
        </p:txBody>
      </p:sp>
      <p:sp>
        <p:nvSpPr>
          <p:cNvPr id="593926"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3928"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3948" name="Group 28"/>
          <p:cNvGrpSpPr/>
          <p:nvPr/>
        </p:nvGrpSpPr>
        <p:grpSpPr bwMode="auto">
          <a:xfrm>
            <a:off x="3235325" y="5334000"/>
            <a:ext cx="5832475" cy="1447800"/>
            <a:chOff x="2038" y="3408"/>
            <a:chExt cx="3674" cy="912"/>
          </a:xfrm>
        </p:grpSpPr>
        <p:sp>
          <p:nvSpPr>
            <p:cNvPr id="593949" name="Rectangle 29"/>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3950" name="Rectangle 30"/>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3951" name="Rectangle 31"/>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3952" name="Line 32"/>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3953" name="Rectangle 33"/>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solidFill>
                    <a:srgbClr val="0000FF"/>
                  </a:solidFill>
                  <a:effectLst>
                    <a:outerShdw blurRad="38100" dist="38100" dir="2700000" algn="tl">
                      <a:srgbClr val="000000"/>
                    </a:outerShdw>
                  </a:effectLst>
                </a:rPr>
                <a:t>data3</a:t>
              </a:r>
            </a:p>
          </p:txBody>
        </p:sp>
        <p:sp>
          <p:nvSpPr>
            <p:cNvPr id="593954" name="Rectangle 34"/>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3955" name="Rectangle 35"/>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3956" name="Rectangle 36"/>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3925"/>
                                        </p:tgtEl>
                                        <p:attrNameLst>
                                          <p:attrName>style.visibility</p:attrName>
                                        </p:attrNameLst>
                                      </p:cBhvr>
                                      <p:to>
                                        <p:strVal val="visible"/>
                                      </p:to>
                                    </p:set>
                                    <p:animEffect transition="in" filter="barn(outHorizontal)">
                                      <p:cBhvr>
                                        <p:cTn id="7" dur="500"/>
                                        <p:tgtEl>
                                          <p:spTgt spid="593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5"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ext Box 2"/>
          <p:cNvSpPr txBox="1">
            <a:spLocks noChangeArrowheads="1"/>
          </p:cNvSpPr>
          <p:nvPr/>
        </p:nvSpPr>
        <p:spPr bwMode="auto">
          <a:xfrm>
            <a:off x="609600" y="152400"/>
            <a:ext cx="8001000" cy="6266524"/>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dirty="0"/>
              <a:t>#include&lt;iostream&gt;</a:t>
            </a:r>
          </a:p>
          <a:p>
            <a:pPr algn="l">
              <a:lnSpc>
                <a:spcPct val="115000"/>
              </a:lnSpc>
              <a:buClr>
                <a:schemeClr val="accent2"/>
              </a:buClr>
              <a:buFont typeface="Wingdings" panose="05000000000000000000" pitchFamily="2" charset="2"/>
              <a:buNone/>
            </a:pPr>
            <a:r>
              <a:rPr lang="en-US" altLang="zh-CN" sz="1400" dirty="0"/>
              <a:t>using namespace std ;</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data1 , data2 ;</a:t>
            </a:r>
          </a:p>
          <a:p>
            <a:pPr algn="l">
              <a:lnSpc>
                <a:spcPct val="115000"/>
              </a:lnSpc>
              <a:buClr>
                <a:schemeClr val="accent2"/>
              </a:buClr>
              <a:buFont typeface="Wingdings" panose="05000000000000000000" pitchFamily="2" charset="2"/>
              <a:buNone/>
            </a:pPr>
            <a:r>
              <a:rPr lang="en-US" altLang="zh-CN" sz="1400" dirty="0"/>
              <a:t>   public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 int  p1 , int  p2 ) { data1 = p1; data2 = p2; }</a:t>
            </a:r>
          </a:p>
          <a:p>
            <a:pPr algn="l">
              <a:lnSpc>
                <a:spcPct val="115000"/>
              </a:lnSpc>
              <a:buClr>
                <a:schemeClr val="accent2"/>
              </a:buClr>
              <a:buFont typeface="Wingdings" panose="05000000000000000000" pitchFamily="2" charset="2"/>
              <a:buNone/>
            </a:pPr>
            <a:r>
              <a:rPr lang="en-US" altLang="zh-CN" sz="1400" dirty="0"/>
              <a:t>       int  inc1 () { return  ++ data1; }</a:t>
            </a:r>
          </a:p>
          <a:p>
            <a:pPr algn="l">
              <a:lnSpc>
                <a:spcPct val="115000"/>
              </a:lnSpc>
              <a:buClr>
                <a:schemeClr val="accent2"/>
              </a:buClr>
              <a:buFont typeface="Wingdings" panose="05000000000000000000" pitchFamily="2" charset="2"/>
              <a:buNone/>
            </a:pPr>
            <a:r>
              <a:rPr lang="en-US" altLang="zh-CN" sz="1400" dirty="0"/>
              <a:t>       int  inc2 () { return  ++ data2 ; }</a:t>
            </a:r>
          </a:p>
          <a:p>
            <a:pPr algn="l">
              <a:lnSpc>
                <a:spcPct val="115000"/>
              </a:lnSpc>
              <a:buClr>
                <a:schemeClr val="accent2"/>
              </a:buClr>
              <a:buFont typeface="Wingdings" panose="05000000000000000000" pitchFamily="2" charset="2"/>
              <a:buNone/>
            </a:pPr>
            <a:r>
              <a:rPr lang="en-US" altLang="zh-CN" sz="1400" dirty="0"/>
              <a:t>       void  display  ()  {</a:t>
            </a:r>
            <a:r>
              <a:rPr lang="en-US" altLang="zh-CN" sz="1400" dirty="0" err="1"/>
              <a:t>cout</a:t>
            </a:r>
            <a:r>
              <a:rPr lang="en-US" altLang="zh-CN" sz="1400" dirty="0"/>
              <a:t> &lt;&lt; "data1=" &lt;&lt; data1 &lt;&lt; ", data2=" &lt;&lt; data2 &lt;&lt; </a:t>
            </a:r>
            <a:r>
              <a:rPr lang="en-US" altLang="zh-CN" sz="1400" dirty="0" err="1"/>
              <a:t>endl</a:t>
            </a:r>
            <a:r>
              <a:rPr lang="en-US" altLang="zh-CN" sz="1400" dirty="0"/>
              <a:t> ; }</a:t>
            </a:r>
          </a:p>
          <a:p>
            <a:pPr algn="l">
              <a:lnSpc>
                <a:spcPct val="115000"/>
              </a:lnSpc>
              <a:buClr>
                <a:schemeClr val="accent2"/>
              </a:buClr>
              <a:buFont typeface="Wingdings" panose="05000000000000000000" pitchFamily="2" charset="2"/>
              <a:buNone/>
            </a:pPr>
            <a:r>
              <a:rPr lang="en-US" altLang="zh-CN" sz="1400" dirty="0"/>
              <a:t>};</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derived_class</a:t>
            </a:r>
            <a:r>
              <a:rPr lang="en-US" altLang="zh-CN" sz="1400" dirty="0"/>
              <a:t> : private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data3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data4 ;</a:t>
            </a:r>
          </a:p>
          <a:p>
            <a:pPr algn="l">
              <a:lnSpc>
                <a:spcPct val="115000"/>
              </a:lnSpc>
              <a:buClr>
                <a:schemeClr val="accent2"/>
              </a:buClr>
              <a:buFont typeface="Wingdings" panose="05000000000000000000" pitchFamily="2" charset="2"/>
              <a:buNone/>
            </a:pPr>
            <a:r>
              <a:rPr lang="en-US" altLang="zh-CN" sz="1400" dirty="0"/>
              <a:t>   public:</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derived_class</a:t>
            </a:r>
            <a:r>
              <a:rPr lang="en-US" altLang="zh-CN" sz="1400" dirty="0"/>
              <a:t> ( int  p1 , int  p2 , int  p3 , int  p4 , int  p5 ): </a:t>
            </a:r>
            <a:r>
              <a:rPr lang="en-US" altLang="zh-CN" sz="1400" dirty="0" err="1"/>
              <a:t>parent_class</a:t>
            </a:r>
            <a:r>
              <a:rPr lang="en-US" altLang="zh-CN" sz="1400" dirty="0"/>
              <a:t> ( p1 , p2 ) , data4 ( p3 , p4 )</a:t>
            </a:r>
          </a:p>
          <a:p>
            <a:pPr algn="l">
              <a:lnSpc>
                <a:spcPct val="115000"/>
              </a:lnSpc>
              <a:buClr>
                <a:schemeClr val="accent2"/>
              </a:buClr>
              <a:buFont typeface="Wingdings" panose="05000000000000000000" pitchFamily="2" charset="2"/>
              <a:buNone/>
            </a:pPr>
            <a:r>
              <a:rPr lang="en-US" altLang="zh-CN" sz="1400" dirty="0"/>
              <a:t>           { data3 = p5 ; }</a:t>
            </a:r>
          </a:p>
          <a:p>
            <a:pPr algn="l">
              <a:lnSpc>
                <a:spcPct val="115000"/>
              </a:lnSpc>
              <a:buClr>
                <a:schemeClr val="accent2"/>
              </a:buClr>
              <a:buFont typeface="Wingdings" panose="05000000000000000000" pitchFamily="2" charset="2"/>
              <a:buNone/>
            </a:pPr>
            <a:r>
              <a:rPr lang="en-US" altLang="zh-CN" sz="1400" dirty="0"/>
              <a:t>       int  inc1 ( ) { return  </a:t>
            </a:r>
            <a:r>
              <a:rPr lang="en-US" altLang="zh-CN" sz="1400" dirty="0" err="1"/>
              <a:t>parent_class</a:t>
            </a:r>
            <a:r>
              <a:rPr lang="en-US" altLang="zh-CN" sz="1400" dirty="0"/>
              <a:t> :: inc1 ( ) ; }</a:t>
            </a:r>
          </a:p>
          <a:p>
            <a:pPr algn="l">
              <a:lnSpc>
                <a:spcPct val="115000"/>
              </a:lnSpc>
              <a:buClr>
                <a:schemeClr val="accent2"/>
              </a:buClr>
              <a:buFont typeface="Wingdings" panose="05000000000000000000" pitchFamily="2" charset="2"/>
              <a:buNone/>
            </a:pPr>
            <a:r>
              <a:rPr lang="en-US" altLang="zh-CN" sz="1400" dirty="0"/>
              <a:t>       int  inc3 ( ) { return  ++ data3 ; }</a:t>
            </a:r>
          </a:p>
          <a:p>
            <a:pPr algn="l">
              <a:lnSpc>
                <a:spcPct val="115000"/>
              </a:lnSpc>
              <a:buClr>
                <a:schemeClr val="accent2"/>
              </a:buClr>
              <a:buFont typeface="Wingdings" panose="05000000000000000000" pitchFamily="2" charset="2"/>
              <a:buNone/>
            </a:pPr>
            <a:r>
              <a:rPr lang="en-US" altLang="zh-CN" sz="1400" dirty="0"/>
              <a:t>       void  display ( )</a:t>
            </a:r>
          </a:p>
          <a:p>
            <a:pPr algn="l">
              <a:lnSpc>
                <a:spcPct val="115000"/>
              </a:lnSpc>
              <a:buClr>
                <a:schemeClr val="accent2"/>
              </a:buClr>
              <a:buFont typeface="Wingdings" panose="05000000000000000000" pitchFamily="2" charset="2"/>
              <a:buNone/>
            </a:pPr>
            <a:r>
              <a:rPr lang="en-US" altLang="zh-CN" sz="1400" dirty="0"/>
              <a:t>          { </a:t>
            </a:r>
            <a:r>
              <a:rPr lang="en-US" altLang="zh-CN" sz="1400" dirty="0" err="1"/>
              <a:t>parent_class</a:t>
            </a:r>
            <a:r>
              <a:rPr lang="en-US" altLang="zh-CN" sz="1400" dirty="0"/>
              <a:t> :: display ( ) ;   data4.display (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cout</a:t>
            </a:r>
            <a:r>
              <a:rPr lang="en-US" altLang="zh-CN" sz="1400" dirty="0"/>
              <a:t> &lt;&lt; "data3=" &lt;&lt; data3 &lt;&lt; </a:t>
            </a:r>
            <a:r>
              <a:rPr lang="en-US" altLang="zh-CN" sz="1400" dirty="0" err="1"/>
              <a:t>endl</a:t>
            </a: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b="1" dirty="0"/>
              <a:t>int main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d1 ( 17 , 18 , 1 , 2 , -5 ) ;   d1 . inc1 ( ) ;     d1 . display ( ) ;  }</a:t>
            </a:r>
          </a:p>
        </p:txBody>
      </p:sp>
      <p:sp>
        <p:nvSpPr>
          <p:cNvPr id="594948" name="Rectangle 4"/>
          <p:cNvSpPr>
            <a:spLocks noChangeArrowheads="1"/>
          </p:cNvSpPr>
          <p:nvPr/>
        </p:nvSpPr>
        <p:spPr bwMode="auto">
          <a:xfrm>
            <a:off x="685800" y="4724400"/>
            <a:ext cx="4572000" cy="1604963"/>
          </a:xfrm>
          <a:prstGeom prst="rect">
            <a:avLst/>
          </a:prstGeom>
          <a:solidFill>
            <a:srgbClr val="FFCCFF"/>
          </a:solidFill>
          <a:ln w="9525">
            <a:noFill/>
            <a:miter lim="800000"/>
          </a:ln>
          <a:effectLst>
            <a:prstShdw prst="shdw17" dist="71842" dir="2700000">
              <a:srgbClr val="FFCCFF">
                <a:gamma/>
                <a:shade val="60000"/>
                <a:invGamma/>
              </a:srgbClr>
            </a:prstShdw>
          </a:effectLst>
        </p:spPr>
        <p:txBody>
          <a:bodyPr>
            <a:spAutoFit/>
          </a:bodyPr>
          <a:lstStyle/>
          <a:p>
            <a:pPr algn="l">
              <a:lnSpc>
                <a:spcPct val="70000"/>
              </a:lnSpc>
              <a:spcBef>
                <a:spcPct val="50000"/>
              </a:spcBef>
              <a:buClr>
                <a:schemeClr val="accent2"/>
              </a:buClr>
              <a:buFont typeface="Wingdings" panose="05000000000000000000" pitchFamily="2" charset="2"/>
              <a:buNone/>
            </a:pPr>
            <a:r>
              <a:rPr lang="en-US" altLang="zh-CN" sz="1800"/>
              <a:t>int main ( )</a:t>
            </a:r>
          </a:p>
          <a:p>
            <a:pPr algn="l">
              <a:lnSpc>
                <a:spcPct val="70000"/>
              </a:lnSpc>
              <a:spcBef>
                <a:spcPct val="50000"/>
              </a:spcBef>
              <a:buClr>
                <a:schemeClr val="accent2"/>
              </a:buClr>
              <a:buFont typeface="Wingdings" panose="05000000000000000000" pitchFamily="2" charset="2"/>
              <a:buNone/>
            </a:pPr>
            <a:r>
              <a:rPr lang="en-US" altLang="zh-CN" sz="1800"/>
              <a:t>{ derived_class  d1 ( 17 , 18 , 1 , 2 , -5 ) ;   </a:t>
            </a:r>
          </a:p>
          <a:p>
            <a:pPr algn="l">
              <a:lnSpc>
                <a:spcPct val="70000"/>
              </a:lnSpc>
              <a:spcBef>
                <a:spcPct val="50000"/>
              </a:spcBef>
              <a:buClr>
                <a:schemeClr val="accent2"/>
              </a:buClr>
              <a:buFont typeface="Wingdings" panose="05000000000000000000" pitchFamily="2" charset="2"/>
              <a:buNone/>
            </a:pPr>
            <a:r>
              <a:rPr lang="en-US" altLang="zh-CN" sz="1800"/>
              <a:t>   d1 . inc1 ( ) ;</a:t>
            </a:r>
          </a:p>
          <a:p>
            <a:pPr algn="l">
              <a:lnSpc>
                <a:spcPct val="70000"/>
              </a:lnSpc>
              <a:spcBef>
                <a:spcPct val="50000"/>
              </a:spcBef>
              <a:buClr>
                <a:schemeClr val="accent2"/>
              </a:buClr>
              <a:buFont typeface="Wingdings" panose="05000000000000000000" pitchFamily="2" charset="2"/>
              <a:buNone/>
            </a:pPr>
            <a:r>
              <a:rPr lang="en-US" altLang="zh-CN" sz="1800"/>
              <a:t>   d1 . display ( ) ;</a:t>
            </a:r>
          </a:p>
          <a:p>
            <a:pPr algn="l">
              <a:lnSpc>
                <a:spcPct val="70000"/>
              </a:lnSpc>
              <a:spcBef>
                <a:spcPct val="50000"/>
              </a:spcBef>
              <a:buClr>
                <a:schemeClr val="accent2"/>
              </a:buClr>
              <a:buFont typeface="Wingdings" panose="05000000000000000000" pitchFamily="2" charset="2"/>
              <a:buNone/>
            </a:pPr>
            <a:r>
              <a:rPr lang="en-US" altLang="zh-CN" sz="1800"/>
              <a:t>}</a:t>
            </a:r>
          </a:p>
        </p:txBody>
      </p:sp>
      <p:sp>
        <p:nvSpPr>
          <p:cNvPr id="594949"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800">
                <a:solidFill>
                  <a:schemeClr val="bg1"/>
                </a:solidFill>
                <a:latin typeface="宋体" panose="02010600030101010101" pitchFamily="2" charset="-122"/>
              </a:rPr>
              <a:t>8.3  </a:t>
            </a:r>
            <a:r>
              <a:rPr lang="zh-CN" altLang="en-US" sz="800">
                <a:solidFill>
                  <a:schemeClr val="bg1"/>
                </a:solidFill>
                <a:latin typeface="宋体" panose="02010600030101010101" pitchFamily="2" charset="-122"/>
              </a:rPr>
              <a:t>基类的初始化</a:t>
            </a:r>
            <a:endParaRPr lang="zh-CN" altLang="en-US" sz="800">
              <a:solidFill>
                <a:schemeClr val="bg1"/>
              </a:solidFill>
            </a:endParaRPr>
          </a:p>
        </p:txBody>
      </p:sp>
      <p:sp>
        <p:nvSpPr>
          <p:cNvPr id="594951" name="Rectangle 7"/>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4971" name="Group 27"/>
          <p:cNvGrpSpPr/>
          <p:nvPr/>
        </p:nvGrpSpPr>
        <p:grpSpPr bwMode="auto">
          <a:xfrm>
            <a:off x="3235325" y="5334000"/>
            <a:ext cx="5832475" cy="1447800"/>
            <a:chOff x="2038" y="3408"/>
            <a:chExt cx="3674" cy="912"/>
          </a:xfrm>
        </p:grpSpPr>
        <p:sp>
          <p:nvSpPr>
            <p:cNvPr id="594972" name="Rectangle 28"/>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4973" name="Rectangle 29"/>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4974" name="Rectangle 30"/>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4975" name="Line 31"/>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4976" name="Rectangle 32"/>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94977" name="Rectangle 33"/>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4978" name="Rectangle 34"/>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4979" name="Rectangle 35"/>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4948"/>
                                        </p:tgtEl>
                                        <p:attrNameLst>
                                          <p:attrName>style.visibility</p:attrName>
                                        </p:attrNameLst>
                                      </p:cBhvr>
                                      <p:to>
                                        <p:strVal val="visible"/>
                                      </p:to>
                                    </p:set>
                                    <p:anim calcmode="lin" valueType="num">
                                      <p:cBhvr>
                                        <p:cTn id="7" dur="500" fill="hold"/>
                                        <p:tgtEl>
                                          <p:spTgt spid="594948"/>
                                        </p:tgtEl>
                                        <p:attrNameLst>
                                          <p:attrName>ppt_w</p:attrName>
                                        </p:attrNameLst>
                                      </p:cBhvr>
                                      <p:tavLst>
                                        <p:tav tm="0">
                                          <p:val>
                                            <p:fltVal val="0"/>
                                          </p:val>
                                        </p:tav>
                                        <p:tav tm="100000">
                                          <p:val>
                                            <p:strVal val="#ppt_w"/>
                                          </p:val>
                                        </p:tav>
                                      </p:tavLst>
                                    </p:anim>
                                    <p:anim calcmode="lin" valueType="num">
                                      <p:cBhvr>
                                        <p:cTn id="8" dur="500" fill="hold"/>
                                        <p:tgtEl>
                                          <p:spTgt spid="5949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8"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ext Box 2"/>
          <p:cNvSpPr txBox="1">
            <a:spLocks noChangeArrowheads="1"/>
          </p:cNvSpPr>
          <p:nvPr/>
        </p:nvSpPr>
        <p:spPr bwMode="auto">
          <a:xfrm>
            <a:off x="609600" y="152400"/>
            <a:ext cx="8153400" cy="6266524"/>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dirty="0"/>
              <a:t>#include&lt;iostream&gt;</a:t>
            </a:r>
          </a:p>
          <a:p>
            <a:pPr algn="l">
              <a:lnSpc>
                <a:spcPct val="115000"/>
              </a:lnSpc>
              <a:buClr>
                <a:schemeClr val="accent2"/>
              </a:buClr>
              <a:buFont typeface="Wingdings" panose="05000000000000000000" pitchFamily="2" charset="2"/>
              <a:buNone/>
            </a:pPr>
            <a:r>
              <a:rPr lang="en-US" altLang="zh-CN" sz="1400" dirty="0"/>
              <a:t>using namespace std ;</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data1 , data2 ;</a:t>
            </a:r>
          </a:p>
          <a:p>
            <a:pPr algn="l">
              <a:lnSpc>
                <a:spcPct val="115000"/>
              </a:lnSpc>
              <a:buClr>
                <a:schemeClr val="accent2"/>
              </a:buClr>
              <a:buFont typeface="Wingdings" panose="05000000000000000000" pitchFamily="2" charset="2"/>
              <a:buNone/>
            </a:pPr>
            <a:r>
              <a:rPr lang="en-US" altLang="zh-CN" sz="1400" dirty="0"/>
              <a:t>   public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 int  p1 , int  p2 ) { data1 = p1; data2 = p2; }</a:t>
            </a:r>
          </a:p>
          <a:p>
            <a:pPr algn="l">
              <a:lnSpc>
                <a:spcPct val="115000"/>
              </a:lnSpc>
              <a:buClr>
                <a:schemeClr val="accent2"/>
              </a:buClr>
              <a:buFont typeface="Wingdings" panose="05000000000000000000" pitchFamily="2" charset="2"/>
              <a:buNone/>
            </a:pPr>
            <a:r>
              <a:rPr lang="en-US" altLang="zh-CN" sz="1400" dirty="0"/>
              <a:t>       int  inc1 () { return  ++ data1; }</a:t>
            </a:r>
          </a:p>
          <a:p>
            <a:pPr algn="l">
              <a:lnSpc>
                <a:spcPct val="115000"/>
              </a:lnSpc>
              <a:buClr>
                <a:schemeClr val="accent2"/>
              </a:buClr>
              <a:buFont typeface="Wingdings" panose="05000000000000000000" pitchFamily="2" charset="2"/>
              <a:buNone/>
            </a:pPr>
            <a:r>
              <a:rPr lang="en-US" altLang="zh-CN" sz="1400" dirty="0"/>
              <a:t>       int  inc2 () { return  ++ data2 ; }</a:t>
            </a:r>
          </a:p>
          <a:p>
            <a:pPr algn="l">
              <a:lnSpc>
                <a:spcPct val="115000"/>
              </a:lnSpc>
              <a:buClr>
                <a:schemeClr val="accent2"/>
              </a:buClr>
              <a:buFont typeface="Wingdings" panose="05000000000000000000" pitchFamily="2" charset="2"/>
              <a:buNone/>
            </a:pPr>
            <a:r>
              <a:rPr lang="en-US" altLang="zh-CN" sz="1400" dirty="0"/>
              <a:t>       void  display  ()  {</a:t>
            </a:r>
            <a:r>
              <a:rPr lang="en-US" altLang="zh-CN" sz="1400" dirty="0" err="1"/>
              <a:t>cout</a:t>
            </a:r>
            <a:r>
              <a:rPr lang="en-US" altLang="zh-CN" sz="1400" dirty="0"/>
              <a:t> &lt;&lt; "data1=" &lt;&lt; data1 &lt;&lt; ", data2=" &lt;&lt; data2 &lt;&lt; </a:t>
            </a:r>
            <a:r>
              <a:rPr lang="en-US" altLang="zh-CN" sz="1400" dirty="0" err="1"/>
              <a:t>endl</a:t>
            </a:r>
            <a:r>
              <a:rPr lang="en-US" altLang="zh-CN" sz="1400" dirty="0"/>
              <a:t> ; }</a:t>
            </a:r>
          </a:p>
          <a:p>
            <a:pPr algn="l">
              <a:lnSpc>
                <a:spcPct val="115000"/>
              </a:lnSpc>
              <a:buClr>
                <a:schemeClr val="accent2"/>
              </a:buClr>
              <a:buFont typeface="Wingdings" panose="05000000000000000000" pitchFamily="2" charset="2"/>
              <a:buNone/>
            </a:pPr>
            <a:r>
              <a:rPr lang="en-US" altLang="zh-CN" sz="1400" dirty="0"/>
              <a:t>};</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derived_class</a:t>
            </a:r>
            <a:r>
              <a:rPr lang="en-US" altLang="zh-CN" sz="1400" dirty="0"/>
              <a:t> : private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data3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data4 ;</a:t>
            </a:r>
          </a:p>
          <a:p>
            <a:pPr algn="l">
              <a:lnSpc>
                <a:spcPct val="115000"/>
              </a:lnSpc>
              <a:buClr>
                <a:schemeClr val="accent2"/>
              </a:buClr>
              <a:buFont typeface="Wingdings" panose="05000000000000000000" pitchFamily="2" charset="2"/>
              <a:buNone/>
            </a:pPr>
            <a:r>
              <a:rPr lang="en-US" altLang="zh-CN" sz="1400" dirty="0"/>
              <a:t>   public:</a:t>
            </a:r>
          </a:p>
          <a:p>
            <a:pPr algn="l">
              <a:lnSpc>
                <a:spcPct val="115000"/>
              </a:lnSpc>
              <a:buClr>
                <a:schemeClr val="accent2"/>
              </a:buClr>
              <a:buFont typeface="Wingdings" panose="05000000000000000000" pitchFamily="2" charset="2"/>
              <a:buNone/>
            </a:pPr>
            <a:r>
              <a:rPr lang="en-US" altLang="zh-CN" sz="1400" dirty="0"/>
              <a:t>       </a:t>
            </a:r>
            <a:r>
              <a:rPr lang="en-US" altLang="zh-CN" sz="1400" b="1" dirty="0" err="1">
                <a:solidFill>
                  <a:srgbClr val="0000FF"/>
                </a:solidFill>
              </a:rPr>
              <a:t>derived_class</a:t>
            </a:r>
            <a:r>
              <a:rPr lang="en-US" altLang="zh-CN" sz="1400" b="1" dirty="0">
                <a:solidFill>
                  <a:srgbClr val="0000FF"/>
                </a:solidFill>
              </a:rPr>
              <a:t> ( int  p1 , int  p2 , int  p3 , int  p4 , int  p5 ): </a:t>
            </a:r>
            <a:r>
              <a:rPr lang="en-US" altLang="zh-CN" sz="1400" b="1" dirty="0" err="1">
                <a:solidFill>
                  <a:srgbClr val="0000FF"/>
                </a:solidFill>
              </a:rPr>
              <a:t>parent_class</a:t>
            </a:r>
            <a:r>
              <a:rPr lang="en-US" altLang="zh-CN" sz="1400" b="1" dirty="0">
                <a:solidFill>
                  <a:srgbClr val="0000FF"/>
                </a:solidFill>
              </a:rPr>
              <a:t> ( p1 , p2 ) , data4 ( p3 , p4 )</a:t>
            </a:r>
          </a:p>
          <a:p>
            <a:pPr algn="l">
              <a:lnSpc>
                <a:spcPct val="115000"/>
              </a:lnSpc>
              <a:buClr>
                <a:schemeClr val="accent2"/>
              </a:buClr>
              <a:buFont typeface="Wingdings" panose="05000000000000000000" pitchFamily="2" charset="2"/>
              <a:buNone/>
            </a:pPr>
            <a:r>
              <a:rPr lang="en-US" altLang="zh-CN" sz="1400" b="1" dirty="0">
                <a:solidFill>
                  <a:srgbClr val="0000FF"/>
                </a:solidFill>
              </a:rPr>
              <a:t>           { data3 = p5 ; }</a:t>
            </a:r>
          </a:p>
          <a:p>
            <a:pPr algn="l">
              <a:lnSpc>
                <a:spcPct val="115000"/>
              </a:lnSpc>
              <a:buClr>
                <a:schemeClr val="accent2"/>
              </a:buClr>
              <a:buFont typeface="Wingdings" panose="05000000000000000000" pitchFamily="2" charset="2"/>
              <a:buNone/>
            </a:pPr>
            <a:r>
              <a:rPr lang="en-US" altLang="zh-CN" sz="1400" dirty="0"/>
              <a:t>       int  inc1 ( ) { return  </a:t>
            </a:r>
            <a:r>
              <a:rPr lang="en-US" altLang="zh-CN" sz="1400" dirty="0" err="1"/>
              <a:t>parent_class</a:t>
            </a:r>
            <a:r>
              <a:rPr lang="en-US" altLang="zh-CN" sz="1400" dirty="0"/>
              <a:t> :: inc1 ( ) ; }</a:t>
            </a:r>
          </a:p>
          <a:p>
            <a:pPr algn="l">
              <a:lnSpc>
                <a:spcPct val="115000"/>
              </a:lnSpc>
              <a:buClr>
                <a:schemeClr val="accent2"/>
              </a:buClr>
              <a:buFont typeface="Wingdings" panose="05000000000000000000" pitchFamily="2" charset="2"/>
              <a:buNone/>
            </a:pPr>
            <a:r>
              <a:rPr lang="en-US" altLang="zh-CN" sz="1400" dirty="0"/>
              <a:t>       int  inc3 ( ) { return  ++ data3 ; }</a:t>
            </a:r>
          </a:p>
          <a:p>
            <a:pPr algn="l">
              <a:lnSpc>
                <a:spcPct val="115000"/>
              </a:lnSpc>
              <a:buClr>
                <a:schemeClr val="accent2"/>
              </a:buClr>
              <a:buFont typeface="Wingdings" panose="05000000000000000000" pitchFamily="2" charset="2"/>
              <a:buNone/>
            </a:pPr>
            <a:r>
              <a:rPr lang="en-US" altLang="zh-CN" sz="1400" dirty="0"/>
              <a:t>       void  display ( )</a:t>
            </a:r>
          </a:p>
          <a:p>
            <a:pPr algn="l">
              <a:lnSpc>
                <a:spcPct val="115000"/>
              </a:lnSpc>
              <a:buClr>
                <a:schemeClr val="accent2"/>
              </a:buClr>
              <a:buFont typeface="Wingdings" panose="05000000000000000000" pitchFamily="2" charset="2"/>
              <a:buNone/>
            </a:pPr>
            <a:r>
              <a:rPr lang="en-US" altLang="zh-CN" sz="1400" dirty="0"/>
              <a:t>          { </a:t>
            </a:r>
            <a:r>
              <a:rPr lang="en-US" altLang="zh-CN" sz="1400" dirty="0" err="1"/>
              <a:t>parent_class</a:t>
            </a:r>
            <a:r>
              <a:rPr lang="en-US" altLang="zh-CN" sz="1400" dirty="0"/>
              <a:t> :: display ( ) ;   data4.display (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cout</a:t>
            </a:r>
            <a:r>
              <a:rPr lang="en-US" altLang="zh-CN" sz="1400" dirty="0"/>
              <a:t> &lt;&lt; "data3=" &lt;&lt; data3 &lt;&lt; </a:t>
            </a:r>
            <a:r>
              <a:rPr lang="en-US" altLang="zh-CN" sz="1400" dirty="0" err="1"/>
              <a:t>endl</a:t>
            </a: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b="1" dirty="0"/>
              <a:t>int main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d1 ( 17 , 18 , 1 , 2 , -5 ) ;   d1 . inc1 ( ) ;     d1 . display ( ) ;  }</a:t>
            </a:r>
          </a:p>
        </p:txBody>
      </p:sp>
      <p:sp>
        <p:nvSpPr>
          <p:cNvPr id="595972" name="Rectangle 4"/>
          <p:cNvSpPr>
            <a:spLocks noChangeArrowheads="1"/>
          </p:cNvSpPr>
          <p:nvPr/>
        </p:nvSpPr>
        <p:spPr bwMode="auto">
          <a:xfrm>
            <a:off x="685800" y="4724400"/>
            <a:ext cx="4572000" cy="1604963"/>
          </a:xfrm>
          <a:prstGeom prst="rect">
            <a:avLst/>
          </a:prstGeom>
          <a:solidFill>
            <a:srgbClr val="FFCCFF"/>
          </a:solidFill>
          <a:ln w="9525">
            <a:noFill/>
            <a:miter lim="800000"/>
          </a:ln>
          <a:effectLst>
            <a:prstShdw prst="shdw17" dist="71842" dir="2700000">
              <a:srgbClr val="FFCCFF">
                <a:gamma/>
                <a:shade val="60000"/>
                <a:invGamma/>
              </a:srgbClr>
            </a:prstShdw>
          </a:effectLst>
        </p:spPr>
        <p:txBody>
          <a:bodyPr>
            <a:spAutoFit/>
          </a:bodyPr>
          <a:lstStyle/>
          <a:p>
            <a:pPr algn="l">
              <a:lnSpc>
                <a:spcPct val="70000"/>
              </a:lnSpc>
              <a:spcBef>
                <a:spcPct val="50000"/>
              </a:spcBef>
              <a:buClr>
                <a:schemeClr val="accent2"/>
              </a:buClr>
              <a:buFont typeface="Wingdings" panose="05000000000000000000" pitchFamily="2" charset="2"/>
              <a:buNone/>
            </a:pPr>
            <a:r>
              <a:rPr lang="en-US" altLang="zh-CN" sz="1800"/>
              <a:t>int main ( )</a:t>
            </a:r>
          </a:p>
          <a:p>
            <a:pPr algn="l">
              <a:lnSpc>
                <a:spcPct val="70000"/>
              </a:lnSpc>
              <a:spcBef>
                <a:spcPct val="50000"/>
              </a:spcBef>
              <a:buClr>
                <a:schemeClr val="accent2"/>
              </a:buClr>
              <a:buFont typeface="Wingdings" panose="05000000000000000000" pitchFamily="2" charset="2"/>
              <a:buNone/>
            </a:pPr>
            <a:r>
              <a:rPr lang="en-US" altLang="zh-CN" sz="1800"/>
              <a:t>{ </a:t>
            </a:r>
            <a:r>
              <a:rPr lang="en-US" altLang="zh-CN" sz="1800" b="1">
                <a:solidFill>
                  <a:srgbClr val="0000FF"/>
                </a:solidFill>
              </a:rPr>
              <a:t>derived_class  d1 ( 17 , 18 , 1 , 2 , -5 )</a:t>
            </a:r>
            <a:r>
              <a:rPr lang="en-US" altLang="zh-CN" sz="1800"/>
              <a:t> ;   </a:t>
            </a:r>
          </a:p>
          <a:p>
            <a:pPr algn="l">
              <a:lnSpc>
                <a:spcPct val="70000"/>
              </a:lnSpc>
              <a:spcBef>
                <a:spcPct val="50000"/>
              </a:spcBef>
              <a:buClr>
                <a:schemeClr val="accent2"/>
              </a:buClr>
              <a:buFont typeface="Wingdings" panose="05000000000000000000" pitchFamily="2" charset="2"/>
              <a:buNone/>
            </a:pPr>
            <a:r>
              <a:rPr lang="en-US" altLang="zh-CN" sz="1800"/>
              <a:t>   d1 . inc1 ( ) ;</a:t>
            </a:r>
          </a:p>
          <a:p>
            <a:pPr algn="l">
              <a:lnSpc>
                <a:spcPct val="70000"/>
              </a:lnSpc>
              <a:spcBef>
                <a:spcPct val="50000"/>
              </a:spcBef>
              <a:buClr>
                <a:schemeClr val="accent2"/>
              </a:buClr>
              <a:buFont typeface="Wingdings" panose="05000000000000000000" pitchFamily="2" charset="2"/>
              <a:buNone/>
            </a:pPr>
            <a:r>
              <a:rPr lang="en-US" altLang="zh-CN" sz="1800"/>
              <a:t>   d1 . display ( ) ;</a:t>
            </a:r>
          </a:p>
          <a:p>
            <a:pPr algn="l">
              <a:lnSpc>
                <a:spcPct val="70000"/>
              </a:lnSpc>
              <a:spcBef>
                <a:spcPct val="50000"/>
              </a:spcBef>
              <a:buClr>
                <a:schemeClr val="accent2"/>
              </a:buClr>
              <a:buFont typeface="Wingdings" panose="05000000000000000000" pitchFamily="2" charset="2"/>
              <a:buNone/>
            </a:pPr>
            <a:r>
              <a:rPr lang="en-US" altLang="zh-CN" sz="1800"/>
              <a:t>}</a:t>
            </a:r>
          </a:p>
        </p:txBody>
      </p:sp>
      <p:sp>
        <p:nvSpPr>
          <p:cNvPr id="595973" name="AutoShape 5"/>
          <p:cNvSpPr/>
          <p:nvPr/>
        </p:nvSpPr>
        <p:spPr bwMode="auto">
          <a:xfrm>
            <a:off x="5638800" y="2438400"/>
            <a:ext cx="2286000" cy="609600"/>
          </a:xfrm>
          <a:prstGeom prst="borderCallout2">
            <a:avLst>
              <a:gd name="adj1" fmla="val 18750"/>
              <a:gd name="adj2" fmla="val -3333"/>
              <a:gd name="adj3" fmla="val 18750"/>
              <a:gd name="adj4" fmla="val -29375"/>
              <a:gd name="adj5" fmla="val 411199"/>
              <a:gd name="adj6" fmla="val -11270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构造派生类对象</a:t>
            </a:r>
          </a:p>
        </p:txBody>
      </p:sp>
      <p:sp>
        <p:nvSpPr>
          <p:cNvPr id="595974"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5998" name="Rectangle 30"/>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6009" name="Group 41"/>
          <p:cNvGrpSpPr/>
          <p:nvPr/>
        </p:nvGrpSpPr>
        <p:grpSpPr bwMode="auto">
          <a:xfrm>
            <a:off x="3235325" y="5334000"/>
            <a:ext cx="5832475" cy="1447800"/>
            <a:chOff x="2038" y="3408"/>
            <a:chExt cx="3674" cy="912"/>
          </a:xfrm>
        </p:grpSpPr>
        <p:sp>
          <p:nvSpPr>
            <p:cNvPr id="596010" name="Rectangle 42"/>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6011" name="Rectangle 43"/>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6012" name="Rectangle 44"/>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a:t>
              </a:r>
              <a:r>
                <a:rPr lang="en-US" altLang="zh-CN" sz="1800" b="1">
                  <a:solidFill>
                    <a:srgbClr val="0000FF"/>
                  </a:solidFill>
                  <a:effectLst>
                    <a:outerShdw blurRad="38100" dist="38100" dir="2700000" algn="tl">
                      <a:srgbClr val="000000"/>
                    </a:outerShdw>
                  </a:effectLst>
                </a:rPr>
                <a:t>data4	</a:t>
              </a:r>
            </a:p>
            <a:p>
              <a:pPr algn="l">
                <a:lnSpc>
                  <a:spcPct val="110000"/>
                </a:lnSpc>
              </a:pPr>
              <a:r>
                <a:rPr lang="en-US" altLang="zh-CN" sz="1800" b="1" i="1">
                  <a:solidFill>
                    <a:srgbClr val="0000FF"/>
                  </a:solidFill>
                  <a:effectLst>
                    <a:outerShdw blurRad="38100" dist="38100" dir="2700000" algn="tl">
                      <a:srgbClr val="000000"/>
                    </a:outerShdw>
                  </a:effectLst>
                </a:rPr>
                <a:t>data1	data2</a:t>
              </a:r>
              <a:r>
                <a:rPr lang="en-US" altLang="zh-CN" sz="1800" b="1"/>
                <a:t>		</a:t>
              </a:r>
            </a:p>
          </p:txBody>
        </p:sp>
        <p:sp>
          <p:nvSpPr>
            <p:cNvPr id="596013" name="Line 45"/>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6014" name="Rectangle 46"/>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solidFill>
                    <a:srgbClr val="0000FF"/>
                  </a:solidFill>
                  <a:effectLst>
                    <a:outerShdw blurRad="38100" dist="38100" dir="2700000" algn="tl">
                      <a:srgbClr val="000000"/>
                    </a:outerShdw>
                  </a:effectLst>
                </a:rPr>
                <a:t>data3</a:t>
              </a:r>
            </a:p>
          </p:txBody>
        </p:sp>
        <p:sp>
          <p:nvSpPr>
            <p:cNvPr id="596015" name="Rectangle 47"/>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6016" name="Rectangle 48"/>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6017" name="Rectangle 49"/>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5973"/>
                                        </p:tgtEl>
                                        <p:attrNameLst>
                                          <p:attrName>style.visibility</p:attrName>
                                        </p:attrNameLst>
                                      </p:cBhvr>
                                      <p:to>
                                        <p:strVal val="visible"/>
                                      </p:to>
                                    </p:set>
                                    <p:animEffect transition="in" filter="barn(outHorizontal)">
                                      <p:cBhvr>
                                        <p:cTn id="7" dur="500"/>
                                        <p:tgtEl>
                                          <p:spTgt spid="595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609600" y="152400"/>
            <a:ext cx="8001000" cy="6266524"/>
          </a:xfrm>
          <a:prstGeom prst="rect">
            <a:avLst/>
          </a:prstGeom>
          <a:noFill/>
          <a:ln w="9525">
            <a:noFill/>
            <a:miter lim="800000"/>
          </a:ln>
          <a:effectLst/>
        </p:spPr>
        <p:txBody>
          <a:bodyPr>
            <a:spAutoFit/>
          </a:bodyPr>
          <a:lstStyle/>
          <a:p>
            <a:pPr algn="l">
              <a:lnSpc>
                <a:spcPct val="115000"/>
              </a:lnSpc>
              <a:buClr>
                <a:schemeClr val="accent2"/>
              </a:buClr>
              <a:buFont typeface="Wingdings" panose="05000000000000000000" pitchFamily="2" charset="2"/>
              <a:buNone/>
            </a:pPr>
            <a:r>
              <a:rPr lang="en-US" altLang="zh-CN" sz="1400" dirty="0"/>
              <a:t>#include&lt;iostream&gt;</a:t>
            </a:r>
          </a:p>
          <a:p>
            <a:pPr algn="l">
              <a:lnSpc>
                <a:spcPct val="115000"/>
              </a:lnSpc>
              <a:buClr>
                <a:schemeClr val="accent2"/>
              </a:buClr>
              <a:buFont typeface="Wingdings" panose="05000000000000000000" pitchFamily="2" charset="2"/>
              <a:buNone/>
            </a:pPr>
            <a:r>
              <a:rPr lang="en-US" altLang="zh-CN" sz="1400" dirty="0"/>
              <a:t>using namespace std ;</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data1 , data2 ;</a:t>
            </a:r>
          </a:p>
          <a:p>
            <a:pPr algn="l">
              <a:lnSpc>
                <a:spcPct val="115000"/>
              </a:lnSpc>
              <a:buClr>
                <a:schemeClr val="accent2"/>
              </a:buClr>
              <a:buFont typeface="Wingdings" panose="05000000000000000000" pitchFamily="2" charset="2"/>
              <a:buNone/>
            </a:pPr>
            <a:r>
              <a:rPr lang="en-US" altLang="zh-CN" sz="1400" dirty="0"/>
              <a:t>   public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 int  p1 , int  p2 ) { data1 = p1; data2 = p2; }</a:t>
            </a:r>
          </a:p>
          <a:p>
            <a:pPr algn="l">
              <a:lnSpc>
                <a:spcPct val="115000"/>
              </a:lnSpc>
              <a:buClr>
                <a:schemeClr val="accent2"/>
              </a:buClr>
              <a:buFont typeface="Wingdings" panose="05000000000000000000" pitchFamily="2" charset="2"/>
              <a:buNone/>
            </a:pPr>
            <a:r>
              <a:rPr lang="en-US" altLang="zh-CN" sz="1400" dirty="0"/>
              <a:t>       </a:t>
            </a:r>
            <a:r>
              <a:rPr lang="en-US" altLang="zh-CN" sz="1400" b="1" i="1" dirty="0">
                <a:solidFill>
                  <a:srgbClr val="0000FF"/>
                </a:solidFill>
              </a:rPr>
              <a:t>int  inc1 () { return  ++ data1; }</a:t>
            </a:r>
          </a:p>
          <a:p>
            <a:pPr algn="l">
              <a:lnSpc>
                <a:spcPct val="115000"/>
              </a:lnSpc>
              <a:buClr>
                <a:schemeClr val="accent2"/>
              </a:buClr>
              <a:buFont typeface="Wingdings" panose="05000000000000000000" pitchFamily="2" charset="2"/>
              <a:buNone/>
            </a:pPr>
            <a:r>
              <a:rPr lang="en-US" altLang="zh-CN" sz="1400" dirty="0"/>
              <a:t>       int  inc2 () { return  ++ data2 ; }</a:t>
            </a:r>
          </a:p>
          <a:p>
            <a:pPr algn="l">
              <a:lnSpc>
                <a:spcPct val="115000"/>
              </a:lnSpc>
              <a:buClr>
                <a:schemeClr val="accent2"/>
              </a:buClr>
              <a:buFont typeface="Wingdings" panose="05000000000000000000" pitchFamily="2" charset="2"/>
              <a:buNone/>
            </a:pPr>
            <a:r>
              <a:rPr lang="en-US" altLang="zh-CN" sz="1400" dirty="0"/>
              <a:t>       void  display  ()  {</a:t>
            </a:r>
            <a:r>
              <a:rPr lang="en-US" altLang="zh-CN" sz="1400" dirty="0" err="1"/>
              <a:t>cout</a:t>
            </a:r>
            <a:r>
              <a:rPr lang="en-US" altLang="zh-CN" sz="1400" dirty="0"/>
              <a:t> &lt;&lt; "data1=" &lt;&lt; data1 &lt;&lt; ", data2=" &lt;&lt; data2 &lt;&lt; </a:t>
            </a:r>
            <a:r>
              <a:rPr lang="en-US" altLang="zh-CN" sz="1400" dirty="0" err="1"/>
              <a:t>endl</a:t>
            </a:r>
            <a:r>
              <a:rPr lang="en-US" altLang="zh-CN" sz="1400" dirty="0"/>
              <a:t> ; }</a:t>
            </a:r>
          </a:p>
          <a:p>
            <a:pPr algn="l">
              <a:lnSpc>
                <a:spcPct val="115000"/>
              </a:lnSpc>
              <a:buClr>
                <a:schemeClr val="accent2"/>
              </a:buClr>
              <a:buFont typeface="Wingdings" panose="05000000000000000000" pitchFamily="2" charset="2"/>
              <a:buNone/>
            </a:pPr>
            <a:r>
              <a:rPr lang="en-US" altLang="zh-CN" sz="1400" dirty="0"/>
              <a:t>};</a:t>
            </a:r>
          </a:p>
          <a:p>
            <a:pPr algn="l">
              <a:lnSpc>
                <a:spcPct val="115000"/>
              </a:lnSpc>
              <a:buClr>
                <a:schemeClr val="accent2"/>
              </a:buClr>
              <a:buFont typeface="Wingdings" panose="05000000000000000000" pitchFamily="2" charset="2"/>
              <a:buNone/>
            </a:pPr>
            <a:r>
              <a:rPr lang="en-US" altLang="zh-CN" sz="1400" dirty="0"/>
              <a:t>class  </a:t>
            </a:r>
            <a:r>
              <a:rPr lang="en-US" altLang="zh-CN" sz="1400" dirty="0" err="1"/>
              <a:t>derived_class</a:t>
            </a:r>
            <a:r>
              <a:rPr lang="en-US" altLang="zh-CN" sz="1400" dirty="0"/>
              <a:t> : private  </a:t>
            </a:r>
            <a:r>
              <a:rPr lang="en-US" altLang="zh-CN" sz="1400" dirty="0" err="1"/>
              <a:t>parent_class</a:t>
            </a:r>
            <a:endParaRPr lang="en-US" altLang="zh-CN" sz="1400" dirty="0"/>
          </a:p>
          <a:p>
            <a:pPr algn="l">
              <a:lnSpc>
                <a:spcPct val="115000"/>
              </a:lnSpc>
              <a:buClr>
                <a:schemeClr val="accent2"/>
              </a:buClr>
              <a:buFont typeface="Wingdings" panose="05000000000000000000" pitchFamily="2" charset="2"/>
              <a:buNone/>
            </a:pPr>
            <a:r>
              <a:rPr lang="en-US" altLang="zh-CN" sz="1400" dirty="0"/>
              <a:t>{     int  data3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parent_class</a:t>
            </a:r>
            <a:r>
              <a:rPr lang="en-US" altLang="zh-CN" sz="1400" dirty="0"/>
              <a:t>  data4 ;</a:t>
            </a:r>
          </a:p>
          <a:p>
            <a:pPr algn="l">
              <a:lnSpc>
                <a:spcPct val="115000"/>
              </a:lnSpc>
              <a:buClr>
                <a:schemeClr val="accent2"/>
              </a:buClr>
              <a:buFont typeface="Wingdings" panose="05000000000000000000" pitchFamily="2" charset="2"/>
              <a:buNone/>
            </a:pPr>
            <a:r>
              <a:rPr lang="en-US" altLang="zh-CN" sz="1400" dirty="0"/>
              <a:t>   public:</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derived_class</a:t>
            </a:r>
            <a:r>
              <a:rPr lang="en-US" altLang="zh-CN" sz="1400" dirty="0"/>
              <a:t> ( int  p1 , int  p2 , int  p3 , int  p4 , int  p5 ): </a:t>
            </a:r>
            <a:r>
              <a:rPr lang="en-US" altLang="zh-CN" sz="1400" dirty="0" err="1"/>
              <a:t>parent_class</a:t>
            </a:r>
            <a:r>
              <a:rPr lang="en-US" altLang="zh-CN" sz="1400" dirty="0"/>
              <a:t> ( p1 , p2 ) , data4 ( p3 , p4 )</a:t>
            </a:r>
          </a:p>
          <a:p>
            <a:pPr algn="l">
              <a:lnSpc>
                <a:spcPct val="115000"/>
              </a:lnSpc>
              <a:buClr>
                <a:schemeClr val="accent2"/>
              </a:buClr>
              <a:buFont typeface="Wingdings" panose="05000000000000000000" pitchFamily="2" charset="2"/>
              <a:buNone/>
            </a:pPr>
            <a:r>
              <a:rPr lang="en-US" altLang="zh-CN" sz="1400" dirty="0"/>
              <a:t>           { data3 = p5 ; }</a:t>
            </a:r>
          </a:p>
          <a:p>
            <a:pPr algn="l">
              <a:lnSpc>
                <a:spcPct val="115000"/>
              </a:lnSpc>
              <a:buClr>
                <a:schemeClr val="accent2"/>
              </a:buClr>
              <a:buFont typeface="Wingdings" panose="05000000000000000000" pitchFamily="2" charset="2"/>
              <a:buNone/>
            </a:pPr>
            <a:r>
              <a:rPr lang="en-US" altLang="zh-CN" sz="1400" dirty="0"/>
              <a:t>       </a:t>
            </a:r>
            <a:r>
              <a:rPr lang="en-US" altLang="zh-CN" sz="1400" b="1" dirty="0">
                <a:solidFill>
                  <a:srgbClr val="0000FF"/>
                </a:solidFill>
              </a:rPr>
              <a:t>int  inc1 ( ) { return  </a:t>
            </a:r>
            <a:r>
              <a:rPr lang="en-US" altLang="zh-CN" sz="1400" b="1" i="1" dirty="0" err="1">
                <a:solidFill>
                  <a:srgbClr val="0000FF"/>
                </a:solidFill>
              </a:rPr>
              <a:t>parent_class</a:t>
            </a:r>
            <a:r>
              <a:rPr lang="en-US" altLang="zh-CN" sz="1400" b="1" i="1" dirty="0">
                <a:solidFill>
                  <a:srgbClr val="0000FF"/>
                </a:solidFill>
              </a:rPr>
              <a:t> :: inc1 ( )</a:t>
            </a:r>
            <a:r>
              <a:rPr lang="en-US" altLang="zh-CN" sz="1400" b="1" dirty="0">
                <a:solidFill>
                  <a:srgbClr val="0000FF"/>
                </a:solidFill>
              </a:rPr>
              <a:t> ; }</a:t>
            </a:r>
          </a:p>
          <a:p>
            <a:pPr algn="l">
              <a:lnSpc>
                <a:spcPct val="115000"/>
              </a:lnSpc>
              <a:buClr>
                <a:schemeClr val="accent2"/>
              </a:buClr>
              <a:buFont typeface="Wingdings" panose="05000000000000000000" pitchFamily="2" charset="2"/>
              <a:buNone/>
            </a:pPr>
            <a:r>
              <a:rPr lang="en-US" altLang="zh-CN" sz="1400" dirty="0"/>
              <a:t>       int  inc3 ( ) { return  ++ data3 ; }</a:t>
            </a:r>
          </a:p>
          <a:p>
            <a:pPr algn="l">
              <a:lnSpc>
                <a:spcPct val="115000"/>
              </a:lnSpc>
              <a:buClr>
                <a:schemeClr val="accent2"/>
              </a:buClr>
              <a:buFont typeface="Wingdings" panose="05000000000000000000" pitchFamily="2" charset="2"/>
              <a:buNone/>
            </a:pPr>
            <a:r>
              <a:rPr lang="en-US" altLang="zh-CN" sz="1400" dirty="0"/>
              <a:t>       void  display ( )</a:t>
            </a:r>
          </a:p>
          <a:p>
            <a:pPr algn="l">
              <a:lnSpc>
                <a:spcPct val="115000"/>
              </a:lnSpc>
              <a:buClr>
                <a:schemeClr val="accent2"/>
              </a:buClr>
              <a:buFont typeface="Wingdings" panose="05000000000000000000" pitchFamily="2" charset="2"/>
              <a:buNone/>
            </a:pPr>
            <a:r>
              <a:rPr lang="en-US" altLang="zh-CN" sz="1400" dirty="0"/>
              <a:t>          { </a:t>
            </a:r>
            <a:r>
              <a:rPr lang="en-US" altLang="zh-CN" sz="1400" dirty="0" err="1"/>
              <a:t>parent_class</a:t>
            </a:r>
            <a:r>
              <a:rPr lang="en-US" altLang="zh-CN" sz="1400" dirty="0"/>
              <a:t> :: display ( ) ;   data4.display ( ) ;</a:t>
            </a:r>
          </a:p>
          <a:p>
            <a:pPr algn="l">
              <a:lnSpc>
                <a:spcPct val="115000"/>
              </a:lnSpc>
              <a:buClr>
                <a:schemeClr val="accent2"/>
              </a:buClr>
              <a:buFont typeface="Wingdings" panose="05000000000000000000" pitchFamily="2" charset="2"/>
              <a:buNone/>
            </a:pPr>
            <a:r>
              <a:rPr lang="en-US" altLang="zh-CN" sz="1400" dirty="0"/>
              <a:t>             </a:t>
            </a:r>
            <a:r>
              <a:rPr lang="en-US" altLang="zh-CN" sz="1400" dirty="0" err="1"/>
              <a:t>cout</a:t>
            </a:r>
            <a:r>
              <a:rPr lang="en-US" altLang="zh-CN" sz="1400" dirty="0"/>
              <a:t> &lt;&lt; "data3=" &lt;&lt; data3 &lt;&lt; </a:t>
            </a:r>
            <a:r>
              <a:rPr lang="en-US" altLang="zh-CN" sz="1400" dirty="0" err="1"/>
              <a:t>endl</a:t>
            </a: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dirty="0"/>
              <a:t>} ;</a:t>
            </a:r>
          </a:p>
          <a:p>
            <a:pPr algn="l">
              <a:lnSpc>
                <a:spcPct val="115000"/>
              </a:lnSpc>
              <a:buClr>
                <a:schemeClr val="accent2"/>
              </a:buClr>
              <a:buFont typeface="Wingdings" panose="05000000000000000000" pitchFamily="2" charset="2"/>
              <a:buNone/>
            </a:pPr>
            <a:r>
              <a:rPr lang="en-US" altLang="zh-CN" sz="1400" b="1" dirty="0"/>
              <a:t>int main ( )</a:t>
            </a:r>
          </a:p>
          <a:p>
            <a:pPr algn="l">
              <a:lnSpc>
                <a:spcPct val="115000"/>
              </a:lnSpc>
              <a:buClr>
                <a:schemeClr val="accent2"/>
              </a:buClr>
              <a:buFont typeface="Wingdings" panose="05000000000000000000" pitchFamily="2" charset="2"/>
              <a:buNone/>
            </a:pPr>
            <a:r>
              <a:rPr lang="en-US" altLang="zh-CN" sz="1400" b="1" dirty="0"/>
              <a:t>{ </a:t>
            </a:r>
            <a:r>
              <a:rPr lang="en-US" altLang="zh-CN" sz="1400" b="1" dirty="0" err="1"/>
              <a:t>derived_class</a:t>
            </a:r>
            <a:r>
              <a:rPr lang="en-US" altLang="zh-CN" sz="1400" b="1" dirty="0"/>
              <a:t>  d1 ( 17 , 18 , 1 , 2 , -5 ) ;   d1 . inc1 ( ) ;     d1 . display ( ) ;  }</a:t>
            </a:r>
          </a:p>
        </p:txBody>
      </p:sp>
      <p:sp>
        <p:nvSpPr>
          <p:cNvPr id="596996" name="Rectangle 4"/>
          <p:cNvSpPr>
            <a:spLocks noChangeArrowheads="1"/>
          </p:cNvSpPr>
          <p:nvPr/>
        </p:nvSpPr>
        <p:spPr bwMode="auto">
          <a:xfrm>
            <a:off x="685800" y="4724400"/>
            <a:ext cx="4572000" cy="1604963"/>
          </a:xfrm>
          <a:prstGeom prst="rect">
            <a:avLst/>
          </a:prstGeom>
          <a:solidFill>
            <a:srgbClr val="FFCCFF"/>
          </a:solidFill>
          <a:ln w="9525">
            <a:noFill/>
            <a:miter lim="800000"/>
          </a:ln>
          <a:effectLst>
            <a:prstShdw prst="shdw17" dist="71842" dir="2700000">
              <a:srgbClr val="FFCCFF">
                <a:gamma/>
                <a:shade val="60000"/>
                <a:invGamma/>
              </a:srgbClr>
            </a:prstShdw>
          </a:effectLst>
        </p:spPr>
        <p:txBody>
          <a:bodyPr>
            <a:spAutoFit/>
          </a:bodyPr>
          <a:lstStyle/>
          <a:p>
            <a:pPr algn="l">
              <a:lnSpc>
                <a:spcPct val="70000"/>
              </a:lnSpc>
              <a:spcBef>
                <a:spcPct val="50000"/>
              </a:spcBef>
              <a:buClr>
                <a:schemeClr val="accent2"/>
              </a:buClr>
              <a:buFont typeface="Wingdings" panose="05000000000000000000" pitchFamily="2" charset="2"/>
              <a:buNone/>
            </a:pPr>
            <a:r>
              <a:rPr lang="en-US" altLang="zh-CN" sz="1800"/>
              <a:t>int main ( )</a:t>
            </a:r>
          </a:p>
          <a:p>
            <a:pPr algn="l">
              <a:lnSpc>
                <a:spcPct val="70000"/>
              </a:lnSpc>
              <a:spcBef>
                <a:spcPct val="50000"/>
              </a:spcBef>
              <a:buClr>
                <a:schemeClr val="accent2"/>
              </a:buClr>
              <a:buFont typeface="Wingdings" panose="05000000000000000000" pitchFamily="2" charset="2"/>
              <a:buNone/>
            </a:pPr>
            <a:r>
              <a:rPr lang="en-US" altLang="zh-CN" sz="1800"/>
              <a:t>{ derived_class  d1 ( 17 , 18 , 1 , 2 , -5 ) ;   </a:t>
            </a:r>
          </a:p>
          <a:p>
            <a:pPr algn="l">
              <a:lnSpc>
                <a:spcPct val="70000"/>
              </a:lnSpc>
              <a:spcBef>
                <a:spcPct val="50000"/>
              </a:spcBef>
              <a:buClr>
                <a:schemeClr val="accent2"/>
              </a:buClr>
              <a:buFont typeface="Wingdings" panose="05000000000000000000" pitchFamily="2" charset="2"/>
              <a:buNone/>
            </a:pPr>
            <a:r>
              <a:rPr lang="en-US" altLang="zh-CN" sz="1800"/>
              <a:t>   </a:t>
            </a:r>
            <a:r>
              <a:rPr lang="en-US" altLang="zh-CN" sz="1800" b="1">
                <a:solidFill>
                  <a:srgbClr val="0000FF"/>
                </a:solidFill>
              </a:rPr>
              <a:t>d1 . inc1 ( ) ;</a:t>
            </a:r>
          </a:p>
          <a:p>
            <a:pPr algn="l">
              <a:lnSpc>
                <a:spcPct val="70000"/>
              </a:lnSpc>
              <a:spcBef>
                <a:spcPct val="50000"/>
              </a:spcBef>
              <a:buClr>
                <a:schemeClr val="accent2"/>
              </a:buClr>
              <a:buFont typeface="Wingdings" panose="05000000000000000000" pitchFamily="2" charset="2"/>
              <a:buNone/>
            </a:pPr>
            <a:r>
              <a:rPr lang="en-US" altLang="zh-CN" sz="1800"/>
              <a:t>   d1 . display ( ) ;</a:t>
            </a:r>
          </a:p>
          <a:p>
            <a:pPr algn="l">
              <a:lnSpc>
                <a:spcPct val="70000"/>
              </a:lnSpc>
              <a:spcBef>
                <a:spcPct val="50000"/>
              </a:spcBef>
              <a:buClr>
                <a:schemeClr val="accent2"/>
              </a:buClr>
              <a:buFont typeface="Wingdings" panose="05000000000000000000" pitchFamily="2" charset="2"/>
              <a:buNone/>
            </a:pPr>
            <a:r>
              <a:rPr lang="en-US" altLang="zh-CN" sz="1800"/>
              <a:t>}</a:t>
            </a:r>
          </a:p>
        </p:txBody>
      </p:sp>
      <p:sp>
        <p:nvSpPr>
          <p:cNvPr id="596997" name="AutoShape 5"/>
          <p:cNvSpPr/>
          <p:nvPr/>
        </p:nvSpPr>
        <p:spPr bwMode="auto">
          <a:xfrm>
            <a:off x="4648200" y="3124200"/>
            <a:ext cx="1752600" cy="609600"/>
          </a:xfrm>
          <a:prstGeom prst="borderCallout2">
            <a:avLst>
              <a:gd name="adj1" fmla="val 18750"/>
              <a:gd name="adj2" fmla="val -4347"/>
              <a:gd name="adj3" fmla="val 18750"/>
              <a:gd name="adj4" fmla="val -38676"/>
              <a:gd name="adj5" fmla="val 371093"/>
              <a:gd name="adj6" fmla="val -14873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data1 </a:t>
            </a:r>
            <a:r>
              <a:rPr lang="zh-CN" altLang="en-US" sz="1800" b="1"/>
              <a:t>自增</a:t>
            </a:r>
          </a:p>
        </p:txBody>
      </p:sp>
      <p:sp>
        <p:nvSpPr>
          <p:cNvPr id="596998" name="Rectangle 6"/>
          <p:cNvSpPr>
            <a:spLocks noGrp="1" noChangeArrowheads="1"/>
          </p:cNvSpPr>
          <p:nvPr>
            <p:ph type="title" idx="4294967295"/>
          </p:nvPr>
        </p:nvSpPr>
        <p:spPr>
          <a:xfrm flipV="1">
            <a:off x="8107363" y="188913"/>
            <a:ext cx="857250" cy="71437"/>
          </a:xfrm>
          <a:prstGeom prst="rect">
            <a:avLst/>
          </a:prstGeom>
        </p:spPr>
        <p:txBody>
          <a:bodyPr/>
          <a:lstStyle/>
          <a:p>
            <a:r>
              <a:rPr lang="en-US" altLang="zh-CN" sz="100">
                <a:solidFill>
                  <a:schemeClr val="bg1"/>
                </a:solidFill>
                <a:latin typeface="宋体" panose="02010600030101010101" pitchFamily="2" charset="-122"/>
              </a:rPr>
              <a:t>8.3  </a:t>
            </a:r>
            <a:r>
              <a:rPr lang="zh-CN" altLang="en-US" sz="100">
                <a:solidFill>
                  <a:schemeClr val="bg1"/>
                </a:solidFill>
                <a:latin typeface="宋体" panose="02010600030101010101" pitchFamily="2" charset="-122"/>
              </a:rPr>
              <a:t>基类的初始化</a:t>
            </a:r>
            <a:endParaRPr lang="zh-CN" altLang="en-US" sz="100">
              <a:solidFill>
                <a:schemeClr val="bg1"/>
              </a:solidFill>
            </a:endParaRPr>
          </a:p>
        </p:txBody>
      </p:sp>
      <p:sp>
        <p:nvSpPr>
          <p:cNvPr id="597000" name="Rectangle 8"/>
          <p:cNvSpPr>
            <a:spLocks noChangeArrowheads="1"/>
          </p:cNvSpPr>
          <p:nvPr/>
        </p:nvSpPr>
        <p:spPr bwMode="auto">
          <a:xfrm>
            <a:off x="4545013" y="398463"/>
            <a:ext cx="4205287" cy="396875"/>
          </a:xfrm>
          <a:prstGeom prst="rect">
            <a:avLst/>
          </a:prstGeom>
          <a:noFill/>
          <a:ln w="9525">
            <a:noFill/>
            <a:miter lim="800000"/>
          </a:ln>
          <a:effectLst/>
        </p:spPr>
        <p:txBody>
          <a:bodyPr wrap="none">
            <a:spAutoFit/>
          </a:bodyPr>
          <a:lstStyle/>
          <a:p>
            <a:pPr algn="r"/>
            <a:r>
              <a:rPr lang="zh-CN" altLang="en-US" sz="2000" b="1" i="1">
                <a:solidFill>
                  <a:schemeClr val="folHlink"/>
                </a:solidFill>
              </a:rPr>
              <a:t>例</a:t>
            </a:r>
            <a:r>
              <a:rPr lang="en-US" altLang="zh-CN" sz="2000" b="1" i="1">
                <a:solidFill>
                  <a:schemeClr val="folHlink"/>
                </a:solidFill>
              </a:rPr>
              <a:t>8-7  </a:t>
            </a:r>
            <a:r>
              <a:rPr lang="zh-CN" altLang="en-US" sz="2000" b="1" i="1">
                <a:solidFill>
                  <a:schemeClr val="folHlink"/>
                </a:solidFill>
              </a:rPr>
              <a:t>带参数构造函数调用顺序测试</a:t>
            </a:r>
          </a:p>
        </p:txBody>
      </p:sp>
      <p:grpSp>
        <p:nvGrpSpPr>
          <p:cNvPr id="597029" name="Group 37"/>
          <p:cNvGrpSpPr/>
          <p:nvPr/>
        </p:nvGrpSpPr>
        <p:grpSpPr bwMode="auto">
          <a:xfrm>
            <a:off x="3235325" y="5334000"/>
            <a:ext cx="5832475" cy="1447800"/>
            <a:chOff x="2038" y="3408"/>
            <a:chExt cx="3674" cy="912"/>
          </a:xfrm>
        </p:grpSpPr>
        <p:sp>
          <p:nvSpPr>
            <p:cNvPr id="597030" name="Rectangle 38"/>
            <p:cNvSpPr>
              <a:spLocks noChangeArrowheads="1"/>
            </p:cNvSpPr>
            <p:nvPr/>
          </p:nvSpPr>
          <p:spPr bwMode="auto">
            <a:xfrm>
              <a:off x="2064" y="3408"/>
              <a:ext cx="3648" cy="912"/>
            </a:xfrm>
            <a:prstGeom prst="rect">
              <a:avLst/>
            </a:prstGeom>
            <a:solidFill>
              <a:srgbClr val="CCFF99"/>
            </a:solidFill>
            <a:ln w="9525">
              <a:noFill/>
              <a:miter lim="800000"/>
            </a:ln>
            <a:effectLst/>
            <a:scene3d>
              <a:camera prst="legacyObliqueTopRight"/>
              <a:lightRig rig="legacyFlat3" dir="b"/>
            </a:scene3d>
            <a:sp3d extrusionH="201600" prstMaterial="legacyMatte">
              <a:bevelT w="13500" h="13500" prst="angle"/>
              <a:bevelB w="13500" h="13500" prst="angle"/>
              <a:extrusionClr>
                <a:srgbClr val="CCFF99"/>
              </a:extrusionClr>
            </a:sp3d>
          </p:spPr>
          <p:txBody>
            <a:bodyPr wrap="none" anchor="ctr">
              <a:flatTx/>
            </a:bodyPr>
            <a:lstStyle/>
            <a:p>
              <a:endParaRPr lang="zh-CN" altLang="en-US"/>
            </a:p>
          </p:txBody>
        </p:sp>
        <p:sp>
          <p:nvSpPr>
            <p:cNvPr id="597031" name="Rectangle 39"/>
            <p:cNvSpPr>
              <a:spLocks noChangeArrowheads="1"/>
            </p:cNvSpPr>
            <p:nvPr/>
          </p:nvSpPr>
          <p:spPr bwMode="auto">
            <a:xfrm>
              <a:off x="3080" y="3548"/>
              <a:ext cx="1056" cy="192"/>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r>
                <a:rPr lang="en-US" altLang="zh-CN" sz="1800" b="1"/>
                <a:t>data1	data2</a:t>
              </a:r>
            </a:p>
          </p:txBody>
        </p:sp>
        <p:sp>
          <p:nvSpPr>
            <p:cNvPr id="597032" name="Rectangle 40"/>
            <p:cNvSpPr>
              <a:spLocks noChangeArrowheads="1"/>
            </p:cNvSpPr>
            <p:nvPr/>
          </p:nvSpPr>
          <p:spPr bwMode="auto">
            <a:xfrm>
              <a:off x="4608" y="3836"/>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miter lim="800000"/>
            </a:ln>
            <a:effectLst/>
          </p:spPr>
          <p:txBody>
            <a:bodyPr wrap="none" anchor="ctr"/>
            <a:lstStyle/>
            <a:p>
              <a:pPr algn="l">
                <a:lnSpc>
                  <a:spcPct val="110000"/>
                </a:lnSpc>
              </a:pPr>
              <a:r>
                <a:rPr lang="en-US" altLang="zh-CN" sz="1800" b="1"/>
                <a:t>         data4	</a:t>
              </a:r>
            </a:p>
            <a:p>
              <a:pPr algn="l">
                <a:lnSpc>
                  <a:spcPct val="110000"/>
                </a:lnSpc>
              </a:pPr>
              <a:r>
                <a:rPr lang="en-US" altLang="zh-CN" sz="1800" b="1" i="1"/>
                <a:t>data1	data2</a:t>
              </a:r>
              <a:r>
                <a:rPr lang="en-US" altLang="zh-CN" sz="1800" b="1"/>
                <a:t>		</a:t>
              </a:r>
            </a:p>
          </p:txBody>
        </p:sp>
        <p:sp>
          <p:nvSpPr>
            <p:cNvPr id="597033" name="Line 41"/>
            <p:cNvSpPr>
              <a:spLocks noChangeShapeType="1"/>
            </p:cNvSpPr>
            <p:nvPr/>
          </p:nvSpPr>
          <p:spPr bwMode="auto">
            <a:xfrm>
              <a:off x="4608" y="4028"/>
              <a:ext cx="1056" cy="0"/>
            </a:xfrm>
            <a:prstGeom prst="line">
              <a:avLst/>
            </a:prstGeom>
            <a:noFill/>
            <a:ln w="9525">
              <a:solidFill>
                <a:schemeClr val="tx1"/>
              </a:solidFill>
              <a:round/>
            </a:ln>
            <a:effectLst/>
          </p:spPr>
          <p:txBody>
            <a:bodyPr/>
            <a:lstStyle/>
            <a:p>
              <a:endParaRPr lang="zh-CN" altLang="en-US"/>
            </a:p>
          </p:txBody>
        </p:sp>
        <p:sp>
          <p:nvSpPr>
            <p:cNvPr id="597034" name="Rectangle 42"/>
            <p:cNvSpPr>
              <a:spLocks noChangeArrowheads="1"/>
            </p:cNvSpPr>
            <p:nvPr/>
          </p:nvSpPr>
          <p:spPr bwMode="auto">
            <a:xfrm>
              <a:off x="4128" y="3836"/>
              <a:ext cx="480" cy="384"/>
            </a:xfrm>
            <a:prstGeom prst="rect">
              <a:avLst/>
            </a:prstGeom>
            <a:gradFill rotWithShape="0">
              <a:gsLst>
                <a:gs pos="0">
                  <a:srgbClr val="FF9900"/>
                </a:gs>
                <a:gs pos="50000">
                  <a:srgbClr val="FFFFFF"/>
                </a:gs>
                <a:gs pos="100000">
                  <a:srgbClr val="FF9900"/>
                </a:gs>
              </a:gsLst>
              <a:lin ang="5400000" scaled="1"/>
            </a:gradFill>
            <a:ln w="9525">
              <a:solidFill>
                <a:schemeClr val="tx1"/>
              </a:solidFill>
              <a:miter lim="800000"/>
            </a:ln>
            <a:effectLst/>
          </p:spPr>
          <p:txBody>
            <a:bodyPr wrap="none" anchor="ctr"/>
            <a:lstStyle/>
            <a:p>
              <a:r>
                <a:rPr lang="en-US" altLang="zh-CN" sz="1800" b="1"/>
                <a:t>data3</a:t>
              </a:r>
            </a:p>
          </p:txBody>
        </p:sp>
        <p:sp>
          <p:nvSpPr>
            <p:cNvPr id="597035" name="Rectangle 43"/>
            <p:cNvSpPr>
              <a:spLocks noChangeArrowheads="1"/>
            </p:cNvSpPr>
            <p:nvPr/>
          </p:nvSpPr>
          <p:spPr bwMode="auto">
            <a:xfrm>
              <a:off x="2095" y="3502"/>
              <a:ext cx="905" cy="250"/>
            </a:xfrm>
            <a:prstGeom prst="rect">
              <a:avLst/>
            </a:prstGeom>
            <a:noFill/>
            <a:ln w="9525">
              <a:noFill/>
              <a:miter lim="800000"/>
            </a:ln>
            <a:effectLst/>
          </p:spPr>
          <p:txBody>
            <a:bodyPr wrap="none">
              <a:spAutoFit/>
            </a:bodyPr>
            <a:lstStyle/>
            <a:p>
              <a:r>
                <a:rPr lang="en-US" altLang="zh-CN" sz="2000"/>
                <a:t>parent_class</a:t>
              </a:r>
            </a:p>
          </p:txBody>
        </p:sp>
        <p:sp>
          <p:nvSpPr>
            <p:cNvPr id="597036" name="Rectangle 44"/>
            <p:cNvSpPr>
              <a:spLocks noChangeArrowheads="1"/>
            </p:cNvSpPr>
            <p:nvPr/>
          </p:nvSpPr>
          <p:spPr bwMode="auto">
            <a:xfrm>
              <a:off x="2038" y="3888"/>
              <a:ext cx="985" cy="250"/>
            </a:xfrm>
            <a:prstGeom prst="rect">
              <a:avLst/>
            </a:prstGeom>
            <a:noFill/>
            <a:ln w="9525">
              <a:noFill/>
              <a:miter lim="800000"/>
            </a:ln>
            <a:effectLst/>
          </p:spPr>
          <p:txBody>
            <a:bodyPr wrap="none">
              <a:spAutoFit/>
            </a:bodyPr>
            <a:lstStyle/>
            <a:p>
              <a:r>
                <a:rPr lang="en-US" altLang="zh-CN" sz="2000"/>
                <a:t>derived_class</a:t>
              </a:r>
            </a:p>
          </p:txBody>
        </p:sp>
        <p:sp>
          <p:nvSpPr>
            <p:cNvPr id="597037" name="Rectangle 45"/>
            <p:cNvSpPr>
              <a:spLocks noChangeArrowheads="1"/>
            </p:cNvSpPr>
            <p:nvPr/>
          </p:nvSpPr>
          <p:spPr bwMode="auto">
            <a:xfrm>
              <a:off x="3072" y="3840"/>
              <a:ext cx="1056" cy="384"/>
            </a:xfrm>
            <a:prstGeom prst="rect">
              <a:avLst/>
            </a:prstGeom>
            <a:gradFill rotWithShape="0">
              <a:gsLst>
                <a:gs pos="0">
                  <a:srgbClr val="FF99FF"/>
                </a:gs>
                <a:gs pos="50000">
                  <a:srgbClr val="FFFFFF"/>
                </a:gs>
                <a:gs pos="100000">
                  <a:srgbClr val="FF99FF"/>
                </a:gs>
              </a:gsLst>
              <a:lin ang="5400000" scaled="1"/>
            </a:gradFill>
            <a:ln w="9525">
              <a:solidFill>
                <a:schemeClr val="tx1"/>
              </a:solidFill>
              <a:prstDash val="dash"/>
              <a:miter lim="800000"/>
            </a:ln>
            <a:effectLst/>
          </p:spPr>
          <p:txBody>
            <a:bodyPr wrap="none" anchor="ctr"/>
            <a:lstStyle/>
            <a:p>
              <a:pPr algn="l"/>
              <a:r>
                <a:rPr lang="en-US" altLang="zh-CN" sz="1800" b="1">
                  <a:solidFill>
                    <a:srgbClr val="0000FF"/>
                  </a:solidFill>
                  <a:effectLst>
                    <a:outerShdw blurRad="38100" dist="38100" dir="2700000" algn="tl">
                      <a:srgbClr val="000000"/>
                    </a:outerShdw>
                  </a:effectLst>
                </a:rPr>
                <a:t>data1</a:t>
              </a:r>
              <a:r>
                <a:rPr lang="en-US" altLang="zh-CN" sz="1800" b="1"/>
                <a:t>	data2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96997"/>
                                        </p:tgtEl>
                                        <p:attrNameLst>
                                          <p:attrName>style.visibility</p:attrName>
                                        </p:attrNameLst>
                                      </p:cBhvr>
                                      <p:to>
                                        <p:strVal val="visible"/>
                                      </p:to>
                                    </p:set>
                                    <p:animEffect transition="in" filter="barn(outHorizontal)">
                                      <p:cBhvr>
                                        <p:cTn id="7" dur="500"/>
                                        <p:tgtEl>
                                          <p:spTgt spid="59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hmYWM1NTZlN2JjZTZiMmVhYTNhODk3YTRhODBjZWYifQ=="/>
</p:tagLst>
</file>

<file path=ppt/theme/theme1.xml><?xml version="1.0" encoding="utf-8"?>
<a:theme xmlns:a="http://schemas.openxmlformats.org/drawingml/2006/main" name="Strategic">
  <a:themeElements>
    <a:clrScheme name="Strategic 8">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008000"/>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clrMap bg1="lt1" tx1="dk1" bg2="lt2" tx2="dk2" accent1="accent1" accent2="accent2" accent3="accent3" accent4="accent4" accent5="accent5" accent6="accent6" hlink="hlink" folHlink="folHlink"/>
    </a:extraClrScheme>
    <a:extraClrScheme>
      <a:clrScheme name="Strategic 8">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0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3E5A7"/>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61</TotalTime>
  <Words>18597</Words>
  <Application>Microsoft Office PowerPoint</Application>
  <PresentationFormat>全屏显示(4:3)</PresentationFormat>
  <Paragraphs>3622</Paragraphs>
  <Slides>141</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141</vt:i4>
      </vt:variant>
    </vt:vector>
  </HeadingPairs>
  <TitlesOfParts>
    <vt:vector size="153" baseType="lpstr">
      <vt:lpstr>Arial Unicode MS</vt:lpstr>
      <vt:lpstr>等线</vt:lpstr>
      <vt:lpstr>黑体</vt:lpstr>
      <vt:lpstr>楷体_GB2312</vt:lpstr>
      <vt:lpstr>隶书</vt:lpstr>
      <vt:lpstr>宋体</vt:lpstr>
      <vt:lpstr>Symbol</vt:lpstr>
      <vt:lpstr>Times New Roman</vt:lpstr>
      <vt:lpstr>Wingdings</vt:lpstr>
      <vt:lpstr>Strategic</vt:lpstr>
      <vt:lpstr>BMP 图象</vt:lpstr>
      <vt:lpstr>位图图像</vt:lpstr>
      <vt:lpstr>PowerPoint 演示文稿</vt:lpstr>
      <vt:lpstr>第8章  继承</vt:lpstr>
      <vt:lpstr>8.1  类之间的关系 </vt:lpstr>
      <vt:lpstr>6.4  类的包含</vt:lpstr>
      <vt:lpstr>6.3.3  友元</vt:lpstr>
      <vt:lpstr>6.3.3  友元</vt:lpstr>
      <vt:lpstr>8.1  类之间的关系 </vt:lpstr>
      <vt:lpstr>8.1  类之间的关系 </vt:lpstr>
      <vt:lpstr>PowerPoint 演示文稿</vt:lpstr>
      <vt:lpstr>8.2  基类和派生类</vt:lpstr>
      <vt:lpstr>8.2  基类和派生类</vt:lpstr>
      <vt:lpstr>8.2  基类和派生类</vt:lpstr>
      <vt:lpstr>8.2.1  访问控制</vt:lpstr>
      <vt:lpstr>8.2.1  访问控制</vt:lpstr>
      <vt:lpstr>PowerPoint 演示文稿</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8.2.1  访问控制</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8.2.2  重名成员</vt:lpstr>
      <vt:lpstr>8.2.3  派生类中访问静态成员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8.3  基类的初始化</vt:lpstr>
      <vt:lpstr>PowerPoint 演示文稿</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8.4  继承的应用实例</vt:lpstr>
      <vt:lpstr>PowerPoint 演示文稿</vt:lpstr>
      <vt:lpstr>8.5  多继承</vt:lpstr>
      <vt:lpstr>8.5  多继承</vt:lpstr>
      <vt:lpstr>8.5.1  多继承的派生类构造和访问</vt:lpstr>
      <vt:lpstr>8.5.1  多继承的派生类构造和访问</vt:lpstr>
      <vt:lpstr>8.5.1  多继承的派生类构造和访问</vt:lpstr>
      <vt:lpstr>8.5.2  虚基类</vt:lpstr>
      <vt:lpstr>8.5.2  虚基类</vt:lpstr>
      <vt:lpstr>8.5.2  虚基类</vt:lpstr>
      <vt:lpstr>8.5.2  虚基类</vt:lpstr>
      <vt:lpstr>8.5.2  虚基类</vt:lpstr>
      <vt:lpstr>8.5.2  虚基类</vt:lpstr>
      <vt:lpstr>8.5.2  虚基类</vt:lpstr>
      <vt:lpstr>8.5.2  虚基类</vt:lpstr>
      <vt:lpstr>8.5.2  虚基类</vt:lpstr>
      <vt:lpstr>8.5.2  虚基类</vt:lpstr>
      <vt:lpstr>8.5.2  虚基类</vt:lpstr>
      <vt:lpstr>8.5.2  虚基类</vt:lpstr>
      <vt:lpstr>8.5.2  虚基类</vt:lpstr>
      <vt:lpstr>8.5.2  虚基类</vt:lpstr>
      <vt:lpstr>PowerPoint 演示文稿</vt:lpstr>
      <vt:lpstr>小结</vt:lpstr>
      <vt:lpstr>PowerPoint 演示文稿</vt:lpstr>
    </vt:vector>
  </TitlesOfParts>
  <Company>zhou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zhouairu</dc:creator>
  <cp:lastModifiedBy>AAA</cp:lastModifiedBy>
  <cp:revision>205</cp:revision>
  <dcterms:created xsi:type="dcterms:W3CDTF">2002-08-30T17:00:00Z</dcterms:created>
  <dcterms:modified xsi:type="dcterms:W3CDTF">2024-05-10T02:23:56Z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E2539E8ABAD14AD88D9C09E4E7208C14_12</vt:lpwstr>
  </property>
  <property fmtid="{D5CDD505-2E9C-101B-9397-08002B2CF9AE}" pid="3" name="KSOProductBuildVer">
    <vt:lpwstr>2052-12.1.0.16729</vt:lpwstr>
  </property>
</Properties>
</file>