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37" r:id="rId2"/>
    <p:sldId id="288" r:id="rId3"/>
    <p:sldId id="289" r:id="rId4"/>
    <p:sldId id="290" r:id="rId5"/>
    <p:sldId id="291" r:id="rId6"/>
    <p:sldId id="33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1378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85" r:id="rId37"/>
    <p:sldId id="286" r:id="rId38"/>
    <p:sldId id="287" r:id="rId39"/>
    <p:sldId id="336" r:id="rId40"/>
    <p:sldId id="292" r:id="rId41"/>
    <p:sldId id="293" r:id="rId42"/>
    <p:sldId id="294" r:id="rId43"/>
    <p:sldId id="295" r:id="rId44"/>
    <p:sldId id="296" r:id="rId45"/>
    <p:sldId id="297" r:id="rId46"/>
    <p:sldId id="341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1379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34" r:id="rId67"/>
    <p:sldId id="317" r:id="rId68"/>
    <p:sldId id="318" r:id="rId69"/>
    <p:sldId id="319" r:id="rId70"/>
    <p:sldId id="320" r:id="rId71"/>
    <p:sldId id="321" r:id="rId72"/>
    <p:sldId id="349" r:id="rId73"/>
    <p:sldId id="351" r:id="rId74"/>
    <p:sldId id="350" r:id="rId75"/>
    <p:sldId id="343" r:id="rId76"/>
    <p:sldId id="344" r:id="rId77"/>
    <p:sldId id="345" r:id="rId78"/>
    <p:sldId id="346" r:id="rId79"/>
    <p:sldId id="347" r:id="rId80"/>
    <p:sldId id="348" r:id="rId81"/>
    <p:sldId id="325" r:id="rId82"/>
    <p:sldId id="326" r:id="rId83"/>
    <p:sldId id="328" r:id="rId84"/>
    <p:sldId id="329" r:id="rId85"/>
    <p:sldId id="330" r:id="rId86"/>
    <p:sldId id="331" r:id="rId87"/>
    <p:sldId id="340" r:id="rId88"/>
    <p:sldId id="332" r:id="rId89"/>
    <p:sldId id="352" r:id="rId90"/>
    <p:sldId id="353" r:id="rId91"/>
    <p:sldId id="355" r:id="rId92"/>
    <p:sldId id="356" r:id="rId93"/>
    <p:sldId id="354" r:id="rId94"/>
    <p:sldId id="357" r:id="rId95"/>
    <p:sldId id="358" r:id="rId96"/>
    <p:sldId id="338" r:id="rId97"/>
    <p:sldId id="316" r:id="rId98"/>
    <p:sldId id="1317" r:id="rId99"/>
    <p:sldId id="1369" r:id="rId100"/>
    <p:sldId id="1370" r:id="rId101"/>
    <p:sldId id="1371" r:id="rId102"/>
    <p:sldId id="1372" r:id="rId103"/>
    <p:sldId id="1373" r:id="rId104"/>
    <p:sldId id="1374" r:id="rId105"/>
    <p:sldId id="1375" r:id="rId106"/>
    <p:sldId id="1376" r:id="rId107"/>
    <p:sldId id="1377" r:id="rId108"/>
    <p:sldId id="339" r:id="rId10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FF33"/>
    <a:srgbClr val="008000"/>
    <a:srgbClr val="B2B2B2"/>
    <a:srgbClr val="F7EE37"/>
    <a:srgbClr val="FDAF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8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990D8768-B14B-4AE5-96FA-924536971C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6553200"/>
            <a:ext cx="24288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dirty="0">
                <a:solidFill>
                  <a:schemeClr val="bg2"/>
                </a:solidFill>
                <a:latin typeface="宋体" pitchFamily="2" charset="-122"/>
              </a:rPr>
              <a:t>2021</a:t>
            </a:r>
            <a:endParaRPr lang="en-US" altLang="zh-CN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175" y="6375400"/>
            <a:ext cx="866775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/>
            <a:fld id="{9A0DB2DC-4C9A-4742-B13C-FB6460FD3503}" type="slidenum">
              <a:rPr lang="en-US" altLang="zh-CN" sz="1400" dirty="0"/>
              <a:t>‹#›</a:t>
            </a:fld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323530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3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12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" y="6553200"/>
            <a:ext cx="24288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dirty="0">
                <a:solidFill>
                  <a:schemeClr val="bg2"/>
                </a:solidFill>
                <a:latin typeface="宋体" pitchFamily="2" charset="-122"/>
              </a:rPr>
              <a:t>2021</a:t>
            </a:r>
            <a:endParaRPr lang="en-US" altLang="zh-CN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hyperlink" Target="../C++&#31243;&#24207;&#35774;&#35745;&#22522;&#30784;&#35838;&#20214;(V3)/9-&#27169;&#26495;(9.3).ppt#-1,1,9.3  &#31867;&#27169;&#26495;" TargetMode="Externa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oleObject" Target="../embeddings/oleObject2.bin"/><Relationship Id="rId17" Type="http://schemas.openxmlformats.org/officeDocument/2006/relationships/slide" Target="slide97.xml"/><Relationship Id="rId2" Type="http://schemas.openxmlformats.org/officeDocument/2006/relationships/vmlDrawing" Target="../drawings/vmlDrawing1.vml"/><Relationship Id="rId16" Type="http://schemas.openxmlformats.org/officeDocument/2006/relationships/hyperlink" Target="../C++&#31243;&#24207;&#35774;&#35745;&#22522;&#30784;&#35838;&#20214;(V3)/9-&#27169;&#26495;(&#23567;&#32467;).ppt#-1,1,PowerPoint &#28436;&#31034;&#25991;&#31295;" TargetMode="External"/><Relationship Id="rId1" Type="http://schemas.openxmlformats.org/officeDocument/2006/relationships/themeOverride" Target="../theme/themeOverride1.xml"/><Relationship Id="rId6" Type="http://schemas.openxmlformats.org/officeDocument/2006/relationships/slide" Target="slide9.xml"/><Relationship Id="rId11" Type="http://schemas.openxmlformats.org/officeDocument/2006/relationships/slide" Target="slide7.xml"/><Relationship Id="rId5" Type="http://schemas.microsoft.com/office/2007/relationships/hdphoto" Target="../media/hdphoto1.wdp"/><Relationship Id="rId15" Type="http://schemas.openxmlformats.org/officeDocument/2006/relationships/oleObject" Target="../embeddings/oleObject3.bin"/><Relationship Id="rId10" Type="http://schemas.openxmlformats.org/officeDocument/2006/relationships/hyperlink" Target="../C++&#31243;&#24207;&#35774;&#35745;&#22522;&#30784;&#35838;&#20214;(V3)/9-&#27169;&#26495;(9.2).ppt#-1,1,9.2  &#20989;&#25968;&#27169;&#26495;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Relationship Id="rId14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10.2.1  </a:t>
            </a:r>
            <a:r>
              <a:rPr lang="zh-CN" altLang="en-US">
                <a:latin typeface="宋体" pitchFamily="2" charset="-122"/>
              </a:rPr>
              <a:t>模板说明</a:t>
            </a:r>
            <a:endParaRPr lang="zh-CN" altLang="en-US"/>
          </a:p>
        </p:txBody>
      </p:sp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2765425" y="2514600"/>
            <a:ext cx="3711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template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&lt; </a:t>
            </a:r>
            <a:r>
              <a:rPr lang="zh-CN" altLang="zh-CN" sz="2000" b="0" i="1"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&gt;    </a:t>
            </a:r>
            <a:endParaRPr lang="en-US" altLang="zh-CN" sz="2000" i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1127125" y="1690688"/>
            <a:ext cx="460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声明模板中使用的类属参数。形式为：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4776" name="AutoShape 8"/>
          <p:cNvSpPr>
            <a:spLocks/>
          </p:cNvSpPr>
          <p:nvPr/>
        </p:nvSpPr>
        <p:spPr bwMode="auto">
          <a:xfrm>
            <a:off x="5181600" y="4038600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37500"/>
              <a:gd name="adj5" fmla="val -148176"/>
              <a:gd name="adj6" fmla="val -138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关键字</a:t>
            </a:r>
          </a:p>
        </p:txBody>
      </p:sp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769938" y="7620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模板说明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4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6" grpId="0" animBg="1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491494" y="585414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 altLang="zh-CN" sz="2000" dirty="0"/>
              <a:t>#include &lt;iostream&gt;</a:t>
            </a:r>
          </a:p>
          <a:p>
            <a:pPr marL="0" indent="0">
              <a:buNone/>
            </a:pPr>
            <a:r>
              <a:rPr lang="en-US" altLang="zh-CN" sz="2000" dirty="0"/>
              <a:t>#include &lt;vector&gt;</a:t>
            </a:r>
          </a:p>
          <a:p>
            <a:pPr marL="0" indent="0">
              <a:buNone/>
            </a:pPr>
            <a:r>
              <a:rPr lang="en-US" altLang="zh-CN" sz="2000" dirty="0"/>
              <a:t>using namespace std;</a:t>
            </a:r>
          </a:p>
          <a:p>
            <a:pPr marL="0" indent="0">
              <a:buNone/>
            </a:pPr>
            <a:r>
              <a:rPr lang="en-US" altLang="zh-CN" sz="2000" dirty="0"/>
              <a:t>int main(){</a:t>
            </a:r>
          </a:p>
          <a:p>
            <a:pPr marL="0" indent="0">
              <a:buNone/>
            </a:pPr>
            <a:r>
              <a:rPr lang="en-US" altLang="zh-CN" sz="2000" dirty="0"/>
              <a:t>    unsigned int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;</a:t>
            </a:r>
          </a:p>
          <a:p>
            <a:pPr marL="0" indent="0">
              <a:buNone/>
            </a:pPr>
            <a:r>
              <a:rPr lang="en-US" altLang="zh-CN" sz="2000" dirty="0"/>
              <a:t>    vector&lt;int&gt; V(10, 0);//</a:t>
            </a:r>
            <a:r>
              <a:rPr lang="zh-CN" altLang="en-US" sz="2000" dirty="0"/>
              <a:t>实例化长度为</a:t>
            </a:r>
            <a:r>
              <a:rPr lang="en-US" altLang="zh-CN" sz="2000" dirty="0"/>
              <a:t>10</a:t>
            </a:r>
            <a:r>
              <a:rPr lang="zh-CN" altLang="en-US" sz="2000" dirty="0"/>
              <a:t>的向量</a:t>
            </a:r>
            <a:r>
              <a:rPr lang="en-US" altLang="zh-CN" sz="2000" dirty="0"/>
              <a:t>V</a:t>
            </a:r>
            <a:r>
              <a:rPr lang="zh-CN" altLang="en-US" sz="2000" dirty="0"/>
              <a:t>，置元素初值为</a:t>
            </a:r>
            <a:r>
              <a:rPr lang="en-US" altLang="zh-CN" sz="2000" dirty="0"/>
              <a:t>0</a:t>
            </a:r>
            <a:endParaRPr lang="zh-CN" altLang="en-US" sz="2000" dirty="0"/>
          </a:p>
          <a:p>
            <a:pPr marL="0" indent="0">
              <a:buNone/>
            </a:pPr>
            <a:r>
              <a:rPr lang="nn-NO" altLang="zh-CN" sz="2000" dirty="0"/>
              <a:t>    for (i = 0; i &lt; 10; i++)</a:t>
            </a:r>
          </a:p>
          <a:p>
            <a:pPr marL="0" indent="0">
              <a:buNone/>
            </a:pPr>
            <a:r>
              <a:rPr lang="en-US" altLang="zh-CN" sz="2000" dirty="0"/>
              <a:t>        V[</a:t>
            </a:r>
            <a:r>
              <a:rPr lang="en-US" altLang="zh-CN" sz="2000" dirty="0" err="1"/>
              <a:t>i</a:t>
            </a:r>
            <a:r>
              <a:rPr lang="en-US" altLang="zh-CN" sz="2000" dirty="0"/>
              <a:t>] =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;//</a:t>
            </a:r>
            <a:r>
              <a:rPr lang="zh-CN" altLang="en-US" sz="2000" dirty="0"/>
              <a:t>使用重载运算符函数</a:t>
            </a:r>
            <a:r>
              <a:rPr lang="en-US" altLang="zh-CN" sz="2000" dirty="0"/>
              <a:t>operator[]</a:t>
            </a:r>
            <a:r>
              <a:rPr lang="zh-CN" altLang="en-US" sz="2000" dirty="0"/>
              <a:t>对元素赋值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V.push_back</a:t>
            </a:r>
            <a:r>
              <a:rPr lang="en-US" altLang="zh-CN" sz="2000" dirty="0"/>
              <a:t>(10);//</a:t>
            </a:r>
            <a:r>
              <a:rPr lang="zh-CN" altLang="en-US" sz="2000" dirty="0"/>
              <a:t>在表尾追加一个元素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V.insert</a:t>
            </a:r>
            <a:r>
              <a:rPr lang="en-US" altLang="zh-CN" sz="2000" dirty="0"/>
              <a:t>(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 + 3, 33);//</a:t>
            </a:r>
            <a:r>
              <a:rPr lang="zh-CN" altLang="en-US" sz="2000" dirty="0"/>
              <a:t>在第</a:t>
            </a:r>
            <a:r>
              <a:rPr lang="en-US" altLang="zh-CN" sz="2000" dirty="0"/>
              <a:t>3</a:t>
            </a:r>
            <a:r>
              <a:rPr lang="zh-CN" altLang="en-US" sz="2000" dirty="0"/>
              <a:t>个位置插入一个元素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"size of V is: ";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</a:t>
            </a:r>
            <a:r>
              <a:rPr lang="en-US" altLang="zh-CN" sz="2000" dirty="0" err="1"/>
              <a:t>V.size</a:t>
            </a:r>
            <a:r>
              <a:rPr lang="en-US" altLang="zh-CN" sz="2000" dirty="0"/>
              <a:t>()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;//</a:t>
            </a:r>
            <a:r>
              <a:rPr lang="zh-CN" altLang="en-US" sz="2000" dirty="0"/>
              <a:t>输出表长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"The elements of V are: ";</a:t>
            </a:r>
          </a:p>
          <a:p>
            <a:pPr marL="0" indent="0">
              <a:buNone/>
            </a:pPr>
            <a:r>
              <a:rPr lang="en-US" altLang="zh-CN" sz="2000" dirty="0"/>
              <a:t>    for (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= 0;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&lt; </a:t>
            </a:r>
            <a:r>
              <a:rPr lang="en-US" altLang="zh-CN" sz="2000" dirty="0" err="1"/>
              <a:t>V.size</a:t>
            </a:r>
            <a:r>
              <a:rPr lang="en-US" altLang="zh-CN" sz="2000" dirty="0"/>
              <a:t>();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++)//</a:t>
            </a:r>
            <a:r>
              <a:rPr lang="zh-CN" altLang="en-US" sz="2000" dirty="0"/>
              <a:t>输出表元素</a:t>
            </a:r>
          </a:p>
          <a:p>
            <a:pPr marL="0" indent="0">
              <a:buNone/>
            </a:pPr>
            <a:r>
              <a:rPr lang="en-US" altLang="zh-CN" sz="2000" dirty="0"/>
              <a:t>    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V[</a:t>
            </a:r>
            <a:r>
              <a:rPr lang="en-US" altLang="zh-CN" sz="2000" dirty="0" err="1"/>
              <a:t>i</a:t>
            </a:r>
            <a:r>
              <a:rPr lang="en-US" altLang="zh-CN" sz="2000" dirty="0"/>
              <a:t>] &lt;&lt; " ";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6"/>
          <p:cNvSpPr txBox="1"/>
          <p:nvPr/>
        </p:nvSpPr>
        <p:spPr>
          <a:xfrm>
            <a:off x="174625" y="18157"/>
            <a:ext cx="48323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10-10 vector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向量操作。</a:t>
            </a:r>
          </a:p>
        </p:txBody>
      </p:sp>
    </p:spTree>
    <p:extLst>
      <p:ext uri="{BB962C8B-B14F-4D97-AF65-F5344CB8AC3E}">
        <p14:creationId xmlns:p14="http://schemas.microsoft.com/office/powerpoint/2010/main" val="33475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491494" y="585414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"The 6th </a:t>
            </a:r>
            <a:r>
              <a:rPr lang="en-US" altLang="zh-CN" sz="1900" dirty="0" err="1"/>
              <a:t>elment</a:t>
            </a:r>
            <a:r>
              <a:rPr lang="en-US" altLang="zh-CN" sz="1900" dirty="0"/>
              <a:t> is: ";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V.at(5)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;//</a:t>
            </a:r>
            <a:r>
              <a:rPr lang="zh-CN" altLang="en-US" sz="1900" dirty="0"/>
              <a:t>输出索引（下标）为</a:t>
            </a:r>
            <a:r>
              <a:rPr lang="en-US" altLang="zh-CN" sz="1900" dirty="0"/>
              <a:t>5</a:t>
            </a:r>
            <a:r>
              <a:rPr lang="zh-CN" altLang="en-US" sz="1900" dirty="0"/>
              <a:t>的元素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"The first element (use begin()) is: ";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*(</a:t>
            </a:r>
            <a:r>
              <a:rPr lang="en-US" altLang="zh-CN" sz="1900" dirty="0" err="1"/>
              <a:t>V.begin</a:t>
            </a:r>
            <a:r>
              <a:rPr lang="en-US" altLang="zh-CN" sz="1900" dirty="0"/>
              <a:t>())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;//</a:t>
            </a:r>
            <a:r>
              <a:rPr lang="zh-CN" altLang="en-US" sz="1900" dirty="0"/>
              <a:t>输出第一个元素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"The last element (use </a:t>
            </a:r>
            <a:r>
              <a:rPr lang="en-US" altLang="zh-CN" sz="1900" dirty="0" err="1"/>
              <a:t>rbegin</a:t>
            </a:r>
            <a:r>
              <a:rPr lang="en-US" altLang="zh-CN" sz="1900" dirty="0"/>
              <a:t>()) is: ";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*(</a:t>
            </a:r>
            <a:r>
              <a:rPr lang="en-US" altLang="zh-CN" sz="1900" dirty="0" err="1"/>
              <a:t>V.rbegin</a:t>
            </a:r>
            <a:r>
              <a:rPr lang="en-US" altLang="zh-CN" sz="1900" dirty="0"/>
              <a:t>())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;//</a:t>
            </a:r>
            <a:r>
              <a:rPr lang="zh-CN" altLang="en-US" sz="1900" dirty="0"/>
              <a:t>输出最后一个元素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"The last element (use end()) is: ";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*(</a:t>
            </a:r>
            <a:r>
              <a:rPr lang="en-US" altLang="zh-CN" sz="1900" dirty="0" err="1"/>
              <a:t>V.end</a:t>
            </a:r>
            <a:r>
              <a:rPr lang="en-US" altLang="zh-CN" sz="1900" dirty="0"/>
              <a:t>() - 1)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;//</a:t>
            </a:r>
            <a:r>
              <a:rPr lang="zh-CN" altLang="en-US" sz="1900" dirty="0"/>
              <a:t>输出最后一个元素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"The first element (use rend()) is: ";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*(</a:t>
            </a:r>
            <a:r>
              <a:rPr lang="en-US" altLang="zh-CN" sz="1900" dirty="0" err="1"/>
              <a:t>V.rend</a:t>
            </a:r>
            <a:r>
              <a:rPr lang="en-US" altLang="zh-CN" sz="1900" dirty="0"/>
              <a:t>() - 1)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;//</a:t>
            </a:r>
            <a:r>
              <a:rPr lang="zh-CN" altLang="en-US" sz="1900" dirty="0"/>
              <a:t>输出第一个元素</a:t>
            </a:r>
          </a:p>
          <a:p>
            <a:pPr marL="0" indent="0">
              <a:buNone/>
            </a:pPr>
            <a:r>
              <a:rPr lang="en-US" altLang="zh-CN" sz="1900" dirty="0"/>
              <a:t>    vector&lt;int&gt; L;//</a:t>
            </a:r>
            <a:r>
              <a:rPr lang="zh-CN" altLang="en-US" sz="1900" dirty="0"/>
              <a:t>说明第</a:t>
            </a:r>
            <a:r>
              <a:rPr lang="en-US" altLang="zh-CN" sz="1900" dirty="0"/>
              <a:t>2</a:t>
            </a:r>
            <a:r>
              <a:rPr lang="zh-CN" altLang="en-US" sz="1900" dirty="0"/>
              <a:t>个向量</a:t>
            </a:r>
          </a:p>
          <a:p>
            <a:pPr marL="0" indent="0">
              <a:buNone/>
            </a:pPr>
            <a:r>
              <a:rPr lang="en-US" altLang="zh-CN" sz="1900" dirty="0"/>
              <a:t>    for (</a:t>
            </a:r>
            <a:r>
              <a:rPr lang="en-US" altLang="zh-CN" sz="1900" dirty="0" err="1"/>
              <a:t>i</a:t>
            </a:r>
            <a:r>
              <a:rPr lang="en-US" altLang="zh-CN" sz="1900" dirty="0"/>
              <a:t> = 0; </a:t>
            </a:r>
            <a:r>
              <a:rPr lang="en-US" altLang="zh-CN" sz="1900" dirty="0" err="1"/>
              <a:t>i</a:t>
            </a:r>
            <a:r>
              <a:rPr lang="en-US" altLang="zh-CN" sz="1900" dirty="0"/>
              <a:t> &lt; </a:t>
            </a:r>
            <a:r>
              <a:rPr lang="en-US" altLang="zh-CN" sz="1900" dirty="0" err="1"/>
              <a:t>V.size</a:t>
            </a:r>
            <a:r>
              <a:rPr lang="en-US" altLang="zh-CN" sz="1900" dirty="0"/>
              <a:t>(); </a:t>
            </a:r>
            <a:r>
              <a:rPr lang="en-US" altLang="zh-CN" sz="1900" dirty="0" err="1"/>
              <a:t>i</a:t>
            </a:r>
            <a:r>
              <a:rPr lang="en-US" altLang="zh-CN" sz="1900" dirty="0"/>
              <a:t>++)//</a:t>
            </a:r>
            <a:r>
              <a:rPr lang="zh-CN" altLang="en-US" sz="1900" dirty="0"/>
              <a:t>对</a:t>
            </a:r>
            <a:r>
              <a:rPr lang="en-US" altLang="zh-CN" sz="1900" dirty="0"/>
              <a:t>L</a:t>
            </a:r>
            <a:r>
              <a:rPr lang="zh-CN" altLang="en-US" sz="1900" dirty="0"/>
              <a:t>中的元素赋值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L.push_back</a:t>
            </a:r>
            <a:r>
              <a:rPr lang="en-US" altLang="zh-CN" sz="1900" dirty="0"/>
              <a:t>(V[</a:t>
            </a:r>
            <a:r>
              <a:rPr lang="en-US" altLang="zh-CN" sz="1900" dirty="0" err="1"/>
              <a:t>i</a:t>
            </a:r>
            <a:r>
              <a:rPr lang="en-US" altLang="zh-CN" sz="1900" dirty="0"/>
              <a:t>]);</a:t>
            </a:r>
          </a:p>
          <a:p>
            <a:pPr marL="0" indent="0">
              <a:buNone/>
            </a:pPr>
            <a:r>
              <a:rPr lang="en-US" altLang="zh-CN" sz="1900" dirty="0"/>
              <a:t>    if (V == L)//</a:t>
            </a:r>
            <a:r>
              <a:rPr lang="zh-CN" altLang="en-US" sz="1900" dirty="0"/>
              <a:t>对两个向量判等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"V==L"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</a:t>
            </a:r>
          </a:p>
          <a:p>
            <a:pPr marL="0" indent="0">
              <a:buNone/>
            </a:pPr>
            <a:r>
              <a:rPr lang="en-US" altLang="zh-CN" sz="1900" dirty="0"/>
              <a:t>    else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"V!=L"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</a:t>
            </a:r>
          </a:p>
          <a:p>
            <a:pPr marL="0" indent="0">
              <a:buNone/>
            </a:pPr>
            <a:r>
              <a:rPr lang="en-US" altLang="zh-CN" sz="1900" dirty="0"/>
              <a:t>}</a:t>
            </a:r>
            <a:endParaRPr lang="zh-CN" altLang="en-US" sz="19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6"/>
          <p:cNvSpPr txBox="1"/>
          <p:nvPr/>
        </p:nvSpPr>
        <p:spPr>
          <a:xfrm>
            <a:off x="174624" y="18157"/>
            <a:ext cx="67016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10-10 vector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向量操作（续）。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2659C5B-965E-4468-BBF5-FF25A7BE5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75" y="4725143"/>
            <a:ext cx="3705225" cy="21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95536" y="585414"/>
            <a:ext cx="8640960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 altLang="zh-CN" sz="2400" dirty="0"/>
              <a:t>#include &lt;iostream&gt;</a:t>
            </a:r>
          </a:p>
          <a:p>
            <a:pPr marL="0" indent="0">
              <a:buNone/>
            </a:pPr>
            <a:r>
              <a:rPr lang="en-US" altLang="zh-CN" sz="2400" dirty="0"/>
              <a:t>#include &lt;vector&gt;</a:t>
            </a:r>
          </a:p>
          <a:p>
            <a:pPr marL="0" indent="0">
              <a:buNone/>
            </a:pPr>
            <a:r>
              <a:rPr lang="en-US" altLang="zh-CN" sz="2400" dirty="0"/>
              <a:t>using namespace std;</a:t>
            </a:r>
          </a:p>
          <a:p>
            <a:pPr marL="0" indent="0">
              <a:buNone/>
            </a:pPr>
            <a:r>
              <a:rPr lang="en-US" altLang="zh-CN" sz="2400" dirty="0"/>
              <a:t>int main(){</a:t>
            </a:r>
          </a:p>
          <a:p>
            <a:pPr marL="0" indent="0">
              <a:buNone/>
            </a:pPr>
            <a:r>
              <a:rPr lang="en-US" altLang="zh-CN" sz="2400" dirty="0"/>
              <a:t>    int a[] = { 1,3,5,7,9 };</a:t>
            </a:r>
          </a:p>
          <a:p>
            <a:pPr marL="0" indent="0">
              <a:buNone/>
            </a:pPr>
            <a:r>
              <a:rPr lang="en-US" altLang="zh-CN" sz="2400" dirty="0"/>
              <a:t>    int* p;//</a:t>
            </a:r>
            <a:r>
              <a:rPr lang="zh-CN" altLang="en-US" sz="2400" dirty="0"/>
              <a:t>定义整型指针</a:t>
            </a:r>
          </a:p>
          <a:p>
            <a:pPr marL="0" indent="0">
              <a:buNone/>
            </a:pPr>
            <a:r>
              <a:rPr lang="en-US" altLang="zh-CN" sz="2400" dirty="0"/>
              <a:t>    int n = </a:t>
            </a:r>
            <a:r>
              <a:rPr lang="en-US" altLang="zh-CN" sz="2400" dirty="0" err="1"/>
              <a:t>sizeof</a:t>
            </a:r>
            <a:r>
              <a:rPr lang="en-US" altLang="zh-CN" sz="2400" dirty="0"/>
              <a:t>(a) / </a:t>
            </a:r>
            <a:r>
              <a:rPr lang="en-US" altLang="zh-CN" sz="2400" dirty="0" err="1"/>
              <a:t>sizeof</a:t>
            </a:r>
            <a:r>
              <a:rPr lang="en-US" altLang="zh-CN" sz="2400" dirty="0"/>
              <a:t>(*a);</a:t>
            </a:r>
          </a:p>
          <a:p>
            <a:pPr marL="0" indent="0">
              <a:buNone/>
            </a:pPr>
            <a:r>
              <a:rPr lang="en-US" altLang="zh-CN" sz="2400" dirty="0"/>
              <a:t>    for (p = a; p != a + n; ++p)//</a:t>
            </a:r>
            <a:r>
              <a:rPr lang="zh-CN" altLang="en-US" sz="2400" dirty="0"/>
              <a:t>用指针访问数组</a:t>
            </a:r>
          </a:p>
          <a:p>
            <a:pPr marL="0" indent="0">
              <a:buNone/>
            </a:pPr>
            <a:r>
              <a:rPr lang="en-US" altLang="zh-CN" sz="2400" dirty="0"/>
              <a:t>        </a:t>
            </a:r>
            <a:r>
              <a:rPr lang="en-US" altLang="zh-CN" sz="2400" dirty="0" err="1"/>
              <a:t>cout</a:t>
            </a:r>
            <a:r>
              <a:rPr lang="en-US" altLang="zh-CN" sz="2400" dirty="0"/>
              <a:t> &lt;&lt; *p &lt;&lt; '\t';</a:t>
            </a:r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en-US" altLang="zh-CN" sz="2400" dirty="0" err="1"/>
              <a:t>cout</a:t>
            </a:r>
            <a:r>
              <a:rPr lang="en-US" altLang="zh-CN" sz="2400" dirty="0"/>
              <a:t> &lt;&lt; </a:t>
            </a:r>
            <a:r>
              <a:rPr lang="en-US" altLang="zh-CN" sz="2400" dirty="0" err="1"/>
              <a:t>endl</a:t>
            </a:r>
            <a:r>
              <a:rPr lang="en-US" altLang="zh-CN" sz="2400" dirty="0"/>
              <a:t>;</a:t>
            </a:r>
          </a:p>
          <a:p>
            <a:pPr marL="0" indent="0">
              <a:buNone/>
            </a:pPr>
            <a:r>
              <a:rPr lang="en-US" altLang="zh-CN" sz="2400" dirty="0"/>
              <a:t>    vector&lt;int&gt; L(a, a + n);//</a:t>
            </a:r>
            <a:r>
              <a:rPr lang="zh-CN" altLang="en-US" sz="2400" dirty="0"/>
              <a:t>定义</a:t>
            </a:r>
            <a:r>
              <a:rPr lang="en-US" altLang="zh-CN" sz="2400" dirty="0"/>
              <a:t>vector&lt;int&gt;</a:t>
            </a:r>
            <a:r>
              <a:rPr lang="zh-CN" altLang="en-US" sz="2400" dirty="0"/>
              <a:t>对象</a:t>
            </a:r>
            <a:r>
              <a:rPr lang="en-US" altLang="zh-CN" sz="2400" dirty="0"/>
              <a:t>L</a:t>
            </a:r>
          </a:p>
          <a:p>
            <a:pPr marL="0" indent="0">
              <a:buNone/>
            </a:pPr>
            <a:r>
              <a:rPr lang="en-US" altLang="zh-CN" sz="2400" dirty="0"/>
              <a:t>    vector&lt;int&gt;::iterator t;//</a:t>
            </a:r>
            <a:r>
              <a:rPr lang="zh-CN" altLang="en-US" sz="2400" dirty="0"/>
              <a:t>定义</a:t>
            </a:r>
            <a:r>
              <a:rPr lang="en-US" altLang="zh-CN" sz="2400" dirty="0"/>
              <a:t>vector&lt;int&gt;::iterator</a:t>
            </a:r>
            <a:r>
              <a:rPr lang="zh-CN" altLang="en-US" sz="2400" dirty="0"/>
              <a:t>类型迭代器</a:t>
            </a:r>
            <a:r>
              <a:rPr lang="en-US" altLang="zh-CN" sz="2400" dirty="0"/>
              <a:t>t</a:t>
            </a:r>
          </a:p>
          <a:p>
            <a:pPr marL="0" indent="0">
              <a:buNone/>
            </a:pPr>
            <a:r>
              <a:rPr lang="de-DE" altLang="zh-CN" sz="2400" dirty="0"/>
              <a:t>    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6"/>
          <p:cNvSpPr txBox="1"/>
          <p:nvPr/>
        </p:nvSpPr>
        <p:spPr>
          <a:xfrm>
            <a:off x="174625" y="18157"/>
            <a:ext cx="48323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10-12 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迭代器简单操作。</a:t>
            </a:r>
          </a:p>
        </p:txBody>
      </p:sp>
    </p:spTree>
    <p:extLst>
      <p:ext uri="{BB962C8B-B14F-4D97-AF65-F5344CB8AC3E}">
        <p14:creationId xmlns:p14="http://schemas.microsoft.com/office/powerpoint/2010/main" val="35118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95536" y="585414"/>
            <a:ext cx="8640960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de-DE" altLang="zh-CN" sz="2400" dirty="0"/>
              <a:t>    for (t = L.begin(); t != L.end(); ++t)</a:t>
            </a:r>
          </a:p>
          <a:p>
            <a:pPr marL="0" indent="0">
              <a:buNone/>
            </a:pPr>
            <a:r>
              <a:rPr lang="en-US" altLang="zh-CN" sz="2400" dirty="0"/>
              <a:t>        *t += 10;//</a:t>
            </a:r>
            <a:r>
              <a:rPr lang="zh-CN" altLang="en-US" sz="2400" dirty="0"/>
              <a:t>用迭代器</a:t>
            </a:r>
            <a:r>
              <a:rPr lang="en-US" altLang="zh-CN" sz="2400" dirty="0"/>
              <a:t>t</a:t>
            </a:r>
            <a:r>
              <a:rPr lang="zh-CN" altLang="en-US" sz="2400" dirty="0"/>
              <a:t>访问</a:t>
            </a:r>
            <a:r>
              <a:rPr lang="en-US" altLang="zh-CN" sz="2400" dirty="0"/>
              <a:t>L</a:t>
            </a:r>
            <a:r>
              <a:rPr lang="zh-CN" altLang="en-US" sz="2400" dirty="0"/>
              <a:t>的元素</a:t>
            </a:r>
          </a:p>
          <a:p>
            <a:pPr marL="0" indent="0">
              <a:buNone/>
            </a:pPr>
            <a:r>
              <a:rPr lang="zh-CN" altLang="en-US" sz="2400" dirty="0"/>
              <a:t>    </a:t>
            </a:r>
            <a:r>
              <a:rPr lang="en-US" altLang="zh-CN" sz="2400" dirty="0"/>
              <a:t>//</a:t>
            </a:r>
            <a:r>
              <a:rPr lang="zh-CN" altLang="en-US" sz="2400" dirty="0"/>
              <a:t>定义</a:t>
            </a:r>
            <a:r>
              <a:rPr lang="en-US" altLang="zh-CN" sz="2400" dirty="0"/>
              <a:t>vector&lt;int&gt;::</a:t>
            </a:r>
            <a:r>
              <a:rPr lang="en-US" altLang="zh-CN" sz="2400" dirty="0" err="1"/>
              <a:t>const_iterator</a:t>
            </a:r>
            <a:r>
              <a:rPr lang="zh-CN" altLang="en-US" sz="2400" dirty="0"/>
              <a:t>类型迭代器</a:t>
            </a:r>
            <a:r>
              <a:rPr lang="en-US" altLang="zh-CN" sz="2400" dirty="0" err="1"/>
              <a:t>ct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vector&lt;int&gt;::</a:t>
            </a:r>
            <a:r>
              <a:rPr lang="en-US" altLang="zh-CN" sz="2400" dirty="0" err="1"/>
              <a:t>const_iterator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ct</a:t>
            </a:r>
            <a:r>
              <a:rPr lang="en-US" altLang="zh-CN" sz="2400" dirty="0"/>
              <a:t>;</a:t>
            </a:r>
          </a:p>
          <a:p>
            <a:pPr marL="0" indent="0">
              <a:buNone/>
            </a:pPr>
            <a:r>
              <a:rPr lang="en-US" altLang="zh-CN" sz="2400" dirty="0"/>
              <a:t>    for (</a:t>
            </a:r>
            <a:r>
              <a:rPr lang="en-US" altLang="zh-CN" sz="2400" dirty="0" err="1"/>
              <a:t>ct</a:t>
            </a:r>
            <a:r>
              <a:rPr lang="en-US" altLang="zh-CN" sz="2400" dirty="0"/>
              <a:t> = </a:t>
            </a:r>
            <a:r>
              <a:rPr lang="en-US" altLang="zh-CN" sz="2400" dirty="0" err="1"/>
              <a:t>L.begin</a:t>
            </a:r>
            <a:r>
              <a:rPr lang="en-US" altLang="zh-CN" sz="2400" dirty="0"/>
              <a:t>(); </a:t>
            </a:r>
            <a:r>
              <a:rPr lang="en-US" altLang="zh-CN" sz="2400" dirty="0" err="1"/>
              <a:t>ct</a:t>
            </a:r>
            <a:r>
              <a:rPr lang="en-US" altLang="zh-CN" sz="2400" dirty="0"/>
              <a:t> != </a:t>
            </a:r>
            <a:r>
              <a:rPr lang="en-US" altLang="zh-CN" sz="2400" dirty="0" err="1"/>
              <a:t>L.end</a:t>
            </a:r>
            <a:r>
              <a:rPr lang="en-US" altLang="zh-CN" sz="2400" dirty="0"/>
              <a:t>(); ++</a:t>
            </a:r>
            <a:r>
              <a:rPr lang="en-US" altLang="zh-CN" sz="2400" dirty="0" err="1"/>
              <a:t>ct</a:t>
            </a:r>
            <a:r>
              <a:rPr lang="en-US" altLang="zh-CN" sz="2400" dirty="0"/>
              <a:t>)</a:t>
            </a:r>
          </a:p>
          <a:p>
            <a:pPr marL="0" indent="0">
              <a:buNone/>
            </a:pPr>
            <a:r>
              <a:rPr lang="en-US" altLang="zh-CN" sz="2400" dirty="0"/>
              <a:t>        </a:t>
            </a:r>
            <a:r>
              <a:rPr lang="en-US" altLang="zh-CN" sz="2400" dirty="0" err="1"/>
              <a:t>cout</a:t>
            </a:r>
            <a:r>
              <a:rPr lang="en-US" altLang="zh-CN" sz="2400" dirty="0"/>
              <a:t> &lt;&lt; *</a:t>
            </a:r>
            <a:r>
              <a:rPr lang="en-US" altLang="zh-CN" sz="2400" dirty="0" err="1"/>
              <a:t>ct</a:t>
            </a:r>
            <a:r>
              <a:rPr lang="en-US" altLang="zh-CN" sz="2400" dirty="0"/>
              <a:t> &lt;&lt; '\t';//</a:t>
            </a:r>
            <a:r>
              <a:rPr lang="zh-CN" altLang="en-US" sz="2400" dirty="0"/>
              <a:t>用迭代器</a:t>
            </a:r>
            <a:r>
              <a:rPr lang="en-US" altLang="zh-CN" sz="2400" dirty="0" err="1"/>
              <a:t>ct</a:t>
            </a:r>
            <a:r>
              <a:rPr lang="zh-CN" altLang="en-US" sz="2400" dirty="0"/>
              <a:t>访问</a:t>
            </a:r>
            <a:r>
              <a:rPr lang="en-US" altLang="zh-CN" sz="2400" dirty="0"/>
              <a:t>L</a:t>
            </a:r>
            <a:r>
              <a:rPr lang="zh-CN" altLang="en-US" sz="2400" dirty="0"/>
              <a:t>的元素</a:t>
            </a:r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en-US" altLang="zh-CN" sz="2400" dirty="0" err="1"/>
              <a:t>cout</a:t>
            </a:r>
            <a:r>
              <a:rPr lang="en-US" altLang="zh-CN" sz="2400" dirty="0"/>
              <a:t> &lt;&lt; </a:t>
            </a:r>
            <a:r>
              <a:rPr lang="en-US" altLang="zh-CN" sz="2400" dirty="0" err="1"/>
              <a:t>endl</a:t>
            </a:r>
            <a:r>
              <a:rPr lang="en-US" altLang="zh-CN" sz="2400" dirty="0"/>
              <a:t>;</a:t>
            </a:r>
          </a:p>
          <a:p>
            <a:pPr marL="0" indent="0">
              <a:buNone/>
            </a:pPr>
            <a:r>
              <a:rPr lang="en-US" altLang="zh-CN" sz="2400" dirty="0"/>
              <a:t>}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6"/>
          <p:cNvSpPr txBox="1"/>
          <p:nvPr/>
        </p:nvSpPr>
        <p:spPr>
          <a:xfrm>
            <a:off x="174624" y="18157"/>
            <a:ext cx="73497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10-12 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迭代器简单操作（续）。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BF03939-6F86-4EA5-BE86-965938965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3645024"/>
            <a:ext cx="422292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95536" y="585414"/>
            <a:ext cx="8640960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 altLang="zh-CN" sz="2000" dirty="0"/>
              <a:t>#include &lt;iostream&gt;</a:t>
            </a:r>
          </a:p>
          <a:p>
            <a:pPr marL="0" indent="0">
              <a:buNone/>
            </a:pPr>
            <a:r>
              <a:rPr lang="en-US" altLang="zh-CN" sz="2000" dirty="0"/>
              <a:t>#include &lt;vector&gt;</a:t>
            </a:r>
          </a:p>
          <a:p>
            <a:pPr marL="0" indent="0">
              <a:buNone/>
            </a:pPr>
            <a:r>
              <a:rPr lang="en-US" altLang="zh-CN" sz="2000" dirty="0"/>
              <a:t>#include &lt;algorithm&gt;</a:t>
            </a:r>
          </a:p>
          <a:p>
            <a:pPr marL="0" indent="0">
              <a:buNone/>
            </a:pPr>
            <a:r>
              <a:rPr lang="en-US" altLang="zh-CN" sz="2000" dirty="0"/>
              <a:t>using namespace std;</a:t>
            </a:r>
          </a:p>
          <a:p>
            <a:pPr marL="0" indent="0">
              <a:buNone/>
            </a:pPr>
            <a:r>
              <a:rPr lang="en-US" altLang="zh-CN" sz="2000" dirty="0"/>
              <a:t>bool greater10(int);</a:t>
            </a:r>
          </a:p>
          <a:p>
            <a:pPr marL="0" indent="0">
              <a:buNone/>
            </a:pPr>
            <a:r>
              <a:rPr lang="en-US" altLang="zh-CN" sz="2000" dirty="0"/>
              <a:t>bool </a:t>
            </a:r>
            <a:r>
              <a:rPr lang="en-US" altLang="zh-CN" sz="2000" dirty="0" err="1"/>
              <a:t>inorder</a:t>
            </a:r>
            <a:r>
              <a:rPr lang="en-US" altLang="zh-CN" sz="2000" dirty="0"/>
              <a:t>(int, int);</a:t>
            </a:r>
          </a:p>
          <a:p>
            <a:pPr marL="0" indent="0">
              <a:buNone/>
            </a:pPr>
            <a:r>
              <a:rPr lang="en-US" altLang="zh-CN" sz="2000" dirty="0"/>
              <a:t>int main() {</a:t>
            </a:r>
          </a:p>
          <a:p>
            <a:pPr marL="0" indent="0">
              <a:buNone/>
            </a:pPr>
            <a:r>
              <a:rPr lang="en-US" altLang="zh-CN" sz="2000" dirty="0"/>
              <a:t>    const int size = 10;</a:t>
            </a:r>
          </a:p>
          <a:p>
            <a:pPr marL="0" indent="0">
              <a:buNone/>
            </a:pPr>
            <a:r>
              <a:rPr lang="en-US" altLang="zh-CN" sz="2000" dirty="0"/>
              <a:t>    int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;</a:t>
            </a:r>
          </a:p>
          <a:p>
            <a:pPr marL="0" indent="0">
              <a:buNone/>
            </a:pPr>
            <a:r>
              <a:rPr lang="en-US" altLang="zh-CN" sz="2000" dirty="0"/>
              <a:t>    int a[size] = { 10,3,17,6,15,8,13,34,25,2 };</a:t>
            </a:r>
          </a:p>
          <a:p>
            <a:pPr marL="0" indent="0">
              <a:buNone/>
            </a:pPr>
            <a:r>
              <a:rPr lang="en-US" altLang="zh-CN" sz="2000" dirty="0"/>
              <a:t>    vector&lt;int&gt; V(a, a + size);//</a:t>
            </a:r>
            <a:r>
              <a:rPr lang="zh-CN" altLang="en-US" sz="2000" dirty="0"/>
              <a:t>用数组对模板向量赋初值</a:t>
            </a:r>
          </a:p>
          <a:p>
            <a:pPr marL="0" indent="0">
              <a:buNone/>
            </a:pPr>
            <a:r>
              <a:rPr lang="en-US" altLang="zh-CN" sz="2000" dirty="0"/>
              <a:t>    vector&lt;int&gt;::iterator location;//</a:t>
            </a:r>
            <a:r>
              <a:rPr lang="zh-CN" altLang="en-US" sz="2000" dirty="0"/>
              <a:t>说明迭代器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"vector V contains: \n";</a:t>
            </a:r>
          </a:p>
          <a:p>
            <a:pPr marL="0" indent="0">
              <a:buNone/>
            </a:pPr>
            <a:r>
              <a:rPr lang="nn-NO" altLang="zh-CN" sz="2000" dirty="0"/>
              <a:t>    for (i = 0; i &lt; size; i++)</a:t>
            </a:r>
          </a:p>
          <a:p>
            <a:pPr marL="0" indent="0">
              <a:buNone/>
            </a:pPr>
            <a:r>
              <a:rPr lang="en-US" altLang="zh-CN" sz="2000" dirty="0"/>
              <a:t>    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V[</a:t>
            </a:r>
            <a:r>
              <a:rPr lang="en-US" altLang="zh-CN" sz="2000" dirty="0" err="1"/>
              <a:t>i</a:t>
            </a:r>
            <a:r>
              <a:rPr lang="en-US" altLang="zh-CN" sz="2000" dirty="0"/>
              <a:t>] &lt;&lt; " ";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Text Box 6"/>
          <p:cNvSpPr txBox="1"/>
          <p:nvPr/>
        </p:nvSpPr>
        <p:spPr>
          <a:xfrm>
            <a:off x="174624" y="18157"/>
            <a:ext cx="73497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10-13 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查找与排序算法应用。</a:t>
            </a:r>
          </a:p>
        </p:txBody>
      </p:sp>
    </p:spTree>
    <p:extLst>
      <p:ext uri="{BB962C8B-B14F-4D97-AF65-F5344CB8AC3E}">
        <p14:creationId xmlns:p14="http://schemas.microsoft.com/office/powerpoint/2010/main" val="25483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95536" y="585414"/>
            <a:ext cx="8640960" cy="615595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 altLang="zh-CN" sz="2000" dirty="0"/>
              <a:t>    location = find(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(), </a:t>
            </a:r>
            <a:r>
              <a:rPr lang="en-US" altLang="zh-CN" sz="2000" dirty="0" err="1"/>
              <a:t>V.end</a:t>
            </a:r>
            <a:r>
              <a:rPr lang="en-US" altLang="zh-CN" sz="2000" dirty="0"/>
              <a:t>(), 15);//</a:t>
            </a:r>
            <a:r>
              <a:rPr lang="zh-CN" altLang="en-US" sz="2000" dirty="0"/>
              <a:t>查找</a:t>
            </a:r>
            <a:r>
              <a:rPr lang="en-US" altLang="zh-CN" sz="2000" dirty="0"/>
              <a:t>15</a:t>
            </a:r>
            <a:r>
              <a:rPr lang="zh-CN" altLang="en-US" sz="2000" dirty="0"/>
              <a:t>的位置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if (location != </a:t>
            </a:r>
            <a:r>
              <a:rPr lang="en-US" altLang="zh-CN" sz="2000" dirty="0" err="1"/>
              <a:t>V.end</a:t>
            </a:r>
            <a:r>
              <a:rPr lang="en-US" altLang="zh-CN" sz="2000" dirty="0"/>
              <a:t>())//</a:t>
            </a:r>
            <a:r>
              <a:rPr lang="zh-CN" altLang="en-US" sz="2000" dirty="0"/>
              <a:t>判断成功，输出位置</a:t>
            </a:r>
          </a:p>
          <a:p>
            <a:pPr marL="0" indent="0">
              <a:buNone/>
            </a:pPr>
            <a:r>
              <a:rPr lang="en-US" altLang="zh-CN" sz="2000" dirty="0"/>
              <a:t>    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"Found 15 at location " &lt;&lt; (location - 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())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pPr marL="0" indent="0">
              <a:buNone/>
            </a:pPr>
            <a:r>
              <a:rPr lang="en-US" altLang="zh-CN" sz="2000" dirty="0"/>
              <a:t>    else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"15 not found\n";//</a:t>
            </a:r>
            <a:r>
              <a:rPr lang="zh-CN" altLang="en-US" sz="2000" dirty="0"/>
              <a:t>找不到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location = find(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(), </a:t>
            </a:r>
            <a:r>
              <a:rPr lang="en-US" altLang="zh-CN" sz="2000" dirty="0" err="1"/>
              <a:t>V.end</a:t>
            </a:r>
            <a:r>
              <a:rPr lang="en-US" altLang="zh-CN" sz="2000" dirty="0"/>
              <a:t>(), 100);//</a:t>
            </a:r>
            <a:r>
              <a:rPr lang="zh-CN" altLang="en-US" sz="2000" dirty="0"/>
              <a:t>查找</a:t>
            </a:r>
            <a:r>
              <a:rPr lang="en-US" altLang="zh-CN" sz="2000" dirty="0"/>
              <a:t>100</a:t>
            </a:r>
          </a:p>
          <a:p>
            <a:pPr marL="0" indent="0">
              <a:buNone/>
            </a:pPr>
            <a:r>
              <a:rPr lang="en-US" altLang="zh-CN" sz="2000" dirty="0"/>
              <a:t>    if (location != </a:t>
            </a:r>
            <a:r>
              <a:rPr lang="en-US" altLang="zh-CN" sz="2000" dirty="0" err="1"/>
              <a:t>V.end</a:t>
            </a:r>
            <a:r>
              <a:rPr lang="en-US" altLang="zh-CN" sz="2000" dirty="0"/>
              <a:t>())</a:t>
            </a:r>
          </a:p>
          <a:p>
            <a:pPr marL="0" indent="0">
              <a:buNone/>
            </a:pPr>
            <a:r>
              <a:rPr lang="en-US" altLang="zh-CN" sz="2000" dirty="0"/>
              <a:t>    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"Found 100 at location " &lt;&lt; (location - 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())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pPr marL="0" indent="0">
              <a:buNone/>
            </a:pPr>
            <a:r>
              <a:rPr lang="en-US" altLang="zh-CN" sz="2000" dirty="0"/>
              <a:t>    else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"100 not found\n";</a:t>
            </a:r>
          </a:p>
          <a:p>
            <a:pPr marL="0" indent="0">
              <a:buNone/>
            </a:pPr>
            <a:r>
              <a:rPr lang="zh-CN" altLang="en-US" sz="2000" dirty="0"/>
              <a:t>    </a:t>
            </a:r>
            <a:r>
              <a:rPr lang="en-US" altLang="zh-CN" sz="2000" dirty="0"/>
              <a:t>//</a:t>
            </a:r>
            <a:r>
              <a:rPr lang="zh-CN" altLang="en-US" sz="2000" dirty="0"/>
              <a:t>找第一个大于</a:t>
            </a:r>
            <a:r>
              <a:rPr lang="en-US" altLang="zh-CN" sz="2000" dirty="0"/>
              <a:t>10</a:t>
            </a:r>
            <a:r>
              <a:rPr lang="zh-CN" altLang="en-US" sz="2000" dirty="0"/>
              <a:t>的元素</a:t>
            </a:r>
          </a:p>
          <a:p>
            <a:pPr marL="0" indent="0">
              <a:buNone/>
            </a:pPr>
            <a:r>
              <a:rPr lang="en-US" altLang="zh-CN" sz="2000" dirty="0"/>
              <a:t>    location = </a:t>
            </a:r>
            <a:r>
              <a:rPr lang="en-US" altLang="zh-CN" sz="2000" dirty="0" err="1"/>
              <a:t>find_if</a:t>
            </a:r>
            <a:r>
              <a:rPr lang="en-US" altLang="zh-CN" sz="2000" dirty="0"/>
              <a:t>(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(), </a:t>
            </a:r>
            <a:r>
              <a:rPr lang="en-US" altLang="zh-CN" sz="2000" dirty="0" err="1"/>
              <a:t>V.end</a:t>
            </a:r>
            <a:r>
              <a:rPr lang="en-US" altLang="zh-CN" sz="2000" dirty="0"/>
              <a:t>(), greater10);</a:t>
            </a:r>
          </a:p>
          <a:p>
            <a:pPr marL="0" indent="0">
              <a:buNone/>
            </a:pPr>
            <a:r>
              <a:rPr lang="en-US" altLang="zh-CN" sz="2000" dirty="0"/>
              <a:t>    if (location != </a:t>
            </a:r>
            <a:r>
              <a:rPr lang="en-US" altLang="zh-CN" sz="2000" dirty="0" err="1"/>
              <a:t>V.end</a:t>
            </a:r>
            <a:r>
              <a:rPr lang="en-US" altLang="zh-CN" sz="2000" dirty="0"/>
              <a:t>())</a:t>
            </a:r>
          </a:p>
          <a:p>
            <a:pPr marL="0" indent="0">
              <a:buNone/>
            </a:pPr>
            <a:r>
              <a:rPr lang="en-US" altLang="zh-CN" sz="2000" dirty="0"/>
              <a:t>    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"The first greater than 10 is " &lt;&lt; *location</a:t>
            </a:r>
          </a:p>
          <a:p>
            <a:pPr marL="0" indent="0">
              <a:buNone/>
            </a:pPr>
            <a:r>
              <a:rPr lang="en-US" altLang="zh-CN" sz="2000" dirty="0"/>
              <a:t>        &lt;&lt; ", found at location " &lt;&lt; (location - 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()) &lt;&lt; 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pPr marL="0" indent="0">
              <a:buNone/>
            </a:pPr>
            <a:r>
              <a:rPr lang="en-US" altLang="zh-CN" sz="2000" dirty="0"/>
              <a:t>    else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"No value grater than 10 was found\n";</a:t>
            </a:r>
          </a:p>
          <a:p>
            <a:pPr marL="0" indent="0">
              <a:buNone/>
            </a:pPr>
            <a:r>
              <a:rPr lang="en-US" altLang="zh-CN" sz="2000" dirty="0"/>
              <a:t>    sort(</a:t>
            </a:r>
            <a:r>
              <a:rPr lang="en-US" altLang="zh-CN" sz="2000" dirty="0" err="1"/>
              <a:t>V.begin</a:t>
            </a:r>
            <a:r>
              <a:rPr lang="en-US" altLang="zh-CN" sz="2000" dirty="0"/>
              <a:t>(), </a:t>
            </a:r>
            <a:r>
              <a:rPr lang="en-US" altLang="zh-CN" sz="2000" dirty="0" err="1"/>
              <a:t>V.end</a:t>
            </a:r>
            <a:r>
              <a:rPr lang="en-US" altLang="zh-CN" sz="2000" dirty="0"/>
              <a:t>());//</a:t>
            </a:r>
            <a:r>
              <a:rPr lang="zh-CN" altLang="en-US" sz="2000" dirty="0"/>
              <a:t>对向量按升序排序</a:t>
            </a:r>
          </a:p>
          <a:p>
            <a:pPr marL="0" indent="0">
              <a:buNone/>
            </a:pPr>
            <a:r>
              <a:rPr lang="en-US" altLang="zh-CN" sz="2000" dirty="0"/>
              <a:t>  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 &lt;&lt; "vector V after sort: \n";</a:t>
            </a:r>
          </a:p>
          <a:p>
            <a:pPr marL="0" indent="0">
              <a:buNone/>
            </a:pPr>
            <a:r>
              <a:rPr lang="nn-NO" altLang="zh-CN" sz="2000" dirty="0"/>
              <a:t>    </a:t>
            </a:r>
            <a:endParaRPr lang="zh-CN" altLang="en-US" sz="2000" dirty="0"/>
          </a:p>
        </p:txBody>
      </p:sp>
      <p:sp>
        <p:nvSpPr>
          <p:cNvPr id="16387" name="Text Box 6"/>
          <p:cNvSpPr txBox="1"/>
          <p:nvPr/>
        </p:nvSpPr>
        <p:spPr>
          <a:xfrm>
            <a:off x="174624" y="18157"/>
            <a:ext cx="73497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10-13 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查找与排序算法应用（续）。</a:t>
            </a:r>
          </a:p>
        </p:txBody>
      </p:sp>
    </p:spTree>
    <p:extLst>
      <p:ext uri="{BB962C8B-B14F-4D97-AF65-F5344CB8AC3E}">
        <p14:creationId xmlns:p14="http://schemas.microsoft.com/office/powerpoint/2010/main" val="34153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95536" y="585414"/>
            <a:ext cx="8640960" cy="615595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nn-NO" altLang="zh-CN" sz="1900" dirty="0"/>
              <a:t>    for (i = 0; i &lt; size; i++)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V[</a:t>
            </a:r>
            <a:r>
              <a:rPr lang="en-US" altLang="zh-CN" sz="1900" dirty="0" err="1"/>
              <a:t>i</a:t>
            </a:r>
            <a:r>
              <a:rPr lang="en-US" altLang="zh-CN" sz="1900" dirty="0"/>
              <a:t>] &lt;&lt; " ";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</a:t>
            </a:r>
          </a:p>
          <a:p>
            <a:pPr marL="0" indent="0">
              <a:buNone/>
            </a:pPr>
            <a:r>
              <a:rPr lang="en-US" altLang="zh-CN" sz="1900" dirty="0"/>
              <a:t>    if (</a:t>
            </a:r>
            <a:r>
              <a:rPr lang="en-US" altLang="zh-CN" sz="1900" dirty="0" err="1"/>
              <a:t>binary_search</a:t>
            </a:r>
            <a:r>
              <a:rPr lang="en-US" altLang="zh-CN" sz="1900" dirty="0"/>
              <a:t>(</a:t>
            </a:r>
            <a:r>
              <a:rPr lang="en-US" altLang="zh-CN" sz="1900" dirty="0" err="1"/>
              <a:t>V.begin</a:t>
            </a:r>
            <a:r>
              <a:rPr lang="en-US" altLang="zh-CN" sz="1900" dirty="0"/>
              <a:t>(), </a:t>
            </a:r>
            <a:r>
              <a:rPr lang="en-US" altLang="zh-CN" sz="1900" dirty="0" err="1"/>
              <a:t>V.end</a:t>
            </a:r>
            <a:r>
              <a:rPr lang="en-US" altLang="zh-CN" sz="1900" dirty="0"/>
              <a:t>(), 13))//</a:t>
            </a:r>
            <a:r>
              <a:rPr lang="zh-CN" altLang="en-US" sz="1900" dirty="0"/>
              <a:t>对升序向量的快速查找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"13 was found in V\n";</a:t>
            </a:r>
          </a:p>
          <a:p>
            <a:pPr marL="0" indent="0">
              <a:buNone/>
            </a:pPr>
            <a:r>
              <a:rPr lang="en-US" altLang="zh-CN" sz="1900" dirty="0"/>
              <a:t>    else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"13 was not found in V\n";</a:t>
            </a:r>
          </a:p>
          <a:p>
            <a:pPr marL="0" indent="0">
              <a:buNone/>
            </a:pPr>
            <a:r>
              <a:rPr lang="en-US" altLang="zh-CN" sz="1900" dirty="0"/>
              <a:t>    if (</a:t>
            </a:r>
            <a:r>
              <a:rPr lang="en-US" altLang="zh-CN" sz="1900" dirty="0" err="1"/>
              <a:t>binary_search</a:t>
            </a:r>
            <a:r>
              <a:rPr lang="en-US" altLang="zh-CN" sz="1900" dirty="0"/>
              <a:t>(</a:t>
            </a:r>
            <a:r>
              <a:rPr lang="en-US" altLang="zh-CN" sz="1900" dirty="0" err="1"/>
              <a:t>V.begin</a:t>
            </a:r>
            <a:r>
              <a:rPr lang="en-US" altLang="zh-CN" sz="1900" dirty="0"/>
              <a:t>(), </a:t>
            </a:r>
            <a:r>
              <a:rPr lang="en-US" altLang="zh-CN" sz="1900" dirty="0" err="1"/>
              <a:t>V.end</a:t>
            </a:r>
            <a:r>
              <a:rPr lang="en-US" altLang="zh-CN" sz="1900" dirty="0"/>
              <a:t>(), 50))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"50 was found in V\n";</a:t>
            </a:r>
          </a:p>
          <a:p>
            <a:pPr marL="0" indent="0">
              <a:buNone/>
            </a:pPr>
            <a:r>
              <a:rPr lang="en-US" altLang="zh-CN" sz="1900" dirty="0"/>
              <a:t>    else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"50 was not found in V\n";</a:t>
            </a:r>
          </a:p>
          <a:p>
            <a:pPr marL="0" indent="0">
              <a:buNone/>
            </a:pPr>
            <a:r>
              <a:rPr lang="en-US" altLang="zh-CN" sz="1900" dirty="0"/>
              <a:t>    sort(</a:t>
            </a:r>
            <a:r>
              <a:rPr lang="en-US" altLang="zh-CN" sz="1900" dirty="0" err="1"/>
              <a:t>V.begin</a:t>
            </a:r>
            <a:r>
              <a:rPr lang="en-US" altLang="zh-CN" sz="1900" dirty="0"/>
              <a:t>(), </a:t>
            </a:r>
            <a:r>
              <a:rPr lang="en-US" altLang="zh-CN" sz="1900" dirty="0" err="1"/>
              <a:t>V.end</a:t>
            </a:r>
            <a:r>
              <a:rPr lang="en-US" altLang="zh-CN" sz="1900" dirty="0"/>
              <a:t>(), </a:t>
            </a:r>
            <a:r>
              <a:rPr lang="en-US" altLang="zh-CN" sz="1900" dirty="0" err="1"/>
              <a:t>inorder</a:t>
            </a:r>
            <a:r>
              <a:rPr lang="en-US" altLang="zh-CN" sz="1900" dirty="0"/>
              <a:t>);//</a:t>
            </a:r>
            <a:r>
              <a:rPr lang="zh-CN" altLang="en-US" sz="1900" dirty="0"/>
              <a:t>对向量按降序排序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"vector V after sort </a:t>
            </a:r>
            <a:r>
              <a:rPr lang="en-US" altLang="zh-CN" sz="1900" dirty="0" err="1"/>
              <a:t>inorder</a:t>
            </a:r>
            <a:r>
              <a:rPr lang="en-US" altLang="zh-CN" sz="1900" dirty="0"/>
              <a:t>: \n";</a:t>
            </a:r>
          </a:p>
          <a:p>
            <a:pPr marL="0" indent="0">
              <a:buNone/>
            </a:pPr>
            <a:r>
              <a:rPr lang="nn-NO" altLang="zh-CN" sz="1900" dirty="0"/>
              <a:t>    for (i = 0; i &lt; size; i++)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V[</a:t>
            </a:r>
            <a:r>
              <a:rPr lang="en-US" altLang="zh-CN" sz="1900" dirty="0" err="1"/>
              <a:t>i</a:t>
            </a:r>
            <a:r>
              <a:rPr lang="en-US" altLang="zh-CN" sz="1900" dirty="0"/>
              <a:t>] &lt;&lt; " ";</a:t>
            </a:r>
          </a:p>
          <a:p>
            <a:pPr marL="0" indent="0">
              <a:buNone/>
            </a:pPr>
            <a:r>
              <a:rPr lang="en-US" altLang="zh-CN" sz="1900" dirty="0"/>
              <a:t>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</a:t>
            </a:r>
            <a:r>
              <a:rPr lang="en-US" altLang="zh-CN" sz="1900" dirty="0" err="1"/>
              <a:t>endl</a:t>
            </a:r>
            <a:r>
              <a:rPr lang="en-US" altLang="zh-CN" sz="1900" dirty="0"/>
              <a:t>;</a:t>
            </a:r>
          </a:p>
          <a:p>
            <a:pPr marL="0" indent="0">
              <a:buNone/>
            </a:pPr>
            <a:r>
              <a:rPr lang="en-US" altLang="zh-CN" sz="1900" dirty="0"/>
              <a:t>    if (</a:t>
            </a:r>
            <a:r>
              <a:rPr lang="en-US" altLang="zh-CN" sz="1900" dirty="0" err="1"/>
              <a:t>binary_search</a:t>
            </a:r>
            <a:r>
              <a:rPr lang="en-US" altLang="zh-CN" sz="1900" dirty="0"/>
              <a:t>(</a:t>
            </a:r>
            <a:r>
              <a:rPr lang="en-US" altLang="zh-CN" sz="1900" dirty="0" err="1"/>
              <a:t>V.begin</a:t>
            </a:r>
            <a:r>
              <a:rPr lang="en-US" altLang="zh-CN" sz="1900" dirty="0"/>
              <a:t>(), </a:t>
            </a:r>
            <a:r>
              <a:rPr lang="en-US" altLang="zh-CN" sz="1900" dirty="0" err="1"/>
              <a:t>V.end</a:t>
            </a:r>
            <a:r>
              <a:rPr lang="en-US" altLang="zh-CN" sz="1900" dirty="0"/>
              <a:t>(), 8, </a:t>
            </a:r>
            <a:r>
              <a:rPr lang="en-US" altLang="zh-CN" sz="1900" dirty="0" err="1"/>
              <a:t>inorder</a:t>
            </a:r>
            <a:r>
              <a:rPr lang="en-US" altLang="zh-CN" sz="1900" dirty="0"/>
              <a:t>))//</a:t>
            </a:r>
            <a:r>
              <a:rPr lang="zh-CN" altLang="en-US" sz="1900" dirty="0"/>
              <a:t>对降序向量的快速查找</a:t>
            </a:r>
          </a:p>
          <a:p>
            <a:pPr marL="0" indent="0">
              <a:buNone/>
            </a:pPr>
            <a:r>
              <a:rPr lang="en-US" altLang="zh-CN" sz="1900" dirty="0"/>
              <a:t>       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"8 was found in V\n";</a:t>
            </a:r>
          </a:p>
          <a:p>
            <a:pPr marL="0" indent="0">
              <a:buNone/>
            </a:pPr>
            <a:r>
              <a:rPr lang="en-US" altLang="zh-CN" sz="1900" dirty="0"/>
              <a:t>    else </a:t>
            </a:r>
            <a:r>
              <a:rPr lang="en-US" altLang="zh-CN" sz="1900" dirty="0" err="1"/>
              <a:t>cout</a:t>
            </a:r>
            <a:r>
              <a:rPr lang="en-US" altLang="zh-CN" sz="1900" dirty="0"/>
              <a:t> &lt;&lt; "8 was not found in V\n";</a:t>
            </a:r>
          </a:p>
          <a:p>
            <a:pPr marL="0" indent="0">
              <a:buNone/>
            </a:pPr>
            <a:r>
              <a:rPr lang="en-US" altLang="zh-CN" sz="1900" dirty="0"/>
              <a:t>}</a:t>
            </a:r>
            <a:endParaRPr lang="zh-CN" altLang="en-US" sz="1900" dirty="0"/>
          </a:p>
        </p:txBody>
      </p:sp>
      <p:sp>
        <p:nvSpPr>
          <p:cNvPr id="16387" name="Text Box 6"/>
          <p:cNvSpPr txBox="1"/>
          <p:nvPr/>
        </p:nvSpPr>
        <p:spPr>
          <a:xfrm>
            <a:off x="174624" y="18157"/>
            <a:ext cx="73497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10-13 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查找与排序算法应用（续）。</a:t>
            </a:r>
          </a:p>
        </p:txBody>
      </p:sp>
    </p:spTree>
    <p:extLst>
      <p:ext uri="{BB962C8B-B14F-4D97-AF65-F5344CB8AC3E}">
        <p14:creationId xmlns:p14="http://schemas.microsoft.com/office/powerpoint/2010/main" val="7999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23528" y="585414"/>
            <a:ext cx="8640960" cy="615595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indent="0">
              <a:buNone/>
            </a:pPr>
            <a:r>
              <a:rPr lang="en-US" altLang="zh-CN" dirty="0"/>
              <a:t>bool greater10(int value)</a:t>
            </a:r>
          </a:p>
          <a:p>
            <a:pPr marL="0" indent="0">
              <a:buNone/>
            </a:pPr>
            <a:r>
              <a:rPr lang="en-US" altLang="zh-CN" dirty="0"/>
              <a:t>{</a:t>
            </a:r>
          </a:p>
          <a:p>
            <a:pPr marL="0" indent="0">
              <a:buNone/>
            </a:pPr>
            <a:r>
              <a:rPr lang="en-US" altLang="zh-CN" dirty="0"/>
              <a:t>    return value &gt; 10;</a:t>
            </a:r>
          </a:p>
          <a:p>
            <a:pPr marL="0" indent="0">
              <a:buNone/>
            </a:pPr>
            <a:r>
              <a:rPr lang="en-US" altLang="zh-CN" dirty="0"/>
              <a:t>}</a:t>
            </a:r>
          </a:p>
          <a:p>
            <a:pPr marL="0" indent="0">
              <a:buNone/>
            </a:pPr>
            <a:r>
              <a:rPr lang="en-US" altLang="zh-CN" dirty="0"/>
              <a:t>bool </a:t>
            </a:r>
            <a:r>
              <a:rPr lang="en-US" altLang="zh-CN" dirty="0" err="1"/>
              <a:t>inorder</a:t>
            </a:r>
            <a:r>
              <a:rPr lang="en-US" altLang="zh-CN" dirty="0"/>
              <a:t>(int a, int b)</a:t>
            </a:r>
          </a:p>
          <a:p>
            <a:pPr marL="0" indent="0">
              <a:buNone/>
            </a:pPr>
            <a:r>
              <a:rPr lang="en-US" altLang="zh-CN" dirty="0"/>
              <a:t>{</a:t>
            </a:r>
          </a:p>
          <a:p>
            <a:pPr marL="0" indent="0">
              <a:buNone/>
            </a:pPr>
            <a:r>
              <a:rPr lang="en-US" altLang="zh-CN" dirty="0"/>
              <a:t>    return a &gt; b;</a:t>
            </a:r>
          </a:p>
          <a:p>
            <a:pPr marL="0" indent="0">
              <a:buNone/>
            </a:pPr>
            <a:r>
              <a:rPr lang="en-US" altLang="zh-CN" dirty="0"/>
              <a:t>}</a:t>
            </a:r>
            <a:endParaRPr lang="zh-CN" altLang="en-US" sz="2000" dirty="0"/>
          </a:p>
        </p:txBody>
      </p:sp>
      <p:sp>
        <p:nvSpPr>
          <p:cNvPr id="16387" name="Text Box 6"/>
          <p:cNvSpPr txBox="1"/>
          <p:nvPr/>
        </p:nvSpPr>
        <p:spPr>
          <a:xfrm>
            <a:off x="174624" y="18157"/>
            <a:ext cx="734970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10-13 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查找与排序算法应用（续）。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7B2E5E0-B2E9-4983-A16F-91AF7EAC3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492896"/>
            <a:ext cx="493901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0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10.2.1  </a:t>
            </a:r>
            <a:r>
              <a:rPr lang="zh-CN" altLang="en-US">
                <a:latin typeface="宋体" pitchFamily="2" charset="-122"/>
              </a:rPr>
              <a:t>模板说明</a:t>
            </a:r>
            <a:endParaRPr lang="zh-CN" altLang="en-US"/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2765425" y="2514600"/>
            <a:ext cx="3711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   &lt; </a:t>
            </a:r>
            <a:r>
              <a:rPr lang="zh-CN" altLang="zh-CN" sz="2000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&gt;    </a:t>
            </a:r>
            <a:endParaRPr lang="en-US" altLang="zh-CN" sz="2000" i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45799" name="Text Box 7"/>
          <p:cNvSpPr txBox="1">
            <a:spLocks noChangeArrowheads="1"/>
          </p:cNvSpPr>
          <p:nvPr/>
        </p:nvSpPr>
        <p:spPr bwMode="auto">
          <a:xfrm>
            <a:off x="1074738" y="3511550"/>
            <a:ext cx="73072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类型形式参数的形式为：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1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…… ,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或	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1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…… ,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n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5800" name="Text Box 8"/>
          <p:cNvSpPr txBox="1">
            <a:spLocks noChangeArrowheads="1"/>
          </p:cNvSpPr>
          <p:nvPr/>
        </p:nvSpPr>
        <p:spPr bwMode="auto">
          <a:xfrm>
            <a:off x="1127125" y="1690688"/>
            <a:ext cx="460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声明模板中使用的类属参数。形式为：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5802" name="Rectangle 10"/>
          <p:cNvSpPr>
            <a:spLocks noChangeArrowheads="1"/>
          </p:cNvSpPr>
          <p:nvPr/>
        </p:nvSpPr>
        <p:spPr bwMode="auto">
          <a:xfrm>
            <a:off x="769938" y="7620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模板说明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5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5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1074738" y="3513138"/>
            <a:ext cx="73072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类型形式参数的形式为：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1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…… ,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或	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1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…… ,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n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682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10.2.1  </a:t>
            </a:r>
            <a:r>
              <a:rPr lang="zh-CN" altLang="en-US">
                <a:latin typeface="宋体" pitchFamily="2" charset="-122"/>
              </a:rPr>
              <a:t>模板说明</a:t>
            </a:r>
            <a:endParaRPr lang="zh-CN" altLang="en-US"/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2765425" y="2514600"/>
            <a:ext cx="3711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   &lt; </a:t>
            </a:r>
            <a:r>
              <a:rPr lang="zh-CN" altLang="zh-CN" sz="2000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&gt;    </a:t>
            </a:r>
            <a:endParaRPr lang="en-US" altLang="zh-CN" sz="2000" i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46824" name="Text Box 8"/>
          <p:cNvSpPr txBox="1">
            <a:spLocks noChangeArrowheads="1"/>
          </p:cNvSpPr>
          <p:nvPr/>
        </p:nvSpPr>
        <p:spPr bwMode="auto">
          <a:xfrm>
            <a:off x="1127125" y="1690688"/>
            <a:ext cx="460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声明模板中使用的类属参数。形式为：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6825" name="Oval 9"/>
          <p:cNvSpPr>
            <a:spLocks noChangeArrowheads="1"/>
          </p:cNvSpPr>
          <p:nvPr/>
        </p:nvSpPr>
        <p:spPr bwMode="auto">
          <a:xfrm>
            <a:off x="1905000" y="4275138"/>
            <a:ext cx="12954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6826" name="Oval 10"/>
          <p:cNvSpPr>
            <a:spLocks noChangeArrowheads="1"/>
          </p:cNvSpPr>
          <p:nvPr/>
        </p:nvSpPr>
        <p:spPr bwMode="auto">
          <a:xfrm>
            <a:off x="1981200" y="4808538"/>
            <a:ext cx="685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6827" name="AutoShape 11"/>
          <p:cNvSpPr>
            <a:spLocks/>
          </p:cNvSpPr>
          <p:nvPr/>
        </p:nvSpPr>
        <p:spPr bwMode="auto">
          <a:xfrm>
            <a:off x="5943600" y="3284538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50389"/>
              <a:gd name="adj5" fmla="val 229949"/>
              <a:gd name="adj6" fmla="val -1920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关键字</a:t>
            </a:r>
          </a:p>
        </p:txBody>
      </p:sp>
      <p:sp>
        <p:nvSpPr>
          <p:cNvPr id="546829" name="Rectangle 13"/>
          <p:cNvSpPr>
            <a:spLocks noChangeArrowheads="1"/>
          </p:cNvSpPr>
          <p:nvPr/>
        </p:nvSpPr>
        <p:spPr bwMode="auto">
          <a:xfrm>
            <a:off x="769938" y="7620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模板说明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4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5" grpId="0" animBg="1"/>
      <p:bldP spid="546826" grpId="0" animBg="1"/>
      <p:bldP spid="54682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1074738" y="3513138"/>
            <a:ext cx="73072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类型形式参数的形式为：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1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…… ,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n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或	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1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, …… ,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class</a:t>
            </a:r>
            <a:r>
              <a:rPr lang="en-US" altLang="zh-CN" sz="2000" i="1">
                <a:ea typeface="Arial Unicode MS" pitchFamily="34" charset="-122"/>
                <a:cs typeface="Arial Unicode MS" pitchFamily="34" charset="-122"/>
              </a:rPr>
              <a:t> T</a:t>
            </a:r>
            <a:r>
              <a:rPr lang="en-US" altLang="zh-CN" sz="2000" i="1" baseline="-25000">
                <a:ea typeface="Arial Unicode MS" pitchFamily="34" charset="-122"/>
                <a:cs typeface="Arial Unicode MS" pitchFamily="34" charset="-122"/>
              </a:rPr>
              <a:t>n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785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10.2.1  </a:t>
            </a:r>
            <a:r>
              <a:rPr lang="zh-CN" altLang="en-US">
                <a:latin typeface="宋体" pitchFamily="2" charset="-122"/>
              </a:rPr>
              <a:t>模板说明</a:t>
            </a:r>
            <a:endParaRPr lang="zh-CN" altLang="en-US"/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2765425" y="2514600"/>
            <a:ext cx="3711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   &lt; </a:t>
            </a:r>
            <a:r>
              <a:rPr lang="zh-CN" altLang="zh-CN" sz="2000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&gt;    </a:t>
            </a:r>
            <a:endParaRPr lang="en-US" altLang="zh-CN" sz="2000" i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1127125" y="1690688"/>
            <a:ext cx="460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声明模板中使用的类属参数。形式为：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7849" name="Oval 9"/>
          <p:cNvSpPr>
            <a:spLocks noChangeArrowheads="1"/>
          </p:cNvSpPr>
          <p:nvPr/>
        </p:nvSpPr>
        <p:spPr bwMode="auto">
          <a:xfrm>
            <a:off x="1905000" y="4275138"/>
            <a:ext cx="1600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7850" name="Oval 10"/>
          <p:cNvSpPr>
            <a:spLocks noChangeArrowheads="1"/>
          </p:cNvSpPr>
          <p:nvPr/>
        </p:nvSpPr>
        <p:spPr bwMode="auto">
          <a:xfrm>
            <a:off x="1981200" y="4808538"/>
            <a:ext cx="990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7851" name="AutoShape 11"/>
          <p:cNvSpPr>
            <a:spLocks/>
          </p:cNvSpPr>
          <p:nvPr/>
        </p:nvSpPr>
        <p:spPr bwMode="auto">
          <a:xfrm>
            <a:off x="5943600" y="3284538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50389"/>
              <a:gd name="adj5" fmla="val 229949"/>
              <a:gd name="adj6" fmla="val -1920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类属参数</a:t>
            </a:r>
          </a:p>
        </p:txBody>
      </p:sp>
      <p:sp>
        <p:nvSpPr>
          <p:cNvPr id="547853" name="Rectangle 13"/>
          <p:cNvSpPr>
            <a:spLocks noChangeArrowheads="1"/>
          </p:cNvSpPr>
          <p:nvPr/>
        </p:nvSpPr>
        <p:spPr bwMode="auto">
          <a:xfrm>
            <a:off x="769938" y="7620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模板说明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54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9" grpId="0" animBg="1"/>
      <p:bldP spid="547850" grpId="0" animBg="1"/>
      <p:bldP spid="54785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1531938" y="3838575"/>
            <a:ext cx="63166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n-US" altLang="zh-CN" b="0"/>
              <a:t>template &lt; typename T &gt;</a:t>
            </a:r>
          </a:p>
          <a:p>
            <a:pPr algn="just">
              <a:lnSpc>
                <a:spcPct val="180000"/>
              </a:lnSpc>
            </a:pPr>
            <a:r>
              <a:rPr lang="en-US" altLang="zh-CN" b="0"/>
              <a:t>template &lt; typename ElementType &gt;</a:t>
            </a:r>
          </a:p>
          <a:p>
            <a:pPr algn="just">
              <a:lnSpc>
                <a:spcPct val="180000"/>
              </a:lnSpc>
            </a:pPr>
            <a:r>
              <a:rPr lang="en-US" altLang="zh-CN" b="0"/>
              <a:t>template &lt; typename NameType, typename DateType &gt; </a:t>
            </a:r>
          </a:p>
        </p:txBody>
      </p:sp>
      <p:sp>
        <p:nvSpPr>
          <p:cNvPr id="54887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10.2.1  </a:t>
            </a:r>
            <a:r>
              <a:rPr lang="zh-CN" altLang="en-US">
                <a:latin typeface="宋体" pitchFamily="2" charset="-122"/>
              </a:rPr>
              <a:t>模板说明</a:t>
            </a:r>
            <a:endParaRPr lang="zh-CN" altLang="en-US"/>
          </a:p>
        </p:txBody>
      </p:sp>
      <p:sp>
        <p:nvSpPr>
          <p:cNvPr id="548871" name="Text Box 7"/>
          <p:cNvSpPr txBox="1">
            <a:spLocks noChangeArrowheads="1"/>
          </p:cNvSpPr>
          <p:nvPr/>
        </p:nvSpPr>
        <p:spPr bwMode="auto">
          <a:xfrm>
            <a:off x="2765425" y="2514600"/>
            <a:ext cx="3711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   &lt; </a:t>
            </a:r>
            <a:r>
              <a:rPr lang="zh-CN" altLang="zh-CN" sz="2000" i="1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&gt;    </a:t>
            </a:r>
            <a:endParaRPr lang="en-US" altLang="zh-CN" sz="2000" i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48872" name="Text Box 8"/>
          <p:cNvSpPr txBox="1">
            <a:spLocks noChangeArrowheads="1"/>
          </p:cNvSpPr>
          <p:nvPr/>
        </p:nvSpPr>
        <p:spPr bwMode="auto">
          <a:xfrm>
            <a:off x="1127125" y="1690688"/>
            <a:ext cx="460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声明模板中使用的类属参数。形式为：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8873" name="Rectangle 9"/>
          <p:cNvSpPr>
            <a:spLocks noChangeArrowheads="1"/>
          </p:cNvSpPr>
          <p:nvPr/>
        </p:nvSpPr>
        <p:spPr bwMode="auto">
          <a:xfrm>
            <a:off x="1136650" y="32131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例如</a:t>
            </a:r>
          </a:p>
        </p:txBody>
      </p:sp>
      <p:sp>
        <p:nvSpPr>
          <p:cNvPr id="548875" name="Rectangle 11"/>
          <p:cNvSpPr>
            <a:spLocks noChangeArrowheads="1"/>
          </p:cNvSpPr>
          <p:nvPr/>
        </p:nvSpPr>
        <p:spPr bwMode="auto">
          <a:xfrm>
            <a:off x="769938" y="7620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模板说明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8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8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8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8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 build="p" autoUpdateAnimBg="0"/>
      <p:bldP spid="54887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7" name="Rectangle 9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6659563" y="115888"/>
            <a:ext cx="2411412" cy="71437"/>
          </a:xfrm>
          <a:prstGeom prst="rect">
            <a:avLst/>
          </a:prstGeom>
        </p:spPr>
        <p:txBody>
          <a:bodyPr/>
          <a:lstStyle/>
          <a:p>
            <a:r>
              <a:rPr lang="en-US" altLang="zh-CN" sz="900">
                <a:latin typeface="宋体" pitchFamily="2" charset="-122"/>
              </a:rPr>
              <a:t>10.2.2  </a:t>
            </a:r>
            <a:r>
              <a:rPr lang="zh-CN" altLang="en-US" sz="900">
                <a:latin typeface="宋体" pitchFamily="2" charset="-122"/>
              </a:rPr>
              <a:t>函数模板与模板函数</a:t>
            </a:r>
            <a:endParaRPr lang="zh-CN" altLang="en-US" sz="90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2743200" y="1733550"/>
            <a:ext cx="3810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lnSpc>
                <a:spcPct val="18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 &lt; </a:t>
            </a:r>
            <a:r>
              <a:rPr lang="zh-CN" altLang="zh-CN" sz="2000" i="1"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&gt;</a:t>
            </a:r>
            <a:endParaRPr lang="en-US" altLang="zh-CN" sz="2000" i="1">
              <a:ea typeface="Arial Unicode MS" pitchFamily="34" charset="-122"/>
              <a:cs typeface="Arial Unicode MS" pitchFamily="34" charset="-122"/>
            </a:endParaRPr>
          </a:p>
          <a:p>
            <a:pPr marL="457200" indent="-457200" algn="just">
              <a:lnSpc>
                <a:spcPct val="180000"/>
              </a:lnSpc>
            </a:pPr>
            <a:r>
              <a:rPr lang="zh-CN" altLang="en-US" sz="2000" i="1">
                <a:ea typeface="Arial Unicode MS" pitchFamily="34" charset="-122"/>
                <a:cs typeface="Arial Unicode MS" pitchFamily="34" charset="-122"/>
              </a:rPr>
              <a:t>类型  函数名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（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</a:rPr>
              <a:t>形式参数表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）</a:t>
            </a:r>
          </a:p>
          <a:p>
            <a:pPr marL="457200" indent="-457200" algn="just"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{  	 </a:t>
            </a:r>
            <a:r>
              <a:rPr lang="zh-CN" altLang="en-US" sz="2000" i="1">
                <a:ea typeface="Arial Unicode MS" pitchFamily="34" charset="-122"/>
                <a:cs typeface="Arial Unicode MS" pitchFamily="34" charset="-122"/>
              </a:rPr>
              <a:t>语句序列</a:t>
            </a:r>
          </a:p>
          <a:p>
            <a:pPr marL="457200" indent="-457200" algn="just">
              <a:lnSpc>
                <a:spcPct val="18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}</a:t>
            </a:r>
          </a:p>
        </p:txBody>
      </p:sp>
      <p:sp>
        <p:nvSpPr>
          <p:cNvPr id="549895" name="Rectangle 7"/>
          <p:cNvSpPr>
            <a:spLocks noChangeArrowheads="1"/>
          </p:cNvSpPr>
          <p:nvPr/>
        </p:nvSpPr>
        <p:spPr bwMode="auto">
          <a:xfrm>
            <a:off x="685800" y="1352550"/>
            <a:ext cx="244316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i="1">
                <a:solidFill>
                  <a:srgbClr val="008000"/>
                </a:solidFill>
              </a:rPr>
              <a:t>函数模板声明</a:t>
            </a:r>
          </a:p>
        </p:txBody>
      </p:sp>
      <p:sp>
        <p:nvSpPr>
          <p:cNvPr id="549896" name="Rectangle 8"/>
          <p:cNvSpPr>
            <a:spLocks noChangeArrowheads="1"/>
          </p:cNvSpPr>
          <p:nvPr/>
        </p:nvSpPr>
        <p:spPr bwMode="auto">
          <a:xfrm>
            <a:off x="809625" y="4113213"/>
            <a:ext cx="78771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函数模板定义由模板说明和函数定义组成</a:t>
            </a:r>
          </a:p>
          <a:p>
            <a:pPr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模板说明的类属参数必须在函数定义中至少出现一次</a:t>
            </a:r>
          </a:p>
          <a:p>
            <a:pPr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函数参数表中可以使用类属类型参数，也可以使用一般类型参数 </a:t>
            </a:r>
          </a:p>
        </p:txBody>
      </p:sp>
      <p:sp>
        <p:nvSpPr>
          <p:cNvPr id="549898" name="Rectangle 10"/>
          <p:cNvSpPr>
            <a:spLocks noChangeArrowheads="1"/>
          </p:cNvSpPr>
          <p:nvPr/>
        </p:nvSpPr>
        <p:spPr bwMode="auto">
          <a:xfrm>
            <a:off x="685800" y="590550"/>
            <a:ext cx="457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10.2.2  </a:t>
            </a:r>
            <a:r>
              <a:rPr lang="zh-CN" altLang="en-US" sz="2400">
                <a:solidFill>
                  <a:srgbClr val="CC3300"/>
                </a:solidFill>
                <a:latin typeface="宋体" pitchFamily="2" charset="-122"/>
              </a:rPr>
              <a:t>函数模板与模板函数</a:t>
            </a:r>
            <a:endParaRPr lang="zh-CN" altLang="en-US" sz="240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9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9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9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4" grpId="0" autoUpdateAnimBg="0"/>
      <p:bldP spid="549895" grpId="0" autoUpdateAnimBg="0"/>
      <p:bldP spid="549896" grpId="0" build="p" autoUpdateAnimBg="0"/>
      <p:bldP spid="54989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762000" y="1196975"/>
            <a:ext cx="6019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noProof="1"/>
              <a:t>#include&lt;iostream&gt;</a:t>
            </a:r>
            <a:endParaRPr lang="en-US" altLang="zh-CN"/>
          </a:p>
          <a:p>
            <a:pPr>
              <a:lnSpc>
                <a:spcPct val="120000"/>
              </a:lnSpc>
            </a:pPr>
            <a:r>
              <a:rPr lang="en-US" altLang="zh-CN" noProof="1"/>
              <a:t>using namespace std;</a:t>
            </a:r>
            <a:endParaRPr lang="en-US" altLang="zh-CN"/>
          </a:p>
          <a:p>
            <a:pPr>
              <a:lnSpc>
                <a:spcPct val="120000"/>
              </a:lnSpc>
            </a:pPr>
            <a:endParaRPr lang="en-US" altLang="zh-CN" noProof="1"/>
          </a:p>
          <a:p>
            <a:pPr>
              <a:lnSpc>
                <a:spcPct val="120000"/>
              </a:lnSpc>
            </a:pPr>
            <a:r>
              <a:rPr lang="en-US" altLang="zh-CN" noProof="1"/>
              <a:t>template &lt;typename T&gt;</a:t>
            </a:r>
          </a:p>
          <a:p>
            <a:pPr>
              <a:lnSpc>
                <a:spcPct val="120000"/>
              </a:lnSpc>
            </a:pPr>
            <a:r>
              <a:rPr lang="en-US" altLang="zh-CN" noProof="1"/>
              <a:t>T Max( const T a, const T b )</a:t>
            </a:r>
          </a:p>
          <a:p>
            <a:pPr>
              <a:lnSpc>
                <a:spcPct val="120000"/>
              </a:lnSpc>
            </a:pPr>
            <a:r>
              <a:rPr lang="en-US" altLang="zh-CN" noProof="1"/>
              <a:t>{ return a&gt;b ? a : b ; }</a:t>
            </a:r>
          </a:p>
          <a:p>
            <a:pPr>
              <a:lnSpc>
                <a:spcPct val="120000"/>
              </a:lnSpc>
            </a:pPr>
            <a:endParaRPr lang="en-US" altLang="zh-CN" noProof="1"/>
          </a:p>
          <a:p>
            <a:pPr>
              <a:lnSpc>
                <a:spcPct val="120000"/>
              </a:lnSpc>
            </a:pPr>
            <a:r>
              <a:rPr lang="en-US" altLang="zh-CN" noProof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noProof="1"/>
              <a:t>{ cout &lt;&lt; "Max( 3, 5 ) is " &lt;&lt; Max( 3, 5 ) &lt;&lt; endl ;</a:t>
            </a:r>
          </a:p>
          <a:p>
            <a:pPr>
              <a:lnSpc>
                <a:spcPct val="120000"/>
              </a:lnSpc>
            </a:pPr>
            <a:r>
              <a:rPr lang="en-US" altLang="zh-CN" noProof="1"/>
              <a:t>  cout &lt;&lt; "Max( 'y', 'e') is " &lt;&lt; Max( 'y', 'e' ) &lt;&lt; endl ;</a:t>
            </a:r>
          </a:p>
          <a:p>
            <a:pPr>
              <a:lnSpc>
                <a:spcPct val="120000"/>
              </a:lnSpc>
            </a:pPr>
            <a:r>
              <a:rPr lang="en-US" altLang="zh-CN" noProof="1"/>
              <a:t>  cout &lt;&lt; "Max( 10.3, 0.5 ) is " &lt;&lt; Max( 10.3, 0.5 ) &lt;&lt; endl ;</a:t>
            </a:r>
          </a:p>
          <a:p>
            <a:pPr>
              <a:lnSpc>
                <a:spcPct val="120000"/>
              </a:lnSpc>
            </a:pPr>
            <a:r>
              <a:rPr lang="en-US" altLang="zh-CN" noProof="1"/>
              <a:t>}</a:t>
            </a:r>
            <a:endParaRPr lang="en-US" altLang="zh-CN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10-1  </a:t>
            </a:r>
            <a:r>
              <a:rPr lang="zh-CN" altLang="en-US" sz="2000" i="1">
                <a:solidFill>
                  <a:srgbClr val="008000"/>
                </a:solidFill>
              </a:rPr>
              <a:t>简单函数模板应用</a:t>
            </a:r>
          </a:p>
        </p:txBody>
      </p:sp>
      <p:sp>
        <p:nvSpPr>
          <p:cNvPr id="5509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utoUpdateAnimBg="0"/>
      <p:bldP spid="55091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3" name="AutoShape 7"/>
          <p:cNvSpPr>
            <a:spLocks/>
          </p:cNvSpPr>
          <p:nvPr/>
        </p:nvSpPr>
        <p:spPr bwMode="auto">
          <a:xfrm>
            <a:off x="5791200" y="1371600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46745"/>
              <a:gd name="adj5" fmla="val 186981"/>
              <a:gd name="adj6" fmla="val -17656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函数模板</a:t>
            </a:r>
          </a:p>
        </p:txBody>
      </p:sp>
      <p:sp>
        <p:nvSpPr>
          <p:cNvPr id="55194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51947" name="Rectangle 11"/>
          <p:cNvSpPr>
            <a:spLocks noChangeArrowheads="1"/>
          </p:cNvSpPr>
          <p:nvPr/>
        </p:nvSpPr>
        <p:spPr bwMode="auto">
          <a:xfrm>
            <a:off x="3810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10-1  </a:t>
            </a:r>
            <a:r>
              <a:rPr lang="zh-CN" altLang="en-US" sz="2000" i="1">
                <a:solidFill>
                  <a:srgbClr val="008000"/>
                </a:solidFill>
              </a:rPr>
              <a:t>简单函数模板应用</a:t>
            </a:r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762000" y="1196975"/>
            <a:ext cx="6019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noProof="1"/>
              <a:t>#include&lt;iostream&gt;</a:t>
            </a:r>
            <a:endParaRPr lang="en-US" altLang="zh-CN" b="0"/>
          </a:p>
          <a:p>
            <a:pPr>
              <a:lnSpc>
                <a:spcPct val="120000"/>
              </a:lnSpc>
            </a:pPr>
            <a:r>
              <a:rPr lang="en-US" altLang="zh-CN" b="0" noProof="1"/>
              <a:t>using namespace std;</a:t>
            </a:r>
            <a:endParaRPr lang="en-US" altLang="zh-CN" b="0"/>
          </a:p>
          <a:p>
            <a:pPr>
              <a:lnSpc>
                <a:spcPct val="120000"/>
              </a:lnSpc>
            </a:pPr>
            <a:endParaRPr lang="en-US" altLang="zh-CN" noProof="1"/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 &lt;typename T&gt;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Max( const T a, const T b )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return a&gt;b ? a : b ; }</a:t>
            </a:r>
          </a:p>
          <a:p>
            <a:pPr>
              <a:lnSpc>
                <a:spcPct val="120000"/>
              </a:lnSpc>
            </a:pPr>
            <a:endParaRPr lang="en-US" altLang="zh-CN" noProof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 noProof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{ cout &lt;&lt; "Max( 3, 5 ) is " &lt;&lt; Max( 3, 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'y', 'e') is " &lt;&lt; Max( 'y', 'e'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"Max( 10.3, 0.5 ) is " &lt;&lt; Max( 10.3, 0.5 )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}</a:t>
            </a:r>
            <a:endParaRPr lang="en-US" altLang="zh-CN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6" name="Text Box 16"/>
          <p:cNvSpPr txBox="1">
            <a:spLocks noChangeArrowheads="1"/>
          </p:cNvSpPr>
          <p:nvPr/>
        </p:nvSpPr>
        <p:spPr bwMode="auto">
          <a:xfrm>
            <a:off x="762000" y="1196975"/>
            <a:ext cx="6019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noProof="1"/>
              <a:t>#include&lt;iostream&gt;</a:t>
            </a:r>
            <a:endParaRPr lang="en-US" altLang="zh-CN" b="0"/>
          </a:p>
          <a:p>
            <a:pPr>
              <a:lnSpc>
                <a:spcPct val="120000"/>
              </a:lnSpc>
            </a:pPr>
            <a:r>
              <a:rPr lang="en-US" altLang="zh-CN" b="0" noProof="1"/>
              <a:t>using namespace std;</a:t>
            </a:r>
            <a:endParaRPr lang="en-US" altLang="zh-CN" b="0"/>
          </a:p>
          <a:p>
            <a:pPr>
              <a:lnSpc>
                <a:spcPct val="120000"/>
              </a:lnSpc>
            </a:pPr>
            <a:endParaRPr lang="en-US" altLang="zh-CN" noProof="1"/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 &lt;typename T&gt;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Max( const T a, const T b )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return a&gt;b ? a : b ; }</a:t>
            </a:r>
          </a:p>
          <a:p>
            <a:pPr>
              <a:lnSpc>
                <a:spcPct val="120000"/>
              </a:lnSpc>
            </a:pPr>
            <a:endParaRPr lang="en-US" altLang="zh-CN" noProof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 noProof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{ cout &lt;&lt; "Max( 3, 5 ) is " &lt;&lt; </a:t>
            </a:r>
            <a:r>
              <a:rPr lang="en-US" altLang="zh-CN" noProof="1">
                <a:solidFill>
                  <a:srgbClr val="0000FF"/>
                </a:solidFill>
              </a:rPr>
              <a:t>Max( 3, 5 )</a:t>
            </a:r>
            <a:r>
              <a:rPr lang="en-US" altLang="zh-CN" b="0" noProof="1"/>
              <a:t>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'y', 'e') is " &lt;&lt; Max( 'y', 'e'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"Max( 10.3, 0.5 ) is " &lt;&lt; Max( 10.3, 0.5 )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}</a:t>
            </a:r>
            <a:endParaRPr lang="en-US" altLang="zh-CN" b="0"/>
          </a:p>
        </p:txBody>
      </p:sp>
      <p:sp>
        <p:nvSpPr>
          <p:cNvPr id="552967" name="Rectangle 7"/>
          <p:cNvSpPr>
            <a:spLocks noChangeArrowheads="1"/>
          </p:cNvSpPr>
          <p:nvPr/>
        </p:nvSpPr>
        <p:spPr bwMode="auto">
          <a:xfrm>
            <a:off x="3505200" y="838200"/>
            <a:ext cx="2667000" cy="7794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FFCC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a ,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2968" name="Oval 8"/>
          <p:cNvSpPr>
            <a:spLocks noChangeArrowheads="1"/>
          </p:cNvSpPr>
          <p:nvPr/>
        </p:nvSpPr>
        <p:spPr bwMode="auto">
          <a:xfrm>
            <a:off x="3635375" y="3860800"/>
            <a:ext cx="1152525" cy="3603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H="1" flipV="1">
            <a:off x="4114800" y="1676400"/>
            <a:ext cx="96838" cy="2184400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552970" name="Text Box 10"/>
          <p:cNvSpPr txBox="1">
            <a:spLocks noChangeArrowheads="1"/>
          </p:cNvSpPr>
          <p:nvPr/>
        </p:nvSpPr>
        <p:spPr bwMode="auto">
          <a:xfrm>
            <a:off x="3644900" y="2590800"/>
            <a:ext cx="2006600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600" i="1">
                <a:solidFill>
                  <a:schemeClr val="accent2"/>
                </a:solidFill>
              </a:rPr>
              <a:t>由实参类型实例化</a:t>
            </a:r>
          </a:p>
        </p:txBody>
      </p:sp>
      <p:sp>
        <p:nvSpPr>
          <p:cNvPr id="55297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3810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10-1  </a:t>
            </a:r>
            <a:r>
              <a:rPr lang="zh-CN" altLang="en-US" sz="2000" i="1">
                <a:solidFill>
                  <a:srgbClr val="008000"/>
                </a:solidFill>
              </a:rPr>
              <a:t>简单函数模板应用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5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7" grpId="0" animBg="1" autoUpdateAnimBg="0"/>
      <p:bldP spid="552968" grpId="0" animBg="1"/>
      <p:bldP spid="552969" grpId="0" animBg="1"/>
      <p:bldP spid="55297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762000" y="1196975"/>
            <a:ext cx="6019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noProof="1"/>
              <a:t>#include&lt;iostream&gt;</a:t>
            </a:r>
            <a:endParaRPr lang="en-US" altLang="zh-CN" b="0"/>
          </a:p>
          <a:p>
            <a:pPr>
              <a:lnSpc>
                <a:spcPct val="120000"/>
              </a:lnSpc>
            </a:pPr>
            <a:r>
              <a:rPr lang="en-US" altLang="zh-CN" b="0" noProof="1"/>
              <a:t>using namespace std;</a:t>
            </a:r>
            <a:endParaRPr lang="en-US" altLang="zh-CN" b="0"/>
          </a:p>
          <a:p>
            <a:pPr>
              <a:lnSpc>
                <a:spcPct val="120000"/>
              </a:lnSpc>
            </a:pPr>
            <a:endParaRPr lang="en-US" altLang="zh-CN" noProof="1"/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 &lt;typename T&gt;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Max( const T a, const T b )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return a&gt;b ? a : b ; }</a:t>
            </a:r>
          </a:p>
          <a:p>
            <a:pPr>
              <a:lnSpc>
                <a:spcPct val="120000"/>
              </a:lnSpc>
            </a:pPr>
            <a:endParaRPr lang="en-US" altLang="zh-CN" noProof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 noProof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{ cout &lt;&lt; "Max( 3, 5 ) is " &lt;&lt; Max( 3, 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'y', 'e') is " &lt;&lt; </a:t>
            </a:r>
            <a:r>
              <a:rPr lang="en-US" altLang="zh-CN" noProof="1">
                <a:solidFill>
                  <a:srgbClr val="0000FF"/>
                </a:solidFill>
              </a:rPr>
              <a:t>Max( 'y', 'e' )</a:t>
            </a:r>
            <a:r>
              <a:rPr lang="en-US" altLang="zh-CN" b="0" noProof="1"/>
              <a:t>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"Max( 10.3, 0.5 ) is " &lt;&lt; Max( 10.3, 0.5 )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}</a:t>
            </a:r>
            <a:endParaRPr lang="en-US" altLang="zh-CN" b="0"/>
          </a:p>
        </p:txBody>
      </p:sp>
      <p:sp>
        <p:nvSpPr>
          <p:cNvPr id="553991" name="Rectangle 7"/>
          <p:cNvSpPr>
            <a:spLocks noChangeArrowheads="1"/>
          </p:cNvSpPr>
          <p:nvPr/>
        </p:nvSpPr>
        <p:spPr bwMode="auto">
          <a:xfrm>
            <a:off x="3505200" y="838200"/>
            <a:ext cx="2667000" cy="7794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FFCC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a ,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3992" name="Oval 8"/>
          <p:cNvSpPr>
            <a:spLocks noChangeArrowheads="1"/>
          </p:cNvSpPr>
          <p:nvPr/>
        </p:nvSpPr>
        <p:spPr bwMode="auto">
          <a:xfrm>
            <a:off x="3563938" y="4149725"/>
            <a:ext cx="1512887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993" name="Line 9"/>
          <p:cNvSpPr>
            <a:spLocks noChangeShapeType="1"/>
          </p:cNvSpPr>
          <p:nvPr/>
        </p:nvSpPr>
        <p:spPr bwMode="auto">
          <a:xfrm flipV="1">
            <a:off x="4572000" y="2590800"/>
            <a:ext cx="1066800" cy="1558925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553994" name="Text Box 10"/>
          <p:cNvSpPr txBox="1">
            <a:spLocks noChangeArrowheads="1"/>
          </p:cNvSpPr>
          <p:nvPr/>
        </p:nvSpPr>
        <p:spPr bwMode="auto">
          <a:xfrm>
            <a:off x="4502150" y="3124200"/>
            <a:ext cx="2014538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600" i="1">
                <a:solidFill>
                  <a:schemeClr val="accent2"/>
                </a:solidFill>
              </a:rPr>
              <a:t>由实参类型实例化</a:t>
            </a:r>
          </a:p>
        </p:txBody>
      </p:sp>
      <p:sp>
        <p:nvSpPr>
          <p:cNvPr id="553995" name="Rectangle 11"/>
          <p:cNvSpPr>
            <a:spLocks noChangeArrowheads="1"/>
          </p:cNvSpPr>
          <p:nvPr/>
        </p:nvSpPr>
        <p:spPr bwMode="auto">
          <a:xfrm>
            <a:off x="4800600" y="1752600"/>
            <a:ext cx="2895600" cy="7794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FF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 a , </a:t>
            </a: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39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54000" name="Rectangle 16"/>
          <p:cNvSpPr>
            <a:spLocks noChangeArrowheads="1"/>
          </p:cNvSpPr>
          <p:nvPr/>
        </p:nvSpPr>
        <p:spPr bwMode="auto">
          <a:xfrm>
            <a:off x="3810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10-1  </a:t>
            </a:r>
            <a:r>
              <a:rPr lang="zh-CN" altLang="en-US" sz="2000" i="1">
                <a:solidFill>
                  <a:srgbClr val="008000"/>
                </a:solidFill>
              </a:rPr>
              <a:t>简单函数模板应用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3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5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2" grpId="0" animBg="1"/>
      <p:bldP spid="553993" grpId="0" animBg="1"/>
      <p:bldP spid="553994" grpId="0" animBg="1" autoUpdateAnimBg="0"/>
      <p:bldP spid="55399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203E0AD-C972-4A55-84B9-76E53384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5187" name="Rectangle 2051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838200"/>
            <a:ext cx="5561013" cy="8382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zh-CN" altLang="en-US" sz="44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4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44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模板</a:t>
            </a:r>
          </a:p>
        </p:txBody>
      </p:sp>
      <p:sp>
        <p:nvSpPr>
          <p:cNvPr id="605188" name="Text Box 2052"/>
          <p:cNvSpPr txBox="1">
            <a:spLocks noChangeArrowheads="1"/>
          </p:cNvSpPr>
          <p:nvPr/>
        </p:nvSpPr>
        <p:spPr bwMode="auto">
          <a:xfrm>
            <a:off x="914400" y="2422525"/>
            <a:ext cx="7391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>
                <a:ea typeface="Arial Unicode MS"/>
              </a:rPr>
              <a:t> </a:t>
            </a:r>
            <a:r>
              <a:rPr lang="zh-CN" altLang="en-US" sz="2000" dirty="0">
                <a:ea typeface="Arial Unicode MS"/>
              </a:rPr>
              <a:t>模板把函数或类要处理的数据类型参数化，表现为参数的多态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>
                <a:ea typeface="Arial Unicode MS"/>
              </a:rPr>
              <a:t>    性，称为类属。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 dirty="0">
                <a:ea typeface="Arial Unicode MS"/>
              </a:rPr>
              <a:t> 模板用于表达逻辑结构相同，但具体数据元素类型不同的数据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>
                <a:ea typeface="Arial Unicode MS"/>
              </a:rPr>
              <a:t>    对象的通用行为。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animBg="1" autoUpdateAnimBg="0"/>
      <p:bldP spid="60518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25" name="Text Box 17"/>
          <p:cNvSpPr txBox="1">
            <a:spLocks noChangeArrowheads="1"/>
          </p:cNvSpPr>
          <p:nvPr/>
        </p:nvSpPr>
        <p:spPr bwMode="auto">
          <a:xfrm>
            <a:off x="762000" y="1196975"/>
            <a:ext cx="6019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noProof="1"/>
              <a:t>#include&lt;iostream&gt;</a:t>
            </a:r>
            <a:endParaRPr lang="en-US" altLang="zh-CN" b="0"/>
          </a:p>
          <a:p>
            <a:pPr>
              <a:lnSpc>
                <a:spcPct val="120000"/>
              </a:lnSpc>
            </a:pPr>
            <a:r>
              <a:rPr lang="en-US" altLang="zh-CN" b="0" noProof="1"/>
              <a:t>using namespace std;</a:t>
            </a:r>
            <a:endParaRPr lang="en-US" altLang="zh-CN" b="0"/>
          </a:p>
          <a:p>
            <a:pPr>
              <a:lnSpc>
                <a:spcPct val="120000"/>
              </a:lnSpc>
            </a:pPr>
            <a:endParaRPr lang="en-US" altLang="zh-CN" noProof="1"/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 &lt;typename T&gt;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Max( const T a, const T b )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return a&gt;b ? a : b ; }</a:t>
            </a:r>
          </a:p>
          <a:p>
            <a:pPr>
              <a:lnSpc>
                <a:spcPct val="120000"/>
              </a:lnSpc>
            </a:pPr>
            <a:endParaRPr lang="en-US" altLang="zh-CN" noProof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 noProof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{ cout &lt;&lt; "Max( 3, 5 ) is " &lt;&lt; Max( 3, 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'y', 'e') is " &lt;&lt; Max( 'y', 'e'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"Max( 10.3, 0.5 ) is " &lt;&lt; </a:t>
            </a:r>
            <a:r>
              <a:rPr lang="en-US" altLang="zh-CN" noProof="1">
                <a:solidFill>
                  <a:srgbClr val="0000FF"/>
                </a:solidFill>
              </a:rPr>
              <a:t>Max( 10.3, 0.5 )</a:t>
            </a:r>
            <a:r>
              <a:rPr lang="en-US" altLang="zh-CN" b="0" noProof="1"/>
              <a:t>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}</a:t>
            </a:r>
            <a:endParaRPr lang="en-US" altLang="zh-CN" b="0"/>
          </a:p>
        </p:txBody>
      </p:sp>
      <p:sp>
        <p:nvSpPr>
          <p:cNvPr id="555015" name="Rectangle 7"/>
          <p:cNvSpPr>
            <a:spLocks noChangeArrowheads="1"/>
          </p:cNvSpPr>
          <p:nvPr/>
        </p:nvSpPr>
        <p:spPr bwMode="auto">
          <a:xfrm>
            <a:off x="3505200" y="838200"/>
            <a:ext cx="2667000" cy="7794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FFCC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a ,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5016" name="Oval 8"/>
          <p:cNvSpPr>
            <a:spLocks noChangeArrowheads="1"/>
          </p:cNvSpPr>
          <p:nvPr/>
        </p:nvSpPr>
        <p:spPr bwMode="auto">
          <a:xfrm>
            <a:off x="4067175" y="4508500"/>
            <a:ext cx="1571625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 flipV="1">
            <a:off x="5508625" y="3573463"/>
            <a:ext cx="1295400" cy="1008062"/>
          </a:xfrm>
          <a:prstGeom prst="line">
            <a:avLst/>
          </a:prstGeom>
          <a:noFill/>
          <a:ln w="38100" cmpd="dbl">
            <a:solidFill>
              <a:srgbClr val="FF0000"/>
            </a:solidFill>
            <a:prstDash val="dash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5580063" y="3860800"/>
            <a:ext cx="1943100" cy="3365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600" i="1">
                <a:solidFill>
                  <a:schemeClr val="accent2"/>
                </a:solidFill>
              </a:rPr>
              <a:t>由实参类型实例化</a:t>
            </a:r>
          </a:p>
        </p:txBody>
      </p:sp>
      <p:sp>
        <p:nvSpPr>
          <p:cNvPr id="555019" name="Rectangle 11"/>
          <p:cNvSpPr>
            <a:spLocks noChangeArrowheads="1"/>
          </p:cNvSpPr>
          <p:nvPr/>
        </p:nvSpPr>
        <p:spPr bwMode="auto">
          <a:xfrm>
            <a:off x="4800600" y="1752600"/>
            <a:ext cx="2895600" cy="7794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FF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 a , </a:t>
            </a: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5020" name="Rectangle 12"/>
          <p:cNvSpPr>
            <a:spLocks noChangeArrowheads="1"/>
          </p:cNvSpPr>
          <p:nvPr/>
        </p:nvSpPr>
        <p:spPr bwMode="auto">
          <a:xfrm>
            <a:off x="5486400" y="2725738"/>
            <a:ext cx="3429000" cy="77946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CC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double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double</a:t>
            </a:r>
            <a:r>
              <a:rPr lang="en-US" altLang="zh-CN" dirty="0"/>
              <a:t> a , </a:t>
            </a:r>
            <a:r>
              <a:rPr lang="en-US" altLang="zh-CN" i="1" dirty="0">
                <a:solidFill>
                  <a:srgbClr val="0000FF"/>
                </a:solidFill>
              </a:rPr>
              <a:t>double</a:t>
            </a:r>
            <a:r>
              <a:rPr lang="en-US" altLang="zh-CN" dirty="0"/>
              <a:t>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502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55024" name="Rectangle 16"/>
          <p:cNvSpPr>
            <a:spLocks noChangeArrowheads="1"/>
          </p:cNvSpPr>
          <p:nvPr/>
        </p:nvSpPr>
        <p:spPr bwMode="auto">
          <a:xfrm>
            <a:off x="3810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10-1  </a:t>
            </a:r>
            <a:r>
              <a:rPr lang="zh-CN" altLang="en-US" sz="2000" i="1">
                <a:solidFill>
                  <a:srgbClr val="008000"/>
                </a:solidFill>
              </a:rPr>
              <a:t>简单函数模板应用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5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5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6" grpId="0" animBg="1"/>
      <p:bldP spid="555017" grpId="0" animBg="1"/>
      <p:bldP spid="555018" grpId="0" animBg="1" autoUpdateAnimBg="0"/>
      <p:bldP spid="55502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50" name="Text Box 18"/>
          <p:cNvSpPr txBox="1">
            <a:spLocks noChangeArrowheads="1"/>
          </p:cNvSpPr>
          <p:nvPr/>
        </p:nvSpPr>
        <p:spPr bwMode="auto">
          <a:xfrm>
            <a:off x="762000" y="1196975"/>
            <a:ext cx="6019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noProof="1"/>
              <a:t>#include&lt;iostream&gt;</a:t>
            </a:r>
            <a:endParaRPr lang="en-US" altLang="zh-CN" b="0"/>
          </a:p>
          <a:p>
            <a:pPr>
              <a:lnSpc>
                <a:spcPct val="120000"/>
              </a:lnSpc>
            </a:pPr>
            <a:r>
              <a:rPr lang="en-US" altLang="zh-CN" b="0" noProof="1"/>
              <a:t>using namespace std;</a:t>
            </a:r>
            <a:endParaRPr lang="en-US" altLang="zh-CN" b="0"/>
          </a:p>
          <a:p>
            <a:pPr>
              <a:lnSpc>
                <a:spcPct val="120000"/>
              </a:lnSpc>
            </a:pPr>
            <a:endParaRPr lang="en-US" altLang="zh-CN" noProof="1"/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 &lt;typename T&gt;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 Max( const T a, const T b )</a:t>
            </a:r>
          </a:p>
          <a:p>
            <a:pPr>
              <a:lnSpc>
                <a:spcPct val="120000"/>
              </a:lnSpc>
            </a:pPr>
            <a:r>
              <a:rPr lang="en-US" altLang="zh-CN" noProof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return a&gt;b ? a : b ; }</a:t>
            </a:r>
          </a:p>
          <a:p>
            <a:pPr>
              <a:lnSpc>
                <a:spcPct val="120000"/>
              </a:lnSpc>
            </a:pPr>
            <a:endParaRPr lang="en-US" altLang="zh-CN" noProof="1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b="0" noProof="1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{ cout &lt;&lt; "Max( 3, 5 ) is " &lt;&lt; Max( 3, 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'y', 'e') is " &lt;&lt; Max( 'y', 'e'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  cout &lt;&lt; "Max( 10.3, 0.5 ) is " &lt;&lt; Max( 10.3, 0.5 ) &lt;&lt; endl ;</a:t>
            </a:r>
          </a:p>
          <a:p>
            <a:pPr>
              <a:lnSpc>
                <a:spcPct val="120000"/>
              </a:lnSpc>
            </a:pPr>
            <a:r>
              <a:rPr lang="en-US" altLang="zh-CN" b="0" noProof="1"/>
              <a:t>}</a:t>
            </a:r>
            <a:endParaRPr lang="en-US" altLang="zh-CN" b="0"/>
          </a:p>
        </p:txBody>
      </p:sp>
      <p:sp>
        <p:nvSpPr>
          <p:cNvPr id="556039" name="Rectangle 7"/>
          <p:cNvSpPr>
            <a:spLocks noChangeArrowheads="1"/>
          </p:cNvSpPr>
          <p:nvPr/>
        </p:nvSpPr>
        <p:spPr bwMode="auto">
          <a:xfrm>
            <a:off x="3505200" y="838200"/>
            <a:ext cx="2667000" cy="77946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FFCC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a , </a:t>
            </a:r>
            <a:r>
              <a:rPr lang="en-US" altLang="zh-CN" i="1" dirty="0">
                <a:solidFill>
                  <a:srgbClr val="0000FF"/>
                </a:solidFill>
              </a:rPr>
              <a:t>int</a:t>
            </a:r>
            <a:r>
              <a:rPr lang="en-US" altLang="zh-CN" dirty="0"/>
              <a:t> 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6040" name="Rectangle 8"/>
          <p:cNvSpPr>
            <a:spLocks noChangeArrowheads="1"/>
          </p:cNvSpPr>
          <p:nvPr/>
        </p:nvSpPr>
        <p:spPr bwMode="auto">
          <a:xfrm>
            <a:off x="4800600" y="1752600"/>
            <a:ext cx="2895600" cy="77946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FF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 a , </a:t>
            </a:r>
            <a:r>
              <a:rPr lang="en-US" altLang="zh-CN" i="1" dirty="0">
                <a:solidFill>
                  <a:srgbClr val="0000FF"/>
                </a:solidFill>
              </a:rPr>
              <a:t>char</a:t>
            </a:r>
            <a:r>
              <a:rPr lang="en-US" altLang="zh-CN" dirty="0"/>
              <a:t>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6041" name="Rectangle 9"/>
          <p:cNvSpPr>
            <a:spLocks noChangeArrowheads="1"/>
          </p:cNvSpPr>
          <p:nvPr/>
        </p:nvSpPr>
        <p:spPr bwMode="auto">
          <a:xfrm>
            <a:off x="5486400" y="2725738"/>
            <a:ext cx="3429000" cy="77946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CCFF66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 dirty="0">
                <a:solidFill>
                  <a:srgbClr val="0000FF"/>
                </a:solidFill>
              </a:rPr>
              <a:t>double</a:t>
            </a:r>
            <a:r>
              <a:rPr lang="en-US" altLang="zh-CN" dirty="0"/>
              <a:t>  Max ( </a:t>
            </a:r>
            <a:r>
              <a:rPr lang="en-US" altLang="zh-CN" i="1" dirty="0">
                <a:solidFill>
                  <a:srgbClr val="0000FF"/>
                </a:solidFill>
              </a:rPr>
              <a:t>double</a:t>
            </a:r>
            <a:r>
              <a:rPr lang="en-US" altLang="zh-CN" dirty="0"/>
              <a:t> a , </a:t>
            </a:r>
            <a:r>
              <a:rPr lang="en-US" altLang="zh-CN" i="1" dirty="0">
                <a:solidFill>
                  <a:srgbClr val="0000FF"/>
                </a:solidFill>
              </a:rPr>
              <a:t>double</a:t>
            </a:r>
            <a:r>
              <a:rPr lang="en-US" altLang="zh-CN" dirty="0"/>
              <a:t> b )</a:t>
            </a:r>
          </a:p>
          <a:p>
            <a:pPr>
              <a:spcBef>
                <a:spcPct val="50000"/>
              </a:spcBef>
            </a:pPr>
            <a:r>
              <a:rPr lang="en-US" altLang="zh-CN" dirty="0"/>
              <a:t>{ return  a &gt; b ? a : b ; }</a:t>
            </a:r>
          </a:p>
        </p:txBody>
      </p:sp>
      <p:sp>
        <p:nvSpPr>
          <p:cNvPr id="556042" name="Oval 10"/>
          <p:cNvSpPr>
            <a:spLocks noChangeArrowheads="1"/>
          </p:cNvSpPr>
          <p:nvPr/>
        </p:nvSpPr>
        <p:spPr bwMode="auto">
          <a:xfrm>
            <a:off x="6629400" y="609600"/>
            <a:ext cx="22098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zh-CN" altLang="en-US"/>
              <a:t>编译器生成的</a:t>
            </a:r>
          </a:p>
          <a:p>
            <a:pPr algn="ctr">
              <a:lnSpc>
                <a:spcPct val="120000"/>
              </a:lnSpc>
            </a:pPr>
            <a:r>
              <a:rPr lang="zh-CN" altLang="en-US"/>
              <a:t>模板函数</a:t>
            </a:r>
          </a:p>
        </p:txBody>
      </p:sp>
      <p:sp>
        <p:nvSpPr>
          <p:cNvPr id="556044" name="Oval 12"/>
          <p:cNvSpPr>
            <a:spLocks noChangeArrowheads="1"/>
          </p:cNvSpPr>
          <p:nvPr/>
        </p:nvSpPr>
        <p:spPr bwMode="auto">
          <a:xfrm>
            <a:off x="6227763" y="4797425"/>
            <a:ext cx="2438400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zh-CN" altLang="en-US" i="1"/>
              <a:t>程序执行时</a:t>
            </a:r>
          </a:p>
          <a:p>
            <a:pPr algn="ctr">
              <a:lnSpc>
                <a:spcPct val="120000"/>
              </a:lnSpc>
            </a:pPr>
            <a:r>
              <a:rPr lang="zh-CN" altLang="en-US" i="1"/>
              <a:t>匹配不同的版本</a:t>
            </a:r>
          </a:p>
        </p:txBody>
      </p:sp>
      <p:sp>
        <p:nvSpPr>
          <p:cNvPr id="55604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56049" name="Rectangle 17"/>
          <p:cNvSpPr>
            <a:spLocks noChangeArrowheads="1"/>
          </p:cNvSpPr>
          <p:nvPr/>
        </p:nvSpPr>
        <p:spPr bwMode="auto">
          <a:xfrm>
            <a:off x="381000" y="3810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10-1  </a:t>
            </a:r>
            <a:r>
              <a:rPr lang="zh-CN" altLang="en-US" sz="2000" i="1">
                <a:solidFill>
                  <a:srgbClr val="008000"/>
                </a:solidFill>
              </a:rPr>
              <a:t>简单函数模板应用</a:t>
            </a:r>
          </a:p>
        </p:txBody>
      </p:sp>
      <p:pic>
        <p:nvPicPr>
          <p:cNvPr id="55605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868863"/>
            <a:ext cx="3559175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6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2" grpId="0" animBg="1" autoUpdateAnimBg="0"/>
      <p:bldP spid="55604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6993697-40ED-48DC-A729-442EE1DE5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374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32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762000" y="1546225"/>
            <a:ext cx="64008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template &lt;typename ElementType &gt;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void SortBubble ( ElementType *a ,  int size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{ int i, work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ElementType temp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for (int pass = 1; pass &lt; size; pass ++ )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{ work = 1;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for ( i = 0;  i &lt; size-pass; i ++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if ( a[i] &gt; a[i+1]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  { temp = a[i] ;  a[i] = a[i+1] ;  a[i+1] = temp ;   work = 0 ;  }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if ( work ) break 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 </a:t>
            </a:r>
          </a:p>
        </p:txBody>
      </p:sp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762000" y="609600"/>
            <a:ext cx="4097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10-2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冒泡排序法的函数模板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570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1" grpId="0" autoUpdateAnimBg="0"/>
      <p:bldP spid="55706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5" name="Text Box 5"/>
          <p:cNvSpPr txBox="1">
            <a:spLocks noChangeArrowheads="1"/>
          </p:cNvSpPr>
          <p:nvPr/>
        </p:nvSpPr>
        <p:spPr bwMode="auto">
          <a:xfrm>
            <a:off x="762000" y="1546225"/>
            <a:ext cx="64008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template &lt;typename ElementType &gt;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void SortBubble ( ElementType *a ,  int size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{ int i, work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ElementType temp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for (int pass = 1; pass &lt; size; pass ++ )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{ work = 1;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for ( i = 0;  i &lt; size-pass; i ++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if ( a[i] &gt; a[i+1]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  { temp = a[i] ;  a[i] = a[i+1] ;  a[i+1] = temp ;   work = 0 ;  }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if ( work ) break 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 </a:t>
            </a:r>
          </a:p>
        </p:txBody>
      </p:sp>
      <p:sp>
        <p:nvSpPr>
          <p:cNvPr id="558087" name="AutoShape 7"/>
          <p:cNvSpPr>
            <a:spLocks/>
          </p:cNvSpPr>
          <p:nvPr/>
        </p:nvSpPr>
        <p:spPr bwMode="auto">
          <a:xfrm>
            <a:off x="5791200" y="4572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8046"/>
              <a:gd name="adj5" fmla="val 179949"/>
              <a:gd name="adj6" fmla="val -1434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模板声明</a:t>
            </a:r>
          </a:p>
        </p:txBody>
      </p:sp>
      <p:sp>
        <p:nvSpPr>
          <p:cNvPr id="5580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58091" name="Rectangle 11"/>
          <p:cNvSpPr>
            <a:spLocks noChangeArrowheads="1"/>
          </p:cNvSpPr>
          <p:nvPr/>
        </p:nvSpPr>
        <p:spPr bwMode="auto">
          <a:xfrm>
            <a:off x="762000" y="609600"/>
            <a:ext cx="402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10-2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冒泡排序法的函数模板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762000" y="1546225"/>
            <a:ext cx="64008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template &lt;typename ElementType &gt;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void SortBubble ( </a:t>
            </a:r>
            <a:r>
              <a:rPr lang="en-US" altLang="zh-CN">
                <a:solidFill>
                  <a:srgbClr val="0000FF"/>
                </a:solidFill>
              </a:rPr>
              <a:t>ElementType *a</a:t>
            </a:r>
            <a:r>
              <a:rPr lang="en-US" altLang="zh-CN" b="0"/>
              <a:t> ,  int size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{ int i, work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ElementType temp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for (int pass = 1; pass &lt; size; pass ++ )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{ work = 1;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for ( i = 0;  i &lt; size-pass; i ++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if ( a[i] &gt; a[i+1]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  { temp = a[i] ;  a[i] = a[i+1] ;  a[i+1] = temp ;   work = 0 ;  }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if ( work ) break 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 </a:t>
            </a:r>
          </a:p>
        </p:txBody>
      </p:sp>
      <p:sp>
        <p:nvSpPr>
          <p:cNvPr id="559111" name="AutoShape 7"/>
          <p:cNvSpPr>
            <a:spLocks/>
          </p:cNvSpPr>
          <p:nvPr/>
        </p:nvSpPr>
        <p:spPr bwMode="auto">
          <a:xfrm>
            <a:off x="5791200" y="8382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5088"/>
              <a:gd name="adj5" fmla="val 196616"/>
              <a:gd name="adj6" fmla="val -13113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类属参数</a:t>
            </a:r>
          </a:p>
        </p:txBody>
      </p:sp>
      <p:sp>
        <p:nvSpPr>
          <p:cNvPr id="55911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59115" name="Rectangle 11"/>
          <p:cNvSpPr>
            <a:spLocks noChangeArrowheads="1"/>
          </p:cNvSpPr>
          <p:nvPr/>
        </p:nvSpPr>
        <p:spPr bwMode="auto">
          <a:xfrm>
            <a:off x="762000" y="609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10-2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冒泡排序法的函数模板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5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762000" y="1546225"/>
            <a:ext cx="64008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template &lt;typename ElementType &gt;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void SortBubble ( ElementType *a ,  </a:t>
            </a:r>
            <a:r>
              <a:rPr lang="en-US" altLang="zh-CN">
                <a:solidFill>
                  <a:srgbClr val="0000FF"/>
                </a:solidFill>
              </a:rPr>
              <a:t>int size</a:t>
            </a:r>
            <a:r>
              <a:rPr lang="en-US" altLang="zh-CN" b="0"/>
              <a:t>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{ int i, work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ElementType temp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for (int pass = 1; pass &lt; size; pass ++ )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{ work = 1;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for ( i = 0;  i &lt; size-pass; i ++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if ( a[i] &gt; a[i+1]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  { temp = a[i] ;  a[i] = a[i+1] ;  a[i+1] = temp ;   work = 0 ;  }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if ( work ) break 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 </a:t>
            </a:r>
          </a:p>
        </p:txBody>
      </p:sp>
      <p:sp>
        <p:nvSpPr>
          <p:cNvPr id="560135" name="AutoShape 7"/>
          <p:cNvSpPr>
            <a:spLocks/>
          </p:cNvSpPr>
          <p:nvPr/>
        </p:nvSpPr>
        <p:spPr bwMode="auto">
          <a:xfrm>
            <a:off x="6400800" y="914400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28569"/>
              <a:gd name="adj5" fmla="val 194532"/>
              <a:gd name="adj6" fmla="val -10515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普通类型参数</a:t>
            </a:r>
          </a:p>
        </p:txBody>
      </p:sp>
      <p:sp>
        <p:nvSpPr>
          <p:cNvPr id="56013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762000" y="609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10-2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冒泡排序法的函数模板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7" name="Text Box 5"/>
          <p:cNvSpPr txBox="1">
            <a:spLocks noChangeArrowheads="1"/>
          </p:cNvSpPr>
          <p:nvPr/>
        </p:nvSpPr>
        <p:spPr bwMode="auto">
          <a:xfrm>
            <a:off x="762000" y="1546225"/>
            <a:ext cx="64008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template &lt;typename ElementType &gt;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void SortBubble ( ElementType *a ,  int size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{ int i, work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</a:t>
            </a:r>
            <a:r>
              <a:rPr lang="en-US" altLang="zh-CN">
                <a:solidFill>
                  <a:srgbClr val="0000FF"/>
                </a:solidFill>
              </a:rPr>
              <a:t>ElementType temp</a:t>
            </a:r>
            <a:r>
              <a:rPr lang="en-US" altLang="zh-CN" b="0"/>
              <a:t>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for (int pass = 1; pass &lt; size; pass ++ )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{ work = 1;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for ( i = 0;  i &lt; size-pass; i ++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if ( a[i] &gt; a[i+1]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     { temp = a[i] ;  a[i] = a[i+1] ;  a[i+1] = temp ;   work = 0 ;  }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  if ( work ) break ;	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 </a:t>
            </a:r>
          </a:p>
        </p:txBody>
      </p:sp>
      <p:sp>
        <p:nvSpPr>
          <p:cNvPr id="561159" name="AutoShape 7"/>
          <p:cNvSpPr>
            <a:spLocks/>
          </p:cNvSpPr>
          <p:nvPr/>
        </p:nvSpPr>
        <p:spPr bwMode="auto">
          <a:xfrm>
            <a:off x="5410200" y="14478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41005"/>
              <a:gd name="adj5" fmla="val 221616"/>
              <a:gd name="adj6" fmla="val -15795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类属类型变量</a:t>
            </a:r>
          </a:p>
        </p:txBody>
      </p:sp>
      <p:sp>
        <p:nvSpPr>
          <p:cNvPr id="5611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762000" y="6096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10-2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冒泡排序法的函数模板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762000" y="1546225"/>
            <a:ext cx="64008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template &lt;typename ElementType &gt;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void SortBubble ( ElementType *a ,  int size )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{ int i, work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ElementType temp ;</a:t>
            </a:r>
          </a:p>
          <a:p>
            <a:pPr algn="just">
              <a:lnSpc>
                <a:spcPct val="140000"/>
              </a:lnSpc>
            </a:pPr>
            <a:r>
              <a:rPr lang="en-US" altLang="zh-CN" b="0"/>
              <a:t>  </a:t>
            </a:r>
            <a:r>
              <a:rPr lang="en-US" altLang="zh-CN" i="1">
                <a:solidFill>
                  <a:srgbClr val="0000FF"/>
                </a:solidFill>
              </a:rPr>
              <a:t>for (int pass = 1; pass &lt; size; pass ++ )	</a:t>
            </a:r>
          </a:p>
          <a:p>
            <a:pPr algn="just">
              <a:lnSpc>
                <a:spcPct val="140000"/>
              </a:lnSpc>
            </a:pPr>
            <a:r>
              <a:rPr lang="en-US" altLang="zh-CN" i="1">
                <a:solidFill>
                  <a:srgbClr val="0000FF"/>
                </a:solidFill>
              </a:rPr>
              <a:t>    { work = 1;	</a:t>
            </a:r>
          </a:p>
          <a:p>
            <a:pPr algn="just">
              <a:lnSpc>
                <a:spcPct val="140000"/>
              </a:lnSpc>
            </a:pPr>
            <a:r>
              <a:rPr lang="en-US" altLang="zh-CN" i="1">
                <a:solidFill>
                  <a:srgbClr val="0000FF"/>
                </a:solidFill>
              </a:rPr>
              <a:t>      for ( i = 0;  i &lt; size-pass; i ++ )</a:t>
            </a:r>
          </a:p>
          <a:p>
            <a:pPr algn="just">
              <a:lnSpc>
                <a:spcPct val="140000"/>
              </a:lnSpc>
            </a:pPr>
            <a:r>
              <a:rPr lang="en-US" altLang="zh-CN" i="1">
                <a:solidFill>
                  <a:srgbClr val="0000FF"/>
                </a:solidFill>
              </a:rPr>
              <a:t>         if ( a[i] &gt; a[i+1] )</a:t>
            </a:r>
          </a:p>
          <a:p>
            <a:pPr algn="just">
              <a:lnSpc>
                <a:spcPct val="140000"/>
              </a:lnSpc>
            </a:pPr>
            <a:r>
              <a:rPr lang="en-US" altLang="zh-CN" i="1">
                <a:solidFill>
                  <a:srgbClr val="0000FF"/>
                </a:solidFill>
              </a:rPr>
              <a:t>           { temp = a[i] ;  a[i] = a[i+1] ;  a[i+1] = temp ;   work = 0 ;  }</a:t>
            </a:r>
          </a:p>
          <a:p>
            <a:pPr algn="just">
              <a:lnSpc>
                <a:spcPct val="140000"/>
              </a:lnSpc>
            </a:pPr>
            <a:r>
              <a:rPr lang="en-US" altLang="zh-CN" i="1">
                <a:solidFill>
                  <a:srgbClr val="0000FF"/>
                </a:solidFill>
              </a:rPr>
              <a:t>      if ( work ) break ;	</a:t>
            </a:r>
          </a:p>
          <a:p>
            <a:pPr algn="just">
              <a:lnSpc>
                <a:spcPct val="140000"/>
              </a:lnSpc>
            </a:pPr>
            <a:r>
              <a:rPr lang="en-US" altLang="zh-CN" i="1">
                <a:solidFill>
                  <a:srgbClr val="0000FF"/>
                </a:solidFill>
              </a:rPr>
              <a:t>  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} </a:t>
            </a:r>
          </a:p>
        </p:txBody>
      </p:sp>
      <p:sp>
        <p:nvSpPr>
          <p:cNvPr id="562183" name="AutoShape 7"/>
          <p:cNvSpPr>
            <a:spLocks/>
          </p:cNvSpPr>
          <p:nvPr/>
        </p:nvSpPr>
        <p:spPr bwMode="auto">
          <a:xfrm>
            <a:off x="6629400" y="19812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35306"/>
              <a:gd name="adj5" fmla="val 344532"/>
              <a:gd name="adj6" fmla="val -1320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排序算法</a:t>
            </a:r>
          </a:p>
        </p:txBody>
      </p:sp>
      <p:sp>
        <p:nvSpPr>
          <p:cNvPr id="56218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10.2.2  </a:t>
            </a:r>
            <a:r>
              <a:rPr lang="zh-CN" altLang="en-US">
                <a:latin typeface="宋体" pitchFamily="2" charset="-122"/>
              </a:rPr>
              <a:t>函数模板与模板函数</a:t>
            </a:r>
            <a:endParaRPr lang="zh-CN" altLang="en-US"/>
          </a:p>
        </p:txBody>
      </p:sp>
      <p:sp>
        <p:nvSpPr>
          <p:cNvPr id="562187" name="Rectangle 11"/>
          <p:cNvSpPr>
            <a:spLocks noChangeArrowheads="1"/>
          </p:cNvSpPr>
          <p:nvPr/>
        </p:nvSpPr>
        <p:spPr bwMode="auto">
          <a:xfrm>
            <a:off x="762000" y="609600"/>
            <a:ext cx="4025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10-2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冒泡排序法的函数模板</a:t>
            </a:r>
            <a:r>
              <a:rPr lang="zh-CN" altLang="en-US" sz="2000" i="1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92950" y="188913"/>
            <a:ext cx="2051050" cy="144462"/>
          </a:xfrm>
          <a:prstGeom prst="rect">
            <a:avLst/>
          </a:prstGeom>
        </p:spPr>
        <p:txBody>
          <a:bodyPr/>
          <a:lstStyle/>
          <a:p>
            <a:r>
              <a:rPr lang="en-US" altLang="zh-CN" sz="900">
                <a:latin typeface="宋体" pitchFamily="2" charset="-122"/>
              </a:rPr>
              <a:t>10.2.3  </a:t>
            </a:r>
            <a:r>
              <a:rPr lang="zh-CN" altLang="en-US" sz="900">
                <a:latin typeface="宋体" pitchFamily="2" charset="-122"/>
              </a:rPr>
              <a:t>重载函数模板</a:t>
            </a:r>
            <a:endParaRPr lang="zh-CN" altLang="en-US" sz="900"/>
          </a:p>
        </p:txBody>
      </p: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838200" y="1123950"/>
            <a:ext cx="441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有些特殊情况需要函数模板参与重载</a:t>
            </a:r>
          </a:p>
        </p:txBody>
      </p:sp>
      <p:sp>
        <p:nvSpPr>
          <p:cNvPr id="563207" name="Text Box 7"/>
          <p:cNvSpPr txBox="1">
            <a:spLocks noChangeArrowheads="1"/>
          </p:cNvSpPr>
          <p:nvPr/>
        </p:nvSpPr>
        <p:spPr bwMode="auto">
          <a:xfrm>
            <a:off x="838200" y="1758950"/>
            <a:ext cx="3841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i="1" dirty="0">
                <a:solidFill>
                  <a:srgbClr val="008000"/>
                </a:solidFill>
              </a:rPr>
              <a:t>例如</a:t>
            </a:r>
          </a:p>
          <a:p>
            <a:pPr>
              <a:lnSpc>
                <a:spcPct val="130000"/>
              </a:lnSpc>
            </a:pPr>
            <a:r>
              <a:rPr lang="zh-CN" altLang="en-US" sz="2000" b="0" dirty="0"/>
              <a:t>	</a:t>
            </a:r>
            <a:r>
              <a:rPr lang="en-US" altLang="zh-CN" b="0" dirty="0">
                <a:solidFill>
                  <a:schemeClr val="hlink"/>
                </a:solidFill>
              </a:rPr>
              <a:t>template &lt; </a:t>
            </a:r>
            <a:r>
              <a:rPr lang="en-US" altLang="zh-CN" b="0" dirty="0" err="1">
                <a:solidFill>
                  <a:schemeClr val="hlink"/>
                </a:solidFill>
              </a:rPr>
              <a:t>typename</a:t>
            </a:r>
            <a:r>
              <a:rPr lang="en-US" altLang="zh-CN" b="0" dirty="0">
                <a:solidFill>
                  <a:schemeClr val="hlink"/>
                </a:solidFill>
              </a:rPr>
              <a:t>  T &gt;</a:t>
            </a:r>
            <a:endParaRPr lang="en-US" altLang="zh-CN" b="0" dirty="0"/>
          </a:p>
          <a:p>
            <a:pPr>
              <a:lnSpc>
                <a:spcPct val="130000"/>
              </a:lnSpc>
            </a:pPr>
            <a:r>
              <a:rPr lang="en-US" altLang="zh-CN" b="0" dirty="0">
                <a:solidFill>
                  <a:schemeClr val="hlink"/>
                </a:solidFill>
              </a:rPr>
              <a:t>	T</a:t>
            </a:r>
            <a:r>
              <a:rPr lang="en-US" altLang="zh-CN" b="0" dirty="0"/>
              <a:t>  Max ( </a:t>
            </a:r>
            <a:r>
              <a:rPr lang="en-US" altLang="zh-CN" b="0" dirty="0">
                <a:solidFill>
                  <a:schemeClr val="hlink"/>
                </a:solidFill>
              </a:rPr>
              <a:t>T</a:t>
            </a:r>
            <a:r>
              <a:rPr lang="en-US" altLang="zh-CN" b="0" dirty="0"/>
              <a:t>  a , </a:t>
            </a:r>
            <a:r>
              <a:rPr lang="en-US" altLang="zh-CN" b="0" dirty="0">
                <a:solidFill>
                  <a:schemeClr val="hlink"/>
                </a:solidFill>
              </a:rPr>
              <a:t>T</a:t>
            </a:r>
            <a:r>
              <a:rPr lang="en-US" altLang="zh-CN" b="0" dirty="0"/>
              <a:t>  b )</a:t>
            </a:r>
          </a:p>
          <a:p>
            <a:pPr>
              <a:lnSpc>
                <a:spcPct val="130000"/>
              </a:lnSpc>
            </a:pPr>
            <a:r>
              <a:rPr lang="en-US" altLang="zh-CN" b="0" dirty="0"/>
              <a:t>	  { return  a &gt; b ? a : b ; } 	</a:t>
            </a:r>
          </a:p>
        </p:txBody>
      </p:sp>
      <p:sp>
        <p:nvSpPr>
          <p:cNvPr id="563208" name="Rectangle 8"/>
          <p:cNvSpPr>
            <a:spLocks noChangeArrowheads="1"/>
          </p:cNvSpPr>
          <p:nvPr/>
        </p:nvSpPr>
        <p:spPr bwMode="auto">
          <a:xfrm>
            <a:off x="1828800" y="3579813"/>
            <a:ext cx="48006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void  f ( int  </a:t>
            </a:r>
            <a:r>
              <a:rPr lang="en-US" altLang="zh-CN" b="0" dirty="0" err="1"/>
              <a:t>i</a:t>
            </a:r>
            <a:r>
              <a:rPr lang="en-US" altLang="zh-CN" b="0" dirty="0"/>
              <a:t> , char  c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 {  </a:t>
            </a:r>
            <a:r>
              <a:rPr lang="en-US" altLang="zh-CN" dirty="0"/>
              <a:t>Max ( </a:t>
            </a:r>
            <a:r>
              <a:rPr lang="en-US" altLang="zh-CN" dirty="0" err="1"/>
              <a:t>i</a:t>
            </a:r>
            <a:r>
              <a:rPr lang="en-US" altLang="zh-CN" dirty="0"/>
              <a:t> , </a:t>
            </a:r>
            <a:r>
              <a:rPr lang="en-US" altLang="zh-CN" dirty="0" err="1"/>
              <a:t>i</a:t>
            </a:r>
            <a:r>
              <a:rPr lang="en-US" altLang="zh-CN" dirty="0"/>
              <a:t> ) ;</a:t>
            </a:r>
            <a:r>
              <a:rPr lang="en-US" altLang="zh-CN" b="0" dirty="0"/>
              <a:t>		</a:t>
            </a:r>
            <a:r>
              <a:rPr lang="en-US" altLang="zh-CN" i="1" dirty="0">
                <a:solidFill>
                  <a:srgbClr val="008000"/>
                </a:solidFill>
              </a:rPr>
              <a:t>// ok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     </a:t>
            </a:r>
            <a:r>
              <a:rPr lang="en-US" altLang="zh-CN" dirty="0"/>
              <a:t>Max ( c ,  c ) ;</a:t>
            </a:r>
            <a:r>
              <a:rPr lang="en-US" altLang="zh-CN" b="0" dirty="0"/>
              <a:t>		</a:t>
            </a:r>
            <a:r>
              <a:rPr lang="en-US" altLang="zh-CN" i="1" dirty="0">
                <a:solidFill>
                  <a:srgbClr val="008000"/>
                </a:solidFill>
              </a:rPr>
              <a:t>// ok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>
                <a:solidFill>
                  <a:schemeClr val="accent2"/>
                </a:solidFill>
              </a:rPr>
              <a:t>     M</a:t>
            </a:r>
            <a:r>
              <a:rPr lang="en-US" altLang="zh-CN" i="1" dirty="0">
                <a:solidFill>
                  <a:srgbClr val="CC3300"/>
                </a:solidFill>
              </a:rPr>
              <a:t>ax ( </a:t>
            </a:r>
            <a:r>
              <a:rPr lang="en-US" altLang="zh-CN" i="1" dirty="0" err="1">
                <a:solidFill>
                  <a:srgbClr val="CC3300"/>
                </a:solidFill>
              </a:rPr>
              <a:t>i</a:t>
            </a:r>
            <a:r>
              <a:rPr lang="en-US" altLang="zh-CN" i="1" dirty="0">
                <a:solidFill>
                  <a:srgbClr val="CC3300"/>
                </a:solidFill>
              </a:rPr>
              <a:t> ,  c ) ;</a:t>
            </a:r>
            <a:r>
              <a:rPr lang="en-US" altLang="zh-CN" b="0" dirty="0"/>
              <a:t>		</a:t>
            </a:r>
            <a:r>
              <a:rPr lang="en-US" altLang="zh-CN" i="1" dirty="0">
                <a:solidFill>
                  <a:srgbClr val="008000"/>
                </a:solidFill>
              </a:rPr>
              <a:t>// error</a:t>
            </a:r>
            <a:r>
              <a:rPr lang="zh-CN" altLang="en-US" i="1" dirty="0">
                <a:solidFill>
                  <a:srgbClr val="008000"/>
                </a:solidFill>
              </a:rPr>
              <a:t>，</a:t>
            </a:r>
            <a:r>
              <a:rPr lang="zh-CN" altLang="zh-CN" i="1" dirty="0">
                <a:solidFill>
                  <a:srgbClr val="008000"/>
                </a:solidFill>
              </a:rPr>
              <a:t>无法匹配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zh-CN" b="0" dirty="0"/>
              <a:t>   </a:t>
            </a:r>
            <a:r>
              <a:rPr lang="zh-CN" altLang="en-US" b="0" dirty="0"/>
              <a:t>  </a:t>
            </a:r>
            <a:r>
              <a:rPr lang="en-US" altLang="zh-CN" i="1" dirty="0">
                <a:solidFill>
                  <a:schemeClr val="accent2"/>
                </a:solidFill>
              </a:rPr>
              <a:t>Max ( c ,  </a:t>
            </a:r>
            <a:r>
              <a:rPr lang="en-US" altLang="zh-CN" i="1" dirty="0" err="1">
                <a:solidFill>
                  <a:schemeClr val="accent2"/>
                </a:solidFill>
              </a:rPr>
              <a:t>i</a:t>
            </a:r>
            <a:r>
              <a:rPr lang="en-US" altLang="zh-CN" i="1" dirty="0">
                <a:solidFill>
                  <a:schemeClr val="accent2"/>
                </a:solidFill>
              </a:rPr>
              <a:t> ) ;</a:t>
            </a:r>
            <a:r>
              <a:rPr lang="en-US" altLang="zh-CN" b="0" dirty="0"/>
              <a:t>		</a:t>
            </a:r>
            <a:r>
              <a:rPr lang="en-US" altLang="zh-CN" i="1" dirty="0">
                <a:solidFill>
                  <a:srgbClr val="008000"/>
                </a:solidFill>
              </a:rPr>
              <a:t>// error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  }</a:t>
            </a:r>
          </a:p>
        </p:txBody>
      </p:sp>
      <p:sp>
        <p:nvSpPr>
          <p:cNvPr id="563209" name="AutoShape 9"/>
          <p:cNvSpPr>
            <a:spLocks/>
          </p:cNvSpPr>
          <p:nvPr/>
        </p:nvSpPr>
        <p:spPr bwMode="auto">
          <a:xfrm>
            <a:off x="5715000" y="2724150"/>
            <a:ext cx="2514600" cy="914400"/>
          </a:xfrm>
          <a:prstGeom prst="borderCallout2">
            <a:avLst>
              <a:gd name="adj1" fmla="val 12500"/>
              <a:gd name="adj2" fmla="val -3032"/>
              <a:gd name="adj3" fmla="val 12500"/>
              <a:gd name="adj4" fmla="val -21403"/>
              <a:gd name="adj5" fmla="val 250523"/>
              <a:gd name="adj6" fmla="val -805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/>
              <a:t>模板类型不能提供</a:t>
            </a:r>
          </a:p>
          <a:p>
            <a:pPr algn="ctr">
              <a:lnSpc>
                <a:spcPct val="130000"/>
              </a:lnSpc>
            </a:pPr>
            <a:r>
              <a:rPr lang="zh-CN" altLang="en-US"/>
              <a:t>类型的隐式转换</a:t>
            </a:r>
          </a:p>
        </p:txBody>
      </p:sp>
      <p:sp>
        <p:nvSpPr>
          <p:cNvPr id="563211" name="Rectangle 11"/>
          <p:cNvSpPr>
            <a:spLocks noChangeArrowheads="1"/>
          </p:cNvSpPr>
          <p:nvPr/>
        </p:nvSpPr>
        <p:spPr bwMode="auto">
          <a:xfrm>
            <a:off x="838200" y="438150"/>
            <a:ext cx="323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10.2.3  </a:t>
            </a:r>
            <a:r>
              <a:rPr lang="zh-CN" altLang="en-US" sz="2400">
                <a:solidFill>
                  <a:srgbClr val="CC3300"/>
                </a:solidFill>
                <a:latin typeface="宋体" pitchFamily="2" charset="-122"/>
              </a:rPr>
              <a:t>重载函数模板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3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3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63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63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63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63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utoUpdateAnimBg="0"/>
      <p:bldP spid="563207" grpId="0" autoUpdateAnimBg="0"/>
      <p:bldP spid="563208" grpId="0" build="p" autoUpdateAnimBg="0"/>
      <p:bldP spid="563209" grpId="0" animBg="1" autoUpdateAnimBg="0"/>
      <p:bldP spid="5632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66287D0-9690-43A5-B480-E445133FA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0621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838200"/>
            <a:ext cx="5561013" cy="8382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zh-CN" altLang="en-US" sz="44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4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en-US" sz="4400" b="1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 模板</a:t>
            </a:r>
          </a:p>
        </p:txBody>
      </p:sp>
      <p:grpSp>
        <p:nvGrpSpPr>
          <p:cNvPr id="606212" name="Group 4"/>
          <p:cNvGrpSpPr>
            <a:grpSpLocks/>
          </p:cNvGrpSpPr>
          <p:nvPr/>
        </p:nvGrpSpPr>
        <p:grpSpPr bwMode="auto">
          <a:xfrm>
            <a:off x="1295400" y="2971800"/>
            <a:ext cx="6705600" cy="468313"/>
            <a:chOff x="816" y="1872"/>
            <a:chExt cx="4224" cy="295"/>
          </a:xfrm>
        </p:grpSpPr>
        <p:sp>
          <p:nvSpPr>
            <p:cNvPr id="606213" name="Rectangle 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6" y="1872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10.1  </a:t>
              </a:r>
              <a:r>
                <a:rPr lang="zh-CN" altLang="en-US" sz="2000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7" action="ppaction://hlinksldjump"/>
                </a:rPr>
                <a:t>什么是模板</a:t>
              </a:r>
              <a:endParaRPr lang="zh-CN" altLang="en-US" sz="200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06214" name="Object 6"/>
            <p:cNvGraphicFramePr>
              <a:graphicFrameLocks noChangeAspect="1"/>
            </p:cNvGraphicFramePr>
            <p:nvPr/>
          </p:nvGraphicFramePr>
          <p:xfrm>
            <a:off x="1584" y="1905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BMP 图象" r:id="rId8" imgW="1276190" imgH="1286055" progId="PBrush">
                    <p:embed/>
                  </p:oleObj>
                </mc:Choice>
                <mc:Fallback>
                  <p:oleObj name="BMP 图象" r:id="rId8" imgW="1276190" imgH="1286055" progId="PBrush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1905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6215" name="Group 7"/>
          <p:cNvGrpSpPr>
            <a:grpSpLocks/>
          </p:cNvGrpSpPr>
          <p:nvPr/>
        </p:nvGrpSpPr>
        <p:grpSpPr bwMode="auto">
          <a:xfrm>
            <a:off x="1295400" y="3506788"/>
            <a:ext cx="6705600" cy="468312"/>
            <a:chOff x="816" y="2209"/>
            <a:chExt cx="4224" cy="295"/>
          </a:xfrm>
        </p:grpSpPr>
        <p:sp>
          <p:nvSpPr>
            <p:cNvPr id="606216" name="Rectangle 8">
              <a:hlinkClick r:id="rId10" action="ppaction://hlinkpres?slideindex=1&amp;slidetitle=9.2  函数模板"/>
            </p:cNvPr>
            <p:cNvSpPr>
              <a:spLocks noChangeArrowheads="1"/>
            </p:cNvSpPr>
            <p:nvPr/>
          </p:nvSpPr>
          <p:spPr bwMode="auto">
            <a:xfrm>
              <a:off x="816" y="2209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10.2  </a:t>
              </a:r>
              <a:r>
                <a:rPr lang="zh-CN" altLang="en-US" sz="2000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1" action="ppaction://hlinksldjump"/>
                </a:rPr>
                <a:t>函数模板</a:t>
              </a:r>
              <a:endParaRPr lang="zh-CN" altLang="en-US" sz="200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06217" name="Object 9"/>
            <p:cNvGraphicFramePr>
              <a:graphicFrameLocks noChangeAspect="1"/>
            </p:cNvGraphicFramePr>
            <p:nvPr/>
          </p:nvGraphicFramePr>
          <p:xfrm>
            <a:off x="1584" y="2242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BMP 图象" r:id="rId12" imgW="1276190" imgH="1286055" progId="PBrush">
                    <p:embed/>
                  </p:oleObj>
                </mc:Choice>
                <mc:Fallback>
                  <p:oleObj name="BMP 图象" r:id="rId12" imgW="1276190" imgH="1286055" progId="PBrush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242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6218" name="Group 10"/>
          <p:cNvGrpSpPr>
            <a:grpSpLocks/>
          </p:cNvGrpSpPr>
          <p:nvPr/>
        </p:nvGrpSpPr>
        <p:grpSpPr bwMode="auto">
          <a:xfrm>
            <a:off x="1295400" y="4041775"/>
            <a:ext cx="6705600" cy="468313"/>
            <a:chOff x="816" y="2546"/>
            <a:chExt cx="4224" cy="295"/>
          </a:xfrm>
        </p:grpSpPr>
        <p:sp>
          <p:nvSpPr>
            <p:cNvPr id="606219" name="Rectangle 11">
              <a:hlinkClick r:id="rId13" action="ppaction://hlinkpres?slideindex=1&amp;slidetitle=9.3  类模板"/>
            </p:cNvPr>
            <p:cNvSpPr>
              <a:spLocks noChangeArrowheads="1"/>
            </p:cNvSpPr>
            <p:nvPr/>
          </p:nvSpPr>
          <p:spPr bwMode="auto">
            <a:xfrm>
              <a:off x="816" y="2546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en-US" altLang="zh-CN" sz="2000">
                  <a:solidFill>
                    <a:srgbClr val="FFFFFF"/>
                  </a:solidFill>
                  <a:latin typeface="楷体_GB2312" pitchFamily="49" charset="-122"/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10.3  </a:t>
              </a:r>
              <a:r>
                <a:rPr lang="zh-CN" altLang="en-US" sz="2000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4" action="ppaction://hlinksldjump"/>
                </a:rPr>
                <a:t>类模板</a:t>
              </a:r>
              <a:endParaRPr lang="zh-CN" altLang="en-US" sz="200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06220" name="Object 12"/>
            <p:cNvGraphicFramePr>
              <a:graphicFrameLocks noChangeAspect="1"/>
            </p:cNvGraphicFramePr>
            <p:nvPr/>
          </p:nvGraphicFramePr>
          <p:xfrm>
            <a:off x="1584" y="2579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BMP 图象" r:id="rId15" imgW="1276190" imgH="1286055" progId="PBrush">
                    <p:embed/>
                  </p:oleObj>
                </mc:Choice>
                <mc:Fallback>
                  <p:oleObj name="BMP 图象" r:id="rId15" imgW="1276190" imgH="1286055" progId="PBrush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579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6221" name="Group 13"/>
          <p:cNvGrpSpPr>
            <a:grpSpLocks/>
          </p:cNvGrpSpPr>
          <p:nvPr/>
        </p:nvGrpSpPr>
        <p:grpSpPr bwMode="auto">
          <a:xfrm>
            <a:off x="1295400" y="4576763"/>
            <a:ext cx="6705600" cy="468312"/>
            <a:chOff x="816" y="2883"/>
            <a:chExt cx="4224" cy="295"/>
          </a:xfrm>
        </p:grpSpPr>
        <p:sp>
          <p:nvSpPr>
            <p:cNvPr id="606222" name="Rectangle 14">
              <a:hlinkClick r:id="rId16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816" y="2883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</a:rPr>
                <a:t>		</a:t>
              </a:r>
              <a:r>
                <a:rPr lang="zh-CN" altLang="en-US" sz="2000">
                  <a:solidFill>
                    <a:srgbClr val="FFFFFF"/>
                  </a:solidFill>
                  <a:ea typeface="Arial Unicode MS" pitchFamily="34" charset="-122"/>
                  <a:cs typeface="Arial Unicode MS" pitchFamily="34" charset="-122"/>
                  <a:hlinkClick r:id="rId17" action="ppaction://hlinksldjump"/>
                </a:rPr>
                <a:t>小结</a:t>
              </a:r>
              <a:endParaRPr lang="zh-CN" altLang="en-US" sz="200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endParaRPr>
            </a:p>
          </p:txBody>
        </p:sp>
        <p:graphicFrame>
          <p:nvGraphicFramePr>
            <p:cNvPr id="606223" name="Object 15"/>
            <p:cNvGraphicFramePr>
              <a:graphicFrameLocks noChangeAspect="1"/>
            </p:cNvGraphicFramePr>
            <p:nvPr/>
          </p:nvGraphicFramePr>
          <p:xfrm>
            <a:off x="1584" y="2916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BMP 图象" r:id="rId18" imgW="1276190" imgH="1286055" progId="PBrush">
                    <p:embed/>
                  </p:oleObj>
                </mc:Choice>
                <mc:Fallback>
                  <p:oleObj name="BMP 图象" r:id="rId18" imgW="1276190" imgH="1286055" progId="PBrush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2916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0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0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0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0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1676400" y="1393825"/>
            <a:ext cx="5791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0" dirty="0">
                <a:solidFill>
                  <a:schemeClr val="hlink"/>
                </a:solidFill>
              </a:rPr>
              <a:t>template &lt; </a:t>
            </a:r>
            <a:r>
              <a:rPr lang="en-US" altLang="zh-CN" b="0" dirty="0" err="1">
                <a:solidFill>
                  <a:schemeClr val="hlink"/>
                </a:solidFill>
              </a:rPr>
              <a:t>typename</a:t>
            </a:r>
            <a:r>
              <a:rPr lang="en-US" altLang="zh-CN" b="0" dirty="0">
                <a:solidFill>
                  <a:schemeClr val="hlink"/>
                </a:solidFill>
              </a:rPr>
              <a:t>  T &gt;</a:t>
            </a:r>
            <a:endParaRPr lang="en-US" altLang="zh-CN" b="0" dirty="0"/>
          </a:p>
          <a:p>
            <a:pPr>
              <a:lnSpc>
                <a:spcPct val="130000"/>
              </a:lnSpc>
            </a:pPr>
            <a:r>
              <a:rPr lang="en-US" altLang="zh-CN" b="0" dirty="0">
                <a:solidFill>
                  <a:schemeClr val="hlink"/>
                </a:solidFill>
              </a:rPr>
              <a:t>T</a:t>
            </a:r>
            <a:r>
              <a:rPr lang="en-US" altLang="zh-CN" b="0" dirty="0"/>
              <a:t>  Max ( </a:t>
            </a:r>
            <a:r>
              <a:rPr lang="en-US" altLang="zh-CN" b="0" dirty="0">
                <a:solidFill>
                  <a:schemeClr val="hlink"/>
                </a:solidFill>
              </a:rPr>
              <a:t>T</a:t>
            </a:r>
            <a:r>
              <a:rPr lang="en-US" altLang="zh-CN" b="0" dirty="0"/>
              <a:t>  a , </a:t>
            </a:r>
            <a:r>
              <a:rPr lang="en-US" altLang="zh-CN" b="0" dirty="0">
                <a:solidFill>
                  <a:schemeClr val="hlink"/>
                </a:solidFill>
              </a:rPr>
              <a:t>T</a:t>
            </a:r>
            <a:r>
              <a:rPr lang="en-US" altLang="zh-CN" b="0" dirty="0"/>
              <a:t>  b )</a:t>
            </a:r>
          </a:p>
          <a:p>
            <a:pPr>
              <a:lnSpc>
                <a:spcPct val="130000"/>
              </a:lnSpc>
            </a:pPr>
            <a:r>
              <a:rPr lang="en-US" altLang="zh-CN" b="0" dirty="0"/>
              <a:t>  { return  a &gt; b ? a : b ; }</a:t>
            </a:r>
          </a:p>
          <a:p>
            <a:pPr>
              <a:lnSpc>
                <a:spcPct val="130000"/>
              </a:lnSpc>
            </a:pPr>
            <a:r>
              <a:rPr lang="en-US" altLang="zh-CN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altLang="zh-CN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b="0" dirty="0"/>
              <a:t> Max ( </a:t>
            </a:r>
            <a:r>
              <a:rPr lang="en-US" altLang="zh-CN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altLang="zh-CN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zh-CN" b="0" dirty="0"/>
              <a:t> a , </a:t>
            </a:r>
            <a:r>
              <a:rPr lang="en-US" altLang="zh-CN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</a:t>
            </a:r>
            <a:r>
              <a:rPr lang="en-US" altLang="zh-CN" b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zh-CN" b="0" dirty="0"/>
              <a:t>b )	</a:t>
            </a:r>
            <a:r>
              <a:rPr lang="en-US" altLang="zh-CN" i="1" dirty="0">
                <a:solidFill>
                  <a:srgbClr val="008000"/>
                </a:solidFill>
              </a:rPr>
              <a:t>// </a:t>
            </a:r>
            <a:r>
              <a:rPr lang="zh-CN" altLang="zh-CN" i="1" dirty="0">
                <a:solidFill>
                  <a:srgbClr val="008000"/>
                </a:solidFill>
              </a:rPr>
              <a:t>模板函数重载版本</a:t>
            </a:r>
          </a:p>
          <a:p>
            <a:pPr>
              <a:lnSpc>
                <a:spcPct val="130000"/>
              </a:lnSpc>
            </a:pPr>
            <a:r>
              <a:rPr lang="zh-CN" altLang="en-US" b="0" dirty="0"/>
              <a:t>  </a:t>
            </a:r>
            <a:r>
              <a:rPr lang="zh-CN" altLang="zh-CN" b="0" dirty="0"/>
              <a:t>{ </a:t>
            </a:r>
            <a:r>
              <a:rPr lang="en-US" altLang="zh-CN" b="0" dirty="0"/>
              <a:t>return  a &gt; b ? a : b ; }</a:t>
            </a:r>
          </a:p>
        </p:txBody>
      </p:sp>
      <p:sp>
        <p:nvSpPr>
          <p:cNvPr id="564232" name="Rectangle 8"/>
          <p:cNvSpPr>
            <a:spLocks noGrp="1" noChangeArrowheads="1"/>
          </p:cNvSpPr>
          <p:nvPr>
            <p:ph type="title" idx="4294967295"/>
          </p:nvPr>
        </p:nvSpPr>
        <p:spPr>
          <a:xfrm flipV="1">
            <a:off x="6877050" y="188913"/>
            <a:ext cx="2266950" cy="73025"/>
          </a:xfrm>
          <a:prstGeom prst="rect">
            <a:avLst/>
          </a:prstGeom>
        </p:spPr>
        <p:txBody>
          <a:bodyPr/>
          <a:lstStyle/>
          <a:p>
            <a:r>
              <a:rPr lang="en-US" altLang="zh-CN" sz="900">
                <a:latin typeface="宋体" pitchFamily="2" charset="-122"/>
              </a:rPr>
              <a:t>10.2.3  </a:t>
            </a:r>
            <a:r>
              <a:rPr lang="zh-CN" altLang="en-US" sz="900">
                <a:latin typeface="宋体" pitchFamily="2" charset="-122"/>
              </a:rPr>
              <a:t>重载函数模板</a:t>
            </a:r>
            <a:endParaRPr lang="zh-CN" altLang="en-US" sz="900"/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1676400" y="3503613"/>
            <a:ext cx="58674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void  f ( </a:t>
            </a:r>
            <a:r>
              <a:rPr lang="en-US" altLang="zh-CN" b="0" dirty="0" err="1"/>
              <a:t>int</a:t>
            </a:r>
            <a:r>
              <a:rPr lang="en-US" altLang="zh-CN" b="0" dirty="0"/>
              <a:t>  </a:t>
            </a:r>
            <a:r>
              <a:rPr lang="en-US" altLang="zh-CN" b="0" dirty="0" err="1"/>
              <a:t>i</a:t>
            </a:r>
            <a:r>
              <a:rPr lang="en-US" altLang="zh-CN" b="0" dirty="0"/>
              <a:t> , char  c 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 {  Max ( </a:t>
            </a:r>
            <a:r>
              <a:rPr lang="en-US" altLang="zh-CN" b="0" dirty="0" err="1"/>
              <a:t>i</a:t>
            </a:r>
            <a:r>
              <a:rPr lang="en-US" altLang="zh-CN" b="0" dirty="0"/>
              <a:t> , </a:t>
            </a:r>
            <a:r>
              <a:rPr lang="en-US" altLang="zh-CN" b="0" dirty="0" err="1"/>
              <a:t>i</a:t>
            </a:r>
            <a:r>
              <a:rPr lang="en-US" altLang="zh-CN" b="0" dirty="0"/>
              <a:t> ) ;		</a:t>
            </a:r>
            <a:r>
              <a:rPr lang="en-US" altLang="zh-CN" i="1" dirty="0">
                <a:solidFill>
                  <a:srgbClr val="008000"/>
                </a:solidFill>
              </a:rPr>
              <a:t>// ok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     Max ( c ,  c ) ;		</a:t>
            </a:r>
            <a:r>
              <a:rPr lang="en-US" altLang="zh-CN" i="1" dirty="0">
                <a:solidFill>
                  <a:srgbClr val="008000"/>
                </a:solidFill>
              </a:rPr>
              <a:t>// ok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>
                <a:solidFill>
                  <a:srgbClr val="0000FF"/>
                </a:solidFill>
              </a:rPr>
              <a:t>     </a:t>
            </a:r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( </a:t>
            </a:r>
            <a:r>
              <a:rPr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 c ) ;</a:t>
            </a:r>
            <a:r>
              <a:rPr lang="en-US" altLang="zh-CN" b="0" dirty="0">
                <a:solidFill>
                  <a:srgbClr val="FF00FF"/>
                </a:solidFill>
              </a:rPr>
              <a:t>	</a:t>
            </a:r>
            <a:r>
              <a:rPr lang="en-US" altLang="zh-CN" b="0" dirty="0"/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ok</a:t>
            </a:r>
            <a:endParaRPr lang="zh-CN" altLang="zh-CN" i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zh-CN" b="0" dirty="0"/>
              <a:t>   </a:t>
            </a:r>
            <a:r>
              <a:rPr lang="zh-CN" altLang="en-US" b="0" dirty="0"/>
              <a:t>  </a:t>
            </a:r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 ( c ,  </a:t>
            </a:r>
            <a:r>
              <a:rPr lang="en-US" altLang="zh-CN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) ;</a:t>
            </a:r>
            <a:r>
              <a:rPr lang="en-US" altLang="zh-CN" b="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zh-CN" b="0" dirty="0"/>
              <a:t>	</a:t>
            </a:r>
            <a:r>
              <a:rPr lang="en-US" altLang="zh-CN" i="1" dirty="0">
                <a:solidFill>
                  <a:srgbClr val="008000"/>
                </a:solidFill>
              </a:rPr>
              <a:t>// ok</a:t>
            </a:r>
            <a:r>
              <a:rPr lang="en-US" altLang="zh-CN" b="0" dirty="0"/>
              <a:t> </a:t>
            </a:r>
            <a:r>
              <a:rPr lang="zh-CN" altLang="en-US" i="1" dirty="0">
                <a:solidFill>
                  <a:srgbClr val="008000"/>
                </a:solidFill>
              </a:rPr>
              <a:t>，</a:t>
            </a:r>
            <a:r>
              <a:rPr lang="zh-CN" altLang="zh-CN" i="1" dirty="0">
                <a:solidFill>
                  <a:srgbClr val="008000"/>
                </a:solidFill>
              </a:rPr>
              <a:t>由系统提供隐式转换</a:t>
            </a:r>
            <a:endParaRPr lang="en-US" altLang="zh-CN" b="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b="0" dirty="0"/>
              <a:t> }</a:t>
            </a:r>
          </a:p>
        </p:txBody>
      </p:sp>
      <p:sp>
        <p:nvSpPr>
          <p:cNvPr id="564233" name="Rectangle 9"/>
          <p:cNvSpPr>
            <a:spLocks noChangeArrowheads="1"/>
          </p:cNvSpPr>
          <p:nvPr/>
        </p:nvSpPr>
        <p:spPr bwMode="auto">
          <a:xfrm>
            <a:off x="838200" y="438150"/>
            <a:ext cx="323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10.2.3  </a:t>
            </a:r>
            <a:r>
              <a:rPr lang="zh-CN" altLang="en-US" sz="2400">
                <a:solidFill>
                  <a:srgbClr val="CC3300"/>
                </a:solidFill>
                <a:latin typeface="宋体" pitchFamily="2" charset="-122"/>
              </a:rPr>
              <a:t>重载函数模板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4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4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4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64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64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4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 autoUpdateAnimBg="0"/>
      <p:bldP spid="56423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086600" cy="586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0" dirty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#include &lt;string&gt;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template 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T Max( const T a, const T b )  { return a&gt;b ? a : b ; }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template 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T Max( const T a, const T b , const T c)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{ T </a:t>
            </a:r>
            <a:r>
              <a:rPr lang="en-US" altLang="zh-CN" b="0" dirty="0" err="1"/>
              <a:t>t</a:t>
            </a:r>
            <a:r>
              <a:rPr lang="en-US" altLang="zh-CN" b="0" dirty="0"/>
              <a:t> ;  t = Max(a, b) ;    return Max ( t, c ) ;  }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int Max( const int a , const char b )  { return a&gt;b ? a : b ; }</a:t>
            </a:r>
          </a:p>
          <a:p>
            <a:pPr>
              <a:lnSpc>
                <a:spcPct val="140000"/>
              </a:lnSpc>
            </a:pPr>
            <a:endParaRPr lang="en-US" altLang="zh-CN" b="0" dirty="0"/>
          </a:p>
          <a:p>
            <a:pPr>
              <a:lnSpc>
                <a:spcPct val="140000"/>
              </a:lnSpc>
            </a:pPr>
            <a:r>
              <a:rPr lang="en-US" altLang="zh-CN" b="0" dirty="0"/>
              <a:t>int main ( )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 { </a:t>
            </a:r>
            <a:r>
              <a:rPr lang="en-US" altLang="zh-CN" b="0" dirty="0" err="1"/>
              <a:t>cout</a:t>
            </a:r>
            <a:r>
              <a:rPr lang="en-US" altLang="zh-CN" b="0" dirty="0"/>
              <a:t>&lt;&lt; " Max( 3, 'a' ) is " &lt;&lt; Max( 3, 'a' )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 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 Max(9.3, 0.5) is " &lt;&lt; Max(9.3, 0.5)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 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 Max(9, 5, 23) is " &lt;&lt; Max(9, 5, 23) &lt;&lt; 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40000"/>
              </a:lnSpc>
            </a:pPr>
            <a:r>
              <a:rPr lang="en-US" altLang="zh-CN" b="0" dirty="0"/>
              <a:t> }</a:t>
            </a:r>
          </a:p>
        </p:txBody>
      </p:sp>
      <p:sp>
        <p:nvSpPr>
          <p:cNvPr id="565254" name="Rectangle 6"/>
          <p:cNvSpPr>
            <a:spLocks noChangeArrowheads="1"/>
          </p:cNvSpPr>
          <p:nvPr/>
        </p:nvSpPr>
        <p:spPr bwMode="auto">
          <a:xfrm>
            <a:off x="5410200" y="593725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000" i="1" dirty="0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  <a:latin typeface="宋体" pitchFamily="2" charset="-122"/>
              </a:rPr>
              <a:t>10-3  </a:t>
            </a:r>
            <a:r>
              <a:rPr lang="zh-CN" altLang="en-US" sz="2000" i="1" dirty="0">
                <a:solidFill>
                  <a:srgbClr val="008000"/>
                </a:solidFill>
                <a:latin typeface="宋体" pitchFamily="2" charset="-122"/>
              </a:rPr>
              <a:t>重载函数模板示例</a:t>
            </a:r>
          </a:p>
        </p:txBody>
      </p:sp>
      <p:sp>
        <p:nvSpPr>
          <p:cNvPr id="565255" name="Rectangle 7"/>
          <p:cNvSpPr>
            <a:spLocks noChangeArrowheads="1"/>
          </p:cNvSpPr>
          <p:nvPr/>
        </p:nvSpPr>
        <p:spPr bwMode="auto">
          <a:xfrm>
            <a:off x="685800" y="1312863"/>
            <a:ext cx="5486400" cy="6683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spAutoFit/>
            <a:flatTx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template &lt;typename T&gt;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T Max( const T a, const T b )  { return a&gt;b ? a : b ; }</a:t>
            </a:r>
          </a:p>
        </p:txBody>
      </p:sp>
      <p:sp>
        <p:nvSpPr>
          <p:cNvPr id="565256" name="AutoShape 8"/>
          <p:cNvSpPr>
            <a:spLocks/>
          </p:cNvSpPr>
          <p:nvPr/>
        </p:nvSpPr>
        <p:spPr bwMode="auto">
          <a:xfrm>
            <a:off x="7010400" y="2286000"/>
            <a:ext cx="1447800" cy="609600"/>
          </a:xfrm>
          <a:prstGeom prst="borderCallout2">
            <a:avLst>
              <a:gd name="adj1" fmla="val 18750"/>
              <a:gd name="adj2" fmla="val -5264"/>
              <a:gd name="adj3" fmla="val 18750"/>
              <a:gd name="adj4" fmla="val -41995"/>
              <a:gd name="adj5" fmla="val -126301"/>
              <a:gd name="adj6" fmla="val -160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函数模板</a:t>
            </a:r>
          </a:p>
        </p:txBody>
      </p:sp>
      <p:sp>
        <p:nvSpPr>
          <p:cNvPr id="5652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3" grpId="0" autoUpdateAnimBg="0"/>
      <p:bldP spid="565254" grpId="0" autoUpdateAnimBg="0"/>
      <p:bldP spid="565255" grpId="0" animBg="1" autoUpdateAnimBg="0"/>
      <p:bldP spid="56525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7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086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)  { return a&gt;b ? a : b ;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, const T c)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T t ;  t = Max(a, b) ;    return Max ( t, c ) ;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Max( const int a , const char b )  { return a&gt;b ? a : b ;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  <a:p>
            <a:pPr>
              <a:lnSpc>
                <a:spcPct val="14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{ cout&lt;&lt; " Max( 3, 'a' ) is " &lt;&lt; Max( 3, 'a' 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Max(9.3, 0.5) is " &lt;&lt; Max(9.3, 0.5)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Max(9, 5, 23) is " &lt;&lt; Max(9, 5, 23)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}</a:t>
            </a:r>
          </a:p>
        </p:txBody>
      </p:sp>
      <p:sp>
        <p:nvSpPr>
          <p:cNvPr id="566279" name="Rectangle 7"/>
          <p:cNvSpPr>
            <a:spLocks noChangeArrowheads="1"/>
          </p:cNvSpPr>
          <p:nvPr/>
        </p:nvSpPr>
        <p:spPr bwMode="auto">
          <a:xfrm>
            <a:off x="685800" y="2057400"/>
            <a:ext cx="4572000" cy="944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template &lt;typename T&gt;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T Max( const T a, const T b , const T c)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{ T t ;  t = Max(a, b) ;    return Max ( t, c ) ;  }</a:t>
            </a:r>
          </a:p>
        </p:txBody>
      </p:sp>
      <p:sp>
        <p:nvSpPr>
          <p:cNvPr id="566280" name="Rectangle 8"/>
          <p:cNvSpPr>
            <a:spLocks noChangeArrowheads="1"/>
          </p:cNvSpPr>
          <p:nvPr/>
        </p:nvSpPr>
        <p:spPr bwMode="auto">
          <a:xfrm>
            <a:off x="685800" y="1312863"/>
            <a:ext cx="5486400" cy="6683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spAutoFit/>
            <a:flatTx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template &lt;typename T&gt;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T Max( const T a, const T b )  { return a&gt;b ? a : b ; }</a:t>
            </a:r>
          </a:p>
        </p:txBody>
      </p:sp>
      <p:sp>
        <p:nvSpPr>
          <p:cNvPr id="566281" name="AutoShape 9"/>
          <p:cNvSpPr>
            <a:spLocks/>
          </p:cNvSpPr>
          <p:nvPr/>
        </p:nvSpPr>
        <p:spPr bwMode="auto">
          <a:xfrm>
            <a:off x="6629400" y="16002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6611"/>
              <a:gd name="adj5" fmla="val 161199"/>
              <a:gd name="adj6" fmla="val -9734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重载函数模板</a:t>
            </a:r>
          </a:p>
        </p:txBody>
      </p:sp>
      <p:sp>
        <p:nvSpPr>
          <p:cNvPr id="56628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  <a:endParaRPr lang="zh-CN" altLang="en-US"/>
          </a:p>
        </p:txBody>
      </p:sp>
      <p:sp>
        <p:nvSpPr>
          <p:cNvPr id="566285" name="Rectangle 13"/>
          <p:cNvSpPr>
            <a:spLocks noChangeArrowheads="1"/>
          </p:cNvSpPr>
          <p:nvPr/>
        </p:nvSpPr>
        <p:spPr bwMode="auto">
          <a:xfrm>
            <a:off x="5410200" y="593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10-3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重载函数模板示例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9" grpId="0" animBg="1" autoUpdateAnimBg="0"/>
      <p:bldP spid="56628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1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086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)  { return a&gt;b ? a : b ;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, const T c)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T t ;  t = Max(a, b) ;    return Max ( t, c ) ;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Max( const int a , const char b )  { return a&gt;b ? a : b ;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  <a:p>
            <a:pPr>
              <a:lnSpc>
                <a:spcPct val="14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{ cout&lt;&lt; " Max( 3, 'a' ) is " &lt;&lt; Max( 3, 'a' 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Max(9.3, 0.5) is " &lt;&lt; Max(9.3, 0.5)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Max(9, 5, 23) is " &lt;&lt; Max(9, 5, 23)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}</a:t>
            </a:r>
          </a:p>
        </p:txBody>
      </p:sp>
      <p:sp>
        <p:nvSpPr>
          <p:cNvPr id="567303" name="Rectangle 7"/>
          <p:cNvSpPr>
            <a:spLocks noChangeArrowheads="1"/>
          </p:cNvSpPr>
          <p:nvPr/>
        </p:nvSpPr>
        <p:spPr bwMode="auto">
          <a:xfrm>
            <a:off x="685800" y="2057400"/>
            <a:ext cx="4572000" cy="9445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template &lt;typename T&gt;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T Max( const T a, const T b , const T c)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{ T t ;  t = Max(a, b) ;    return Max ( t, c ) ;  }</a:t>
            </a:r>
          </a:p>
        </p:txBody>
      </p:sp>
      <p:sp>
        <p:nvSpPr>
          <p:cNvPr id="567304" name="AutoShape 8"/>
          <p:cNvSpPr>
            <a:spLocks/>
          </p:cNvSpPr>
          <p:nvPr/>
        </p:nvSpPr>
        <p:spPr bwMode="auto">
          <a:xfrm>
            <a:off x="6629400" y="1600200"/>
            <a:ext cx="1828800" cy="838200"/>
          </a:xfrm>
          <a:prstGeom prst="borderCallout2">
            <a:avLst>
              <a:gd name="adj1" fmla="val 13634"/>
              <a:gd name="adj2" fmla="val -4167"/>
              <a:gd name="adj3" fmla="val 13634"/>
              <a:gd name="adj4" fmla="val -16667"/>
              <a:gd name="adj5" fmla="val 168750"/>
              <a:gd name="adj6" fmla="val -5659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用普通函数</a:t>
            </a:r>
          </a:p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/>
              <a:t>重载函数模板</a:t>
            </a:r>
          </a:p>
        </p:txBody>
      </p:sp>
      <p:sp>
        <p:nvSpPr>
          <p:cNvPr id="567305" name="Rectangle 9"/>
          <p:cNvSpPr>
            <a:spLocks noChangeArrowheads="1"/>
          </p:cNvSpPr>
          <p:nvPr/>
        </p:nvSpPr>
        <p:spPr bwMode="auto">
          <a:xfrm>
            <a:off x="685800" y="3124200"/>
            <a:ext cx="6019800" cy="3397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>
            <a:spAutoFit/>
            <a:flatTx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/>
              <a:t>int Max( const int a , const char b ) { return a&gt;b ? a : b ; }</a:t>
            </a:r>
          </a:p>
        </p:txBody>
      </p:sp>
      <p:sp>
        <p:nvSpPr>
          <p:cNvPr id="567307" name="Rectangle 11"/>
          <p:cNvSpPr>
            <a:spLocks noChangeArrowheads="1"/>
          </p:cNvSpPr>
          <p:nvPr/>
        </p:nvSpPr>
        <p:spPr bwMode="auto">
          <a:xfrm>
            <a:off x="685800" y="1312863"/>
            <a:ext cx="5486400" cy="6683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spAutoFit/>
            <a:flatTx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template &lt;typename T&gt;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T Max( const T a, const T b )  { return a&gt;b ? a : b ; }</a:t>
            </a:r>
          </a:p>
        </p:txBody>
      </p:sp>
      <p:sp>
        <p:nvSpPr>
          <p:cNvPr id="567308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  <a:endParaRPr lang="zh-CN" altLang="en-US"/>
          </a:p>
        </p:txBody>
      </p:sp>
      <p:sp>
        <p:nvSpPr>
          <p:cNvPr id="567312" name="Rectangle 16"/>
          <p:cNvSpPr>
            <a:spLocks noChangeArrowheads="1"/>
          </p:cNvSpPr>
          <p:nvPr/>
        </p:nvSpPr>
        <p:spPr bwMode="auto">
          <a:xfrm>
            <a:off x="5410200" y="593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10-3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重载函数模板示例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7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4" grpId="0" animBg="1" autoUpdateAnimBg="0"/>
      <p:bldP spid="56730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5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086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)  { return a&gt;b ? a : b ;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, const T c)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T t ;  t = Max(a, b) ;    return Max ( t, c ) ;  }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int Max( const int a , const char b )  { return a&gt;b ? a : b ;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  <a:p>
            <a:pPr>
              <a:lnSpc>
                <a:spcPct val="14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{ cout&lt;&lt; " Max( 3, 'a' ) is " &lt;&lt; </a:t>
            </a:r>
            <a:r>
              <a:rPr lang="en-US" altLang="zh-CN">
                <a:solidFill>
                  <a:srgbClr val="0000FF"/>
                </a:solidFill>
              </a:rPr>
              <a:t>Max( 3, 'a' )</a:t>
            </a:r>
            <a:r>
              <a:rPr lang="en-US" altLang="zh-CN" b="0"/>
              <a:t>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Max(9.3, 0.5) is " &lt;&lt; Max(9.3, 0.5)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Max(9, 5, 23) is " &lt;&lt; Max(9, 5, 23)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}</a:t>
            </a:r>
          </a:p>
        </p:txBody>
      </p:sp>
      <p:sp>
        <p:nvSpPr>
          <p:cNvPr id="5683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  <a:endParaRPr lang="zh-CN" altLang="en-US"/>
          </a:p>
        </p:txBody>
      </p:sp>
      <p:sp>
        <p:nvSpPr>
          <p:cNvPr id="568330" name="Rectangle 10"/>
          <p:cNvSpPr>
            <a:spLocks noChangeArrowheads="1"/>
          </p:cNvSpPr>
          <p:nvPr/>
        </p:nvSpPr>
        <p:spPr bwMode="auto">
          <a:xfrm>
            <a:off x="5410200" y="593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10-3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重载函数模板示例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086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T Max( const T a, const T b )  { return a&gt;b ? a : b ;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, const T c)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T t ;  t = Max(a, b) ;    return Max ( t, c ) ;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Max( const int a , const char b )  { return a&gt;b ? a : b ;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  <a:p>
            <a:pPr>
              <a:lnSpc>
                <a:spcPct val="14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{ cout&lt;&lt; " Max( 3, 'a' ) is " &lt;&lt; Max( 3, 'a' 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Max(9.3, 0.5) is " &lt;&lt; </a:t>
            </a:r>
            <a:r>
              <a:rPr lang="en-US" altLang="zh-CN">
                <a:solidFill>
                  <a:srgbClr val="0000FF"/>
                </a:solidFill>
              </a:rPr>
              <a:t>Max(9.3, 0.5)</a:t>
            </a:r>
            <a:r>
              <a:rPr lang="en-US" altLang="zh-CN" b="0"/>
              <a:t>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Max(9, 5, 23) is " &lt;&lt; Max(9, 5, 23)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}</a:t>
            </a:r>
          </a:p>
        </p:txBody>
      </p:sp>
      <p:sp>
        <p:nvSpPr>
          <p:cNvPr id="5703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  <a:endParaRPr lang="zh-CN" altLang="en-US"/>
          </a:p>
        </p:txBody>
      </p:sp>
      <p:sp>
        <p:nvSpPr>
          <p:cNvPr id="570378" name="Rectangle 10"/>
          <p:cNvSpPr>
            <a:spLocks noChangeArrowheads="1"/>
          </p:cNvSpPr>
          <p:nvPr/>
        </p:nvSpPr>
        <p:spPr bwMode="auto">
          <a:xfrm>
            <a:off x="5410200" y="593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10-3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重载函数模板示例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086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)  { return a&gt;b ? a : b ; }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T Max( const T a, const T b , const T c)</a:t>
            </a: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{ T t ;  t = Max(a, b) ;    return Max ( t, c ) ;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Max( const int a , const char b )  { return a&gt;b ? a : b ;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  <a:p>
            <a:pPr>
              <a:lnSpc>
                <a:spcPct val="14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{ cout&lt;&lt; " Max( 3, 'a' ) is " &lt;&lt; Max( 3, 'a' 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Max(9.3, 0.5) is " &lt;&lt; Max(9.3, 0.5)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Max(9, 5, 23) is " &lt;&lt; </a:t>
            </a:r>
            <a:r>
              <a:rPr lang="en-US" altLang="zh-CN">
                <a:solidFill>
                  <a:srgbClr val="0000FF"/>
                </a:solidFill>
              </a:rPr>
              <a:t>Max(9, 5, 23)</a:t>
            </a:r>
            <a:r>
              <a:rPr lang="en-US" altLang="zh-CN" b="0"/>
              <a:t>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}</a:t>
            </a:r>
          </a:p>
        </p:txBody>
      </p:sp>
      <p:sp>
        <p:nvSpPr>
          <p:cNvPr id="5713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  <a:endParaRPr lang="zh-CN" altLang="en-US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5410200" y="593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10-3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重载函数模板示例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0866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)  { return a&gt;b ? a : b ;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template &lt;typename T&gt;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T Max( const T a, const T b , const T c)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{ T t ;  t = Max(a, b) ;    return Max ( t, c ) ;  }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int Max( const int a , const char b )  { return a&gt;b ? a : b ; }</a:t>
            </a:r>
          </a:p>
          <a:p>
            <a:pPr>
              <a:lnSpc>
                <a:spcPct val="140000"/>
              </a:lnSpc>
            </a:pPr>
            <a:endParaRPr lang="en-US" altLang="zh-CN" b="0"/>
          </a:p>
          <a:p>
            <a:pPr>
              <a:lnSpc>
                <a:spcPct val="140000"/>
              </a:lnSpc>
            </a:pPr>
            <a:r>
              <a:rPr lang="en-US" altLang="zh-CN" b="0"/>
              <a:t>int main ( )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{ cout&lt;&lt; " Max( 3, 'a' ) is " &lt;&lt; Max( 3, 'a' 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Max(9.3, 0.5) is " &lt;&lt; Max(9.3, 0.5)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   cout &lt;&lt; " Max(9, 5, 23) is " &lt;&lt; Max(9, 5, 23) &lt;&lt; endl ;</a:t>
            </a:r>
          </a:p>
          <a:p>
            <a:pPr>
              <a:lnSpc>
                <a:spcPct val="140000"/>
              </a:lnSpc>
            </a:pPr>
            <a:r>
              <a:rPr lang="en-US" altLang="zh-CN" b="0"/>
              <a:t> }</a:t>
            </a:r>
          </a:p>
        </p:txBody>
      </p:sp>
      <p:sp>
        <p:nvSpPr>
          <p:cNvPr id="5724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  <a:endParaRPr lang="zh-CN" altLang="en-US"/>
          </a:p>
        </p:txBody>
      </p:sp>
      <p:sp>
        <p:nvSpPr>
          <p:cNvPr id="572429" name="Rectangle 13"/>
          <p:cNvSpPr>
            <a:spLocks noChangeArrowheads="1"/>
          </p:cNvSpPr>
          <p:nvPr/>
        </p:nvSpPr>
        <p:spPr bwMode="auto">
          <a:xfrm>
            <a:off x="5410200" y="593725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例</a:t>
            </a:r>
            <a:r>
              <a:rPr lang="en-US" altLang="zh-CN" sz="2000" i="1">
                <a:solidFill>
                  <a:srgbClr val="008000"/>
                </a:solidFill>
                <a:latin typeface="宋体" pitchFamily="2" charset="-122"/>
              </a:rPr>
              <a:t>10-3  </a:t>
            </a:r>
            <a:r>
              <a:rPr lang="zh-CN" altLang="en-US" sz="2000" i="1">
                <a:solidFill>
                  <a:srgbClr val="008000"/>
                </a:solidFill>
                <a:latin typeface="宋体" pitchFamily="2" charset="-122"/>
              </a:rPr>
              <a:t>重载函数模板示例</a:t>
            </a:r>
          </a:p>
        </p:txBody>
      </p:sp>
      <p:pic>
        <p:nvPicPr>
          <p:cNvPr id="57243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913" y="4076700"/>
            <a:ext cx="3317875" cy="174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10.2.3  </a:t>
            </a:r>
            <a:r>
              <a:rPr lang="zh-CN" altLang="en-US">
                <a:latin typeface="宋体" pitchFamily="2" charset="-122"/>
              </a:rPr>
              <a:t>重载函数模板</a:t>
            </a:r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228600" y="2035175"/>
            <a:ext cx="88392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寻找和使用最符合函数名和参数类型的函数，若找到则调用它；</a:t>
            </a:r>
          </a:p>
          <a:p>
            <a:pPr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否则，寻找一个函数模板，将其实例化产生一个匹配的模板函数，若找到</a:t>
            </a:r>
          </a:p>
          <a:p>
            <a:pPr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则调用它；</a:t>
            </a:r>
          </a:p>
          <a:p>
            <a:pPr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否则，寻找可以通过类型转换进行参数匹配的重载函数，若找到则调用它</a:t>
            </a:r>
          </a:p>
          <a:p>
            <a:pPr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如果按以上步骤均未能找到匹配函数，则调用错误。</a:t>
            </a:r>
          </a:p>
          <a:p>
            <a:pPr algn="just">
              <a:lnSpc>
                <a:spcPct val="1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如果调用有多于一个的匹配选择，则调用匹配出现二义性。</a:t>
            </a:r>
          </a:p>
        </p:txBody>
      </p:sp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457200" y="14128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i="1">
                <a:solidFill>
                  <a:srgbClr val="008000"/>
                </a:solidFill>
              </a:rPr>
              <a:t>匹配约定</a:t>
            </a:r>
          </a:p>
        </p:txBody>
      </p:sp>
      <p:sp>
        <p:nvSpPr>
          <p:cNvPr id="573449" name="Rectangle 9"/>
          <p:cNvSpPr>
            <a:spLocks noChangeArrowheads="1"/>
          </p:cNvSpPr>
          <p:nvPr/>
        </p:nvSpPr>
        <p:spPr bwMode="auto">
          <a:xfrm>
            <a:off x="838200" y="685800"/>
            <a:ext cx="323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10.2.3  </a:t>
            </a:r>
            <a:r>
              <a:rPr lang="zh-CN" altLang="en-US" sz="2400">
                <a:solidFill>
                  <a:srgbClr val="CC3300"/>
                </a:solidFill>
                <a:latin typeface="宋体" pitchFamily="2" charset="-122"/>
              </a:rPr>
              <a:t>重载函数模板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73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73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573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573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73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573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6" grpId="0" build="p" autoUpdateAnimBg="0" advAuto="2000"/>
      <p:bldP spid="57344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3588" y="6096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10.1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什么是模板</a:t>
            </a: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315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类属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——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类型参数化，又称参数模板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    使得程序（算法）可以从逻辑功能上抽象，把被处理的对象（数据）类型作为参数传递</a:t>
            </a:r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914400" y="4038600"/>
            <a:ext cx="65341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9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提供两种模板机制：	函数模板</a:t>
            </a:r>
          </a:p>
          <a:p>
            <a:pPr>
              <a:lnSpc>
                <a:spcPct val="190000"/>
              </a:lnSpc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				类模板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"/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"/>
                                        <p:tgtEl>
                                          <p:spTgt spid="607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"/>
                                        <p:tgtEl>
                                          <p:spTgt spid="607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autoUpdateAnimBg="0"/>
      <p:bldP spid="607235" grpId="0" build="p" autoUpdateAnimBg="0" advAuto="2000"/>
      <p:bldP spid="607236" grpId="0" build="p" autoUpdateAnimBg="0" advAuto="200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1066800" y="2412649"/>
            <a:ext cx="7010400" cy="218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4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FF33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类模板用于实现类所需数据的类型参数化</a:t>
            </a:r>
          </a:p>
          <a:p>
            <a:pPr>
              <a:lnSpc>
                <a:spcPct val="24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类模板在表示如数组、树、图等数据结构显得特别重要，</a:t>
            </a:r>
          </a:p>
          <a:p>
            <a:pPr>
              <a:lnSpc>
                <a:spcPct val="24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   这些数据结构的表示和算法不受所包含的元素类型的影响</a:t>
            </a:r>
          </a:p>
        </p:txBody>
      </p:sp>
      <p:sp>
        <p:nvSpPr>
          <p:cNvPr id="609283" name="Rectangle 3"/>
          <p:cNvSpPr>
            <a:spLocks noChangeArrowheads="1"/>
          </p:cNvSpPr>
          <p:nvPr/>
        </p:nvSpPr>
        <p:spPr bwMode="auto">
          <a:xfrm>
            <a:off x="838200" y="8382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10.3  </a:t>
            </a:r>
            <a:r>
              <a:rPr lang="zh-CN" alt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类模板</a:t>
            </a:r>
          </a:p>
        </p:txBody>
      </p:sp>
      <p:sp>
        <p:nvSpPr>
          <p:cNvPr id="6092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0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2" grpId="0" autoUpdateAnimBg="0"/>
      <p:bldP spid="60928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Text Box 2"/>
          <p:cNvSpPr txBox="1">
            <a:spLocks noChangeArrowheads="1"/>
          </p:cNvSpPr>
          <p:nvPr/>
        </p:nvSpPr>
        <p:spPr bwMode="auto">
          <a:xfrm>
            <a:off x="762000" y="142875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类模板由模板说明和类说明构成 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2613025" y="2038350"/>
            <a:ext cx="3863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template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&lt;</a:t>
            </a:r>
            <a:r>
              <a:rPr lang="zh-CN" altLang="zh-CN" sz="2000" i="1"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solidFill>
                  <a:srgbClr val="0000FF"/>
                </a:solidFill>
                <a:ea typeface="Arial Unicode MS" pitchFamily="34" charset="-122"/>
                <a:cs typeface="Arial Unicode MS" pitchFamily="34" charset="-122"/>
              </a:rPr>
              <a:t>&gt;   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endParaRPr lang="en-US" altLang="zh-CN" sz="2000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2000" i="1">
                <a:ea typeface="Arial Unicode MS" pitchFamily="34" charset="-122"/>
                <a:cs typeface="Arial Unicode MS" pitchFamily="34" charset="-122"/>
              </a:rPr>
              <a:t>类声明</a:t>
            </a:r>
            <a:endParaRPr lang="zh-CN" altLang="en-US" sz="2000" i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10308" name="Text Box 4"/>
          <p:cNvSpPr txBox="1">
            <a:spLocks noChangeArrowheads="1"/>
          </p:cNvSpPr>
          <p:nvPr/>
        </p:nvSpPr>
        <p:spPr bwMode="auto">
          <a:xfrm>
            <a:off x="762000" y="3332163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  <a:ea typeface="Arial Unicode MS" pitchFamily="34" charset="-122"/>
                <a:cs typeface="Arial Unicode MS" pitchFamily="34" charset="-122"/>
              </a:rPr>
              <a:t>例如 </a:t>
            </a:r>
          </a:p>
        </p:txBody>
      </p:sp>
      <p:sp>
        <p:nvSpPr>
          <p:cNvPr id="610309" name="Text Box 5"/>
          <p:cNvSpPr txBox="1">
            <a:spLocks noChangeArrowheads="1"/>
          </p:cNvSpPr>
          <p:nvPr/>
        </p:nvSpPr>
        <p:spPr bwMode="auto">
          <a:xfrm>
            <a:off x="2346325" y="3332163"/>
            <a:ext cx="39782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template&lt; </a:t>
            </a:r>
            <a:r>
              <a:rPr lang="en-US" altLang="zh-CN" sz="2000" b="0" dirty="0" err="1">
                <a:ea typeface="Arial Unicode MS" pitchFamily="34" charset="-122"/>
                <a:cs typeface="Arial Unicode MS" pitchFamily="34" charset="-122"/>
              </a:rPr>
              <a:t>typename</a:t>
            </a: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Type</a:t>
            </a: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 &gt;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class </a:t>
            </a:r>
            <a:r>
              <a:rPr lang="en-US" altLang="zh-CN" sz="2000" b="0" dirty="0" err="1">
                <a:ea typeface="Arial Unicode MS" pitchFamily="34" charset="-122"/>
                <a:cs typeface="Arial Unicode MS" pitchFamily="34" charset="-122"/>
              </a:rPr>
              <a:t>TClass</a:t>
            </a:r>
            <a:endParaRPr lang="en-US" altLang="zh-CN" sz="2000" b="0" dirty="0">
              <a:ea typeface="Arial Unicode MS" pitchFamily="34" charset="-122"/>
              <a:cs typeface="Arial Unicode MS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{  </a:t>
            </a:r>
            <a:r>
              <a:rPr lang="en-US" altLang="zh-CN" sz="2000" b="0" i="1" dirty="0">
                <a:ea typeface="Arial Unicode MS" pitchFamily="34" charset="-122"/>
                <a:cs typeface="Arial Unicode MS" pitchFamily="34" charset="-122"/>
              </a:rPr>
              <a:t>// </a:t>
            </a:r>
            <a:r>
              <a:rPr lang="en-US" altLang="zh-CN" sz="2000" b="0" i="1" dirty="0" err="1">
                <a:ea typeface="Arial Unicode MS" pitchFamily="34" charset="-122"/>
                <a:cs typeface="Arial Unicode MS" pitchFamily="34" charset="-122"/>
              </a:rPr>
              <a:t>TClass</a:t>
            </a:r>
            <a:r>
              <a:rPr lang="zh-CN" altLang="en-US" sz="2000" b="0" i="1" dirty="0">
                <a:ea typeface="Arial Unicode MS" pitchFamily="34" charset="-122"/>
                <a:cs typeface="Arial Unicode MS" pitchFamily="34" charset="-122"/>
              </a:rPr>
              <a:t>的成员函数</a:t>
            </a:r>
          </a:p>
          <a:p>
            <a:pPr>
              <a:lnSpc>
                <a:spcPct val="130000"/>
              </a:lnSpc>
            </a:pPr>
            <a:r>
              <a:rPr lang="zh-CN" altLang="en-US" sz="2000" b="0" dirty="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private :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      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 Type</a:t>
            </a: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b="0" dirty="0" err="1">
                <a:ea typeface="Arial Unicode MS" pitchFamily="34" charset="-122"/>
                <a:cs typeface="Arial Unicode MS" pitchFamily="34" charset="-122"/>
              </a:rPr>
              <a:t>DataMember</a:t>
            </a: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 ;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2000" b="0" i="1" dirty="0">
                <a:ea typeface="Arial Unicode MS" pitchFamily="34" charset="-122"/>
                <a:cs typeface="Arial Unicode MS" pitchFamily="34" charset="-122"/>
              </a:rPr>
              <a:t>//…</a:t>
            </a:r>
          </a:p>
          <a:p>
            <a:pPr>
              <a:lnSpc>
                <a:spcPct val="130000"/>
              </a:lnSpc>
            </a:pPr>
            <a:r>
              <a:rPr lang="en-US" altLang="zh-CN" sz="2000" b="0" dirty="0">
                <a:ea typeface="Arial Unicode MS" pitchFamily="34" charset="-122"/>
                <a:cs typeface="Arial Unicode MS" pitchFamily="34" charset="-122"/>
              </a:rPr>
              <a:t>};</a:t>
            </a:r>
          </a:p>
        </p:txBody>
      </p:sp>
      <p:sp>
        <p:nvSpPr>
          <p:cNvPr id="610310" name="AutoShape 6"/>
          <p:cNvSpPr>
            <a:spLocks/>
          </p:cNvSpPr>
          <p:nvPr/>
        </p:nvSpPr>
        <p:spPr bwMode="auto">
          <a:xfrm>
            <a:off x="5867400" y="2800350"/>
            <a:ext cx="2590800" cy="914400"/>
          </a:xfrm>
          <a:prstGeom prst="borderCallout2">
            <a:avLst>
              <a:gd name="adj1" fmla="val 12500"/>
              <a:gd name="adj2" fmla="val -2940"/>
              <a:gd name="adj3" fmla="val 12500"/>
              <a:gd name="adj4" fmla="val -19056"/>
              <a:gd name="adj5" fmla="val 231079"/>
              <a:gd name="adj6" fmla="val -7279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类属参数必须至少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在类说明中出现一次</a:t>
            </a:r>
            <a:r>
              <a:rPr lang="zh-CN" altLang="en-US"/>
              <a:t> </a:t>
            </a:r>
          </a:p>
        </p:txBody>
      </p:sp>
      <p:sp>
        <p:nvSpPr>
          <p:cNvPr id="610311" name="Oval 7"/>
          <p:cNvSpPr>
            <a:spLocks noChangeArrowheads="1"/>
          </p:cNvSpPr>
          <p:nvPr/>
        </p:nvSpPr>
        <p:spPr bwMode="auto">
          <a:xfrm>
            <a:off x="2743200" y="4933950"/>
            <a:ext cx="22098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400" b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10312" name="Rectangle 8"/>
          <p:cNvSpPr>
            <a:spLocks noChangeArrowheads="1"/>
          </p:cNvSpPr>
          <p:nvPr/>
        </p:nvSpPr>
        <p:spPr bwMode="auto">
          <a:xfrm>
            <a:off x="696913" y="514350"/>
            <a:ext cx="353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10.3.1  </a:t>
            </a:r>
            <a:r>
              <a:rPr lang="zh-CN" altLang="en-US" sz="2400">
                <a:solidFill>
                  <a:srgbClr val="CC3300"/>
                </a:solidFill>
              </a:rPr>
              <a:t>类模板与模板类</a:t>
            </a:r>
          </a:p>
        </p:txBody>
      </p:sp>
      <p:sp>
        <p:nvSpPr>
          <p:cNvPr id="61031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134100" y="188913"/>
            <a:ext cx="3009900" cy="115887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900">
                <a:latin typeface="宋体" pitchFamily="2" charset="-122"/>
              </a:rPr>
              <a:t>10.3  </a:t>
            </a:r>
            <a:r>
              <a:rPr lang="zh-CN" altLang="en-US" sz="900">
                <a:latin typeface="宋体" pitchFamily="2" charset="-122"/>
              </a:rPr>
              <a:t>类模板</a:t>
            </a:r>
            <a:endParaRPr lang="zh-CN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61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 autoUpdateAnimBg="0"/>
      <p:bldP spid="610307" grpId="0" autoUpdateAnimBg="0"/>
      <p:bldP spid="610308" grpId="0" autoUpdateAnimBg="0"/>
      <p:bldP spid="610309" grpId="0" autoUpdateAnimBg="0"/>
      <p:bldP spid="610310" grpId="0" animBg="1" autoUpdateAnimBg="0"/>
      <p:bldP spid="610311" grpId="0" animBg="1" autoUpdateAnimBg="0"/>
      <p:bldP spid="61031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  <p:sp>
        <p:nvSpPr>
          <p:cNvPr id="6113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134100" y="144463"/>
            <a:ext cx="3009900" cy="115887"/>
          </a:xfrm>
          <a:prstGeom prst="rect">
            <a:avLst/>
          </a:prstGeom>
        </p:spPr>
        <p:txBody>
          <a:bodyPr/>
          <a:lstStyle/>
          <a:p>
            <a:r>
              <a:rPr lang="en-US" altLang="zh-CN" sz="900">
                <a:latin typeface="宋体" pitchFamily="2" charset="-122"/>
              </a:rPr>
              <a:t>10.3  </a:t>
            </a:r>
            <a:r>
              <a:rPr lang="zh-CN" altLang="en-US" sz="900">
                <a:latin typeface="宋体" pitchFamily="2" charset="-122"/>
              </a:rPr>
              <a:t>类模板</a:t>
            </a:r>
            <a:endParaRPr lang="zh-CN" alt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0" grpId="0" autoUpdateAnimBg="0"/>
      <p:bldP spid="611331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609600" y="304800"/>
            <a:ext cx="4953000" cy="30972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45791" dir="7421404">
              <a:srgbClr val="FFCC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template&lt; typename T &gt;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class  Array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{ public :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Array ( int s )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virtual ~ Array ()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virtual const T&amp; Entry( int index ) const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virtual void Enter( int index, const T &amp; value )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protected : 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int size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T * element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} ;</a:t>
            </a:r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609600" y="304800"/>
            <a:ext cx="4953000" cy="30972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45791" dir="7421404">
              <a:srgbClr val="FFCC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template&lt; </a:t>
            </a:r>
            <a:r>
              <a:rPr lang="en-US" altLang="zh-CN">
                <a:solidFill>
                  <a:srgbClr val="0000FF"/>
                </a:solidFill>
              </a:rPr>
              <a:t>typename T</a:t>
            </a:r>
            <a:r>
              <a:rPr lang="en-US" altLang="zh-CN" b="0"/>
              <a:t> &gt;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class  Array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{ public :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Array ( int s )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virtual ~ Array ()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virtual const T&amp; Entry( int index ) const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virtual void Enter( int index, const T &amp; value )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protected : 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int size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    </a:t>
            </a:r>
            <a:r>
              <a:rPr lang="en-US" altLang="zh-CN">
                <a:solidFill>
                  <a:srgbClr val="0000FF"/>
                </a:solidFill>
              </a:rPr>
              <a:t>T * element ;</a:t>
            </a:r>
          </a:p>
          <a:p>
            <a:pPr>
              <a:lnSpc>
                <a:spcPct val="54000"/>
              </a:lnSpc>
              <a:spcBef>
                <a:spcPct val="50000"/>
              </a:spcBef>
            </a:pPr>
            <a:r>
              <a:rPr lang="en-US" altLang="zh-CN" b="0"/>
              <a:t>} ;</a:t>
            </a:r>
          </a:p>
        </p:txBody>
      </p:sp>
      <p:sp>
        <p:nvSpPr>
          <p:cNvPr id="613382" name="Oval 6"/>
          <p:cNvSpPr>
            <a:spLocks noChangeArrowheads="1"/>
          </p:cNvSpPr>
          <p:nvPr/>
        </p:nvSpPr>
        <p:spPr bwMode="auto">
          <a:xfrm>
            <a:off x="762000" y="2743200"/>
            <a:ext cx="1600200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400" b="0"/>
          </a:p>
        </p:txBody>
      </p:sp>
      <p:sp>
        <p:nvSpPr>
          <p:cNvPr id="6133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3385" name="Text Box 9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  <p:sp>
        <p:nvSpPr>
          <p:cNvPr id="613381" name="AutoShape 5"/>
          <p:cNvSpPr>
            <a:spLocks/>
          </p:cNvSpPr>
          <p:nvPr/>
        </p:nvSpPr>
        <p:spPr bwMode="auto">
          <a:xfrm>
            <a:off x="4343400" y="609600"/>
            <a:ext cx="1905000" cy="914400"/>
          </a:xfrm>
          <a:prstGeom prst="borderCallout2">
            <a:avLst>
              <a:gd name="adj1" fmla="val 12500"/>
              <a:gd name="adj2" fmla="val -4000"/>
              <a:gd name="adj3" fmla="val 12500"/>
              <a:gd name="adj4" fmla="val -42000"/>
              <a:gd name="adj5" fmla="val 229690"/>
              <a:gd name="adj6" fmla="val -117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数据成员是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>
                <a:latin typeface="宋体" pitchFamily="2" charset="-122"/>
              </a:rPr>
              <a:t>T </a:t>
            </a:r>
            <a:r>
              <a:rPr lang="zh-CN" altLang="en-US">
                <a:latin typeface="宋体" pitchFamily="2" charset="-122"/>
              </a:rPr>
              <a:t>类型指针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2" grpId="0" animBg="1" autoUpdateAnimBg="0"/>
      <p:bldP spid="613381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533400" y="3429000"/>
            <a:ext cx="7543800" cy="3171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45791" dir="7421404">
              <a:srgbClr val="FFCC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template&lt;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T&gt; Array&lt;T&gt;</a:t>
            </a:r>
            <a:r>
              <a:rPr lang="en-US" altLang="zh-CN" dirty="0">
                <a:solidFill>
                  <a:srgbClr val="0000FF"/>
                </a:solidFill>
              </a:rPr>
              <a:t>::</a:t>
            </a:r>
            <a:r>
              <a:rPr lang="en-US" altLang="zh-CN" b="0" dirty="0"/>
              <a:t>Array(</a:t>
            </a:r>
            <a:r>
              <a:rPr lang="en-US" altLang="zh-CN" b="0" dirty="0" err="1"/>
              <a:t>int</a:t>
            </a:r>
            <a:r>
              <a:rPr lang="en-US" altLang="zh-CN" b="0" dirty="0"/>
              <a:t> s)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if ( s &gt; 1 ) size = s ;     else size = 1 ;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   element = new T [ size ] ;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}</a:t>
            </a:r>
          </a:p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 &lt; 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 &gt; Array &lt; T &gt; :: </a:t>
            </a:r>
            <a:r>
              <a:rPr lang="en-US" altLang="zh-CN" b="0" dirty="0"/>
              <a:t>~Array()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delete [] element ; }</a:t>
            </a:r>
          </a:p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 &lt; 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 &gt;</a:t>
            </a:r>
            <a:r>
              <a:rPr lang="en-US" altLang="zh-CN" b="0" dirty="0"/>
              <a:t> </a:t>
            </a:r>
            <a:r>
              <a:rPr lang="en-US" altLang="zh-CN" i="1" dirty="0">
                <a:solidFill>
                  <a:srgbClr val="0000FF"/>
                </a:solidFill>
              </a:rPr>
              <a:t>const T&amp; Array &lt; T &gt; :: </a:t>
            </a:r>
            <a:r>
              <a:rPr lang="en-US" altLang="zh-CN" b="0" dirty="0"/>
              <a:t>Entry ( </a:t>
            </a:r>
            <a:r>
              <a:rPr lang="en-US" altLang="zh-CN" b="0" dirty="0" err="1"/>
              <a:t>int</a:t>
            </a:r>
            <a:r>
              <a:rPr lang="en-US" altLang="zh-CN" b="0" dirty="0"/>
              <a:t> index ) const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return  element [ index ] ; }</a:t>
            </a:r>
          </a:p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 &lt; 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 &gt;</a:t>
            </a:r>
            <a:r>
              <a:rPr lang="en-US" altLang="zh-CN" b="0" dirty="0"/>
              <a:t> </a:t>
            </a:r>
            <a:r>
              <a:rPr lang="en-US" altLang="zh-CN" i="1" dirty="0">
                <a:solidFill>
                  <a:srgbClr val="0000FF"/>
                </a:solidFill>
              </a:rPr>
              <a:t>void Array &lt; T &gt; :: </a:t>
            </a:r>
            <a:r>
              <a:rPr lang="en-US" altLang="zh-CN" b="0" dirty="0"/>
              <a:t>Enter(</a:t>
            </a:r>
            <a:r>
              <a:rPr lang="en-US" altLang="zh-CN" b="0" dirty="0" err="1"/>
              <a:t>int</a:t>
            </a:r>
            <a:r>
              <a:rPr lang="en-US" altLang="zh-CN" b="0" dirty="0"/>
              <a:t> index, const T&amp; value)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element [ index ] = value ; }</a:t>
            </a:r>
          </a:p>
        </p:txBody>
      </p:sp>
      <p:sp>
        <p:nvSpPr>
          <p:cNvPr id="614405" name="AutoShape 5"/>
          <p:cNvSpPr>
            <a:spLocks/>
          </p:cNvSpPr>
          <p:nvPr/>
        </p:nvSpPr>
        <p:spPr bwMode="auto">
          <a:xfrm>
            <a:off x="5486400" y="1600200"/>
            <a:ext cx="2743200" cy="1066800"/>
          </a:xfrm>
          <a:prstGeom prst="borderCallout2">
            <a:avLst>
              <a:gd name="adj1" fmla="val 10713"/>
              <a:gd name="adj2" fmla="val -2778"/>
              <a:gd name="adj3" fmla="val 10713"/>
              <a:gd name="adj4" fmla="val -34319"/>
              <a:gd name="adj5" fmla="val 179019"/>
              <a:gd name="adj6" fmla="val -965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类模板的成员函数是 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函数模板 </a:t>
            </a:r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4408" name="Text Box 8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4" grpId="0" animBg="1" autoUpdateAnimBg="0"/>
      <p:bldP spid="614405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T&amp;</a:t>
            </a:r>
            <a:r>
              <a:rPr lang="en-US" altLang="zh-CN" sz="1600" b="0"/>
              <a:t>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63555" name="Rectangle 3"/>
          <p:cNvSpPr>
            <a:spLocks noChangeArrowheads="1"/>
          </p:cNvSpPr>
          <p:nvPr/>
        </p:nvSpPr>
        <p:spPr bwMode="auto">
          <a:xfrm>
            <a:off x="533400" y="3429000"/>
            <a:ext cx="7543800" cy="3171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prstShdw prst="shdw17" dist="45791" dir="7421404">
              <a:srgbClr val="FFCC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template&lt;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T&gt;</a:t>
            </a:r>
            <a:r>
              <a:rPr lang="en-US" altLang="zh-CN" b="0" dirty="0"/>
              <a:t> Array&lt;T&gt;::Array(</a:t>
            </a:r>
            <a:r>
              <a:rPr lang="en-US" altLang="zh-CN" b="0" dirty="0" err="1"/>
              <a:t>int</a:t>
            </a:r>
            <a:r>
              <a:rPr lang="en-US" altLang="zh-CN" b="0" dirty="0"/>
              <a:t> s)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if ( s &gt; 1 ) size = s ;     else size = 1 ;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   element = new T [ size ] ;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}</a:t>
            </a:r>
          </a:p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 &lt; 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 &gt;</a:t>
            </a:r>
            <a:r>
              <a:rPr lang="en-US" altLang="zh-CN" b="0" dirty="0"/>
              <a:t> Array &lt; T &gt; :: ~Array()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delete [] element ; }</a:t>
            </a:r>
          </a:p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 &lt; 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 &gt;</a:t>
            </a:r>
            <a:r>
              <a:rPr lang="en-US" altLang="zh-CN" b="0" dirty="0"/>
              <a:t> </a:t>
            </a:r>
            <a:r>
              <a:rPr lang="en-US" altLang="zh-CN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const T&amp;</a:t>
            </a:r>
            <a:r>
              <a:rPr lang="en-US" altLang="zh-CN" b="0" dirty="0"/>
              <a:t> Array &lt; T &gt; :: Entry ( </a:t>
            </a:r>
            <a:r>
              <a:rPr lang="en-US" altLang="zh-CN" b="0" dirty="0" err="1"/>
              <a:t>int</a:t>
            </a:r>
            <a:r>
              <a:rPr lang="en-US" altLang="zh-CN" b="0" dirty="0"/>
              <a:t> index ) const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return  element [ index ] ; }</a:t>
            </a:r>
          </a:p>
          <a:p>
            <a:pPr>
              <a:lnSpc>
                <a:spcPct val="112000"/>
              </a:lnSpc>
            </a:pPr>
            <a:r>
              <a:rPr lang="en-US" altLang="zh-CN" i="1" dirty="0">
                <a:solidFill>
                  <a:srgbClr val="0000FF"/>
                </a:solidFill>
              </a:rPr>
              <a:t>template &lt; </a:t>
            </a:r>
            <a:r>
              <a:rPr lang="en-US" altLang="zh-CN" i="1" dirty="0" err="1">
                <a:solidFill>
                  <a:srgbClr val="0000FF"/>
                </a:solidFill>
              </a:rPr>
              <a:t>typename</a:t>
            </a:r>
            <a:r>
              <a:rPr lang="en-US" altLang="zh-CN" i="1" dirty="0">
                <a:solidFill>
                  <a:srgbClr val="0000FF"/>
                </a:solidFill>
              </a:rPr>
              <a:t> T &gt;</a:t>
            </a:r>
            <a:r>
              <a:rPr lang="en-US" altLang="zh-CN" b="0" dirty="0"/>
              <a:t> void Array &lt; T &gt; :: Enter(</a:t>
            </a:r>
            <a:r>
              <a:rPr lang="en-US" altLang="zh-CN" b="0" dirty="0" err="1"/>
              <a:t>int</a:t>
            </a:r>
            <a:r>
              <a:rPr lang="en-US" altLang="zh-CN" b="0" dirty="0"/>
              <a:t> index, const T&amp; value)</a:t>
            </a:r>
          </a:p>
          <a:p>
            <a:pPr>
              <a:lnSpc>
                <a:spcPct val="112000"/>
              </a:lnSpc>
            </a:pPr>
            <a:r>
              <a:rPr lang="en-US" altLang="zh-CN" b="0" dirty="0"/>
              <a:t>  { element [ index ] = value ; }</a:t>
            </a:r>
          </a:p>
        </p:txBody>
      </p:sp>
      <p:sp>
        <p:nvSpPr>
          <p:cNvPr id="663556" name="AutoShape 4"/>
          <p:cNvSpPr>
            <a:spLocks/>
          </p:cNvSpPr>
          <p:nvPr/>
        </p:nvSpPr>
        <p:spPr bwMode="auto">
          <a:xfrm>
            <a:off x="5651500" y="2781300"/>
            <a:ext cx="2973388" cy="1066800"/>
          </a:xfrm>
          <a:prstGeom prst="borderCallout2">
            <a:avLst>
              <a:gd name="adj1" fmla="val 10713"/>
              <a:gd name="adj2" fmla="val -2565"/>
              <a:gd name="adj3" fmla="val 10713"/>
              <a:gd name="adj4" fmla="val -24347"/>
              <a:gd name="adj5" fmla="val 222917"/>
              <a:gd name="adj6" fmla="val -672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函数返回常引用 </a:t>
            </a:r>
          </a:p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函数调用不能做左值修改 </a:t>
            </a:r>
          </a:p>
        </p:txBody>
      </p:sp>
      <p:sp>
        <p:nvSpPr>
          <p:cNvPr id="66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63558" name="Text Box 6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  <p:sp>
        <p:nvSpPr>
          <p:cNvPr id="663559" name="Oval 7"/>
          <p:cNvSpPr>
            <a:spLocks noChangeArrowheads="1"/>
          </p:cNvSpPr>
          <p:nvPr/>
        </p:nvSpPr>
        <p:spPr bwMode="auto">
          <a:xfrm>
            <a:off x="1403350" y="1628775"/>
            <a:ext cx="1008063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400" b="0"/>
          </a:p>
        </p:txBody>
      </p:sp>
      <p:sp>
        <p:nvSpPr>
          <p:cNvPr id="663560" name="Oval 8"/>
          <p:cNvSpPr>
            <a:spLocks noChangeArrowheads="1"/>
          </p:cNvSpPr>
          <p:nvPr/>
        </p:nvSpPr>
        <p:spPr bwMode="auto">
          <a:xfrm>
            <a:off x="2987675" y="5276850"/>
            <a:ext cx="1008063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400" b="0"/>
          </a:p>
        </p:txBody>
      </p:sp>
      <p:sp>
        <p:nvSpPr>
          <p:cNvPr id="663561" name="Line 9"/>
          <p:cNvSpPr>
            <a:spLocks noChangeShapeType="1"/>
          </p:cNvSpPr>
          <p:nvPr/>
        </p:nvSpPr>
        <p:spPr bwMode="auto">
          <a:xfrm>
            <a:off x="2484438" y="1916113"/>
            <a:ext cx="2447925" cy="9366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6" grpId="0" animBg="1" autoUpdateAnimBg="0"/>
      <p:bldP spid="663559" grpId="0" animBg="1" autoUpdateAnimBg="0"/>
      <p:bldP spid="663560" grpId="0" animBg="1" autoUpdateAnimBg="0"/>
      <p:bldP spid="6635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3319463" y="1050925"/>
            <a:ext cx="5555752" cy="538173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89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#include "</a:t>
            </a:r>
            <a:r>
              <a:rPr lang="en-US" altLang="zh-CN" b="0" dirty="0" err="1"/>
              <a:t>Array.h</a:t>
            </a:r>
            <a:r>
              <a:rPr lang="en-US" altLang="zh-CN" b="0" dirty="0"/>
              <a:t>"</a:t>
            </a:r>
          </a:p>
          <a:p>
            <a:pPr>
              <a:lnSpc>
                <a:spcPct val="120000"/>
              </a:lnSpc>
            </a:pPr>
            <a:r>
              <a:rPr lang="en-US" altLang="zh-CN" b="0" dirty="0" err="1"/>
              <a:t>int</a:t>
            </a:r>
            <a:r>
              <a:rPr lang="en-US" altLang="zh-CN" b="0" dirty="0"/>
              <a:t> main()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Array &lt;</a:t>
            </a:r>
            <a:r>
              <a:rPr lang="en-US" altLang="zh-CN" b="0" dirty="0" err="1"/>
              <a:t>int</a:t>
            </a:r>
            <a:r>
              <a:rPr lang="en-US" altLang="zh-CN" b="0" dirty="0"/>
              <a:t>&gt; </a:t>
            </a:r>
            <a:r>
              <a:rPr lang="en-US" altLang="zh-CN" b="0" dirty="0" err="1"/>
              <a:t>IntAry</a:t>
            </a:r>
            <a:r>
              <a:rPr lang="en-US" altLang="zh-CN" b="0" dirty="0"/>
              <a:t>( 5 )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int</a:t>
            </a:r>
            <a:r>
              <a:rPr lang="en-US" altLang="zh-CN" b="0" dirty="0"/>
              <a:t> </a:t>
            </a:r>
            <a:r>
              <a:rPr lang="en-US" altLang="zh-CN" b="0" dirty="0" err="1"/>
              <a:t>i</a:t>
            </a:r>
            <a:r>
              <a:rPr lang="en-US" altLang="zh-CN" b="0" dirty="0"/>
              <a:t> 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for ( </a:t>
            </a:r>
            <a:r>
              <a:rPr lang="en-US" altLang="zh-CN" b="0" dirty="0" err="1"/>
              <a:t>i</a:t>
            </a:r>
            <a:r>
              <a:rPr lang="en-US" altLang="zh-CN" b="0" dirty="0"/>
              <a:t> = 0; </a:t>
            </a:r>
            <a:r>
              <a:rPr lang="en-US" altLang="zh-CN" b="0" dirty="0" err="1"/>
              <a:t>i</a:t>
            </a:r>
            <a:r>
              <a:rPr lang="en-US" altLang="zh-CN" b="0" dirty="0"/>
              <a:t> &lt; 5; </a:t>
            </a:r>
            <a:r>
              <a:rPr lang="en-US" altLang="zh-CN" b="0" dirty="0" err="1"/>
              <a:t>i</a:t>
            </a:r>
            <a:r>
              <a:rPr lang="en-US" altLang="zh-CN" b="0" dirty="0"/>
              <a:t> ++ )  </a:t>
            </a:r>
            <a:r>
              <a:rPr lang="en-US" altLang="zh-CN" b="0" dirty="0" err="1"/>
              <a:t>IntAry.Enter</a:t>
            </a:r>
            <a:r>
              <a:rPr lang="en-US" altLang="zh-CN" b="0" dirty="0"/>
              <a:t> ( </a:t>
            </a:r>
            <a:r>
              <a:rPr lang="en-US" altLang="zh-CN" b="0" dirty="0" err="1"/>
              <a:t>i</a:t>
            </a:r>
            <a:r>
              <a:rPr lang="en-US" altLang="zh-CN" b="0" dirty="0"/>
              <a:t>, </a:t>
            </a:r>
            <a:r>
              <a:rPr lang="en-US" altLang="zh-CN" b="0" dirty="0" err="1"/>
              <a:t>i</a:t>
            </a:r>
            <a:r>
              <a:rPr lang="en-US" altLang="zh-CN" b="0" dirty="0"/>
              <a:t> )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"Integer Array : \n"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for ( </a:t>
            </a:r>
            <a:r>
              <a:rPr lang="en-US" altLang="zh-CN" b="0" dirty="0" err="1"/>
              <a:t>i</a:t>
            </a:r>
            <a:r>
              <a:rPr lang="en-US" altLang="zh-CN" b="0" dirty="0"/>
              <a:t> = 0; </a:t>
            </a:r>
            <a:r>
              <a:rPr lang="en-US" altLang="zh-CN" b="0" dirty="0" err="1"/>
              <a:t>i</a:t>
            </a:r>
            <a:r>
              <a:rPr lang="en-US" altLang="zh-CN" b="0" dirty="0"/>
              <a:t> &lt; 5; </a:t>
            </a:r>
            <a:r>
              <a:rPr lang="en-US" altLang="zh-CN" b="0" dirty="0" err="1"/>
              <a:t>i</a:t>
            </a:r>
            <a:r>
              <a:rPr lang="en-US" altLang="zh-CN" b="0" dirty="0"/>
              <a:t> ++ )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</a:t>
            </a:r>
            <a:r>
              <a:rPr lang="en-US" altLang="zh-CN" b="0" dirty="0" err="1"/>
              <a:t>IntAry.Entry</a:t>
            </a:r>
            <a:r>
              <a:rPr lang="en-US" altLang="zh-CN" b="0" dirty="0"/>
              <a:t>(</a:t>
            </a:r>
            <a:r>
              <a:rPr lang="en-US" altLang="zh-CN" b="0" dirty="0" err="1"/>
              <a:t>i</a:t>
            </a:r>
            <a:r>
              <a:rPr lang="en-US" altLang="zh-CN" b="0" dirty="0"/>
              <a:t>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&lt;&lt;</a:t>
            </a:r>
            <a:r>
              <a:rPr lang="en-US" altLang="zh-CN" b="0" dirty="0" err="1"/>
              <a:t>endl</a:t>
            </a:r>
            <a:r>
              <a:rPr lang="en-US" altLang="zh-CN" b="0" dirty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Array &lt;double&gt; </a:t>
            </a:r>
            <a:r>
              <a:rPr lang="en-US" altLang="zh-CN" b="0" dirty="0" err="1"/>
              <a:t>DouAry</a:t>
            </a:r>
            <a:r>
              <a:rPr lang="en-US" altLang="zh-CN" b="0" dirty="0"/>
              <a:t>( 5 )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for ( </a:t>
            </a:r>
            <a:r>
              <a:rPr lang="en-US" altLang="zh-CN" b="0" dirty="0" err="1"/>
              <a:t>i</a:t>
            </a:r>
            <a:r>
              <a:rPr lang="en-US" altLang="zh-CN" b="0" dirty="0"/>
              <a:t> = 0; </a:t>
            </a:r>
            <a:r>
              <a:rPr lang="en-US" altLang="zh-CN" b="0" dirty="0" err="1"/>
              <a:t>i</a:t>
            </a:r>
            <a:r>
              <a:rPr lang="en-US" altLang="zh-CN" b="0" dirty="0"/>
              <a:t> &lt; 5; </a:t>
            </a:r>
            <a:r>
              <a:rPr lang="en-US" altLang="zh-CN" b="0" dirty="0" err="1"/>
              <a:t>i</a:t>
            </a:r>
            <a:r>
              <a:rPr lang="en-US" altLang="zh-CN" b="0" dirty="0"/>
              <a:t> ++ )  </a:t>
            </a:r>
            <a:r>
              <a:rPr lang="en-US" altLang="zh-CN" b="0" dirty="0" err="1"/>
              <a:t>DouAry.Enter</a:t>
            </a:r>
            <a:r>
              <a:rPr lang="en-US" altLang="zh-CN" b="0" dirty="0"/>
              <a:t> ( </a:t>
            </a:r>
            <a:r>
              <a:rPr lang="en-US" altLang="zh-CN" b="0" dirty="0" err="1"/>
              <a:t>i</a:t>
            </a:r>
            <a:r>
              <a:rPr lang="en-US" altLang="zh-CN" b="0" dirty="0"/>
              <a:t>, (i+1)*0.35 )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"Double Array : \n"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for ( </a:t>
            </a:r>
            <a:r>
              <a:rPr lang="en-US" altLang="zh-CN" b="0" dirty="0" err="1"/>
              <a:t>i</a:t>
            </a:r>
            <a:r>
              <a:rPr lang="en-US" altLang="zh-CN" b="0" dirty="0"/>
              <a:t> = 0; </a:t>
            </a:r>
            <a:r>
              <a:rPr lang="en-US" altLang="zh-CN" b="0" dirty="0" err="1"/>
              <a:t>i</a:t>
            </a:r>
            <a:r>
              <a:rPr lang="en-US" altLang="zh-CN" b="0" dirty="0"/>
              <a:t> &lt; 5; </a:t>
            </a:r>
            <a:r>
              <a:rPr lang="en-US" altLang="zh-CN" b="0" dirty="0" err="1"/>
              <a:t>i</a:t>
            </a:r>
            <a:r>
              <a:rPr lang="en-US" altLang="zh-CN" b="0" dirty="0"/>
              <a:t> ++ )  </a:t>
            </a:r>
            <a:r>
              <a:rPr lang="en-US" altLang="zh-CN" b="0" dirty="0" err="1"/>
              <a:t>cout</a:t>
            </a:r>
            <a:r>
              <a:rPr lang="en-US" altLang="zh-CN" b="0" dirty="0"/>
              <a:t> &lt;&lt; </a:t>
            </a:r>
            <a:r>
              <a:rPr lang="en-US" altLang="zh-CN" b="0" dirty="0" err="1"/>
              <a:t>DouAry.Entry</a:t>
            </a:r>
            <a:r>
              <a:rPr lang="en-US" altLang="zh-CN" b="0" dirty="0"/>
              <a:t>(</a:t>
            </a:r>
            <a:r>
              <a:rPr lang="en-US" altLang="zh-CN" b="0" dirty="0" err="1"/>
              <a:t>i</a:t>
            </a:r>
            <a:r>
              <a:rPr lang="en-US" altLang="zh-CN" b="0" dirty="0"/>
              <a:t>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</a:t>
            </a:r>
            <a:r>
              <a:rPr lang="en-US" altLang="zh-CN" b="0" dirty="0" err="1"/>
              <a:t>cout</a:t>
            </a:r>
            <a:r>
              <a:rPr lang="en-US" altLang="zh-CN" b="0" dirty="0"/>
              <a:t>&lt;&lt;</a:t>
            </a:r>
            <a:r>
              <a:rPr lang="en-US" altLang="zh-CN" b="0" dirty="0" err="1"/>
              <a:t>endl</a:t>
            </a:r>
            <a:r>
              <a:rPr lang="en-US" altLang="zh-CN" b="0" dirty="0"/>
              <a:t>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</a:t>
            </a:r>
          </a:p>
        </p:txBody>
      </p:sp>
      <p:sp>
        <p:nvSpPr>
          <p:cNvPr id="6154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5431" name="Text Box 7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3319463" y="1050925"/>
            <a:ext cx="5518150" cy="5375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89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 "Array.h"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Array &lt;int&gt;</a:t>
            </a:r>
            <a:r>
              <a:rPr lang="en-US" altLang="zh-CN" b="0"/>
              <a:t> IntAry( 5 )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int i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IntAry.Enter ( i, i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"Integer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IntAry.Entry(i)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Array &lt;double&gt; DouAry( 5 )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DouAry.Enter ( i, (i+1)*0.35 )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"Double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DouAry.Entry(i)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3319463" y="1050925"/>
            <a:ext cx="5518150" cy="5375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89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 "Array.h"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Array &lt;int&gt;</a:t>
            </a:r>
            <a:r>
              <a:rPr lang="en-US" altLang="zh-CN" b="0"/>
              <a:t> IntAry( 5 )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int i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IntAry.Enter ( i, i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"Integer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IntAry.Entry(i)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Array &lt;double&gt; DouAry( 5 )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DouAry.Enter ( i, (i+1)*0.35 )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"Double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DouAry.Entry(i)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17477" name="AutoShape 5"/>
          <p:cNvSpPr>
            <a:spLocks/>
          </p:cNvSpPr>
          <p:nvPr/>
        </p:nvSpPr>
        <p:spPr bwMode="auto">
          <a:xfrm>
            <a:off x="4419600" y="2955925"/>
            <a:ext cx="4572000" cy="2057400"/>
          </a:xfrm>
          <a:prstGeom prst="borderCallout2">
            <a:avLst>
              <a:gd name="adj1" fmla="val 5556"/>
              <a:gd name="adj2" fmla="val -1667"/>
              <a:gd name="adj3" fmla="val 5556"/>
              <a:gd name="adj4" fmla="val -3231"/>
              <a:gd name="adj5" fmla="val -6560"/>
              <a:gd name="adj6" fmla="val -81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r>
              <a:rPr lang="en-US" altLang="zh-CN" sz="1600" b="0"/>
              <a:t>class  Array</a:t>
            </a:r>
          </a:p>
          <a:p>
            <a:r>
              <a:rPr lang="en-US" altLang="zh-CN" sz="1600" b="0"/>
              <a:t>{ public :</a:t>
            </a:r>
          </a:p>
          <a:p>
            <a:r>
              <a:rPr lang="en-US" altLang="zh-CN" sz="1600" b="0"/>
              <a:t>      ……</a:t>
            </a:r>
          </a:p>
          <a:p>
            <a:r>
              <a:rPr lang="en-US" altLang="zh-CN" sz="1600" b="0"/>
              <a:t>      virtual const </a:t>
            </a:r>
            <a:r>
              <a:rPr lang="en-US" altLang="zh-CN" sz="16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1600" b="0"/>
              <a:t> &amp; Entry( int index ) const ;</a:t>
            </a:r>
          </a:p>
          <a:p>
            <a:r>
              <a:rPr lang="en-US" altLang="zh-CN" sz="1600" b="0"/>
              <a:t>      virtual void Enter( int index, const</a:t>
            </a:r>
            <a:r>
              <a:rPr lang="en-US" altLang="zh-CN" sz="1600" b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1600" b="0"/>
              <a:t> &amp; value ) ;</a:t>
            </a:r>
          </a:p>
          <a:p>
            <a:r>
              <a:rPr lang="en-US" altLang="zh-CN" sz="1600" b="0"/>
              <a:t>  protected : </a:t>
            </a:r>
          </a:p>
          <a:p>
            <a:r>
              <a:rPr lang="en-US" altLang="zh-CN" sz="1600" b="0"/>
              <a:t>    int size ;  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1600" b="0"/>
              <a:t> * element ;</a:t>
            </a:r>
          </a:p>
          <a:p>
            <a:r>
              <a:rPr lang="en-US" altLang="zh-CN" sz="1600" b="0"/>
              <a:t>} ;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7480" name="Text Box 8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3588" y="6096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10.1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什么是模板</a:t>
            </a:r>
          </a:p>
        </p:txBody>
      </p:sp>
      <p:sp>
        <p:nvSpPr>
          <p:cNvPr id="608259" name="Oval 3"/>
          <p:cNvSpPr>
            <a:spLocks noChangeArrowheads="1"/>
          </p:cNvSpPr>
          <p:nvPr/>
        </p:nvSpPr>
        <p:spPr bwMode="auto">
          <a:xfrm>
            <a:off x="2971800" y="1676400"/>
            <a:ext cx="3276600" cy="12192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80000"/>
              </a:lnSpc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模板</a:t>
            </a:r>
          </a:p>
          <a:p>
            <a:pPr algn="ctr">
              <a:lnSpc>
                <a:spcPct val="160000"/>
              </a:lnSpc>
            </a:pPr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（函数模板和类模板）</a:t>
            </a:r>
          </a:p>
        </p:txBody>
      </p:sp>
      <p:sp>
        <p:nvSpPr>
          <p:cNvPr id="608260" name="Oval 4"/>
          <p:cNvSpPr>
            <a:spLocks noChangeArrowheads="1"/>
          </p:cNvSpPr>
          <p:nvPr/>
        </p:nvSpPr>
        <p:spPr bwMode="auto">
          <a:xfrm>
            <a:off x="2133600" y="3581400"/>
            <a:ext cx="19050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模板函数</a:t>
            </a:r>
          </a:p>
        </p:txBody>
      </p:sp>
      <p:sp>
        <p:nvSpPr>
          <p:cNvPr id="608261" name="Oval 5"/>
          <p:cNvSpPr>
            <a:spLocks noChangeArrowheads="1"/>
          </p:cNvSpPr>
          <p:nvPr/>
        </p:nvSpPr>
        <p:spPr bwMode="auto">
          <a:xfrm>
            <a:off x="5257800" y="3581400"/>
            <a:ext cx="1905000" cy="685800"/>
          </a:xfrm>
          <a:prstGeom prst="ellipse">
            <a:avLst/>
          </a:prstGeom>
          <a:gradFill rotWithShape="0">
            <a:gsLst>
              <a:gs pos="0">
                <a:srgbClr val="FFCCCC">
                  <a:gamma/>
                  <a:tint val="0"/>
                  <a:invGamma/>
                </a:srgbClr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模板类</a:t>
            </a:r>
          </a:p>
        </p:txBody>
      </p:sp>
      <p:sp>
        <p:nvSpPr>
          <p:cNvPr id="608262" name="Oval 6"/>
          <p:cNvSpPr>
            <a:spLocks noChangeArrowheads="1"/>
          </p:cNvSpPr>
          <p:nvPr/>
        </p:nvSpPr>
        <p:spPr bwMode="auto">
          <a:xfrm>
            <a:off x="6172200" y="4876800"/>
            <a:ext cx="19050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201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>
                <a:ea typeface="Arial Unicode MS" pitchFamily="34" charset="-122"/>
                <a:cs typeface="Arial Unicode MS" pitchFamily="34" charset="-122"/>
              </a:rPr>
              <a:t>对象</a:t>
            </a:r>
          </a:p>
        </p:txBody>
      </p:sp>
      <p:sp>
        <p:nvSpPr>
          <p:cNvPr id="608263" name="Text Box 7"/>
          <p:cNvSpPr txBox="1">
            <a:spLocks noChangeArrowheads="1"/>
          </p:cNvSpPr>
          <p:nvPr/>
        </p:nvSpPr>
        <p:spPr bwMode="auto">
          <a:xfrm>
            <a:off x="990600" y="5176838"/>
            <a:ext cx="426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模板、类、对象和函数</a:t>
            </a:r>
          </a:p>
        </p:txBody>
      </p:sp>
      <p:sp>
        <p:nvSpPr>
          <p:cNvPr id="608264" name="Line 8"/>
          <p:cNvSpPr>
            <a:spLocks noChangeShapeType="1"/>
          </p:cNvSpPr>
          <p:nvPr/>
        </p:nvSpPr>
        <p:spPr bwMode="auto">
          <a:xfrm flipH="1">
            <a:off x="3048000" y="2895600"/>
            <a:ext cx="1600200" cy="685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8265" name="Line 9"/>
          <p:cNvSpPr>
            <a:spLocks noChangeShapeType="1"/>
          </p:cNvSpPr>
          <p:nvPr/>
        </p:nvSpPr>
        <p:spPr bwMode="auto">
          <a:xfrm>
            <a:off x="4572000" y="2895600"/>
            <a:ext cx="1600200" cy="685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8266" name="Freeform 10"/>
          <p:cNvSpPr>
            <a:spLocks/>
          </p:cNvSpPr>
          <p:nvPr/>
        </p:nvSpPr>
        <p:spPr bwMode="auto">
          <a:xfrm>
            <a:off x="6557963" y="4271963"/>
            <a:ext cx="612775" cy="561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6" y="354"/>
              </a:cxn>
            </a:cxnLst>
            <a:rect l="0" t="0" r="r" b="b"/>
            <a:pathLst>
              <a:path w="386" h="354">
                <a:moveTo>
                  <a:pt x="0" y="0"/>
                </a:moveTo>
                <a:lnTo>
                  <a:pt x="386" y="354"/>
                </a:lnTo>
              </a:path>
            </a:pathLst>
          </a:custGeom>
          <a:noFill/>
          <a:ln w="76200" cap="flat" cmpd="sng">
            <a:solidFill>
              <a:srgbClr val="FF66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8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60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animBg="1" autoUpdateAnimBg="0"/>
      <p:bldP spid="608260" grpId="0" animBg="1" autoUpdateAnimBg="0"/>
      <p:bldP spid="608261" grpId="0" animBg="1" autoUpdateAnimBg="0"/>
      <p:bldP spid="608262" grpId="0" animBg="1" autoUpdateAnimBg="0"/>
      <p:bldP spid="608263" grpId="0" autoUpdateAnimBg="0"/>
      <p:bldP spid="608264" grpId="0" animBg="1"/>
      <p:bldP spid="608265" grpId="0" animBg="1"/>
      <p:bldP spid="60826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3319463" y="1050925"/>
            <a:ext cx="5518150" cy="5375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89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 "Array.h"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Array &lt;int&gt;</a:t>
            </a:r>
            <a:r>
              <a:rPr lang="en-US" altLang="zh-CN" b="0"/>
              <a:t> </a:t>
            </a:r>
            <a:r>
              <a:rPr lang="en-US" altLang="zh-CN">
                <a:solidFill>
                  <a:srgbClr val="0000FF"/>
                </a:solidFill>
              </a:rPr>
              <a:t>IntAry( 5 )</a:t>
            </a:r>
            <a:r>
              <a:rPr lang="en-US" altLang="zh-CN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int i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IntAry.Enter ( i, i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"Integer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IntAry.Entry(i)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Array &lt;double&gt; DouAry( 5 )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DouAry.Enter ( i, (i+1)*0.35 )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"Double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DouAry.Entry(i)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18501" name="AutoShape 5"/>
          <p:cNvSpPr>
            <a:spLocks/>
          </p:cNvSpPr>
          <p:nvPr/>
        </p:nvSpPr>
        <p:spPr bwMode="auto">
          <a:xfrm>
            <a:off x="4419600" y="2955925"/>
            <a:ext cx="4572000" cy="2057400"/>
          </a:xfrm>
          <a:prstGeom prst="borderCallout2">
            <a:avLst>
              <a:gd name="adj1" fmla="val 5556"/>
              <a:gd name="adj2" fmla="val -1667"/>
              <a:gd name="adj3" fmla="val 5556"/>
              <a:gd name="adj4" fmla="val -3231"/>
              <a:gd name="adj5" fmla="val -6560"/>
              <a:gd name="adj6" fmla="val -819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r>
              <a:rPr lang="en-US" altLang="zh-CN" sz="1600" b="0"/>
              <a:t>class  Array</a:t>
            </a:r>
          </a:p>
          <a:p>
            <a:r>
              <a:rPr lang="en-US" altLang="zh-CN" sz="1600" b="0"/>
              <a:t>{ public :</a:t>
            </a:r>
          </a:p>
          <a:p>
            <a:r>
              <a:rPr lang="en-US" altLang="zh-CN" sz="1600" b="0"/>
              <a:t>      ……</a:t>
            </a:r>
          </a:p>
          <a:p>
            <a:r>
              <a:rPr lang="en-US" altLang="zh-CN" sz="1600" b="0"/>
              <a:t>      virtual const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1600" b="0"/>
              <a:t> &amp; Entry( int index ) const ;</a:t>
            </a:r>
          </a:p>
          <a:p>
            <a:r>
              <a:rPr lang="en-US" altLang="zh-CN" sz="1600" b="0"/>
              <a:t>      virtual void Enter( int index, const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1600" b="0"/>
              <a:t> &amp; value ) ;</a:t>
            </a:r>
          </a:p>
          <a:p>
            <a:r>
              <a:rPr lang="en-US" altLang="zh-CN" sz="1600" b="0"/>
              <a:t>  protected : </a:t>
            </a:r>
          </a:p>
          <a:p>
            <a:r>
              <a:rPr lang="en-US" altLang="zh-CN" sz="1600" b="0"/>
              <a:t>    int size ;   </a:t>
            </a:r>
            <a:r>
              <a:rPr lang="en-US" altLang="zh-CN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</a:t>
            </a:r>
            <a:r>
              <a:rPr lang="en-US" altLang="zh-CN" sz="1600" b="0"/>
              <a:t> * element ;</a:t>
            </a:r>
          </a:p>
          <a:p>
            <a:r>
              <a:rPr lang="en-US" altLang="zh-CN" sz="1600" b="0"/>
              <a:t>} ;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8504" name="Text Box 8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0"/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19524" name="Text Box 4"/>
          <p:cNvSpPr txBox="1">
            <a:spLocks noChangeArrowheads="1"/>
          </p:cNvSpPr>
          <p:nvPr/>
        </p:nvSpPr>
        <p:spPr bwMode="auto">
          <a:xfrm>
            <a:off x="3319463" y="1050925"/>
            <a:ext cx="5518150" cy="5375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89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 "Array.h"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Array &lt;int&gt; IntAry( 5 )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int i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IntAry.Enter ( i, i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"Integer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IntAry.Entry(i)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Array &lt;double&gt;</a:t>
            </a:r>
            <a:r>
              <a:rPr lang="en-US" altLang="zh-CN" b="0"/>
              <a:t> DouAry( 5 )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DouAry.Enter ( i, (i+1)*0.35 )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"Double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DouAry.Entry(i)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sp>
        <p:nvSpPr>
          <p:cNvPr id="6195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 </a:t>
            </a:r>
            <a:r>
              <a:rPr lang="en-US" altLang="zh-CN" sz="16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 &gt;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Array ( </a:t>
            </a:r>
            <a:r>
              <a:rPr lang="en-US" altLang="zh-CN" sz="16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 ) ;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const T&amp; Entry( </a:t>
            </a:r>
            <a:r>
              <a:rPr lang="en-US" altLang="zh-CN" sz="16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void Enter( </a:t>
            </a:r>
            <a:r>
              <a:rPr lang="en-US" altLang="zh-CN" sz="16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zh-CN" sz="16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</a:t>
            </a: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size ;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template&lt;</a:t>
            </a:r>
            <a:r>
              <a:rPr lang="en-US" altLang="zh-CN" sz="1600" b="0" dirty="0" err="1"/>
              <a:t>typename</a:t>
            </a:r>
            <a:r>
              <a:rPr lang="en-US" altLang="zh-CN" sz="1600" b="0" dirty="0"/>
              <a:t> T&gt; Array&lt;T&gt;::Array(</a:t>
            </a:r>
            <a:r>
              <a:rPr lang="en-US" altLang="zh-CN" sz="1600" b="0" dirty="0" err="1"/>
              <a:t>int</a:t>
            </a:r>
            <a:r>
              <a:rPr lang="en-US" altLang="zh-CN" sz="1600" b="0" dirty="0"/>
              <a:t> s)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template &lt; </a:t>
            </a:r>
            <a:r>
              <a:rPr lang="en-US" altLang="zh-CN" sz="1600" b="0" dirty="0" err="1"/>
              <a:t>typename</a:t>
            </a:r>
            <a:r>
              <a:rPr lang="en-US" altLang="zh-CN" sz="1600" b="0" dirty="0"/>
              <a:t>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template &lt; </a:t>
            </a:r>
            <a:r>
              <a:rPr lang="en-US" altLang="zh-CN" sz="1600" b="0" dirty="0" err="1"/>
              <a:t>typename</a:t>
            </a:r>
            <a:r>
              <a:rPr lang="en-US" altLang="zh-CN" sz="1600" b="0" dirty="0"/>
              <a:t> T &gt; const T&amp; Array &lt; T &gt; :: Entry ( </a:t>
            </a:r>
            <a:r>
              <a:rPr lang="en-US" altLang="zh-CN" sz="1600" b="0" dirty="0" err="1"/>
              <a:t>int</a:t>
            </a:r>
            <a:r>
              <a:rPr lang="en-US" altLang="zh-CN" sz="1600" b="0" dirty="0"/>
              <a:t>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template &lt; </a:t>
            </a:r>
            <a:r>
              <a:rPr lang="en-US" altLang="zh-CN" sz="1600" b="0" dirty="0" err="1"/>
              <a:t>typename</a:t>
            </a:r>
            <a:r>
              <a:rPr lang="en-US" altLang="zh-CN" sz="1600" b="0" dirty="0"/>
              <a:t> T &gt; void Array &lt; T &gt; :: Enter(</a:t>
            </a:r>
            <a:r>
              <a:rPr lang="en-US" altLang="zh-CN" sz="1600" b="0" dirty="0" err="1"/>
              <a:t>int</a:t>
            </a:r>
            <a:r>
              <a:rPr lang="en-US" altLang="zh-CN" sz="1600" b="0" dirty="0"/>
              <a:t>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 dirty="0"/>
              <a:t>  { element [ index ] = value ; }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3319463" y="1050925"/>
            <a:ext cx="5518150" cy="5375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89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 "Array.h"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Array &lt;int&gt; IntAry( 5 )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int i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IntAry.Enter ( i, i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"Integer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IntAry.Entry(i)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Array &lt;double&gt;</a:t>
            </a:r>
            <a:r>
              <a:rPr lang="en-US" altLang="zh-CN" b="0"/>
              <a:t> DouAry( 5 )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DouAry.Enter ( i, (i+1)*0.35 )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"Double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DouAry.Entry(i)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20549" name="Group 5"/>
          <p:cNvGrpSpPr>
            <a:grpSpLocks/>
          </p:cNvGrpSpPr>
          <p:nvPr/>
        </p:nvGrpSpPr>
        <p:grpSpPr bwMode="auto">
          <a:xfrm>
            <a:off x="3790950" y="1993900"/>
            <a:ext cx="4883150" cy="2514600"/>
            <a:chOff x="2388" y="1104"/>
            <a:chExt cx="3076" cy="1584"/>
          </a:xfrm>
        </p:grpSpPr>
        <p:sp>
          <p:nvSpPr>
            <p:cNvPr id="620550" name="Text Box 6"/>
            <p:cNvSpPr txBox="1">
              <a:spLocks noChangeArrowheads="1"/>
            </p:cNvSpPr>
            <p:nvPr/>
          </p:nvSpPr>
          <p:spPr bwMode="auto">
            <a:xfrm>
              <a:off x="2388" y="1104"/>
              <a:ext cx="3076" cy="130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0"/>
                <a:t>class  Array</a:t>
              </a:r>
            </a:p>
            <a:p>
              <a:r>
                <a:rPr lang="en-US" altLang="zh-CN" sz="1600" b="0"/>
                <a:t>{ public :</a:t>
              </a:r>
            </a:p>
            <a:p>
              <a:r>
                <a:rPr lang="en-US" altLang="zh-CN" sz="1600" b="0"/>
                <a:t>      ……</a:t>
              </a:r>
            </a:p>
            <a:p>
              <a:r>
                <a:rPr lang="en-US" altLang="zh-CN" sz="1600" b="0"/>
                <a:t>      virtual const </a:t>
              </a:r>
              <a:r>
                <a:rPr lang="en-US" altLang="zh-CN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</a:t>
              </a:r>
              <a:r>
                <a:rPr lang="en-US" altLang="zh-CN" sz="1600" b="0"/>
                <a:t> &amp; Entry( int index ) const ;</a:t>
              </a:r>
            </a:p>
            <a:p>
              <a:r>
                <a:rPr lang="en-US" altLang="zh-CN" sz="1600" b="0"/>
                <a:t>      virtual void Enter( int index, const </a:t>
              </a:r>
              <a:r>
                <a:rPr lang="en-US" altLang="zh-CN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</a:t>
              </a:r>
              <a:r>
                <a:rPr lang="en-US" altLang="zh-CN" sz="1600" b="0"/>
                <a:t> &amp; value ) ;</a:t>
              </a:r>
            </a:p>
            <a:p>
              <a:r>
                <a:rPr lang="en-US" altLang="zh-CN" sz="1600" b="0"/>
                <a:t>  protected : </a:t>
              </a:r>
            </a:p>
            <a:p>
              <a:r>
                <a:rPr lang="en-US" altLang="zh-CN" sz="1600" b="0"/>
                <a:t>      int size ; </a:t>
              </a:r>
              <a:r>
                <a:rPr lang="en-US" altLang="zh-CN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</a:t>
              </a:r>
              <a:r>
                <a:rPr lang="en-US" altLang="zh-CN" sz="1600" b="0"/>
                <a:t> * element ;</a:t>
              </a:r>
            </a:p>
            <a:p>
              <a:r>
                <a:rPr lang="en-US" altLang="zh-CN" sz="1600" b="0"/>
                <a:t>} ;</a:t>
              </a:r>
            </a:p>
          </p:txBody>
        </p:sp>
        <p:grpSp>
          <p:nvGrpSpPr>
            <p:cNvPr id="620551" name="Group 7"/>
            <p:cNvGrpSpPr>
              <a:grpSpLocks/>
            </p:cNvGrpSpPr>
            <p:nvPr/>
          </p:nvGrpSpPr>
          <p:grpSpPr bwMode="auto">
            <a:xfrm>
              <a:off x="2880" y="2400"/>
              <a:ext cx="401" cy="288"/>
              <a:chOff x="2880" y="2400"/>
              <a:chExt cx="401" cy="288"/>
            </a:xfrm>
          </p:grpSpPr>
          <p:sp>
            <p:nvSpPr>
              <p:cNvPr id="620552" name="Line 8"/>
              <p:cNvSpPr>
                <a:spLocks noChangeShapeType="1"/>
              </p:cNvSpPr>
              <p:nvPr/>
            </p:nvSpPr>
            <p:spPr bwMode="auto">
              <a:xfrm>
                <a:off x="3281" y="2400"/>
                <a:ext cx="0" cy="9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0553" name="Line 9"/>
              <p:cNvSpPr>
                <a:spLocks noChangeShapeType="1"/>
              </p:cNvSpPr>
              <p:nvPr/>
            </p:nvSpPr>
            <p:spPr bwMode="auto">
              <a:xfrm flipH="1">
                <a:off x="2880" y="2493"/>
                <a:ext cx="401" cy="19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lg" len="lg"/>
                <a:tailEnd type="oval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2055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20556" name="Text Box 12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6645275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 typename T &gt;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 Array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{ public :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Array ( int s 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~ Array ()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const T&amp; Entry( int index ) const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virtual void Enter( int index, const T &amp; value )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protected : 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int size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T * element ;</a:t>
            </a:r>
          </a:p>
          <a:p>
            <a:pPr>
              <a:lnSpc>
                <a:spcPct val="120000"/>
              </a:lnSpc>
            </a:pPr>
            <a:r>
              <a:rPr lang="en-US" altLang="zh-CN" sz="16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}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template&lt;typename T&gt; Array&lt;T&gt;::Array(int s)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if ( s &gt; 1 ) size = s ;     else size = 1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   element = new T [ size ] ;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Array &lt; T &gt; :: ~Array()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delete [] element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const T&amp; Array &lt; T &gt; :: Entry ( int index ) const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return  element [ index ] ; }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template &lt; typename T &gt; void Array &lt; T &gt; :: Enter(int index, const T&amp; value)</a:t>
            </a:r>
          </a:p>
          <a:p>
            <a:pPr>
              <a:lnSpc>
                <a:spcPct val="120000"/>
              </a:lnSpc>
            </a:pPr>
            <a:r>
              <a:rPr lang="en-US" altLang="zh-CN" sz="1600" b="0"/>
              <a:t>  { element [ index ] = value ; }</a:t>
            </a:r>
          </a:p>
        </p:txBody>
      </p:sp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3319463" y="1050925"/>
            <a:ext cx="5518150" cy="53752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89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#include "Array.h"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Array &lt;int&gt; IntAry( 5 )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int i 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IntAry.Enter ( i, i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"Integer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IntAry.Entry(i)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</a:t>
            </a:r>
            <a:r>
              <a:rPr lang="en-US" altLang="zh-CN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Array &lt;double&gt;</a:t>
            </a:r>
            <a:r>
              <a:rPr lang="en-US" altLang="zh-CN" b="0"/>
              <a:t> </a:t>
            </a:r>
            <a:r>
              <a:rPr lang="en-US" altLang="zh-CN">
                <a:solidFill>
                  <a:srgbClr val="0000FF"/>
                </a:solidFill>
              </a:rPr>
              <a:t>DouAry( 5 )</a:t>
            </a:r>
            <a:r>
              <a:rPr lang="en-US" altLang="zh-CN" b="0"/>
              <a:t>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DouAry.Enter ( i, (i+1)*0.35 )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 &lt;&lt; "Double Array : \n"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for ( i = 0; i &lt; 5; i ++ )  cout &lt;&lt; DouAry.Entry(i) &lt;&lt; '\t' 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cout&lt;&lt;endl;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</a:t>
            </a:r>
          </a:p>
        </p:txBody>
      </p:sp>
      <p:grpSp>
        <p:nvGrpSpPr>
          <p:cNvPr id="621573" name="Group 5"/>
          <p:cNvGrpSpPr>
            <a:grpSpLocks/>
          </p:cNvGrpSpPr>
          <p:nvPr/>
        </p:nvGrpSpPr>
        <p:grpSpPr bwMode="auto">
          <a:xfrm>
            <a:off x="3790950" y="1993900"/>
            <a:ext cx="4883150" cy="2514600"/>
            <a:chOff x="2388" y="1104"/>
            <a:chExt cx="3076" cy="1584"/>
          </a:xfrm>
        </p:grpSpPr>
        <p:sp>
          <p:nvSpPr>
            <p:cNvPr id="621574" name="Text Box 6"/>
            <p:cNvSpPr txBox="1">
              <a:spLocks noChangeArrowheads="1"/>
            </p:cNvSpPr>
            <p:nvPr/>
          </p:nvSpPr>
          <p:spPr bwMode="auto">
            <a:xfrm>
              <a:off x="2388" y="1104"/>
              <a:ext cx="3076" cy="130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0"/>
                <a:t>class  Array</a:t>
              </a:r>
            </a:p>
            <a:p>
              <a:r>
                <a:rPr lang="en-US" altLang="zh-CN" sz="1600" b="0"/>
                <a:t>{ public :</a:t>
              </a:r>
            </a:p>
            <a:p>
              <a:r>
                <a:rPr lang="en-US" altLang="zh-CN" sz="1600" b="0"/>
                <a:t>      ……</a:t>
              </a:r>
            </a:p>
            <a:p>
              <a:r>
                <a:rPr lang="en-US" altLang="zh-CN" sz="1600" b="0"/>
                <a:t>      virtual const </a:t>
              </a:r>
              <a:r>
                <a:rPr lang="en-US" altLang="zh-CN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</a:t>
              </a:r>
              <a:r>
                <a:rPr lang="en-US" altLang="zh-CN" sz="16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zh-CN" sz="1600" b="0"/>
                <a:t>&amp; Entry( int index ) const ;</a:t>
              </a:r>
            </a:p>
            <a:p>
              <a:r>
                <a:rPr lang="en-US" altLang="zh-CN" sz="1600" b="0"/>
                <a:t>      virtual void Enter( int index, const </a:t>
              </a:r>
              <a:r>
                <a:rPr lang="en-US" altLang="zh-CN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</a:t>
              </a:r>
              <a:r>
                <a:rPr lang="en-US" altLang="zh-CN" sz="1600" b="0"/>
                <a:t> &amp; value ) ;</a:t>
              </a:r>
            </a:p>
            <a:p>
              <a:r>
                <a:rPr lang="en-US" altLang="zh-CN" sz="1600" b="0"/>
                <a:t>  protected : </a:t>
              </a:r>
            </a:p>
            <a:p>
              <a:r>
                <a:rPr lang="en-US" altLang="zh-CN" sz="1600" b="0"/>
                <a:t>      int size ; </a:t>
              </a:r>
              <a:r>
                <a:rPr lang="en-US" altLang="zh-CN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double</a:t>
              </a:r>
              <a:r>
                <a:rPr lang="en-US" altLang="zh-CN" sz="16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zh-CN" sz="1600" b="0"/>
                <a:t>* element ;</a:t>
              </a:r>
            </a:p>
            <a:p>
              <a:r>
                <a:rPr lang="en-US" altLang="zh-CN" sz="1600" b="0"/>
                <a:t>} ;</a:t>
              </a:r>
            </a:p>
          </p:txBody>
        </p:sp>
        <p:grpSp>
          <p:nvGrpSpPr>
            <p:cNvPr id="621575" name="Group 7"/>
            <p:cNvGrpSpPr>
              <a:grpSpLocks/>
            </p:cNvGrpSpPr>
            <p:nvPr/>
          </p:nvGrpSpPr>
          <p:grpSpPr bwMode="auto">
            <a:xfrm>
              <a:off x="2880" y="2400"/>
              <a:ext cx="401" cy="288"/>
              <a:chOff x="2880" y="2400"/>
              <a:chExt cx="401" cy="288"/>
            </a:xfrm>
          </p:grpSpPr>
          <p:sp>
            <p:nvSpPr>
              <p:cNvPr id="621576" name="Line 8"/>
              <p:cNvSpPr>
                <a:spLocks noChangeShapeType="1"/>
              </p:cNvSpPr>
              <p:nvPr/>
            </p:nvSpPr>
            <p:spPr bwMode="auto">
              <a:xfrm>
                <a:off x="3281" y="2400"/>
                <a:ext cx="0" cy="93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1577" name="Line 9"/>
              <p:cNvSpPr>
                <a:spLocks noChangeShapeType="1"/>
              </p:cNvSpPr>
              <p:nvPr/>
            </p:nvSpPr>
            <p:spPr bwMode="auto">
              <a:xfrm flipH="1">
                <a:off x="2880" y="2493"/>
                <a:ext cx="401" cy="195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 type="none" w="lg" len="lg"/>
                <a:tailEnd type="oval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21578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-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  </a:t>
            </a:r>
            <a:r>
              <a:rPr lang="zh-CN" altLang="en-US">
                <a:latin typeface="宋体" pitchFamily="2" charset="-122"/>
              </a:rPr>
              <a:t>类模板</a:t>
            </a:r>
            <a:endParaRPr lang="zh-CN" altLang="en-US"/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5715000" y="3810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10-4  </a:t>
            </a:r>
            <a:r>
              <a:rPr lang="zh-CN" altLang="en-US" sz="2000" i="1">
                <a:solidFill>
                  <a:srgbClr val="008000"/>
                </a:solidFill>
              </a:rPr>
              <a:t>一个数组类模板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8B1D09-7767-4EC8-B0BF-D0D4F30BB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06"/>
            <a:ext cx="9144000" cy="60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76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1143000" y="2270125"/>
            <a:ext cx="6858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函数的形式参数类型可以是类模板或类模板的引用</a:t>
            </a:r>
          </a:p>
          <a:p>
            <a:pPr algn="just"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   对应的实际参数是该类模板实例化的模板类对象</a:t>
            </a:r>
          </a:p>
          <a:p>
            <a:pPr>
              <a:lnSpc>
                <a:spcPct val="25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当一个函数拥有类模板参数时，这个函数必定是函数模板 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782638" y="914400"/>
            <a:ext cx="407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10.3.2  </a:t>
            </a:r>
            <a:r>
              <a:rPr lang="zh-CN" altLang="en-US" sz="2400">
                <a:solidFill>
                  <a:srgbClr val="CC3300"/>
                </a:solidFill>
              </a:rPr>
              <a:t>类模板作函数参数</a:t>
            </a:r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3621" name="Rectangle 5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Array &lt;double&gt; DouAry( 5 )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b="0"/>
              <a:t>Tfun(DouAry,3); </a:t>
            </a:r>
          </a:p>
        </p:txBody>
      </p:sp>
      <p:sp>
        <p:nvSpPr>
          <p:cNvPr id="6236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8" grpId="0" autoUpdateAnimBg="0"/>
      <p:bldP spid="623619" grpId="0" autoUpdateAnimBg="0"/>
      <p:bldP spid="623620" grpId="0" autoUpdateAnimBg="0"/>
      <p:bldP spid="62362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24643" name="Rectangle 3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4644" name="Rectangle 4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4645" name="Rectangle 5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Array &lt;double&gt; DouAry( 5 )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b="0"/>
              <a:t>Tfun(DouAry,3); </a:t>
            </a:r>
          </a:p>
        </p:txBody>
      </p:sp>
      <p:sp>
        <p:nvSpPr>
          <p:cNvPr id="624646" name="Rectangle 6"/>
          <p:cNvSpPr>
            <a:spLocks noChangeArrowheads="1"/>
          </p:cNvSpPr>
          <p:nvPr/>
        </p:nvSpPr>
        <p:spPr bwMode="auto">
          <a:xfrm>
            <a:off x="4114800" y="1468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建立对象</a:t>
            </a:r>
          </a:p>
        </p:txBody>
      </p:sp>
      <p:sp>
        <p:nvSpPr>
          <p:cNvPr id="62464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4114800" y="1889125"/>
            <a:ext cx="4953000" cy="2047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just"/>
            <a:r>
              <a:rPr lang="en-US" altLang="zh-CN" sz="1600" b="0"/>
              <a:t>class  Array</a:t>
            </a:r>
          </a:p>
          <a:p>
            <a:pPr algn="just" eaLnBrk="0" hangingPunct="0"/>
            <a:r>
              <a:rPr lang="en-US" altLang="zh-CN" sz="1600" b="0"/>
              <a:t>{ public :</a:t>
            </a:r>
          </a:p>
          <a:p>
            <a:pPr algn="just" eaLnBrk="0" hangingPunct="0"/>
            <a:r>
              <a:rPr lang="en-US" altLang="zh-CN" sz="1600" b="0"/>
              <a:t>      Array ( int s ) ;      virtual ~ Array () ;</a:t>
            </a:r>
          </a:p>
          <a:p>
            <a:pPr algn="just" eaLnBrk="0" hangingPunct="0"/>
            <a:r>
              <a:rPr lang="en-US" altLang="zh-CN" sz="1600" b="0"/>
              <a:t>      virtual const </a:t>
            </a:r>
            <a:r>
              <a:rPr lang="en-US" altLang="zh-CN" sz="1600">
                <a:solidFill>
                  <a:srgbClr val="0000FF"/>
                </a:solidFill>
              </a:rPr>
              <a:t>double</a:t>
            </a:r>
            <a:r>
              <a:rPr lang="en-US" altLang="zh-CN" sz="1600" b="0"/>
              <a:t> &amp; Entry( int index ) const ;</a:t>
            </a:r>
          </a:p>
          <a:p>
            <a:pPr algn="just" eaLnBrk="0" hangingPunct="0"/>
            <a:r>
              <a:rPr lang="en-US" altLang="zh-CN" sz="1600" b="0"/>
              <a:t>      virtual void Enter( int index, const </a:t>
            </a:r>
            <a:r>
              <a:rPr lang="en-US" altLang="zh-CN" sz="1600">
                <a:solidFill>
                  <a:srgbClr val="0000FF"/>
                </a:solidFill>
              </a:rPr>
              <a:t>double</a:t>
            </a:r>
            <a:r>
              <a:rPr lang="en-US" altLang="zh-CN" sz="1600" b="0"/>
              <a:t> &amp; value ) ;</a:t>
            </a:r>
          </a:p>
          <a:p>
            <a:pPr algn="just" eaLnBrk="0" hangingPunct="0"/>
            <a:r>
              <a:rPr lang="en-US" altLang="zh-CN" sz="1600" b="0"/>
              <a:t>  private: </a:t>
            </a:r>
          </a:p>
          <a:p>
            <a:pPr algn="just" eaLnBrk="0" hangingPunct="0"/>
            <a:r>
              <a:rPr lang="en-US" altLang="zh-CN" sz="1600" b="0"/>
              <a:t>      int size ;      </a:t>
            </a:r>
            <a:r>
              <a:rPr lang="en-US" altLang="zh-CN" sz="1600">
                <a:solidFill>
                  <a:srgbClr val="0000FF"/>
                </a:solidFill>
              </a:rPr>
              <a:t>double</a:t>
            </a:r>
            <a:r>
              <a:rPr lang="en-US" altLang="zh-CN" sz="1600" b="0"/>
              <a:t> * element ;</a:t>
            </a:r>
          </a:p>
          <a:p>
            <a:pPr eaLnBrk="0" hangingPunct="0"/>
            <a:r>
              <a:rPr lang="en-US" altLang="zh-CN" sz="1600" b="0"/>
              <a:t>} ; </a:t>
            </a: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Array &lt;double&gt;</a:t>
            </a:r>
            <a:r>
              <a:rPr lang="en-US" altLang="zh-CN" b="0"/>
              <a:t> DouAry( 5 )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b="0"/>
              <a:t>Tfun(DouAry,3); </a:t>
            </a:r>
          </a:p>
        </p:txBody>
      </p:sp>
      <p:sp>
        <p:nvSpPr>
          <p:cNvPr id="625671" name="Rectangle 7"/>
          <p:cNvSpPr>
            <a:spLocks noChangeArrowheads="1"/>
          </p:cNvSpPr>
          <p:nvPr/>
        </p:nvSpPr>
        <p:spPr bwMode="auto">
          <a:xfrm>
            <a:off x="4114800" y="1468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建立对象</a:t>
            </a:r>
          </a:p>
        </p:txBody>
      </p:sp>
      <p:sp>
        <p:nvSpPr>
          <p:cNvPr id="625672" name="AutoShape 8"/>
          <p:cNvSpPr>
            <a:spLocks/>
          </p:cNvSpPr>
          <p:nvPr/>
        </p:nvSpPr>
        <p:spPr bwMode="auto">
          <a:xfrm>
            <a:off x="1524000" y="20320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21380"/>
              <a:gd name="adj5" fmla="val 186199"/>
              <a:gd name="adj6" fmla="val 1732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生成模板类</a:t>
            </a:r>
          </a:p>
        </p:txBody>
      </p:sp>
      <p:sp>
        <p:nvSpPr>
          <p:cNvPr id="6256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animBg="1" autoUpdateAnimBg="0"/>
      <p:bldP spid="625672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26691" name="Rectangle 3"/>
          <p:cNvSpPr>
            <a:spLocks noChangeArrowheads="1"/>
          </p:cNvSpPr>
          <p:nvPr/>
        </p:nvSpPr>
        <p:spPr bwMode="auto">
          <a:xfrm>
            <a:off x="4114800" y="1889125"/>
            <a:ext cx="4953000" cy="2047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just"/>
            <a:r>
              <a:rPr lang="en-US" altLang="zh-CN" sz="1600" b="0"/>
              <a:t>class  Array</a:t>
            </a:r>
          </a:p>
          <a:p>
            <a:pPr algn="just" eaLnBrk="0" hangingPunct="0"/>
            <a:r>
              <a:rPr lang="en-US" altLang="zh-CN" sz="1600" b="0"/>
              <a:t>{ public :</a:t>
            </a:r>
          </a:p>
          <a:p>
            <a:pPr algn="just" eaLnBrk="0" hangingPunct="0"/>
            <a:r>
              <a:rPr lang="en-US" altLang="zh-CN" sz="1600" b="0"/>
              <a:t>      Array ( int s ) ;      virtual ~ Array () ;</a:t>
            </a:r>
          </a:p>
          <a:p>
            <a:pPr algn="just" eaLnBrk="0" hangingPunct="0"/>
            <a:r>
              <a:rPr lang="en-US" altLang="zh-CN" sz="1600" b="0"/>
              <a:t>      virtual const double &amp; Entry( int index ) const ;</a:t>
            </a:r>
          </a:p>
          <a:p>
            <a:pPr algn="just" eaLnBrk="0" hangingPunct="0"/>
            <a:r>
              <a:rPr lang="en-US" altLang="zh-CN" sz="1600" b="0"/>
              <a:t>      virtual void Enter( int index, const double &amp; value ) ;</a:t>
            </a:r>
          </a:p>
          <a:p>
            <a:pPr algn="just" eaLnBrk="0" hangingPunct="0"/>
            <a:r>
              <a:rPr lang="en-US" altLang="zh-CN" sz="1600" b="0"/>
              <a:t>  private: </a:t>
            </a:r>
          </a:p>
          <a:p>
            <a:pPr algn="just" eaLnBrk="0" hangingPunct="0"/>
            <a:r>
              <a:rPr lang="en-US" altLang="zh-CN" sz="1600" b="0"/>
              <a:t>      int size ;      double * element ;</a:t>
            </a:r>
          </a:p>
          <a:p>
            <a:pPr eaLnBrk="0" hangingPunct="0"/>
            <a:r>
              <a:rPr lang="en-US" altLang="zh-CN" sz="1600" b="0"/>
              <a:t>} ; </a:t>
            </a: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6693" name="Rectangle 5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Array &lt;double&gt; </a:t>
            </a:r>
            <a:r>
              <a:rPr lang="en-US" altLang="zh-CN">
                <a:solidFill>
                  <a:srgbClr val="0000FF"/>
                </a:solidFill>
              </a:rPr>
              <a:t>DouAry( 5 )</a:t>
            </a:r>
            <a:r>
              <a:rPr lang="en-US" altLang="zh-CN" b="0"/>
              <a:t>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b="0"/>
              <a:t>Tfun(DouAry,3); </a:t>
            </a: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114800" y="4013200"/>
            <a:ext cx="389255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600" b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调用构造函数，实例化模板类，建立对象</a:t>
            </a:r>
            <a:r>
              <a:rPr lang="zh-CN" altLang="en-US" sz="1600" b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4114800" y="1468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建立对象</a:t>
            </a:r>
          </a:p>
        </p:txBody>
      </p:sp>
      <p:sp>
        <p:nvSpPr>
          <p:cNvPr id="62669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27715" name="Rectangle 3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Array &lt;double&gt; </a:t>
            </a:r>
            <a:r>
              <a:rPr lang="en-US" altLang="zh-CN">
                <a:solidFill>
                  <a:srgbClr val="0000FF"/>
                </a:solidFill>
              </a:rPr>
              <a:t>DouAry( 5 )</a:t>
            </a:r>
            <a:r>
              <a:rPr lang="en-US" altLang="zh-CN" b="0"/>
              <a:t>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b="0"/>
              <a:t>Tfun(DouAry,3); </a:t>
            </a:r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4114800" y="1889125"/>
            <a:ext cx="4953000" cy="2047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just"/>
            <a:r>
              <a:rPr lang="en-US" altLang="zh-CN" sz="1600" b="0"/>
              <a:t>class  Array</a:t>
            </a:r>
          </a:p>
          <a:p>
            <a:pPr algn="just" eaLnBrk="0" hangingPunct="0"/>
            <a:r>
              <a:rPr lang="en-US" altLang="zh-CN" sz="1600" b="0"/>
              <a:t>{ public :</a:t>
            </a:r>
          </a:p>
          <a:p>
            <a:pPr algn="just" eaLnBrk="0" hangingPunct="0"/>
            <a:r>
              <a:rPr lang="en-US" altLang="zh-CN" sz="1600" b="0"/>
              <a:t>      </a:t>
            </a:r>
            <a:r>
              <a:rPr lang="en-US" altLang="zh-CN" sz="1600">
                <a:solidFill>
                  <a:srgbClr val="0000FF"/>
                </a:solidFill>
              </a:rPr>
              <a:t>Array ( int s ) ;</a:t>
            </a:r>
            <a:r>
              <a:rPr lang="en-US" altLang="zh-CN" sz="1600" b="0"/>
              <a:t>      virtual ~ Array () ;</a:t>
            </a:r>
          </a:p>
          <a:p>
            <a:pPr algn="just" eaLnBrk="0" hangingPunct="0"/>
            <a:r>
              <a:rPr lang="en-US" altLang="zh-CN" sz="1600" b="0"/>
              <a:t>      virtual const double &amp; Entry( int index ) const ;</a:t>
            </a:r>
          </a:p>
          <a:p>
            <a:pPr algn="just" eaLnBrk="0" hangingPunct="0"/>
            <a:r>
              <a:rPr lang="en-US" altLang="zh-CN" sz="1600" b="0"/>
              <a:t>      virtual void Enter( int index, const double &amp; value ) ;</a:t>
            </a:r>
          </a:p>
          <a:p>
            <a:pPr algn="just" eaLnBrk="0" hangingPunct="0"/>
            <a:r>
              <a:rPr lang="en-US" altLang="zh-CN" sz="1600" b="0"/>
              <a:t>  private: </a:t>
            </a:r>
          </a:p>
          <a:p>
            <a:pPr algn="just" eaLnBrk="0" hangingPunct="0"/>
            <a:r>
              <a:rPr lang="en-US" altLang="zh-CN" sz="1600" b="0"/>
              <a:t>      int size ;      double * element ;</a:t>
            </a:r>
          </a:p>
          <a:p>
            <a:pPr eaLnBrk="0" hangingPunct="0"/>
            <a:r>
              <a:rPr lang="en-US" altLang="zh-CN" sz="1600" b="0"/>
              <a:t>} ; </a:t>
            </a:r>
          </a:p>
        </p:txBody>
      </p:sp>
      <p:sp>
        <p:nvSpPr>
          <p:cNvPr id="627719" name="Rectangle 7"/>
          <p:cNvSpPr>
            <a:spLocks noChangeArrowheads="1"/>
          </p:cNvSpPr>
          <p:nvPr/>
        </p:nvSpPr>
        <p:spPr bwMode="auto">
          <a:xfrm>
            <a:off x="4114800" y="4013200"/>
            <a:ext cx="389255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600" b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调用构造函数，实例化模板类，建立对象</a:t>
            </a:r>
            <a:r>
              <a:rPr lang="zh-CN" altLang="en-US" sz="1600" b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27720" name="Rectangle 8"/>
          <p:cNvSpPr>
            <a:spLocks noChangeArrowheads="1"/>
          </p:cNvSpPr>
          <p:nvPr/>
        </p:nvSpPr>
        <p:spPr bwMode="auto">
          <a:xfrm>
            <a:off x="4114800" y="1468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建立对象</a:t>
            </a:r>
          </a:p>
        </p:txBody>
      </p:sp>
      <p:sp>
        <p:nvSpPr>
          <p:cNvPr id="627721" name="AutoShape 9"/>
          <p:cNvSpPr>
            <a:spLocks/>
          </p:cNvSpPr>
          <p:nvPr/>
        </p:nvSpPr>
        <p:spPr bwMode="auto">
          <a:xfrm>
            <a:off x="1524000" y="29464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21380"/>
              <a:gd name="adj5" fmla="val 186199"/>
              <a:gd name="adj6" fmla="val 1732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/>
              <a:t>建立对象</a:t>
            </a:r>
          </a:p>
        </p:txBody>
      </p:sp>
      <p:sp>
        <p:nvSpPr>
          <p:cNvPr id="62772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2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8741" name="Rectangle 5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Array &lt;double&gt; DouAry( 5 )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 b="0"/>
              <a:t>Tfun(DouAry,3); </a:t>
            </a:r>
          </a:p>
        </p:txBody>
      </p:sp>
      <p:sp>
        <p:nvSpPr>
          <p:cNvPr id="628742" name="Rectangle 6"/>
          <p:cNvSpPr>
            <a:spLocks noChangeArrowheads="1"/>
          </p:cNvSpPr>
          <p:nvPr/>
        </p:nvSpPr>
        <p:spPr bwMode="auto">
          <a:xfrm>
            <a:off x="4114800" y="1889125"/>
            <a:ext cx="4953000" cy="2047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just"/>
            <a:r>
              <a:rPr lang="en-US" altLang="zh-CN" sz="1600" b="0"/>
              <a:t>class  Array</a:t>
            </a:r>
          </a:p>
          <a:p>
            <a:pPr algn="just" eaLnBrk="0" hangingPunct="0"/>
            <a:r>
              <a:rPr lang="en-US" altLang="zh-CN" sz="1600" b="0"/>
              <a:t>{ public :</a:t>
            </a:r>
          </a:p>
          <a:p>
            <a:pPr algn="just" eaLnBrk="0" hangingPunct="0"/>
            <a:r>
              <a:rPr lang="en-US" altLang="zh-CN" sz="1600" b="0"/>
              <a:t>      Array ( int s ) ;      virtual ~ Array () ;</a:t>
            </a:r>
          </a:p>
          <a:p>
            <a:pPr algn="just" eaLnBrk="0" hangingPunct="0"/>
            <a:r>
              <a:rPr lang="en-US" altLang="zh-CN" sz="1600" b="0"/>
              <a:t>      virtual const double &amp; Entry( int index ) const ;</a:t>
            </a:r>
          </a:p>
          <a:p>
            <a:pPr algn="just" eaLnBrk="0" hangingPunct="0"/>
            <a:r>
              <a:rPr lang="en-US" altLang="zh-CN" sz="1600" b="0"/>
              <a:t>      virtual void Enter( int index, const double &amp; value ) ;</a:t>
            </a:r>
          </a:p>
          <a:p>
            <a:pPr algn="just" eaLnBrk="0" hangingPunct="0"/>
            <a:r>
              <a:rPr lang="en-US" altLang="zh-CN" sz="1600" b="0"/>
              <a:t>  private: </a:t>
            </a:r>
          </a:p>
          <a:p>
            <a:pPr algn="just" eaLnBrk="0" hangingPunct="0"/>
            <a:r>
              <a:rPr lang="en-US" altLang="zh-CN" sz="1600" b="0"/>
              <a:t>      int size ;      double * element ;</a:t>
            </a:r>
          </a:p>
          <a:p>
            <a:pPr eaLnBrk="0" hangingPunct="0"/>
            <a:r>
              <a:rPr lang="en-US" altLang="zh-CN" sz="1600" b="0"/>
              <a:t>} ; </a:t>
            </a:r>
          </a:p>
        </p:txBody>
      </p:sp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4114800" y="4013200"/>
            <a:ext cx="389255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600" b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调用构造函数，实例化模板类，建立对象</a:t>
            </a:r>
            <a:r>
              <a:rPr lang="zh-CN" altLang="en-US" sz="1600" b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28744" name="Rectangle 8"/>
          <p:cNvSpPr>
            <a:spLocks noChangeArrowheads="1"/>
          </p:cNvSpPr>
          <p:nvPr/>
        </p:nvSpPr>
        <p:spPr bwMode="auto">
          <a:xfrm>
            <a:off x="4114800" y="1468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建立对象</a:t>
            </a:r>
          </a:p>
        </p:txBody>
      </p:sp>
      <p:sp>
        <p:nvSpPr>
          <p:cNvPr id="628745" name="Rectangle 9"/>
          <p:cNvSpPr>
            <a:spLocks noChangeArrowheads="1"/>
          </p:cNvSpPr>
          <p:nvPr/>
        </p:nvSpPr>
        <p:spPr bwMode="auto">
          <a:xfrm>
            <a:off x="4114800" y="4516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②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调用函数</a:t>
            </a:r>
          </a:p>
        </p:txBody>
      </p:sp>
      <p:sp>
        <p:nvSpPr>
          <p:cNvPr id="62874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5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29765" name="Rectangle 5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Array &lt;double&gt; DouAry( 5 )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Tfun</a:t>
            </a:r>
            <a:r>
              <a:rPr lang="en-US" altLang="zh-CN" b="0"/>
              <a:t>(DouAry,3); </a:t>
            </a:r>
          </a:p>
        </p:txBody>
      </p:sp>
      <p:sp>
        <p:nvSpPr>
          <p:cNvPr id="629766" name="Rectangle 6"/>
          <p:cNvSpPr>
            <a:spLocks noChangeArrowheads="1"/>
          </p:cNvSpPr>
          <p:nvPr/>
        </p:nvSpPr>
        <p:spPr bwMode="auto">
          <a:xfrm>
            <a:off x="4114800" y="1889125"/>
            <a:ext cx="4953000" cy="2047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just"/>
            <a:r>
              <a:rPr lang="en-US" altLang="zh-CN" sz="1600" b="0"/>
              <a:t>class  Array</a:t>
            </a:r>
          </a:p>
          <a:p>
            <a:pPr algn="just" eaLnBrk="0" hangingPunct="0"/>
            <a:r>
              <a:rPr lang="en-US" altLang="zh-CN" sz="1600" b="0"/>
              <a:t>{ public :</a:t>
            </a:r>
          </a:p>
          <a:p>
            <a:pPr algn="just" eaLnBrk="0" hangingPunct="0"/>
            <a:r>
              <a:rPr lang="en-US" altLang="zh-CN" sz="1600" b="0"/>
              <a:t>      Array ( int s ) ;      virtual ~ Array () ;</a:t>
            </a:r>
          </a:p>
          <a:p>
            <a:pPr algn="just" eaLnBrk="0" hangingPunct="0"/>
            <a:r>
              <a:rPr lang="en-US" altLang="zh-CN" sz="1600" b="0"/>
              <a:t>      virtual const double &amp; Entry( int index ) const ;</a:t>
            </a:r>
          </a:p>
          <a:p>
            <a:pPr algn="just" eaLnBrk="0" hangingPunct="0"/>
            <a:r>
              <a:rPr lang="en-US" altLang="zh-CN" sz="1600" b="0"/>
              <a:t>      virtual void Enter( int index, const double &amp; value ) ;</a:t>
            </a:r>
          </a:p>
          <a:p>
            <a:pPr algn="just" eaLnBrk="0" hangingPunct="0"/>
            <a:r>
              <a:rPr lang="en-US" altLang="zh-CN" sz="1600" b="0"/>
              <a:t>  private: </a:t>
            </a:r>
          </a:p>
          <a:p>
            <a:pPr algn="just" eaLnBrk="0" hangingPunct="0"/>
            <a:r>
              <a:rPr lang="en-US" altLang="zh-CN" sz="1600" b="0"/>
              <a:t>      int size ;      double * element ;</a:t>
            </a:r>
          </a:p>
          <a:p>
            <a:pPr eaLnBrk="0" hangingPunct="0"/>
            <a:r>
              <a:rPr lang="en-US" altLang="zh-CN" sz="1600" b="0"/>
              <a:t>} ; </a:t>
            </a:r>
          </a:p>
        </p:txBody>
      </p:sp>
      <p:sp>
        <p:nvSpPr>
          <p:cNvPr id="629767" name="Rectangle 7"/>
          <p:cNvSpPr>
            <a:spLocks noChangeArrowheads="1"/>
          </p:cNvSpPr>
          <p:nvPr/>
        </p:nvSpPr>
        <p:spPr bwMode="auto">
          <a:xfrm>
            <a:off x="4114800" y="4013200"/>
            <a:ext cx="389255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600" b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调用构造函数，实例化模板类，建立对象</a:t>
            </a:r>
            <a:r>
              <a:rPr lang="zh-CN" altLang="en-US" sz="1600" b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29768" name="Rectangle 8"/>
          <p:cNvSpPr>
            <a:spLocks noChangeArrowheads="1"/>
          </p:cNvSpPr>
          <p:nvPr/>
        </p:nvSpPr>
        <p:spPr bwMode="auto">
          <a:xfrm>
            <a:off x="4114800" y="1468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建立对象</a:t>
            </a:r>
          </a:p>
        </p:txBody>
      </p:sp>
      <p:sp>
        <p:nvSpPr>
          <p:cNvPr id="629769" name="Rectangle 9"/>
          <p:cNvSpPr>
            <a:spLocks noChangeArrowheads="1"/>
          </p:cNvSpPr>
          <p:nvPr/>
        </p:nvSpPr>
        <p:spPr bwMode="auto">
          <a:xfrm>
            <a:off x="4114800" y="4516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②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调用函数</a:t>
            </a:r>
          </a:p>
        </p:txBody>
      </p:sp>
      <p:sp>
        <p:nvSpPr>
          <p:cNvPr id="629770" name="Rectangle 10"/>
          <p:cNvSpPr>
            <a:spLocks noChangeArrowheads="1"/>
          </p:cNvSpPr>
          <p:nvPr/>
        </p:nvSpPr>
        <p:spPr bwMode="auto">
          <a:xfrm>
            <a:off x="4114800" y="4927600"/>
            <a:ext cx="4062413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b="0"/>
              <a:t>virtual const double &amp; Entry( int index ) const ;</a:t>
            </a:r>
          </a:p>
        </p:txBody>
      </p:sp>
      <p:sp useBgFill="1">
        <p:nvSpPr>
          <p:cNvPr id="629771" name="Rectangle 11"/>
          <p:cNvSpPr>
            <a:spLocks noChangeArrowheads="1"/>
          </p:cNvSpPr>
          <p:nvPr/>
        </p:nvSpPr>
        <p:spPr bwMode="auto">
          <a:xfrm>
            <a:off x="838200" y="2166938"/>
            <a:ext cx="4572000" cy="77946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void  Tfun( const Array &lt;T&gt; &amp; x , int index )</a:t>
            </a: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   { cout &lt;&lt; x.Entry( index ) &lt;&lt; endl ; }</a:t>
            </a:r>
          </a:p>
        </p:txBody>
      </p:sp>
      <p:sp>
        <p:nvSpPr>
          <p:cNvPr id="629772" name="AutoShape 12"/>
          <p:cNvSpPr>
            <a:spLocks/>
          </p:cNvSpPr>
          <p:nvPr/>
        </p:nvSpPr>
        <p:spPr bwMode="auto">
          <a:xfrm>
            <a:off x="1524000" y="4013200"/>
            <a:ext cx="1371600" cy="838200"/>
          </a:xfrm>
          <a:prstGeom prst="borderCallout2">
            <a:avLst>
              <a:gd name="adj1" fmla="val 13634"/>
              <a:gd name="adj2" fmla="val 105556"/>
              <a:gd name="adj3" fmla="val 13634"/>
              <a:gd name="adj4" fmla="val 123958"/>
              <a:gd name="adj5" fmla="val 117236"/>
              <a:gd name="adj6" fmla="val 18287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实例化为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/>
              <a:t>模板函数</a:t>
            </a:r>
          </a:p>
        </p:txBody>
      </p:sp>
      <p:sp>
        <p:nvSpPr>
          <p:cNvPr id="62977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0" grpId="0" animBg="1" autoUpdateAnimBg="0"/>
      <p:bldP spid="629771" grpId="0" animBg="1" autoUpdateAnimBg="0"/>
      <p:bldP spid="62977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822325" y="1651000"/>
            <a:ext cx="45878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/>
              <a:t>template &lt; typename T &gt;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void  Tfun( const Array &lt;T&gt; &amp; x , int index )</a:t>
            </a:r>
          </a:p>
          <a:p>
            <a:pPr>
              <a:lnSpc>
                <a:spcPct val="150000"/>
              </a:lnSpc>
            </a:pPr>
            <a:r>
              <a:rPr lang="en-US" altLang="zh-CN" b="0"/>
              <a:t>   { cout &lt;&lt; x.Entry( index ) &lt;&lt; endl ; } 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822325" y="685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一个用 </a:t>
            </a:r>
            <a:r>
              <a:rPr lang="en-US" altLang="zh-CN" sz="2000" i="1">
                <a:solidFill>
                  <a:srgbClr val="008000"/>
                </a:solidFill>
              </a:rPr>
              <a:t>Array&lt;T&gt; </a:t>
            </a:r>
            <a:r>
              <a:rPr lang="zh-CN" altLang="en-US" sz="2000" i="1">
                <a:solidFill>
                  <a:srgbClr val="008000"/>
                </a:solidFill>
              </a:rPr>
              <a:t>作参数的函数模板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30788" name="Rectangle 4"/>
          <p:cNvSpPr>
            <a:spLocks noChangeArrowheads="1"/>
          </p:cNvSpPr>
          <p:nvPr/>
        </p:nvSpPr>
        <p:spPr bwMode="auto">
          <a:xfrm>
            <a:off x="822325" y="3387725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调用函数模板</a:t>
            </a:r>
            <a:r>
              <a:rPr lang="zh-CN" altLang="en-US" sz="2000" b="0" i="1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822325" y="4089400"/>
            <a:ext cx="329247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b="0"/>
              <a:t>Array &lt;double&gt; DouAry( 5 ) ;</a:t>
            </a:r>
          </a:p>
          <a:p>
            <a:pPr algn="just" eaLnBrk="0" hangingPunct="0">
              <a:lnSpc>
                <a:spcPct val="140000"/>
              </a:lnSpc>
            </a:pPr>
            <a:r>
              <a:rPr lang="en-US" altLang="zh-CN" b="0"/>
              <a:t>…</a:t>
            </a:r>
          </a:p>
          <a:p>
            <a:pPr eaLnBrk="0" hangingPunct="0">
              <a:lnSpc>
                <a:spcPct val="140000"/>
              </a:lnSpc>
            </a:pPr>
            <a:r>
              <a:rPr lang="en-US" altLang="zh-CN">
                <a:solidFill>
                  <a:srgbClr val="0000FF"/>
                </a:solidFill>
              </a:rPr>
              <a:t>Tfun(DouAry,3)</a:t>
            </a:r>
            <a:r>
              <a:rPr lang="en-US" altLang="zh-CN" b="0"/>
              <a:t>; </a:t>
            </a:r>
          </a:p>
        </p:txBody>
      </p:sp>
      <p:sp>
        <p:nvSpPr>
          <p:cNvPr id="630790" name="Rectangle 6"/>
          <p:cNvSpPr>
            <a:spLocks noChangeArrowheads="1"/>
          </p:cNvSpPr>
          <p:nvPr/>
        </p:nvSpPr>
        <p:spPr bwMode="auto">
          <a:xfrm>
            <a:off x="4114800" y="1889125"/>
            <a:ext cx="4953000" cy="20478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just"/>
            <a:r>
              <a:rPr lang="en-US" altLang="zh-CN" sz="1600" b="0"/>
              <a:t>class  Array</a:t>
            </a:r>
          </a:p>
          <a:p>
            <a:pPr algn="just" eaLnBrk="0" hangingPunct="0"/>
            <a:r>
              <a:rPr lang="en-US" altLang="zh-CN" sz="1600" b="0"/>
              <a:t>{ public :</a:t>
            </a:r>
          </a:p>
          <a:p>
            <a:pPr algn="just" eaLnBrk="0" hangingPunct="0"/>
            <a:r>
              <a:rPr lang="en-US" altLang="zh-CN" sz="1600" b="0"/>
              <a:t>      Array ( int s ) ;      virtual ~ Array () ;</a:t>
            </a:r>
          </a:p>
          <a:p>
            <a:pPr algn="just" eaLnBrk="0" hangingPunct="0"/>
            <a:r>
              <a:rPr lang="en-US" altLang="zh-CN" sz="1600" b="0"/>
              <a:t>      virtual const double &amp; Entry( int index ) const ;</a:t>
            </a:r>
          </a:p>
          <a:p>
            <a:pPr algn="just" eaLnBrk="0" hangingPunct="0"/>
            <a:r>
              <a:rPr lang="en-US" altLang="zh-CN" sz="1600" b="0"/>
              <a:t>      virtual void Enter( int index, const double &amp; value ) ;</a:t>
            </a:r>
          </a:p>
          <a:p>
            <a:pPr algn="just" eaLnBrk="0" hangingPunct="0"/>
            <a:r>
              <a:rPr lang="en-US" altLang="zh-CN" sz="1600" b="0"/>
              <a:t>  private: </a:t>
            </a:r>
          </a:p>
          <a:p>
            <a:pPr algn="just" eaLnBrk="0" hangingPunct="0"/>
            <a:r>
              <a:rPr lang="en-US" altLang="zh-CN" sz="1600" b="0"/>
              <a:t>      int size ;      double * element ;</a:t>
            </a:r>
          </a:p>
          <a:p>
            <a:pPr eaLnBrk="0" hangingPunct="0"/>
            <a:r>
              <a:rPr lang="en-US" altLang="zh-CN" sz="1600" b="0"/>
              <a:t>} ; </a:t>
            </a:r>
          </a:p>
        </p:txBody>
      </p:sp>
      <p:sp>
        <p:nvSpPr>
          <p:cNvPr id="630791" name="Rectangle 7"/>
          <p:cNvSpPr>
            <a:spLocks noChangeArrowheads="1"/>
          </p:cNvSpPr>
          <p:nvPr/>
        </p:nvSpPr>
        <p:spPr bwMode="auto">
          <a:xfrm>
            <a:off x="4114800" y="4013200"/>
            <a:ext cx="389255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1600" b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调用构造函数，实例化模板类，建立对象</a:t>
            </a:r>
            <a:r>
              <a:rPr lang="zh-CN" altLang="en-US" sz="1600" b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4114800" y="1468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①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建立对象</a:t>
            </a:r>
          </a:p>
        </p:txBody>
      </p:sp>
      <p:sp>
        <p:nvSpPr>
          <p:cNvPr id="630793" name="Rectangle 9"/>
          <p:cNvSpPr>
            <a:spLocks noChangeArrowheads="1"/>
          </p:cNvSpPr>
          <p:nvPr/>
        </p:nvSpPr>
        <p:spPr bwMode="auto">
          <a:xfrm>
            <a:off x="4114800" y="4516438"/>
            <a:ext cx="1250950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② </a:t>
            </a:r>
            <a:r>
              <a:rPr lang="zh-CN" altLang="en-US" sz="1600" i="1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调用函数</a:t>
            </a:r>
          </a:p>
        </p:txBody>
      </p:sp>
      <p:sp>
        <p:nvSpPr>
          <p:cNvPr id="630794" name="Rectangle 10"/>
          <p:cNvSpPr>
            <a:spLocks noChangeArrowheads="1"/>
          </p:cNvSpPr>
          <p:nvPr/>
        </p:nvSpPr>
        <p:spPr bwMode="auto">
          <a:xfrm>
            <a:off x="4114800" y="4927600"/>
            <a:ext cx="4318000" cy="3365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2700000">
              <a:srgbClr val="CCFFCC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rgbClr val="0000FF"/>
                </a:solidFill>
              </a:rPr>
              <a:t>virtual const double &amp; Entry( int index ) const ;</a:t>
            </a:r>
          </a:p>
        </p:txBody>
      </p:sp>
      <p:sp>
        <p:nvSpPr>
          <p:cNvPr id="630795" name="AutoShape 11"/>
          <p:cNvSpPr>
            <a:spLocks/>
          </p:cNvSpPr>
          <p:nvPr/>
        </p:nvSpPr>
        <p:spPr bwMode="auto">
          <a:xfrm>
            <a:off x="1524000" y="4013200"/>
            <a:ext cx="1371600" cy="838200"/>
          </a:xfrm>
          <a:prstGeom prst="borderCallout2">
            <a:avLst>
              <a:gd name="adj1" fmla="val 13634"/>
              <a:gd name="adj2" fmla="val 105556"/>
              <a:gd name="adj3" fmla="val 13634"/>
              <a:gd name="adj4" fmla="val 123958"/>
              <a:gd name="adj5" fmla="val 117236"/>
              <a:gd name="adj6" fmla="val 18287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调用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/>
              <a:t>模板函数</a:t>
            </a:r>
          </a:p>
        </p:txBody>
      </p:sp>
      <p:sp>
        <p:nvSpPr>
          <p:cNvPr id="63079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10.3.2  </a:t>
            </a:r>
            <a:r>
              <a:rPr lang="zh-CN" altLang="en-US">
                <a:latin typeface="宋体" pitchFamily="2" charset="-122"/>
              </a:rPr>
              <a:t>类模板作函数参数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5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762000" y="990600"/>
            <a:ext cx="424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10.3.3  </a:t>
            </a:r>
            <a:r>
              <a:rPr lang="zh-CN" altLang="en-US" sz="2400">
                <a:solidFill>
                  <a:srgbClr val="CC3300"/>
                </a:solidFill>
                <a:latin typeface="宋体" pitchFamily="2" charset="-122"/>
              </a:rPr>
              <a:t>在类层次中的类模板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10.3.3  </a:t>
            </a:r>
            <a:r>
              <a:rPr lang="zh-CN" altLang="en-US">
                <a:latin typeface="宋体" pitchFamily="2" charset="-122"/>
              </a:rPr>
              <a:t>在类层次中的类模板</a:t>
            </a:r>
            <a:endParaRPr lang="zh-CN" altLang="en-US"/>
          </a:p>
        </p:txBody>
      </p:sp>
      <p:sp>
        <p:nvSpPr>
          <p:cNvPr id="631814" name="Text Box 6"/>
          <p:cNvSpPr txBox="1">
            <a:spLocks noChangeArrowheads="1"/>
          </p:cNvSpPr>
          <p:nvPr/>
        </p:nvSpPr>
        <p:spPr bwMode="auto">
          <a:xfrm>
            <a:off x="323850" y="1700213"/>
            <a:ext cx="81375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  </a:t>
            </a:r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一个类模板在类层次结构中既可以是基类也可以是派生类：</a:t>
            </a:r>
          </a:p>
          <a:p>
            <a:pPr lvl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类模板可以从类模板，或从普通类（非模板类）派生；</a:t>
            </a:r>
          </a:p>
          <a:p>
            <a:pPr lvl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模板类可以从类模板派生。</a:t>
            </a:r>
          </a:p>
          <a:p>
            <a:pPr lvl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当一个类模板从普通类派生时，意味着派生类增加了类属参数；</a:t>
            </a:r>
          </a:p>
          <a:p>
            <a:pPr lvl="1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当一个模板类从类模板派生时，意味着派生类继承基类时提供了实例化的类型参数。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autoUpdateAnimBg="0"/>
      <p:bldP spid="63181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609600" y="1089025"/>
            <a:ext cx="4572000" cy="25685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accent2"/>
                </a:solidFill>
              </a:rPr>
              <a:t>template&lt; typename T &gt;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chemeClr val="accent2"/>
                </a:solidFill>
              </a:rPr>
              <a:t>class  Array</a:t>
            </a:r>
          </a:p>
          <a:p>
            <a:pPr>
              <a:lnSpc>
                <a:spcPct val="90000"/>
              </a:lnSpc>
            </a:pPr>
            <a:r>
              <a:rPr lang="en-US" altLang="zh-CN" b="0"/>
              <a:t>{ public :</a:t>
            </a:r>
          </a:p>
          <a:p>
            <a:pPr>
              <a:lnSpc>
                <a:spcPct val="90000"/>
              </a:lnSpc>
            </a:pPr>
            <a:r>
              <a:rPr lang="en-US" altLang="zh-CN" b="0"/>
              <a:t>    Array ( int s ) ;    virtual ~ Array () ;</a:t>
            </a:r>
          </a:p>
          <a:p>
            <a:pPr>
              <a:lnSpc>
                <a:spcPct val="90000"/>
              </a:lnSpc>
            </a:pPr>
            <a:r>
              <a:rPr lang="en-US" altLang="zh-CN" b="0"/>
              <a:t>    virtual const T&amp; Entry( int index ) const ;</a:t>
            </a:r>
          </a:p>
          <a:p>
            <a:pPr>
              <a:lnSpc>
                <a:spcPct val="90000"/>
              </a:lnSpc>
            </a:pPr>
            <a:r>
              <a:rPr lang="en-US" altLang="zh-CN" b="0"/>
              <a:t>    virtual void Enter( int index, const T &amp; value ) ;</a:t>
            </a:r>
          </a:p>
          <a:p>
            <a:pPr>
              <a:lnSpc>
                <a:spcPct val="90000"/>
              </a:lnSpc>
            </a:pPr>
            <a:r>
              <a:rPr lang="en-US" altLang="zh-CN" b="0"/>
              <a:t>  protected : </a:t>
            </a:r>
          </a:p>
          <a:p>
            <a:pPr>
              <a:lnSpc>
                <a:spcPct val="90000"/>
              </a:lnSpc>
            </a:pPr>
            <a:r>
              <a:rPr lang="en-US" altLang="zh-CN" b="0"/>
              <a:t>    int size ;    T * element ;</a:t>
            </a:r>
          </a:p>
          <a:p>
            <a:pPr>
              <a:lnSpc>
                <a:spcPct val="90000"/>
              </a:lnSpc>
            </a:pPr>
            <a:r>
              <a:rPr lang="en-US" altLang="zh-CN" b="0"/>
              <a:t>} ;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3505200" y="3557588"/>
            <a:ext cx="5086350" cy="24622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prstShdw prst="shdw17" dist="53882" dir="13500000">
              <a:srgbClr val="CCFFCC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</a:rPr>
              <a:t>template &lt; typename T &gt;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0000CC"/>
                </a:solidFill>
              </a:rPr>
              <a:t>class BoundArray</a:t>
            </a:r>
            <a:r>
              <a:rPr lang="en-US" altLang="zh-CN" b="0"/>
              <a:t> </a:t>
            </a:r>
            <a:r>
              <a:rPr lang="en-US" altLang="zh-CN">
                <a:solidFill>
                  <a:schemeClr val="accent2"/>
                </a:solidFill>
              </a:rPr>
              <a:t>: public Array &lt; T &gt;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b="0"/>
              <a:t>{ public :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b="0"/>
              <a:t>      BoundArray ( int low = 0, int height = 1 ) 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b="0"/>
              <a:t>      virtual  const T&amp; Entry ( int  index ) const 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b="0"/>
              <a:t>      virtual  void Enter ( int  index , const T&amp; value ) 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b="0"/>
              <a:t>    private: int  min ;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b="0"/>
              <a:t>} ; </a:t>
            </a:r>
          </a:p>
        </p:txBody>
      </p:sp>
      <p:sp>
        <p:nvSpPr>
          <p:cNvPr id="632836" name="Rectangle 4"/>
          <p:cNvSpPr>
            <a:spLocks noChangeArrowheads="1"/>
          </p:cNvSpPr>
          <p:nvPr/>
        </p:nvSpPr>
        <p:spPr bwMode="auto">
          <a:xfrm>
            <a:off x="609600" y="441325"/>
            <a:ext cx="680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从类模板</a:t>
            </a:r>
            <a:r>
              <a:rPr lang="en-US" altLang="zh-CN" sz="2000" i="1">
                <a:solidFill>
                  <a:srgbClr val="008000"/>
                </a:solidFill>
              </a:rPr>
              <a:t>Array&lt;T&gt;</a:t>
            </a:r>
            <a:r>
              <a:rPr lang="zh-CN" altLang="en-US" sz="2000" i="1">
                <a:solidFill>
                  <a:srgbClr val="008000"/>
                </a:solidFill>
              </a:rPr>
              <a:t>派生一个安全数组类模板</a:t>
            </a:r>
            <a:r>
              <a:rPr lang="en-US" altLang="zh-CN" sz="2000" i="1">
                <a:solidFill>
                  <a:srgbClr val="008000"/>
                </a:solidFill>
              </a:rPr>
              <a:t>BoundArray&lt;T&gt;</a:t>
            </a:r>
          </a:p>
        </p:txBody>
      </p:sp>
      <p:sp>
        <p:nvSpPr>
          <p:cNvPr id="63283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10.3.3  </a:t>
            </a:r>
            <a:r>
              <a:rPr lang="zh-CN" altLang="en-US">
                <a:latin typeface="宋体" pitchFamily="2" charset="-122"/>
              </a:rPr>
              <a:t>在类层次中的类模板</a:t>
            </a:r>
          </a:p>
        </p:txBody>
      </p:sp>
      <p:sp>
        <p:nvSpPr>
          <p:cNvPr id="6" name="AutoShape 8"/>
          <p:cNvSpPr>
            <a:spLocks/>
          </p:cNvSpPr>
          <p:nvPr/>
        </p:nvSpPr>
        <p:spPr bwMode="auto">
          <a:xfrm>
            <a:off x="6228184" y="1412776"/>
            <a:ext cx="1944216" cy="792088"/>
          </a:xfrm>
          <a:prstGeom prst="borderCallout2">
            <a:avLst>
              <a:gd name="adj1" fmla="val 100214"/>
              <a:gd name="adj2" fmla="val 51939"/>
              <a:gd name="adj3" fmla="val 103677"/>
              <a:gd name="adj4" fmla="val 51919"/>
              <a:gd name="adj5" fmla="val 297799"/>
              <a:gd name="adj6" fmla="val 306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dirty="0"/>
              <a:t>公有继承</a:t>
            </a:r>
            <a:endParaRPr lang="en-US" altLang="zh-CN" dirty="0"/>
          </a:p>
          <a:p>
            <a:pPr algn="ctr" eaLnBrk="0" hangingPunct="0">
              <a:spcBef>
                <a:spcPct val="50000"/>
              </a:spcBef>
            </a:pPr>
            <a:r>
              <a:rPr lang="zh-CN" altLang="en-US" dirty="0"/>
              <a:t>类模板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4" grpId="0" animBg="1" autoUpdateAnimBg="0"/>
      <p:bldP spid="632835" grpId="0" animBg="1" autoUpdateAnimBg="0"/>
      <p:bldP spid="632836" grpId="0" autoUpdateAnimBg="0"/>
      <p:bldP spid="6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609600" y="1089025"/>
            <a:ext cx="5330825" cy="2838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r>
              <a:rPr lang="en-US" altLang="zh-CN" dirty="0"/>
              <a:t>#include&lt;</a:t>
            </a:r>
            <a:r>
              <a:rPr lang="en-US" altLang="zh-CN" dirty="0" err="1"/>
              <a:t>iostream</a:t>
            </a:r>
            <a:r>
              <a:rPr lang="en-US" altLang="zh-CN" dirty="0"/>
              <a:t>&gt;</a:t>
            </a:r>
          </a:p>
          <a:p>
            <a:r>
              <a:rPr lang="en-US" altLang="zh-CN" dirty="0"/>
              <a:t>using namespace std ;</a:t>
            </a:r>
          </a:p>
          <a:p>
            <a:r>
              <a:rPr lang="en-US" altLang="zh-CN" dirty="0"/>
              <a:t>template&lt; </a:t>
            </a:r>
            <a:r>
              <a:rPr lang="en-US" altLang="zh-CN" dirty="0" err="1"/>
              <a:t>typename</a:t>
            </a:r>
            <a:r>
              <a:rPr lang="en-US" altLang="zh-CN" dirty="0"/>
              <a:t> T &gt;	//</a:t>
            </a:r>
            <a:r>
              <a:rPr lang="zh-CN" altLang="en-US" dirty="0"/>
              <a:t>定义类模板</a:t>
            </a:r>
          </a:p>
          <a:p>
            <a:r>
              <a:rPr lang="en-US" altLang="zh-CN" dirty="0"/>
              <a:t>class  A</a:t>
            </a:r>
          </a:p>
          <a:p>
            <a:r>
              <a:rPr lang="en-US" altLang="zh-CN" dirty="0"/>
              <a:t>{ public :</a:t>
            </a:r>
          </a:p>
          <a:p>
            <a:r>
              <a:rPr lang="en-US" altLang="zh-CN" dirty="0"/>
              <a:t>       A( T x ) { t = x ; }</a:t>
            </a:r>
          </a:p>
          <a:p>
            <a:r>
              <a:rPr lang="en-US" altLang="zh-CN" dirty="0"/>
              <a:t>       void out() { </a:t>
            </a:r>
            <a:r>
              <a:rPr lang="en-US" altLang="zh-CN" dirty="0" err="1"/>
              <a:t>cout</a:t>
            </a:r>
            <a:r>
              <a:rPr lang="en-US" altLang="zh-CN" dirty="0"/>
              <a:t> &lt;&lt; t &lt;&lt; </a:t>
            </a:r>
            <a:r>
              <a:rPr lang="en-US" altLang="zh-CN" dirty="0" err="1"/>
              <a:t>endl</a:t>
            </a:r>
            <a:r>
              <a:rPr lang="en-US" altLang="zh-CN" dirty="0"/>
              <a:t> ; }</a:t>
            </a:r>
          </a:p>
          <a:p>
            <a:r>
              <a:rPr lang="en-US" altLang="zh-CN" dirty="0"/>
              <a:t>  protected : </a:t>
            </a:r>
          </a:p>
          <a:p>
            <a:r>
              <a:rPr lang="en-US" altLang="zh-CN" dirty="0"/>
              <a:t>      T </a:t>
            </a:r>
            <a:r>
              <a:rPr lang="en-US" altLang="zh-CN" dirty="0" err="1"/>
              <a:t>t</a:t>
            </a:r>
            <a:r>
              <a:rPr lang="en-US" altLang="zh-CN" dirty="0"/>
              <a:t> ;</a:t>
            </a:r>
          </a:p>
          <a:p>
            <a:r>
              <a:rPr lang="en-US" altLang="zh-CN" dirty="0"/>
              <a:t>} ;</a:t>
            </a:r>
          </a:p>
        </p:txBody>
      </p:sp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609600" y="441325"/>
            <a:ext cx="280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i="1">
                <a:solidFill>
                  <a:srgbClr val="008000"/>
                </a:solidFill>
              </a:rPr>
              <a:t>从类模板</a:t>
            </a:r>
            <a:r>
              <a:rPr lang="en-US" altLang="zh-CN" sz="2000" i="1">
                <a:solidFill>
                  <a:srgbClr val="008000"/>
                </a:solidFill>
              </a:rPr>
              <a:t>A</a:t>
            </a:r>
            <a:r>
              <a:rPr lang="zh-CN" altLang="en-US" sz="2000" i="1">
                <a:solidFill>
                  <a:srgbClr val="008000"/>
                </a:solidFill>
              </a:rPr>
              <a:t>派生普通类</a:t>
            </a:r>
            <a:r>
              <a:rPr lang="en-US" altLang="zh-CN" sz="2000" i="1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6563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112713"/>
          </a:xfrm>
          <a:prstGeom prst="rect">
            <a:avLst/>
          </a:prstGeom>
        </p:spPr>
        <p:txBody>
          <a:bodyPr/>
          <a:lstStyle/>
          <a:p>
            <a:r>
              <a:rPr lang="en-US" altLang="zh-CN" sz="900">
                <a:latin typeface="宋体" pitchFamily="2" charset="-122"/>
              </a:rPr>
              <a:t>10.3.3  </a:t>
            </a:r>
            <a:r>
              <a:rPr lang="zh-CN" altLang="en-US" sz="900">
                <a:latin typeface="宋体" pitchFamily="2" charset="-122"/>
              </a:rPr>
              <a:t>在类层次中的类模板</a:t>
            </a:r>
          </a:p>
        </p:txBody>
      </p:sp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611188" y="4076700"/>
            <a:ext cx="5473700" cy="2014538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CN"/>
              <a:t>class B: public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A&lt;int&gt;</a:t>
            </a:r>
            <a:r>
              <a:rPr lang="en-US" altLang="zh-CN"/>
              <a:t>	//</a:t>
            </a:r>
            <a:r>
              <a:rPr lang="zh-CN" altLang="en-US"/>
              <a:t>派生一般类</a:t>
            </a:r>
          </a:p>
          <a:p>
            <a:r>
              <a:rPr lang="en-US" altLang="zh-CN"/>
              <a:t>{ public :</a:t>
            </a:r>
          </a:p>
          <a:p>
            <a:r>
              <a:rPr lang="en-US" altLang="zh-CN"/>
              <a:t>       B ( int a,  double x ) :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&lt;int&gt;</a:t>
            </a:r>
            <a:r>
              <a:rPr lang="en-US" altLang="zh-CN"/>
              <a:t> ( a ) { y = x ; }</a:t>
            </a:r>
          </a:p>
          <a:p>
            <a:r>
              <a:rPr lang="en-US" altLang="zh-CN"/>
              <a:t>       void out() { </a:t>
            </a:r>
            <a:r>
              <a:rPr lang="en-US" altLang="zh-CN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&lt;int&gt;</a:t>
            </a:r>
            <a:r>
              <a:rPr lang="en-US" altLang="zh-CN"/>
              <a:t> :: out() ;  cout &lt;&lt; y &lt;&lt; endl ; }</a:t>
            </a:r>
          </a:p>
          <a:p>
            <a:r>
              <a:rPr lang="en-US" altLang="zh-CN"/>
              <a:t>  protected :</a:t>
            </a:r>
          </a:p>
          <a:p>
            <a:r>
              <a:rPr lang="en-US" altLang="zh-CN"/>
              <a:t>      double y ;</a:t>
            </a:r>
          </a:p>
          <a:p>
            <a:r>
              <a:rPr lang="en-US" altLang="zh-CN"/>
              <a:t>};</a:t>
            </a:r>
          </a:p>
        </p:txBody>
      </p:sp>
      <p:sp>
        <p:nvSpPr>
          <p:cNvPr id="656391" name="Rectangle 7"/>
          <p:cNvSpPr>
            <a:spLocks noChangeArrowheads="1"/>
          </p:cNvSpPr>
          <p:nvPr/>
        </p:nvSpPr>
        <p:spPr bwMode="auto">
          <a:xfrm>
            <a:off x="6300788" y="2708275"/>
            <a:ext cx="2592387" cy="173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altLang="zh-CN" dirty="0" err="1"/>
              <a:t>int</a:t>
            </a:r>
            <a:r>
              <a:rPr lang="en-US" altLang="zh-CN" dirty="0"/>
              <a:t> main()</a:t>
            </a:r>
          </a:p>
          <a:p>
            <a:r>
              <a:rPr lang="en-US" altLang="zh-CN" dirty="0"/>
              <a:t>{ A &lt;</a:t>
            </a:r>
            <a:r>
              <a:rPr lang="en-US" altLang="zh-CN" dirty="0" err="1"/>
              <a:t>int</a:t>
            </a:r>
            <a:r>
              <a:rPr lang="en-US" altLang="zh-CN" dirty="0"/>
              <a:t>&gt;  a( 123 ) ;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a.out</a:t>
            </a:r>
            <a:r>
              <a:rPr lang="en-US" altLang="zh-CN" dirty="0"/>
              <a:t>() ;</a:t>
            </a:r>
          </a:p>
          <a:p>
            <a:r>
              <a:rPr lang="en-US" altLang="zh-CN" dirty="0"/>
              <a:t>   B </a:t>
            </a:r>
            <a:r>
              <a:rPr lang="en-US" altLang="zh-CN" dirty="0" err="1"/>
              <a:t>b</a:t>
            </a:r>
            <a:r>
              <a:rPr lang="en-US" altLang="zh-CN" dirty="0"/>
              <a:t> ( 789, 5.16 ) ;</a:t>
            </a:r>
          </a:p>
          <a:p>
            <a:r>
              <a:rPr lang="en-US" altLang="zh-CN" dirty="0"/>
              <a:t>   </a:t>
            </a:r>
            <a:r>
              <a:rPr lang="en-US" altLang="zh-CN" dirty="0" err="1"/>
              <a:t>b.out</a:t>
            </a:r>
            <a:r>
              <a:rPr lang="en-US" altLang="zh-CN" dirty="0"/>
              <a:t>() ;</a:t>
            </a:r>
          </a:p>
          <a:p>
            <a:r>
              <a:rPr lang="en-US" altLang="zh-CN" dirty="0"/>
              <a:t>}</a:t>
            </a:r>
          </a:p>
        </p:txBody>
      </p:sp>
      <p:sp>
        <p:nvSpPr>
          <p:cNvPr id="656392" name="AutoShape 8"/>
          <p:cNvSpPr>
            <a:spLocks/>
          </p:cNvSpPr>
          <p:nvPr/>
        </p:nvSpPr>
        <p:spPr bwMode="auto">
          <a:xfrm>
            <a:off x="5580112" y="1700808"/>
            <a:ext cx="2005012" cy="838200"/>
          </a:xfrm>
          <a:prstGeom prst="borderCallout2">
            <a:avLst>
              <a:gd name="adj1" fmla="val 36145"/>
              <a:gd name="adj2" fmla="val -2353"/>
              <a:gd name="adj3" fmla="val 39608"/>
              <a:gd name="adj4" fmla="val -24815"/>
              <a:gd name="adj5" fmla="val 290149"/>
              <a:gd name="adj6" fmla="val -1393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实例化基类的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/>
              <a:t>抽象类型参数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6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5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65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5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86" grpId="0" animBg="1" autoUpdateAnimBg="0"/>
      <p:bldP spid="656388" grpId="0" autoUpdateAnimBg="0"/>
      <p:bldP spid="656390" grpId="0" animBg="1"/>
      <p:bldP spid="656391" grpId="0" animBg="1"/>
      <p:bldP spid="656392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1295400" y="2133600"/>
            <a:ext cx="701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在类模板中可以声明各种友元关系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一个函数或函数模板可以类是或类模板的友元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一个类或类模板可以是类或类模板的友元类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声明这种模板之间的友元关系符号比较烦琐</a:t>
            </a:r>
          </a:p>
          <a:p>
            <a:pPr lvl="1"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n-US" altLang="zh-CN" sz="2000">
              <a:latin typeface="宋体" pitchFamily="2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369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3962400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10.3.4  </a:t>
            </a:r>
            <a:r>
              <a:rPr lang="zh-CN" altLang="en-US" sz="2400" b="1">
                <a:solidFill>
                  <a:srgbClr val="CC3300"/>
                </a:solidFill>
                <a:latin typeface="宋体" pitchFamily="2" charset="-122"/>
              </a:rPr>
              <a:t>类模板与友元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0" grpId="0" autoUpdateAnimBg="0"/>
      <p:bldP spid="636932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457200" y="1435100"/>
            <a:ext cx="8458200" cy="19177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&lt;typename T&gt; class X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{ //……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friend void f1();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函数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f1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成为类模板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X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实例化的每个模板类的友元函数</a:t>
            </a:r>
          </a:p>
        </p:txBody>
      </p:sp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457200" y="3716338"/>
            <a:ext cx="8458200" cy="228282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&lt;typename T&gt; class X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{ //……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template &lt;typename T&gt;</a:t>
            </a:r>
            <a:r>
              <a:rPr lang="en-US" altLang="zh-CN"/>
              <a:t>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friend void f2( X&lt;T&gt; &amp;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对特定类型（如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），使模板函数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f2(X&lt;double&gt;&amp;)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成为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X&lt;double&gt;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的友元</a:t>
            </a:r>
          </a:p>
        </p:txBody>
      </p:sp>
      <p:sp>
        <p:nvSpPr>
          <p:cNvPr id="63795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3962400" cy="533400"/>
          </a:xfrm>
          <a:prstGeom prst="rect">
            <a:avLst/>
          </a:prstGeom>
          <a:noFill/>
          <a:ln/>
        </p:spPr>
        <p:txBody>
          <a:bodyPr/>
          <a:lstStyle/>
          <a:p>
            <a:pPr algn="l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10.3.4  </a:t>
            </a:r>
            <a:r>
              <a:rPr lang="zh-CN" altLang="en-US" sz="2400" b="1">
                <a:solidFill>
                  <a:srgbClr val="CC3300"/>
                </a:solidFill>
                <a:latin typeface="宋体" pitchFamily="2" charset="-122"/>
              </a:rPr>
              <a:t>类模板与友元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animBg="1" autoUpdateAnimBg="0"/>
      <p:bldP spid="637957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457200" y="1435100"/>
            <a:ext cx="8229600" cy="19177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&lt;typename T&gt; class X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{ //……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friend void A::f3();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A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类的成员函数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f3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成为类模板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X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实例化的每个模板类的友元函数</a:t>
            </a:r>
          </a:p>
        </p:txBody>
      </p:sp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457200" y="3716338"/>
            <a:ext cx="8229600" cy="22828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&lt;typename T&gt; class X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{ //……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template &lt;typename T&gt;</a:t>
            </a:r>
            <a:r>
              <a:rPr lang="en-US" altLang="zh-CN"/>
              <a:t>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friend void B&lt;T&gt;::f4( X&lt;T&gt; &amp; );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对特定类型（如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），使模板类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B&lt;double&gt;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的成员函数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f4(X&lt;double&gt;&amp;)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成为模板类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X&lt;double&gt;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的友元</a:t>
            </a:r>
          </a:p>
        </p:txBody>
      </p:sp>
      <p:sp>
        <p:nvSpPr>
          <p:cNvPr id="6389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3962400" cy="533400"/>
          </a:xfrm>
          <a:prstGeom prst="rect">
            <a:avLst/>
          </a:prstGeom>
          <a:noFill/>
          <a:ln/>
        </p:spPr>
        <p:txBody>
          <a:bodyPr/>
          <a:lstStyle/>
          <a:p>
            <a:pPr algn="l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10.3.4  </a:t>
            </a:r>
            <a:r>
              <a:rPr lang="zh-CN" altLang="en-US" sz="2400" b="1">
                <a:solidFill>
                  <a:srgbClr val="CC3300"/>
                </a:solidFill>
                <a:latin typeface="宋体" pitchFamily="2" charset="-122"/>
              </a:rPr>
              <a:t>类模板与友元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animBg="1" autoUpdateAnimBg="0"/>
      <p:bldP spid="63898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1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3588" y="6096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10.2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函数模板</a:t>
            </a:r>
          </a:p>
        </p:txBody>
      </p:sp>
      <p:sp>
        <p:nvSpPr>
          <p:cNvPr id="541702" name="Text Box 6"/>
          <p:cNvSpPr txBox="1">
            <a:spLocks noChangeArrowheads="1"/>
          </p:cNvSpPr>
          <p:nvPr/>
        </p:nvSpPr>
        <p:spPr bwMode="auto">
          <a:xfrm>
            <a:off x="1524000" y="1412875"/>
            <a:ext cx="59213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        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考虑求两参数之中大值函数：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Max ( a ,  b )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对 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a , b 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的不同类型，都有相同的处理形式：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		</a:t>
            </a:r>
            <a:r>
              <a:rPr lang="en-US" altLang="zh-CN" sz="2000" dirty="0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return  ( a &gt; b ) ? a : b ;</a:t>
            </a:r>
          </a:p>
        </p:txBody>
      </p:sp>
      <p:sp>
        <p:nvSpPr>
          <p:cNvPr id="541703" name="Text Box 7"/>
          <p:cNvSpPr txBox="1">
            <a:spLocks noChangeArrowheads="1"/>
          </p:cNvSpPr>
          <p:nvPr/>
        </p:nvSpPr>
        <p:spPr bwMode="auto">
          <a:xfrm>
            <a:off x="1546225" y="3192463"/>
            <a:ext cx="5884944" cy="263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用已有方法解决对不同数据类型处理：</a:t>
            </a:r>
          </a:p>
          <a:p>
            <a:pPr>
              <a:lnSpc>
                <a:spcPct val="140000"/>
              </a:lnSpc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1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）宏替换	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# define </a:t>
            </a:r>
            <a:r>
              <a:rPr lang="en-US" altLang="zh-CN" sz="2000" dirty="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Max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000" i="1" dirty="0">
                <a:solidFill>
                  <a:srgbClr val="0000CC"/>
                </a:solidFill>
                <a:ea typeface="Arial Unicode MS" pitchFamily="34" charset="-122"/>
                <a:cs typeface="Arial Unicode MS" pitchFamily="34" charset="-122"/>
              </a:rPr>
              <a:t>( a , b ) ( a &gt; b ? a : b )</a:t>
            </a:r>
          </a:p>
          <a:p>
            <a:pPr>
              <a:lnSpc>
                <a:spcPct val="140000"/>
              </a:lnSpc>
            </a:pP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i="1" dirty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问题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   避开类型检查</a:t>
            </a:r>
          </a:p>
          <a:p>
            <a:pPr>
              <a:lnSpc>
                <a:spcPct val="140000"/>
              </a:lnSpc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）重载	</a:t>
            </a:r>
          </a:p>
          <a:p>
            <a:pPr>
              <a:lnSpc>
                <a:spcPct val="140000"/>
              </a:lnSpc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zh-CN" altLang="en-US" sz="2000" i="1" dirty="0">
                <a:solidFill>
                  <a:schemeClr val="accent2"/>
                </a:solidFill>
                <a:ea typeface="Arial Unicode MS" pitchFamily="34" charset="-122"/>
                <a:cs typeface="Arial Unicode MS" pitchFamily="34" charset="-122"/>
              </a:rPr>
              <a:t>问题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   需要许多重载版本</a:t>
            </a:r>
          </a:p>
          <a:p>
            <a:pPr>
              <a:lnSpc>
                <a:spcPct val="140000"/>
              </a:lnSpc>
            </a:pP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en-US" altLang="zh-CN" sz="2000" dirty="0">
                <a:ea typeface="Arial Unicode MS" pitchFamily="34" charset="-122"/>
                <a:cs typeface="Arial Unicode MS" pitchFamily="34" charset="-122"/>
              </a:rPr>
              <a:t>3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）使用函数模板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54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01" grpId="0" autoUpdateAnimBg="0"/>
      <p:bldP spid="541702" grpId="0" autoUpdateAnimBg="0"/>
      <p:bldP spid="54170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Text Box 2"/>
          <p:cNvSpPr txBox="1">
            <a:spLocks noChangeArrowheads="1"/>
          </p:cNvSpPr>
          <p:nvPr/>
        </p:nvSpPr>
        <p:spPr bwMode="auto">
          <a:xfrm>
            <a:off x="457200" y="1435100"/>
            <a:ext cx="8229600" cy="191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&lt;typename T&gt; class X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{ //……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  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friend class Y;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Y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类的每个成员函数成为类模板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X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实例化的每个模板类的友元函数</a:t>
            </a: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685800" y="609600"/>
            <a:ext cx="323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10.3.4  </a:t>
            </a:r>
            <a:r>
              <a:rPr lang="zh-CN" altLang="en-US" sz="2400">
                <a:solidFill>
                  <a:srgbClr val="CC3300"/>
                </a:solidFill>
                <a:latin typeface="宋体" pitchFamily="2" charset="-122"/>
              </a:rPr>
              <a:t>类模板与友元</a:t>
            </a:r>
          </a:p>
        </p:txBody>
      </p:sp>
      <p:sp>
        <p:nvSpPr>
          <p:cNvPr id="6400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10.3.3  </a:t>
            </a:r>
            <a:r>
              <a:rPr lang="zh-CN" altLang="en-US">
                <a:latin typeface="宋体" pitchFamily="2" charset="-122"/>
              </a:rPr>
              <a:t>在类层次中的类模板</a:t>
            </a:r>
            <a:endParaRPr lang="zh-CN" altLang="en-US"/>
          </a:p>
        </p:txBody>
      </p:sp>
      <p:sp>
        <p:nvSpPr>
          <p:cNvPr id="640005" name="Text Box 5"/>
          <p:cNvSpPr txBox="1">
            <a:spLocks noChangeArrowheads="1"/>
          </p:cNvSpPr>
          <p:nvPr/>
        </p:nvSpPr>
        <p:spPr bwMode="auto">
          <a:xfrm>
            <a:off x="457200" y="3644900"/>
            <a:ext cx="8229600" cy="22828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&lt;typename T&gt; class X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{ //……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2000">
                <a:solidFill>
                  <a:srgbClr val="0000FF"/>
                </a:solidFill>
              </a:rPr>
              <a:t>template &lt;typename T&gt;</a:t>
            </a:r>
            <a:r>
              <a:rPr lang="en-US" altLang="zh-CN"/>
              <a:t>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friend class Z&lt;T&gt;;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}</a:t>
            </a:r>
          </a:p>
          <a:p>
            <a:pPr algn="just"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对特定类型（如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double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），使模板类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Z&lt;double&gt;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所有成员函数成为模板类</a:t>
            </a: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X&lt;double&gt;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的友元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 animBg="1" autoUpdateAnimBg="0"/>
      <p:bldP spid="640005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template&lt;typename T&gt;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Complex( T r =0, T i =0 );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T  Real, Image ;	</a:t>
            </a:r>
            <a:r>
              <a:rPr lang="en-US" altLang="zh-CN" i="1">
                <a:solidFill>
                  <a:srgbClr val="006600"/>
                </a:solidFill>
              </a:rPr>
              <a:t>//</a:t>
            </a:r>
            <a:r>
              <a:rPr lang="zh-CN" altLang="en-US" i="1">
                <a:solidFill>
                  <a:srgbClr val="006600"/>
                </a:solidFill>
              </a:rPr>
              <a:t>数据成员，实部、虚部</a:t>
            </a:r>
          </a:p>
          <a:p>
            <a:pPr>
              <a:lnSpc>
                <a:spcPct val="120000"/>
              </a:lnSpc>
            </a:pPr>
            <a:r>
              <a:rPr lang="zh-CN" altLang="en-US"/>
              <a:t>  </a:t>
            </a:r>
            <a:r>
              <a:rPr lang="en-US" altLang="zh-CN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operator+ 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ostream &amp; operator&lt;&lt; ( ostream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}; </a:t>
            </a:r>
          </a:p>
        </p:txBody>
      </p:sp>
      <p:sp>
        <p:nvSpPr>
          <p:cNvPr id="642055" name="Text Box 7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0" grpId="0" autoUpdateAnimBg="0"/>
      <p:bldP spid="64205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#include&lt;</a:t>
            </a:r>
            <a:r>
              <a:rPr lang="en-US" altLang="zh-CN" dirty="0" err="1"/>
              <a:t>iostream</a:t>
            </a:r>
            <a:r>
              <a:rPr lang="en-US" altLang="zh-CN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 Complex( T r =0, T </a:t>
            </a:r>
            <a:r>
              <a:rPr lang="en-US" altLang="zh-CN" dirty="0" err="1"/>
              <a:t>i</a:t>
            </a:r>
            <a:r>
              <a:rPr lang="en-US" altLang="zh-CN" dirty="0"/>
              <a:t> =0 );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     T  Real, Image ; 	</a:t>
            </a:r>
            <a:r>
              <a:rPr lang="en-US" altLang="zh-CN" i="1" dirty="0">
                <a:solidFill>
                  <a:srgbClr val="006600"/>
                </a:solidFill>
              </a:rPr>
              <a:t>//</a:t>
            </a:r>
            <a:r>
              <a:rPr lang="zh-CN" altLang="en-US" i="1" dirty="0">
                <a:solidFill>
                  <a:srgbClr val="006600"/>
                </a:solidFill>
              </a:rPr>
              <a:t>数据成员，实部、虚部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zh-CN" altLang="en-US" dirty="0"/>
              <a:t> 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Complex&lt;T&gt;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operator+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Complex&lt;T&gt; 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operator-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Complex&lt;T&gt; 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operator-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friend </a:t>
            </a:r>
            <a:r>
              <a:rPr lang="en-US" altLang="zh-CN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ostream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en-US" altLang="zh-CN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operator&lt;&lt; 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</a:t>
            </a:r>
            <a:r>
              <a:rPr lang="en-US" altLang="zh-CN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ostream</a:t>
            </a:r>
            <a:r>
              <a:rPr lang="en-US" altLang="zh-CN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 dirty="0"/>
              <a:t>}; </a:t>
            </a: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sp>
        <p:nvSpPr>
          <p:cNvPr id="664587" name="AutoShape 11"/>
          <p:cNvSpPr>
            <a:spLocks/>
          </p:cNvSpPr>
          <p:nvPr/>
        </p:nvSpPr>
        <p:spPr bwMode="auto">
          <a:xfrm>
            <a:off x="5435600" y="1844675"/>
            <a:ext cx="1657350" cy="838200"/>
          </a:xfrm>
          <a:prstGeom prst="borderCallout2">
            <a:avLst>
              <a:gd name="adj1" fmla="val 13634"/>
              <a:gd name="adj2" fmla="val -4597"/>
              <a:gd name="adj3" fmla="val 13634"/>
              <a:gd name="adj4" fmla="val -29023"/>
              <a:gd name="adj5" fmla="val 205116"/>
              <a:gd name="adj6" fmla="val -10756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/>
              <a:t>它们都是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zh-CN" altLang="en-US"/>
              <a:t>友元函数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7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#include&lt;</a:t>
            </a:r>
            <a:r>
              <a:rPr lang="en-US" altLang="zh-CN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iostream</a:t>
            </a: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Complex( T r =0, T </a:t>
            </a:r>
            <a:r>
              <a:rPr lang="en-US" altLang="zh-CN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=0 );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  Real, Image ; 		</a:t>
            </a:r>
            <a:r>
              <a:rPr lang="en-US" altLang="zh-CN" b="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//</a:t>
            </a:r>
            <a:r>
              <a:rPr lang="zh-CN" altLang="en-US" b="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数据成员，实部、虚部</a:t>
            </a:r>
            <a:endParaRPr lang="zh-CN" altLang="en-US" b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dirty="0"/>
              <a:t> 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 Complex&lt;T&gt; operator+ 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template&lt;</a:t>
            </a:r>
            <a:r>
              <a:rPr lang="en-US" altLang="zh-CN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typename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 </a:t>
            </a:r>
            <a:r>
              <a:rPr lang="en-US" altLang="zh-CN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ostream</a:t>
            </a: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operator&lt;&lt; ( </a:t>
            </a:r>
            <a:r>
              <a:rPr lang="en-US" altLang="zh-CN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ostream</a:t>
            </a: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}; </a:t>
            </a: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sp>
        <p:nvSpPr>
          <p:cNvPr id="664587" name="AutoShape 11"/>
          <p:cNvSpPr>
            <a:spLocks/>
          </p:cNvSpPr>
          <p:nvPr/>
        </p:nvSpPr>
        <p:spPr bwMode="auto">
          <a:xfrm>
            <a:off x="5002882" y="1484784"/>
            <a:ext cx="1657350" cy="504056"/>
          </a:xfrm>
          <a:prstGeom prst="borderCallout2">
            <a:avLst>
              <a:gd name="adj1" fmla="val 41340"/>
              <a:gd name="adj2" fmla="val -5473"/>
              <a:gd name="adj3" fmla="val 43071"/>
              <a:gd name="adj4" fmla="val -30774"/>
              <a:gd name="adj5" fmla="val 209533"/>
              <a:gd name="adj6" fmla="val -935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dirty="0"/>
              <a:t>模板声明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7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  Complex( T r =0, T </a:t>
            </a:r>
            <a:r>
              <a:rPr lang="en-US" altLang="zh-CN" b="0" dirty="0" err="1"/>
              <a:t>i</a:t>
            </a:r>
            <a:r>
              <a:rPr lang="en-US" altLang="zh-CN" b="0" dirty="0"/>
              <a:t> =0 );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   T  Real, Image ; 		</a:t>
            </a:r>
            <a:r>
              <a:rPr lang="en-US" altLang="zh-CN" b="0" i="1" dirty="0">
                <a:solidFill>
                  <a:srgbClr val="006600"/>
                </a:solidFill>
              </a:rPr>
              <a:t>//</a:t>
            </a:r>
            <a:r>
              <a:rPr lang="zh-CN" altLang="en-US" b="0" i="1" dirty="0">
                <a:solidFill>
                  <a:srgbClr val="006600"/>
                </a:solidFill>
              </a:rPr>
              <a:t>数据成员，实部、虚部</a:t>
            </a:r>
            <a:endParaRPr lang="zh-CN" altLang="en-US" b="0" dirty="0"/>
          </a:p>
          <a:p>
            <a:pPr>
              <a:lnSpc>
                <a:spcPct val="120000"/>
              </a:lnSpc>
            </a:pPr>
            <a:r>
              <a:rPr lang="zh-CN" altLang="en-US" dirty="0"/>
              <a:t>  </a:t>
            </a: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  </a:t>
            </a:r>
            <a:r>
              <a:rPr lang="en-US" altLang="zh-CN" b="0" dirty="0"/>
              <a:t>friend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</a:t>
            </a:r>
            <a:r>
              <a:rPr lang="en-US" altLang="zh-CN" dirty="0">
                <a:solidFill>
                  <a:schemeClr val="accent2"/>
                </a:solidFill>
              </a:rPr>
              <a:t> </a:t>
            </a:r>
            <a:r>
              <a:rPr lang="en-US" altLang="zh-CN" b="0" dirty="0"/>
              <a:t>operator+ ( const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b="0" dirty="0"/>
              <a:t>c1, const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b="0" dirty="0"/>
              <a:t>c2 );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</a:rPr>
              <a:t>  </a:t>
            </a: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friend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 </a:t>
            </a:r>
            <a:r>
              <a:rPr lang="en-US" altLang="zh-CN" b="0" dirty="0"/>
              <a:t>operator- ( const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 </a:t>
            </a:r>
            <a:r>
              <a:rPr lang="en-US" altLang="zh-CN" b="0" dirty="0"/>
              <a:t>&amp;c1, const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b="0" dirty="0"/>
              <a:t>&amp;c2 );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friend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b="0" dirty="0"/>
              <a:t>operator- ( const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b="0" dirty="0"/>
              <a:t>&amp;c );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  friend </a:t>
            </a:r>
            <a:r>
              <a:rPr lang="en-US" altLang="zh-CN" b="0" dirty="0" err="1"/>
              <a:t>ostream</a:t>
            </a:r>
            <a:r>
              <a:rPr lang="en-US" altLang="zh-CN" b="0" dirty="0"/>
              <a:t> &amp; operator&lt;&lt; ( </a:t>
            </a:r>
            <a:r>
              <a:rPr lang="en-US" altLang="zh-CN" b="0" dirty="0" err="1"/>
              <a:t>ostream</a:t>
            </a:r>
            <a:r>
              <a:rPr lang="en-US" altLang="zh-CN" b="0" dirty="0"/>
              <a:t> &amp; output, const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Complex&lt;T&gt;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b="0" dirty="0"/>
              <a:t>&amp; c ); </a:t>
            </a:r>
          </a:p>
          <a:p>
            <a:pPr>
              <a:lnSpc>
                <a:spcPct val="120000"/>
              </a:lnSpc>
            </a:pPr>
            <a:r>
              <a:rPr lang="en-US" altLang="zh-CN" b="0" dirty="0"/>
              <a:t>}; </a:t>
            </a:r>
          </a:p>
        </p:txBody>
      </p:sp>
      <p:sp>
        <p:nvSpPr>
          <p:cNvPr id="664579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sp>
        <p:nvSpPr>
          <p:cNvPr id="664587" name="AutoShape 11"/>
          <p:cNvSpPr>
            <a:spLocks/>
          </p:cNvSpPr>
          <p:nvPr/>
        </p:nvSpPr>
        <p:spPr bwMode="auto">
          <a:xfrm>
            <a:off x="5292080" y="1484784"/>
            <a:ext cx="1872208" cy="936104"/>
          </a:xfrm>
          <a:prstGeom prst="borderCallout2">
            <a:avLst>
              <a:gd name="adj1" fmla="val 13634"/>
              <a:gd name="adj2" fmla="val -4597"/>
              <a:gd name="adj3" fmla="val 13634"/>
              <a:gd name="adj4" fmla="val -29023"/>
              <a:gd name="adj5" fmla="val 199921"/>
              <a:gd name="adj6" fmla="val -812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dirty="0"/>
              <a:t>实例化</a:t>
            </a:r>
            <a:endParaRPr lang="en-US" altLang="zh-CN" dirty="0"/>
          </a:p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dirty="0"/>
              <a:t>类模板类型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7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template&lt;typename T&gt;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</a:t>
            </a:r>
            <a:r>
              <a:rPr lang="en-US" altLang="zh-CN"/>
              <a:t>Complex( T r =0, T i =0 );</a:t>
            </a:r>
            <a:r>
              <a:rPr lang="en-US" altLang="zh-CN" b="0"/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T  Real, Image ; 		</a:t>
            </a:r>
            <a:r>
              <a:rPr lang="en-US" altLang="zh-CN" b="0" i="1">
                <a:solidFill>
                  <a:srgbClr val="006600"/>
                </a:solidFill>
              </a:rPr>
              <a:t>//</a:t>
            </a:r>
            <a:r>
              <a:rPr lang="zh-CN" altLang="en-US" b="0" i="1">
                <a:solidFill>
                  <a:srgbClr val="006600"/>
                </a:solidFill>
              </a:rPr>
              <a:t>数据成员，实部、虚部</a:t>
            </a:r>
            <a:endParaRPr lang="zh-CN" altLang="en-US" b="0"/>
          </a:p>
          <a:p>
            <a:pPr>
              <a:lnSpc>
                <a:spcPct val="120000"/>
              </a:lnSpc>
            </a:pPr>
            <a:r>
              <a:rPr lang="zh-CN" altLang="en-US" b="0"/>
              <a:t>  </a:t>
            </a:r>
            <a:r>
              <a:rPr lang="en-US" altLang="zh-CN" b="0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operator+ 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ostream &amp; operator&lt;&lt; ( ostream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}; </a:t>
            </a:r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sp>
        <p:nvSpPr>
          <p:cNvPr id="665604" name="AutoShape 4"/>
          <p:cNvSpPr>
            <a:spLocks/>
          </p:cNvSpPr>
          <p:nvPr/>
        </p:nvSpPr>
        <p:spPr bwMode="auto">
          <a:xfrm>
            <a:off x="2555875" y="3067050"/>
            <a:ext cx="4752975" cy="1730375"/>
          </a:xfrm>
          <a:prstGeom prst="borderCallout2">
            <a:avLst>
              <a:gd name="adj1" fmla="val 6606"/>
              <a:gd name="adj2" fmla="val -1602"/>
              <a:gd name="adj3" fmla="val 6606"/>
              <a:gd name="adj4" fmla="val -4644"/>
              <a:gd name="adj5" fmla="val -24310"/>
              <a:gd name="adj6" fmla="val -1416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r>
              <a:rPr lang="en-US" altLang="zh-CN" sz="2000" i="1">
                <a:solidFill>
                  <a:srgbClr val="006600"/>
                </a:solidFill>
              </a:rPr>
              <a:t>//</a:t>
            </a:r>
            <a:r>
              <a:rPr lang="zh-CN" altLang="en-US" sz="2000" i="1">
                <a:solidFill>
                  <a:srgbClr val="006600"/>
                </a:solidFill>
              </a:rPr>
              <a:t>默认参数构造函数</a:t>
            </a:r>
          </a:p>
          <a:p>
            <a:r>
              <a:rPr lang="en-US" altLang="zh-CN" sz="2000"/>
              <a:t>template&lt;typename T&gt; </a:t>
            </a:r>
          </a:p>
          <a:p>
            <a:r>
              <a:rPr lang="en-US" altLang="zh-CN" sz="2000"/>
              <a:t>Complex&lt;T&gt;::Complex( T r, T i )</a:t>
            </a:r>
          </a:p>
          <a:p>
            <a:r>
              <a:rPr lang="en-US" altLang="zh-CN" sz="2000"/>
              <a:t> { Real = r ;   Image = i ;  </a:t>
            </a:r>
          </a:p>
          <a:p>
            <a:r>
              <a:rPr lang="en-US" altLang="zh-CN" sz="2000"/>
              <a:t> }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template&lt;typename T&gt;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Complex( T r =0, T i =0 );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T  Real, Image ; 		</a:t>
            </a:r>
            <a:r>
              <a:rPr lang="en-US" altLang="zh-CN" b="0" i="1">
                <a:solidFill>
                  <a:srgbClr val="006600"/>
                </a:solidFill>
              </a:rPr>
              <a:t>//</a:t>
            </a:r>
            <a:r>
              <a:rPr lang="zh-CN" altLang="en-US" b="0" i="1">
                <a:solidFill>
                  <a:srgbClr val="006600"/>
                </a:solidFill>
              </a:rPr>
              <a:t>数据成员，实部、虚部</a:t>
            </a:r>
            <a:endParaRPr lang="zh-CN" altLang="en-US" b="0"/>
          </a:p>
          <a:p>
            <a:pPr>
              <a:lnSpc>
                <a:spcPct val="120000"/>
              </a:lnSpc>
            </a:pPr>
            <a:r>
              <a:rPr lang="zh-CN" altLang="en-US" b="0"/>
              <a:t>  </a:t>
            </a:r>
            <a:r>
              <a:rPr lang="en-US" altLang="zh-CN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operator+ 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ostream &amp; operator&lt;&lt; ( ostream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}; </a:t>
            </a:r>
          </a:p>
        </p:txBody>
      </p:sp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grpSp>
        <p:nvGrpSpPr>
          <p:cNvPr id="666637" name="Group 13"/>
          <p:cNvGrpSpPr>
            <a:grpSpLocks/>
          </p:cNvGrpSpPr>
          <p:nvPr/>
        </p:nvGrpSpPr>
        <p:grpSpPr bwMode="auto">
          <a:xfrm>
            <a:off x="611188" y="1341438"/>
            <a:ext cx="8137525" cy="2303462"/>
            <a:chOff x="385" y="845"/>
            <a:chExt cx="5032" cy="1451"/>
          </a:xfrm>
        </p:grpSpPr>
        <p:sp>
          <p:nvSpPr>
            <p:cNvPr id="666630" name="Text Box 6"/>
            <p:cNvSpPr txBox="1">
              <a:spLocks noChangeArrowheads="1"/>
            </p:cNvSpPr>
            <p:nvPr/>
          </p:nvSpPr>
          <p:spPr bwMode="auto">
            <a:xfrm>
              <a:off x="385" y="845"/>
              <a:ext cx="5032" cy="121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i="1">
                  <a:solidFill>
                    <a:srgbClr val="006600"/>
                  </a:solidFill>
                </a:rPr>
                <a:t>//</a:t>
              </a:r>
              <a:r>
                <a:rPr lang="zh-CN" altLang="en-US" sz="2000" i="1">
                  <a:solidFill>
                    <a:srgbClr val="006600"/>
                  </a:solidFill>
                </a:rPr>
                <a:t>重载 </a:t>
              </a:r>
              <a:r>
                <a:rPr lang="en-US" altLang="zh-CN" sz="2000" i="1">
                  <a:solidFill>
                    <a:srgbClr val="006600"/>
                  </a:solidFill>
                </a:rPr>
                <a:t>+</a:t>
              </a:r>
            </a:p>
            <a:p>
              <a:r>
                <a:rPr lang="en-US" altLang="zh-CN" sz="2000"/>
                <a:t>template&lt;typename T&gt;</a:t>
              </a:r>
            </a:p>
            <a:p>
              <a:r>
                <a:rPr lang="en-US" altLang="zh-CN" sz="2000"/>
                <a:t>Complex&lt;T&gt; operator+ ( const Complex&lt;T&gt; c1, const Complex&lt;T&gt; c2 )</a:t>
              </a:r>
            </a:p>
            <a:p>
              <a:r>
                <a:rPr lang="en-US" altLang="zh-CN" sz="2000"/>
                <a:t> { T r = c1.Real + c2.Real ;   T i = c1.Image + c2.Image ;</a:t>
              </a:r>
            </a:p>
            <a:p>
              <a:r>
                <a:rPr lang="en-US" altLang="zh-CN" sz="2000"/>
                <a:t>    return Complex&lt;T&gt;( r, i ) ;</a:t>
              </a:r>
            </a:p>
            <a:p>
              <a:r>
                <a:rPr lang="en-US" altLang="zh-CN" sz="2000"/>
                <a:t> }</a:t>
              </a:r>
            </a:p>
          </p:txBody>
        </p:sp>
        <p:sp>
          <p:nvSpPr>
            <p:cNvPr id="666633" name="Line 9"/>
            <p:cNvSpPr>
              <a:spLocks noChangeShapeType="1"/>
            </p:cNvSpPr>
            <p:nvPr/>
          </p:nvSpPr>
          <p:spPr bwMode="auto">
            <a:xfrm flipH="1">
              <a:off x="2154" y="2160"/>
              <a:ext cx="318" cy="1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66635" name="Line 11"/>
            <p:cNvSpPr>
              <a:spLocks noChangeShapeType="1"/>
            </p:cNvSpPr>
            <p:nvPr/>
          </p:nvSpPr>
          <p:spPr bwMode="auto">
            <a:xfrm>
              <a:off x="2472" y="2070"/>
              <a:ext cx="0" cy="9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template&lt;typename T&gt;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Complex( T r =0, T i =0 );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T  Real, Image ; 		</a:t>
            </a:r>
            <a:r>
              <a:rPr lang="en-US" altLang="zh-CN" b="0" i="1">
                <a:solidFill>
                  <a:srgbClr val="006600"/>
                </a:solidFill>
              </a:rPr>
              <a:t>//</a:t>
            </a:r>
            <a:r>
              <a:rPr lang="zh-CN" altLang="en-US" b="0" i="1">
                <a:solidFill>
                  <a:srgbClr val="006600"/>
                </a:solidFill>
              </a:rPr>
              <a:t>数据成员，实部、虚部</a:t>
            </a:r>
            <a:endParaRPr lang="zh-CN" altLang="en-US" b="0"/>
          </a:p>
          <a:p>
            <a:pPr>
              <a:lnSpc>
                <a:spcPct val="120000"/>
              </a:lnSpc>
            </a:pPr>
            <a:r>
              <a:rPr lang="zh-CN" altLang="en-US" b="0"/>
              <a:t>  </a:t>
            </a:r>
            <a:r>
              <a:rPr lang="en-US" altLang="zh-CN" b="0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operator+(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</a:t>
            </a:r>
            <a:r>
              <a:rPr lang="en-US" altLang="zh-CN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ostream &amp; operator&lt;&lt; ( ostream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}; </a:t>
            </a:r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grpSp>
        <p:nvGrpSpPr>
          <p:cNvPr id="667652" name="Group 4"/>
          <p:cNvGrpSpPr>
            <a:grpSpLocks/>
          </p:cNvGrpSpPr>
          <p:nvPr/>
        </p:nvGrpSpPr>
        <p:grpSpPr bwMode="auto">
          <a:xfrm>
            <a:off x="468313" y="1989138"/>
            <a:ext cx="8477250" cy="2303462"/>
            <a:chOff x="385" y="845"/>
            <a:chExt cx="5340" cy="1451"/>
          </a:xfrm>
        </p:grpSpPr>
        <p:sp>
          <p:nvSpPr>
            <p:cNvPr id="667653" name="Text Box 5"/>
            <p:cNvSpPr txBox="1">
              <a:spLocks noChangeArrowheads="1"/>
            </p:cNvSpPr>
            <p:nvPr/>
          </p:nvSpPr>
          <p:spPr bwMode="auto">
            <a:xfrm>
              <a:off x="385" y="845"/>
              <a:ext cx="5340" cy="121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i="1">
                  <a:solidFill>
                    <a:srgbClr val="006600"/>
                  </a:solidFill>
                </a:rPr>
                <a:t>//</a:t>
              </a:r>
              <a:r>
                <a:rPr lang="zh-CN" altLang="en-US" sz="2000" i="1">
                  <a:solidFill>
                    <a:srgbClr val="006600"/>
                  </a:solidFill>
                </a:rPr>
                <a:t>重载 双目 </a:t>
              </a:r>
              <a:r>
                <a:rPr lang="en-US" altLang="zh-CN" sz="2000" i="1">
                  <a:solidFill>
                    <a:srgbClr val="006600"/>
                  </a:solidFill>
                </a:rPr>
                <a:t>-</a:t>
              </a:r>
            </a:p>
            <a:p>
              <a:r>
                <a:rPr lang="en-US" altLang="zh-CN" sz="2000"/>
                <a:t>template&lt;typename T&gt; </a:t>
              </a:r>
            </a:p>
            <a:p>
              <a:r>
                <a:rPr lang="en-US" altLang="zh-CN" sz="2000"/>
                <a:t>Complex&lt;T&gt; operator- ( const Complex&lt;T&gt; &amp; c1, const Complex&lt;T&gt; &amp; c2 )</a:t>
              </a:r>
            </a:p>
            <a:p>
              <a:r>
                <a:rPr lang="en-US" altLang="zh-CN" sz="2000"/>
                <a:t> { T r = c1.Real - c2.Real ;   T i = c1.Image - c2.Image ;</a:t>
              </a:r>
            </a:p>
            <a:p>
              <a:r>
                <a:rPr lang="en-US" altLang="zh-CN" sz="2000"/>
                <a:t>   return Complex&lt;T&gt;( r, i ) ;</a:t>
              </a:r>
            </a:p>
            <a:p>
              <a:r>
                <a:rPr lang="en-US" altLang="zh-CN" sz="2000"/>
                <a:t> }</a:t>
              </a:r>
            </a:p>
          </p:txBody>
        </p:sp>
        <p:sp>
          <p:nvSpPr>
            <p:cNvPr id="667654" name="Line 6"/>
            <p:cNvSpPr>
              <a:spLocks noChangeShapeType="1"/>
            </p:cNvSpPr>
            <p:nvPr/>
          </p:nvSpPr>
          <p:spPr bwMode="auto">
            <a:xfrm flipH="1">
              <a:off x="2154" y="2160"/>
              <a:ext cx="318" cy="1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67655" name="Line 7"/>
            <p:cNvSpPr>
              <a:spLocks noChangeShapeType="1"/>
            </p:cNvSpPr>
            <p:nvPr/>
          </p:nvSpPr>
          <p:spPr bwMode="auto">
            <a:xfrm>
              <a:off x="2472" y="2070"/>
              <a:ext cx="0" cy="9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template&lt;typename T&gt;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Complex( T r =0, T i =0 );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T  Real, Image ; 		</a:t>
            </a:r>
            <a:r>
              <a:rPr lang="en-US" altLang="zh-CN" b="0" i="1">
                <a:solidFill>
                  <a:srgbClr val="006600"/>
                </a:solidFill>
              </a:rPr>
              <a:t>//</a:t>
            </a:r>
            <a:r>
              <a:rPr lang="zh-CN" altLang="en-US" b="0" i="1">
                <a:solidFill>
                  <a:srgbClr val="006600"/>
                </a:solidFill>
              </a:rPr>
              <a:t>数据成员，实部、虚部</a:t>
            </a:r>
            <a:endParaRPr lang="zh-CN" altLang="en-US" b="0"/>
          </a:p>
          <a:p>
            <a:pPr>
              <a:lnSpc>
                <a:spcPct val="120000"/>
              </a:lnSpc>
            </a:pPr>
            <a:r>
              <a:rPr lang="zh-CN" altLang="en-US" b="0"/>
              <a:t>  </a:t>
            </a:r>
            <a:r>
              <a:rPr lang="en-US" altLang="zh-CN" b="0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operator+ 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</a:t>
            </a:r>
            <a:r>
              <a:rPr lang="en-US" altLang="zh-CN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ostream &amp; operator&lt;&lt; ( ostream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}; </a:t>
            </a: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grpSp>
        <p:nvGrpSpPr>
          <p:cNvPr id="668680" name="Group 8"/>
          <p:cNvGrpSpPr>
            <a:grpSpLocks/>
          </p:cNvGrpSpPr>
          <p:nvPr/>
        </p:nvGrpSpPr>
        <p:grpSpPr bwMode="auto">
          <a:xfrm>
            <a:off x="1209675" y="2924175"/>
            <a:ext cx="5954713" cy="1984375"/>
            <a:chOff x="703" y="1454"/>
            <a:chExt cx="3519" cy="1250"/>
          </a:xfrm>
        </p:grpSpPr>
        <p:sp>
          <p:nvSpPr>
            <p:cNvPr id="668677" name="Text Box 5"/>
            <p:cNvSpPr txBox="1">
              <a:spLocks noChangeArrowheads="1"/>
            </p:cNvSpPr>
            <p:nvPr/>
          </p:nvSpPr>
          <p:spPr bwMode="auto">
            <a:xfrm>
              <a:off x="703" y="1454"/>
              <a:ext cx="3519" cy="102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i="1">
                  <a:solidFill>
                    <a:srgbClr val="006600"/>
                  </a:solidFill>
                </a:rPr>
                <a:t>//</a:t>
              </a:r>
              <a:r>
                <a:rPr lang="zh-CN" altLang="en-US" sz="2000" i="1">
                  <a:solidFill>
                    <a:srgbClr val="006600"/>
                  </a:solidFill>
                </a:rPr>
                <a:t>重载 单目 </a:t>
              </a:r>
              <a:r>
                <a:rPr lang="en-US" altLang="zh-CN" sz="2000" i="1">
                  <a:solidFill>
                    <a:srgbClr val="006600"/>
                  </a:solidFill>
                </a:rPr>
                <a:t>-</a:t>
              </a:r>
            </a:p>
            <a:p>
              <a:r>
                <a:rPr lang="en-US" altLang="zh-CN" sz="2000"/>
                <a:t>template&lt;typename T&gt;</a:t>
              </a:r>
            </a:p>
            <a:p>
              <a:r>
                <a:rPr lang="en-US" altLang="zh-CN" sz="2000"/>
                <a:t>Complex&lt;T&gt; operator- ( const Complex&lt;T&gt; &amp; c )</a:t>
              </a:r>
            </a:p>
            <a:p>
              <a:r>
                <a:rPr lang="en-US" altLang="zh-CN" sz="2000"/>
                <a:t> { return Complex&lt;T&gt; ( -c.Real, -c.Image ); </a:t>
              </a:r>
            </a:p>
            <a:p>
              <a:r>
                <a:rPr lang="en-US" altLang="zh-CN" sz="2000"/>
                <a:t> }</a:t>
              </a:r>
            </a:p>
          </p:txBody>
        </p:sp>
        <p:sp>
          <p:nvSpPr>
            <p:cNvPr id="668678" name="Line 6"/>
            <p:cNvSpPr>
              <a:spLocks noChangeShapeType="1"/>
            </p:cNvSpPr>
            <p:nvPr/>
          </p:nvSpPr>
          <p:spPr bwMode="auto">
            <a:xfrm flipH="1">
              <a:off x="2154" y="2568"/>
              <a:ext cx="318" cy="1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68679" name="Line 7"/>
            <p:cNvSpPr>
              <a:spLocks noChangeShapeType="1"/>
            </p:cNvSpPr>
            <p:nvPr/>
          </p:nvSpPr>
          <p:spPr bwMode="auto">
            <a:xfrm>
              <a:off x="2472" y="2478"/>
              <a:ext cx="0" cy="9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0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template&lt;typename T&gt;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Complex( T r =0, T i =0 );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   T  Real, Image ; 		</a:t>
            </a:r>
            <a:r>
              <a:rPr lang="en-US" altLang="zh-CN" b="0" i="1">
                <a:solidFill>
                  <a:srgbClr val="006600"/>
                </a:solidFill>
              </a:rPr>
              <a:t>//</a:t>
            </a:r>
            <a:r>
              <a:rPr lang="zh-CN" altLang="en-US" b="0" i="1">
                <a:solidFill>
                  <a:srgbClr val="006600"/>
                </a:solidFill>
              </a:rPr>
              <a:t>数据成员，实部、虚部</a:t>
            </a:r>
            <a:endParaRPr lang="zh-CN" altLang="en-US" b="0"/>
          </a:p>
          <a:p>
            <a:pPr>
              <a:lnSpc>
                <a:spcPct val="120000"/>
              </a:lnSpc>
            </a:pPr>
            <a:r>
              <a:rPr lang="zh-CN" altLang="en-US" b="0"/>
              <a:t>  </a:t>
            </a:r>
            <a:r>
              <a:rPr lang="en-US" altLang="zh-CN" b="0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operator+ 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  </a:t>
            </a:r>
            <a:r>
              <a:rPr lang="en-US" altLang="zh-CN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ostream &amp; operator&lt;&lt; ( ostream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 b="0"/>
              <a:t>}; 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grpSp>
        <p:nvGrpSpPr>
          <p:cNvPr id="669704" name="Group 8"/>
          <p:cNvGrpSpPr>
            <a:grpSpLocks/>
          </p:cNvGrpSpPr>
          <p:nvPr/>
        </p:nvGrpSpPr>
        <p:grpSpPr bwMode="auto">
          <a:xfrm>
            <a:off x="1209675" y="3227388"/>
            <a:ext cx="7564438" cy="2289175"/>
            <a:chOff x="762" y="2033"/>
            <a:chExt cx="4765" cy="1442"/>
          </a:xfrm>
        </p:grpSpPr>
        <p:sp>
          <p:nvSpPr>
            <p:cNvPr id="669701" name="Text Box 5"/>
            <p:cNvSpPr txBox="1">
              <a:spLocks noChangeArrowheads="1"/>
            </p:cNvSpPr>
            <p:nvPr/>
          </p:nvSpPr>
          <p:spPr bwMode="auto">
            <a:xfrm>
              <a:off x="762" y="2033"/>
              <a:ext cx="4765" cy="121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i="1">
                  <a:solidFill>
                    <a:srgbClr val="006600"/>
                  </a:solidFill>
                </a:rPr>
                <a:t>//</a:t>
              </a:r>
              <a:r>
                <a:rPr lang="zh-CN" altLang="en-US" sz="2000" i="1">
                  <a:solidFill>
                    <a:srgbClr val="006600"/>
                  </a:solidFill>
                </a:rPr>
                <a:t>重载 </a:t>
              </a:r>
              <a:r>
                <a:rPr lang="en-US" altLang="zh-CN" sz="2000" i="1">
                  <a:solidFill>
                    <a:srgbClr val="006600"/>
                  </a:solidFill>
                </a:rPr>
                <a:t>&lt;&lt;</a:t>
              </a:r>
            </a:p>
            <a:p>
              <a:r>
                <a:rPr lang="en-US" altLang="zh-CN" sz="2000"/>
                <a:t>template&lt;typename T&gt; </a:t>
              </a:r>
            </a:p>
            <a:p>
              <a:r>
                <a:rPr lang="en-US" altLang="zh-CN" sz="2000"/>
                <a:t>ostream &amp; operator&lt;&lt; ( ostream &amp; output, const Complex&lt;T&gt; &amp; c )</a:t>
              </a:r>
            </a:p>
            <a:p>
              <a:r>
                <a:rPr lang="en-US" altLang="zh-CN" sz="2000"/>
                <a:t>{ output &lt;&lt; '(' &lt;&lt; c.Real &lt;&lt; " , " &lt;&lt; c.Image &lt;&lt; ')' ;</a:t>
              </a:r>
            </a:p>
            <a:p>
              <a:r>
                <a:rPr lang="en-US" altLang="zh-CN" sz="2000"/>
                <a:t>  return output;</a:t>
              </a:r>
            </a:p>
            <a:p>
              <a:r>
                <a:rPr lang="en-US" altLang="zh-CN" sz="2000"/>
                <a:t>} </a:t>
              </a:r>
            </a:p>
          </p:txBody>
        </p:sp>
        <p:sp>
          <p:nvSpPr>
            <p:cNvPr id="669702" name="Line 6"/>
            <p:cNvSpPr>
              <a:spLocks noChangeShapeType="1"/>
            </p:cNvSpPr>
            <p:nvPr/>
          </p:nvSpPr>
          <p:spPr bwMode="auto">
            <a:xfrm flipH="1">
              <a:off x="2213" y="3339"/>
              <a:ext cx="318" cy="1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oval" w="lg" len="lg"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669703" name="Line 7"/>
            <p:cNvSpPr>
              <a:spLocks noChangeShapeType="1"/>
            </p:cNvSpPr>
            <p:nvPr/>
          </p:nvSpPr>
          <p:spPr bwMode="auto">
            <a:xfrm>
              <a:off x="2531" y="3249"/>
              <a:ext cx="0" cy="9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763588" y="6096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10.2  </a:t>
            </a:r>
            <a:r>
              <a:rPr lang="zh-CN" altLang="en-US" sz="28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函数模板</a:t>
            </a:r>
          </a:p>
        </p:txBody>
      </p:sp>
      <p:sp>
        <p:nvSpPr>
          <p:cNvPr id="542726" name="Text Box 6"/>
          <p:cNvSpPr txBox="1">
            <a:spLocks noChangeArrowheads="1"/>
          </p:cNvSpPr>
          <p:nvPr/>
        </p:nvSpPr>
        <p:spPr bwMode="auto">
          <a:xfrm>
            <a:off x="838200" y="25146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重载函数通常基于不同的数据类型实现类似的操作</a:t>
            </a:r>
          </a:p>
          <a:p>
            <a:pPr>
              <a:lnSpc>
                <a:spcPct val="26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000">
                <a:ea typeface="Arial Unicode MS" pitchFamily="34" charset="-122"/>
                <a:cs typeface="Arial Unicode MS" pitchFamily="34" charset="-122"/>
              </a:rPr>
              <a:t> 对不同数据类型的操作完全相同，用函数模板实现更为简洁方便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6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Text Box 2"/>
          <p:cNvSpPr txBox="1">
            <a:spLocks noChangeArrowheads="1"/>
          </p:cNvSpPr>
          <p:nvPr/>
        </p:nvSpPr>
        <p:spPr bwMode="auto">
          <a:xfrm>
            <a:off x="395288" y="530225"/>
            <a:ext cx="8382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#include&lt;iostream&gt;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using namespace std;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template&lt;typename T&gt;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class Complex</a:t>
            </a:r>
          </a:p>
          <a:p>
            <a:pPr>
              <a:lnSpc>
                <a:spcPct val="120000"/>
              </a:lnSpc>
            </a:pPr>
            <a:r>
              <a:rPr lang="en-US" altLang="zh-CN"/>
              <a:t>{ public: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Complex( T r =0, T i =0 );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private: 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 T  Real, Image ; 		</a:t>
            </a:r>
            <a:r>
              <a:rPr lang="en-US" altLang="zh-CN" i="1">
                <a:solidFill>
                  <a:srgbClr val="006600"/>
                </a:solidFill>
              </a:rPr>
              <a:t>//</a:t>
            </a:r>
            <a:r>
              <a:rPr lang="zh-CN" altLang="en-US" i="1">
                <a:solidFill>
                  <a:srgbClr val="006600"/>
                </a:solidFill>
              </a:rPr>
              <a:t>数据成员，实部、虚部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/>
              <a:t>  </a:t>
            </a:r>
            <a:r>
              <a:rPr lang="en-US" altLang="zh-CN"/>
              <a:t>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operator+ ( const Complex&lt;T&gt; c1, const Complex&lt;T&gt; c2 );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operator- ( const Complex&lt;T&gt; &amp;c1, const Complex&lt;T&gt; &amp;c2 );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Complex&lt;T&gt; operator- ( const Complex&lt;T&gt; &amp;c );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template&lt;typename T&gt;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friend ostream &amp; operator&lt;&lt; ( ostream &amp; output, const Complex&lt;T&gt; &amp; c ); </a:t>
            </a:r>
          </a:p>
          <a:p>
            <a:pPr>
              <a:lnSpc>
                <a:spcPct val="120000"/>
              </a:lnSpc>
            </a:pPr>
            <a:r>
              <a:rPr lang="en-US" altLang="zh-CN"/>
              <a:t>}; </a:t>
            </a:r>
          </a:p>
        </p:txBody>
      </p:sp>
      <p:sp>
        <p:nvSpPr>
          <p:cNvPr id="670723" name="Text Box 3"/>
          <p:cNvSpPr txBox="1">
            <a:spLocks noChangeArrowheads="1"/>
          </p:cNvSpPr>
          <p:nvPr/>
        </p:nvSpPr>
        <p:spPr bwMode="auto">
          <a:xfrm>
            <a:off x="5029200" y="3048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10-5  </a:t>
            </a:r>
            <a:r>
              <a:rPr lang="zh-CN" altLang="en-US" sz="2000" i="1">
                <a:solidFill>
                  <a:srgbClr val="008000"/>
                </a:solidFill>
              </a:rPr>
              <a:t>为复数类模板用定义重载运算符友元函数</a:t>
            </a:r>
          </a:p>
        </p:txBody>
      </p:sp>
      <p:sp>
        <p:nvSpPr>
          <p:cNvPr id="670728" name="Rectangle 8"/>
          <p:cNvSpPr>
            <a:spLocks noChangeArrowheads="1"/>
          </p:cNvSpPr>
          <p:nvPr/>
        </p:nvSpPr>
        <p:spPr bwMode="auto">
          <a:xfrm>
            <a:off x="3492500" y="1341438"/>
            <a:ext cx="5148263" cy="2403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int main()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{ Complex&lt;double&gt; c1( 2.5,3.7 ), c2( 4.2, 6.5 )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 &lt;&lt; "c1 = "&lt;&lt; c1 &lt;&lt; "\nc2 = " &lt;&lt; c2 &lt;&lt; endl;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 &lt;&lt; "c1 + c2 = " &lt;&lt; c1+c2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 &lt;&lt; "c1 - c2 = " &lt;&lt; c1-c2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   cout &lt;&lt; "-c1 = " &lt;&lt; -c1 &lt;&lt; endl ;</a:t>
            </a:r>
          </a:p>
          <a:p>
            <a:pPr>
              <a:lnSpc>
                <a:spcPct val="120000"/>
              </a:lnSpc>
            </a:pPr>
            <a:r>
              <a:rPr lang="en-US" altLang="zh-CN"/>
              <a:t> } </a:t>
            </a:r>
          </a:p>
        </p:txBody>
      </p:sp>
      <p:pic>
        <p:nvPicPr>
          <p:cNvPr id="6707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5575" y="3933825"/>
            <a:ext cx="3440113" cy="223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533400" y="1905000"/>
            <a:ext cx="8077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从类模板实例化的每个模板类有自己的类模板数据成员，该模板类的所有对象共享一个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static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数据成员</a:t>
            </a:r>
          </a:p>
          <a:p>
            <a:pPr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和非模板类的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static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数据成员一样，模板类的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static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数据成员也应该在文件范围定义和初始化</a:t>
            </a:r>
          </a:p>
          <a:p>
            <a:pPr algn="just">
              <a:lnSpc>
                <a:spcPct val="20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每个模板类有自己的类模板的</a:t>
            </a:r>
            <a:r>
              <a:rPr lang="en-US" altLang="zh-CN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static</a:t>
            </a:r>
            <a:r>
              <a:rPr lang="zh-CN" altLang="en-US" sz="200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数据成员副本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4398963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400" b="1">
                <a:solidFill>
                  <a:srgbClr val="CC3300"/>
                </a:solidFill>
                <a:latin typeface="楷体_GB2312" pitchFamily="49" charset="-122"/>
              </a:rPr>
              <a:t>10.3.5  </a:t>
            </a:r>
            <a:r>
              <a:rPr lang="zh-CN" altLang="en-US" sz="2400" b="1">
                <a:solidFill>
                  <a:srgbClr val="CC3300"/>
                </a:solidFill>
                <a:latin typeface="宋体" pitchFamily="2" charset="-122"/>
              </a:rPr>
              <a:t>类模板与</a:t>
            </a:r>
            <a:r>
              <a:rPr lang="en-US" altLang="zh-CN" sz="2400" b="1">
                <a:solidFill>
                  <a:srgbClr val="CC3300"/>
                </a:solidFill>
                <a:latin typeface="宋体" pitchFamily="2" charset="-122"/>
              </a:rPr>
              <a:t>static</a:t>
            </a:r>
            <a:r>
              <a:rPr lang="zh-CN" altLang="en-US" sz="2400" b="1">
                <a:solidFill>
                  <a:srgbClr val="CC3300"/>
                </a:solidFill>
                <a:latin typeface="宋体" pitchFamily="2" charset="-122"/>
              </a:rPr>
              <a:t>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4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autoUpdateAnimBg="0"/>
      <p:bldP spid="646147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533400" y="260350"/>
            <a:ext cx="76200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#include&lt;iostream&gt;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using namespace std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const double pi=3.14159;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template&lt;typename T&gt; class Circle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{   T radius 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     static int total;	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类模板的静态数据成员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/>
              <a:t>  </a:t>
            </a:r>
            <a:r>
              <a:rPr lang="en-US" altLang="zh-CN"/>
              <a:t>public :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     Circle(T r=0) { radius = r ; total++;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     void Set_Radius( T r ) { radius = r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     double Get_Radius()   { return 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     double Get_Girth()      { return  2 * pi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     double Get_Area()       { return  pi * radius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     static int ShowTotal();		</a:t>
            </a:r>
            <a:r>
              <a:rPr lang="en-US" altLang="zh-CN" i="1">
                <a:solidFill>
                  <a:srgbClr val="008000"/>
                </a:solidFill>
              </a:rPr>
              <a:t>//</a:t>
            </a:r>
            <a:r>
              <a:rPr lang="zh-CN" altLang="en-US" i="1">
                <a:solidFill>
                  <a:srgbClr val="008000"/>
                </a:solidFill>
              </a:rPr>
              <a:t>类模板的静态成员函数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}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template&lt;typename T&gt; int Circle&lt;T&gt;::total=0;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template&lt;typename T&gt;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/>
              <a:t>int Circle&lt;T&gt;::ShowTotal(){ return total; }</a:t>
            </a:r>
            <a:r>
              <a:rPr lang="en-US" altLang="zh-CN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5004048" y="304800"/>
            <a:ext cx="4114800" cy="47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10-6  </a:t>
            </a:r>
            <a:r>
              <a:rPr lang="zh-CN" altLang="en-US" sz="2000" i="1" dirty="0">
                <a:solidFill>
                  <a:srgbClr val="008000"/>
                </a:solidFill>
              </a:rPr>
              <a:t>为圆类模板定义静态成员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0" grpId="0" autoUpdateAnimBg="0"/>
      <p:bldP spid="647172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533400" y="260350"/>
            <a:ext cx="76200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using namespace std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const double pi=3.14159;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class Circle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{   T radius 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static </a:t>
            </a:r>
            <a:r>
              <a:rPr lang="en-US" altLang="zh-CN" b="0" dirty="0" err="1"/>
              <a:t>int</a:t>
            </a:r>
            <a:r>
              <a:rPr lang="en-US" altLang="zh-CN" b="0" dirty="0"/>
              <a:t> total;			</a:t>
            </a:r>
            <a:r>
              <a:rPr lang="en-US" altLang="zh-CN" b="0" i="1" dirty="0">
                <a:solidFill>
                  <a:srgbClr val="008000"/>
                </a:solidFill>
              </a:rPr>
              <a:t>//</a:t>
            </a:r>
            <a:r>
              <a:rPr lang="zh-CN" altLang="en-US" b="0" i="1" dirty="0">
                <a:solidFill>
                  <a:srgbClr val="008000"/>
                </a:solidFill>
              </a:rPr>
              <a:t>类模板的静态数据成员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b="0" dirty="0"/>
              <a:t>  </a:t>
            </a:r>
            <a:r>
              <a:rPr lang="en-US" altLang="zh-CN" b="0" dirty="0"/>
              <a:t>public :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Circle(T r=0) { radius = r ; total++;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void </a:t>
            </a:r>
            <a:r>
              <a:rPr lang="en-US" altLang="zh-CN" b="0" dirty="0" err="1"/>
              <a:t>Set_Radius</a:t>
            </a:r>
            <a:r>
              <a:rPr lang="en-US" altLang="zh-CN" b="0" dirty="0"/>
              <a:t>( T r ) { radius = r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double </a:t>
            </a:r>
            <a:r>
              <a:rPr lang="en-US" altLang="zh-CN" b="0" dirty="0" err="1"/>
              <a:t>Get_Radius</a:t>
            </a:r>
            <a:r>
              <a:rPr lang="en-US" altLang="zh-CN" b="0" dirty="0"/>
              <a:t>()   { return 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double </a:t>
            </a:r>
            <a:r>
              <a:rPr lang="en-US" altLang="zh-CN" b="0" dirty="0" err="1"/>
              <a:t>Get_Girth</a:t>
            </a:r>
            <a:r>
              <a:rPr lang="en-US" altLang="zh-CN" b="0" dirty="0"/>
              <a:t>()      { return  2 * pi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double </a:t>
            </a:r>
            <a:r>
              <a:rPr lang="en-US" altLang="zh-CN" b="0" dirty="0" err="1"/>
              <a:t>Get_Area</a:t>
            </a:r>
            <a:r>
              <a:rPr lang="en-US" altLang="zh-CN" b="0" dirty="0"/>
              <a:t>()       { return  pi * radius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static </a:t>
            </a:r>
            <a:r>
              <a:rPr lang="en-US" altLang="zh-CN" b="0" dirty="0" err="1"/>
              <a:t>int</a:t>
            </a:r>
            <a:r>
              <a:rPr lang="en-US" altLang="zh-CN" b="0" dirty="0"/>
              <a:t> </a:t>
            </a:r>
            <a:r>
              <a:rPr lang="en-US" altLang="zh-CN" b="0" dirty="0" err="1"/>
              <a:t>ShowTotal</a:t>
            </a:r>
            <a:r>
              <a:rPr lang="en-US" altLang="zh-CN" b="0" dirty="0"/>
              <a:t>();		</a:t>
            </a:r>
            <a:r>
              <a:rPr lang="en-US" altLang="zh-CN" b="0" i="1" dirty="0">
                <a:solidFill>
                  <a:srgbClr val="008000"/>
                </a:solidFill>
              </a:rPr>
              <a:t>//</a:t>
            </a:r>
            <a:r>
              <a:rPr lang="zh-CN" altLang="en-US" b="0" i="1" dirty="0">
                <a:solidFill>
                  <a:srgbClr val="008000"/>
                </a:solidFill>
              </a:rPr>
              <a:t>类模板的静态成员函数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}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  <a:r>
              <a:rPr lang="en-US" altLang="zh-CN" b="0" dirty="0" err="1"/>
              <a:t>int</a:t>
            </a:r>
            <a:r>
              <a:rPr lang="en-US" altLang="zh-CN" b="0" dirty="0"/>
              <a:t> Circle&lt;T&gt;::total=0;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 err="1"/>
              <a:t>int</a:t>
            </a:r>
            <a:r>
              <a:rPr lang="en-US" altLang="zh-CN" b="0" dirty="0"/>
              <a:t> Circle&lt;T&gt;::</a:t>
            </a:r>
            <a:r>
              <a:rPr lang="en-US" altLang="zh-CN" b="0" dirty="0" err="1"/>
              <a:t>ShowTotal</a:t>
            </a:r>
            <a:r>
              <a:rPr lang="en-US" altLang="zh-CN" b="0" dirty="0"/>
              <a:t>(){ return total; }</a:t>
            </a:r>
            <a:r>
              <a:rPr lang="en-US" altLang="zh-CN" b="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4572000" y="304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10-6  </a:t>
            </a:r>
            <a:r>
              <a:rPr lang="zh-CN" altLang="en-US" sz="2000" i="1">
                <a:solidFill>
                  <a:srgbClr val="008000"/>
                </a:solidFill>
              </a:rPr>
              <a:t>为圆类模板定义静态成员</a:t>
            </a:r>
          </a:p>
        </p:txBody>
      </p:sp>
      <p:sp>
        <p:nvSpPr>
          <p:cNvPr id="649220" name="Rectangle 4"/>
          <p:cNvSpPr>
            <a:spLocks noChangeArrowheads="1"/>
          </p:cNvSpPr>
          <p:nvPr/>
        </p:nvSpPr>
        <p:spPr bwMode="auto">
          <a:xfrm>
            <a:off x="417513" y="1376363"/>
            <a:ext cx="4002087" cy="3968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template&lt;typename T&gt; class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0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Text Box 2"/>
          <p:cNvSpPr txBox="1">
            <a:spLocks noChangeArrowheads="1"/>
          </p:cNvSpPr>
          <p:nvPr/>
        </p:nvSpPr>
        <p:spPr bwMode="auto">
          <a:xfrm>
            <a:off x="533400" y="260350"/>
            <a:ext cx="76200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#include&lt;</a:t>
            </a:r>
            <a:r>
              <a:rPr lang="en-US" altLang="zh-CN" b="0" dirty="0" err="1"/>
              <a:t>iostream</a:t>
            </a:r>
            <a:r>
              <a:rPr lang="en-US" altLang="zh-CN" b="0" dirty="0"/>
              <a:t>&gt;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using namespace std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const double pi=3.14159;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class Circle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{   T radius 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static </a:t>
            </a:r>
            <a:r>
              <a:rPr lang="en-US" altLang="zh-CN" b="0" dirty="0" err="1"/>
              <a:t>int</a:t>
            </a:r>
            <a:r>
              <a:rPr lang="en-US" altLang="zh-CN" b="0" dirty="0"/>
              <a:t> total;			</a:t>
            </a:r>
            <a:r>
              <a:rPr lang="en-US" altLang="zh-CN" b="0" i="1" dirty="0">
                <a:solidFill>
                  <a:srgbClr val="008000"/>
                </a:solidFill>
              </a:rPr>
              <a:t>//</a:t>
            </a:r>
            <a:r>
              <a:rPr lang="zh-CN" altLang="en-US" b="0" i="1" dirty="0">
                <a:solidFill>
                  <a:srgbClr val="008000"/>
                </a:solidFill>
              </a:rPr>
              <a:t>类模板的静态数据成员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b="0" dirty="0"/>
              <a:t>  </a:t>
            </a:r>
            <a:r>
              <a:rPr lang="en-US" altLang="zh-CN" b="0" dirty="0"/>
              <a:t>public :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Circle(T r=0) { radius = r ; total++;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void </a:t>
            </a:r>
            <a:r>
              <a:rPr lang="en-US" altLang="zh-CN" b="0" dirty="0" err="1"/>
              <a:t>Set_Radius</a:t>
            </a:r>
            <a:r>
              <a:rPr lang="en-US" altLang="zh-CN" b="0" dirty="0"/>
              <a:t>( T r ) { radius = r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double </a:t>
            </a:r>
            <a:r>
              <a:rPr lang="en-US" altLang="zh-CN" b="0" dirty="0" err="1"/>
              <a:t>Get_Radius</a:t>
            </a:r>
            <a:r>
              <a:rPr lang="en-US" altLang="zh-CN" b="0" dirty="0"/>
              <a:t>()   { return 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double </a:t>
            </a:r>
            <a:r>
              <a:rPr lang="en-US" altLang="zh-CN" b="0" dirty="0" err="1"/>
              <a:t>Get_Girth</a:t>
            </a:r>
            <a:r>
              <a:rPr lang="en-US" altLang="zh-CN" b="0" dirty="0"/>
              <a:t>()      { return  2 * pi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double </a:t>
            </a:r>
            <a:r>
              <a:rPr lang="en-US" altLang="zh-CN" b="0" dirty="0" err="1"/>
              <a:t>Get_Area</a:t>
            </a:r>
            <a:r>
              <a:rPr lang="en-US" altLang="zh-CN" b="0" dirty="0"/>
              <a:t>()       { return  pi * radius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     static </a:t>
            </a:r>
            <a:r>
              <a:rPr lang="en-US" altLang="zh-CN" b="0" dirty="0" err="1"/>
              <a:t>int</a:t>
            </a:r>
            <a:r>
              <a:rPr lang="en-US" altLang="zh-CN" b="0" dirty="0"/>
              <a:t> </a:t>
            </a:r>
            <a:r>
              <a:rPr lang="en-US" altLang="zh-CN" b="0" dirty="0" err="1"/>
              <a:t>ShowTotal</a:t>
            </a:r>
            <a:r>
              <a:rPr lang="en-US" altLang="zh-CN" b="0" dirty="0"/>
              <a:t>();		</a:t>
            </a:r>
            <a:r>
              <a:rPr lang="en-US" altLang="zh-CN" b="0" i="1" dirty="0">
                <a:solidFill>
                  <a:srgbClr val="008000"/>
                </a:solidFill>
              </a:rPr>
              <a:t>//</a:t>
            </a:r>
            <a:r>
              <a:rPr lang="zh-CN" altLang="en-US" b="0" i="1" dirty="0">
                <a:solidFill>
                  <a:srgbClr val="008000"/>
                </a:solidFill>
              </a:rPr>
              <a:t>类模板的静态成员函数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}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  <a:r>
              <a:rPr lang="en-US" altLang="zh-CN" b="0" dirty="0" err="1"/>
              <a:t>int</a:t>
            </a:r>
            <a:r>
              <a:rPr lang="en-US" altLang="zh-CN" b="0" dirty="0"/>
              <a:t> Circle&lt;T&gt;::total=0;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/>
              <a:t>template&lt;</a:t>
            </a:r>
            <a:r>
              <a:rPr lang="en-US" altLang="zh-CN" b="0" dirty="0" err="1"/>
              <a:t>typename</a:t>
            </a:r>
            <a:r>
              <a:rPr lang="en-US" altLang="zh-CN" b="0" dirty="0"/>
              <a:t> T&gt;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 dirty="0" err="1"/>
              <a:t>int</a:t>
            </a:r>
            <a:r>
              <a:rPr lang="en-US" altLang="zh-CN" b="0" dirty="0"/>
              <a:t> Circle&lt;T&gt;::</a:t>
            </a:r>
            <a:r>
              <a:rPr lang="en-US" altLang="zh-CN" b="0" dirty="0" err="1"/>
              <a:t>ShowTotal</a:t>
            </a:r>
            <a:r>
              <a:rPr lang="en-US" altLang="zh-CN" b="0" dirty="0"/>
              <a:t>(){ return total; }</a:t>
            </a:r>
            <a:r>
              <a:rPr lang="en-US" altLang="zh-CN" b="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50243" name="Text Box 3"/>
          <p:cNvSpPr txBox="1">
            <a:spLocks noChangeArrowheads="1"/>
          </p:cNvSpPr>
          <p:nvPr/>
        </p:nvSpPr>
        <p:spPr bwMode="auto">
          <a:xfrm>
            <a:off x="4572000" y="304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10-6  </a:t>
            </a:r>
            <a:r>
              <a:rPr lang="zh-CN" altLang="en-US" sz="2000" i="1">
                <a:solidFill>
                  <a:srgbClr val="008000"/>
                </a:solidFill>
              </a:rPr>
              <a:t>为圆类模板定义静态成员</a:t>
            </a:r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755650" y="2095500"/>
            <a:ext cx="1758950" cy="396875"/>
          </a:xfrm>
          <a:prstGeom prst="rect">
            <a:avLst/>
          </a:prstGeom>
          <a:solidFill>
            <a:srgbClr val="FDAFA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 int total;</a:t>
            </a:r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525463" y="5337175"/>
            <a:ext cx="5265737" cy="396875"/>
          </a:xfrm>
          <a:prstGeom prst="rect">
            <a:avLst/>
          </a:prstGeom>
          <a:solidFill>
            <a:srgbClr val="FDAFA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template&lt;typename T&gt; int Circle&lt;T&gt;::total=0;</a:t>
            </a:r>
          </a:p>
        </p:txBody>
      </p:sp>
      <p:sp>
        <p:nvSpPr>
          <p:cNvPr id="650247" name="Rectangle 7"/>
          <p:cNvSpPr>
            <a:spLocks noChangeArrowheads="1"/>
          </p:cNvSpPr>
          <p:nvPr/>
        </p:nvSpPr>
        <p:spPr bwMode="auto">
          <a:xfrm>
            <a:off x="827088" y="2852738"/>
            <a:ext cx="4014787" cy="396875"/>
          </a:xfrm>
          <a:prstGeom prst="rect">
            <a:avLst/>
          </a:prstGeom>
          <a:solidFill>
            <a:srgbClr val="FDAFA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2000" b="0"/>
              <a:t>Circle(T r=0) { radius = r ;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total++;</a:t>
            </a:r>
            <a:r>
              <a:rPr lang="en-US" altLang="zh-CN" sz="2000"/>
              <a:t> </a:t>
            </a:r>
            <a:r>
              <a:rPr lang="en-US" altLang="zh-CN" sz="2000" b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5" grpId="0" animBg="1" autoUpdateAnimBg="0"/>
      <p:bldP spid="650246" grpId="0" animBg="1" autoUpdateAnimBg="0"/>
      <p:bldP spid="650247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2"/>
          <p:cNvSpPr txBox="1">
            <a:spLocks noChangeArrowheads="1"/>
          </p:cNvSpPr>
          <p:nvPr/>
        </p:nvSpPr>
        <p:spPr bwMode="auto">
          <a:xfrm>
            <a:off x="533400" y="260350"/>
            <a:ext cx="7620000" cy="616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#include&lt;iostream&gt;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using namespace std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const double pi=3.14159;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template&lt;typename T&gt; class Circle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{   T radius 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     static int total;	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类模板的静态数据成员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b="0"/>
              <a:t>  </a:t>
            </a:r>
            <a:r>
              <a:rPr lang="en-US" altLang="zh-CN" b="0"/>
              <a:t>public :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     Circle(T r=0) { radius = r ; total++;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     void Set_Radius( T r ) { radius = r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     double Get_Radius()   { return 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     double Get_Girth()      { return  2 * pi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     double Get_Area()       { return  pi * radius * radius ; }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     static int ShowTotal();		</a:t>
            </a:r>
            <a:r>
              <a:rPr lang="en-US" altLang="zh-CN" b="0" i="1">
                <a:solidFill>
                  <a:srgbClr val="008000"/>
                </a:solidFill>
              </a:rPr>
              <a:t>//</a:t>
            </a:r>
            <a:r>
              <a:rPr lang="zh-CN" altLang="en-US" b="0" i="1">
                <a:solidFill>
                  <a:srgbClr val="008000"/>
                </a:solidFill>
              </a:rPr>
              <a:t>类模板的静态成员函数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} 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template&lt;typename T&gt; int Circle&lt;T&gt;::total=0;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template&lt;typename T&gt; </a:t>
            </a:r>
          </a:p>
          <a:p>
            <a:pPr algn="just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b="0"/>
              <a:t>int Circle&lt;T&gt;::ShowTotal(){ return total; }</a:t>
            </a:r>
            <a:r>
              <a:rPr lang="en-US" altLang="zh-CN" b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651267" name="Text Box 3"/>
          <p:cNvSpPr txBox="1">
            <a:spLocks noChangeArrowheads="1"/>
          </p:cNvSpPr>
          <p:nvPr/>
        </p:nvSpPr>
        <p:spPr bwMode="auto">
          <a:xfrm>
            <a:off x="4572000" y="304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10-6  </a:t>
            </a:r>
            <a:r>
              <a:rPr lang="zh-CN" altLang="en-US" sz="2000" i="1">
                <a:solidFill>
                  <a:srgbClr val="008000"/>
                </a:solidFill>
              </a:rPr>
              <a:t>为圆类模板定义静态成员</a:t>
            </a:r>
          </a:p>
        </p:txBody>
      </p:sp>
      <p:sp>
        <p:nvSpPr>
          <p:cNvPr id="651271" name="Rectangle 7"/>
          <p:cNvSpPr>
            <a:spLocks noChangeArrowheads="1"/>
          </p:cNvSpPr>
          <p:nvPr/>
        </p:nvSpPr>
        <p:spPr bwMode="auto">
          <a:xfrm>
            <a:off x="865188" y="4616450"/>
            <a:ext cx="2520950" cy="396875"/>
          </a:xfrm>
          <a:prstGeom prst="rect">
            <a:avLst/>
          </a:prstGeom>
          <a:solidFill>
            <a:srgbClr val="FDAFA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 int ShowTotal();</a:t>
            </a:r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455613" y="6056313"/>
            <a:ext cx="4649787" cy="396875"/>
          </a:xfrm>
          <a:prstGeom prst="rect">
            <a:avLst/>
          </a:prstGeom>
          <a:solidFill>
            <a:srgbClr val="FDAFA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000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 Circle&lt;T&gt;::ShowTotal(){ return total;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1" grpId="0" animBg="1" autoUpdateAnimBg="0"/>
      <p:bldP spid="651272" grpId="0" animBg="1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Text Box 3"/>
          <p:cNvSpPr txBox="1">
            <a:spLocks noChangeArrowheads="1"/>
          </p:cNvSpPr>
          <p:nvPr/>
        </p:nvSpPr>
        <p:spPr bwMode="auto">
          <a:xfrm>
            <a:off x="4572000" y="304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10-6  </a:t>
            </a:r>
            <a:r>
              <a:rPr lang="zh-CN" altLang="en-US" sz="2000" i="1">
                <a:solidFill>
                  <a:srgbClr val="008000"/>
                </a:solidFill>
              </a:rPr>
              <a:t>为圆类模板定义静态成员</a:t>
            </a: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2295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739063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{  Circle&lt;int&gt; A, B ;	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建立了</a:t>
            </a:r>
            <a:r>
              <a:rPr lang="en-US" altLang="zh-CN" sz="1600" b="0" i="1">
                <a:solidFill>
                  <a:srgbClr val="008000"/>
                </a:solidFill>
              </a:rPr>
              <a:t>2</a:t>
            </a:r>
            <a:r>
              <a:rPr lang="zh-CN" altLang="en-US" sz="1600" b="0" i="1">
                <a:solidFill>
                  <a:srgbClr val="008000"/>
                </a:solidFill>
              </a:rPr>
              <a:t>个对象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A.Set_Radius( 16 )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"A.Radius = " &lt;&lt; A.Get_Radius()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"A.Girth = " &lt;&lt; A.Get_Girth()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"A.Area = " &lt;&lt; A.Get_Area()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B.Set_Radius( 105 )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"B.radius = " &lt;&lt; B.Get_Radius()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"B.Girth=" &lt;&lt; B.Get_Girth()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"B.Area = " &lt;&lt; B.Get_Area()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cout&lt;&lt;"Total1="&lt;&lt;Circle&lt;int&gt;::ShowTotal()&lt;&lt;endl;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显示建立的对象数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cout&lt;&lt;endl;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Circle&lt;double&gt; X(6.23), Y(10.5), Z(25.6);	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建立了</a:t>
            </a:r>
            <a:r>
              <a:rPr lang="en-US" altLang="zh-CN" sz="1600" b="0" i="1">
                <a:solidFill>
                  <a:srgbClr val="008000"/>
                </a:solidFill>
              </a:rPr>
              <a:t>3</a:t>
            </a:r>
            <a:r>
              <a:rPr lang="zh-CN" altLang="en-US" sz="1600" b="0" i="1">
                <a:solidFill>
                  <a:srgbClr val="008000"/>
                </a:solidFill>
              </a:rPr>
              <a:t>个对象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cout &lt;&lt; "X.Radius = " &lt;&lt; X.Get_Radius()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"X.Girth = " &lt;&lt; X.Get_Girth()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"X.Area = " &lt;&lt; X.Get_Area()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"Y.radius = " &lt;&lt; Y.Get_Radius()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"Y.Girth=" &lt;&lt; Y.Get_Girth()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"Y.Area = " &lt;&lt; Y.Get_Area()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"Z.Girth=" &lt;&lt; Z.Get_Girth()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"Z.Area = " &lt;&lt; Z.Get_Area()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cout&lt;&lt;"Total2="&lt;&lt;Circle&lt;double&gt;::ShowTotal()&lt;&lt;endl;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显示建立的对象数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}</a:t>
            </a: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685800" y="685800"/>
            <a:ext cx="7543800" cy="3062288"/>
          </a:xfrm>
          <a:prstGeom prst="rect">
            <a:avLst/>
          </a:prstGeom>
          <a:solidFill>
            <a:srgbClr val="FDAFA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 </a:t>
            </a:r>
            <a:r>
              <a:rPr lang="en-US" altLang="zh-CN" sz="2000">
                <a:solidFill>
                  <a:srgbClr val="0000FF"/>
                </a:solidFill>
              </a:rPr>
              <a:t>Circle&lt;int&gt; A, B ;</a:t>
            </a:r>
            <a:r>
              <a:rPr lang="en-US" altLang="zh-CN" sz="2000"/>
              <a:t>		</a:t>
            </a:r>
            <a:endParaRPr lang="en-US" altLang="zh-CN" sz="2000" i="1">
              <a:solidFill>
                <a:srgbClr val="0080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b="0"/>
              <a:t>A.Set_Radius( 16 ) 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0"/>
              <a:t>   cout &lt;&lt; "A.Radius = " &lt;&lt; A.Get_Radius() &lt;&lt; endl 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0"/>
              <a:t>   cout &lt;&lt; "A.Girth = " &lt;&lt; A.Get_Girth() &lt;&lt; endl 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0"/>
              <a:t>   cout &lt;&lt; "A.Area = " &lt;&lt; A.Get_Area() &lt;&lt; endl 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0"/>
              <a:t>   B.Set_Radius( 105 ) 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0"/>
              <a:t>   cout &lt;&lt; "B.radius = " &lt;&lt; B.Get_Radius() &lt;&lt; endl 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0"/>
              <a:t>   cout &lt;&lt; "B.Girth=" &lt;&lt; B.Get_Girth() &lt;&lt; endl ;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0"/>
              <a:t>   cout &lt;&lt; "B.Area = " &lt;&lt; B.Get_Area() &lt;&lt; endl ;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cout&lt;&lt;"Total1="&lt;&lt;Circle&lt;int&gt;::ShowTotal()&lt;&lt;endl;</a:t>
            </a:r>
          </a:p>
          <a:p>
            <a:pPr>
              <a:lnSpc>
                <a:spcPct val="0"/>
              </a:lnSpc>
              <a:spcBef>
                <a:spcPct val="50000"/>
              </a:spcBef>
            </a:pPr>
            <a:r>
              <a:rPr lang="en-US" altLang="zh-CN" sz="2000"/>
              <a:t>	</a:t>
            </a:r>
            <a:endParaRPr lang="en-US" altLang="zh-CN" sz="2000" i="1">
              <a:solidFill>
                <a:srgbClr val="008000"/>
              </a:solidFill>
            </a:endParaRPr>
          </a:p>
        </p:txBody>
      </p:sp>
      <p:sp>
        <p:nvSpPr>
          <p:cNvPr id="652298" name="AutoShape 10"/>
          <p:cNvSpPr>
            <a:spLocks/>
          </p:cNvSpPr>
          <p:nvPr/>
        </p:nvSpPr>
        <p:spPr bwMode="auto">
          <a:xfrm>
            <a:off x="6156325" y="1268413"/>
            <a:ext cx="2232025" cy="1081087"/>
          </a:xfrm>
          <a:prstGeom prst="borderCallout2">
            <a:avLst>
              <a:gd name="adj1" fmla="val 10574"/>
              <a:gd name="adj2" fmla="val -3412"/>
              <a:gd name="adj3" fmla="val 10574"/>
              <a:gd name="adj4" fmla="val -22616"/>
              <a:gd name="adj5" fmla="val 175625"/>
              <a:gd name="adj6" fmla="val -8399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/>
              <a:t>        A.ShowTotal()</a:t>
            </a:r>
          </a:p>
          <a:p>
            <a:pPr>
              <a:lnSpc>
                <a:spcPct val="150000"/>
              </a:lnSpc>
            </a:pPr>
            <a:r>
              <a:rPr lang="zh-CN" altLang="en-US"/>
              <a:t>或    </a:t>
            </a:r>
            <a:r>
              <a:rPr lang="en-US" altLang="zh-CN"/>
              <a:t>B.ShowTotal()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5" grpId="0" autoUpdateAnimBg="0"/>
      <p:bldP spid="652296" grpId="0" animBg="1" autoUpdateAnimBg="0"/>
      <p:bldP spid="652298" grpId="0" animBg="1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Text Box 2"/>
          <p:cNvSpPr txBox="1">
            <a:spLocks noChangeArrowheads="1"/>
          </p:cNvSpPr>
          <p:nvPr/>
        </p:nvSpPr>
        <p:spPr bwMode="auto">
          <a:xfrm>
            <a:off x="4572000" y="304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10-6  </a:t>
            </a:r>
            <a:r>
              <a:rPr lang="zh-CN" altLang="en-US" sz="2000" i="1">
                <a:solidFill>
                  <a:srgbClr val="008000"/>
                </a:solidFill>
              </a:rPr>
              <a:t>为圆类模板定义静态成员</a:t>
            </a:r>
          </a:p>
        </p:txBody>
      </p:sp>
      <p:sp>
        <p:nvSpPr>
          <p:cNvPr id="662531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62532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739063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{  Circle&lt;int&gt; A, B ;	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建立了</a:t>
            </a:r>
            <a:r>
              <a:rPr lang="en-US" altLang="zh-CN" sz="1600" b="0" i="1">
                <a:solidFill>
                  <a:srgbClr val="008000"/>
                </a:solidFill>
              </a:rPr>
              <a:t>2</a:t>
            </a:r>
            <a:r>
              <a:rPr lang="zh-CN" altLang="en-US" sz="1600" b="0" i="1">
                <a:solidFill>
                  <a:srgbClr val="008000"/>
                </a:solidFill>
              </a:rPr>
              <a:t>个对象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A.Set_Radius( 16 )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"A.Radius = " &lt;&lt; A.Get_Radius()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"A.Girth = " &lt;&lt; A.Get_Girth()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"A.Area = " &lt;&lt; A.Get_Area()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B.Set_Radius( 105 )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"B.radius = " &lt;&lt; B.Get_Radius()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"B.Girth=" &lt;&lt; B.Get_Girth()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"B.Area = " &lt;&lt; B.Get_Area()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cout&lt;&lt;"Total1="&lt;&lt;Circle&lt;int&gt;::ShowTotal()&lt;&lt;endl;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显示建立的对象数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cout&lt;&lt;endl;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Circle&lt;double&gt; X(6.23), Y(10.5), Z(25.6);	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建立了</a:t>
            </a:r>
            <a:r>
              <a:rPr lang="en-US" altLang="zh-CN" sz="1600" b="0" i="1">
                <a:solidFill>
                  <a:srgbClr val="008000"/>
                </a:solidFill>
              </a:rPr>
              <a:t>3</a:t>
            </a:r>
            <a:r>
              <a:rPr lang="zh-CN" altLang="en-US" sz="1600" b="0" i="1">
                <a:solidFill>
                  <a:srgbClr val="008000"/>
                </a:solidFill>
              </a:rPr>
              <a:t>个对象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cout &lt;&lt; "X.Radius = " &lt;&lt; X.Get_Radius()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"X.Girth = " &lt;&lt; X.Get_Girth()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"X.Area = " &lt;&lt; X.Get_Area()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"Y.radius = " &lt;&lt; Y.Get_Radius()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"Y.Girth=" &lt;&lt; Y.Get_Girth()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"Y.Area = " &lt;&lt; Y.Get_Area()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"Z.Girth=" &lt;&lt; Z.Get_Girth()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"Z.Area = " &lt;&lt; Z.Get_Area()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cout&lt;&lt;"Total2="&lt;&lt;Circle&lt;double&gt;::ShowTotal()&lt;&lt;endl;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显示建立的对象数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}</a:t>
            </a:r>
          </a:p>
        </p:txBody>
      </p:sp>
      <p:sp>
        <p:nvSpPr>
          <p:cNvPr id="662534" name="Rectangle 6"/>
          <p:cNvSpPr>
            <a:spLocks noChangeArrowheads="1"/>
          </p:cNvSpPr>
          <p:nvPr/>
        </p:nvSpPr>
        <p:spPr bwMode="auto">
          <a:xfrm>
            <a:off x="685800" y="3259138"/>
            <a:ext cx="7543800" cy="2989262"/>
          </a:xfrm>
          <a:prstGeom prst="rect">
            <a:avLst/>
          </a:prstGeom>
          <a:solidFill>
            <a:srgbClr val="FDAFAF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0"/>
              <a:t>  </a:t>
            </a:r>
            <a:r>
              <a:rPr lang="en-US" altLang="zh-CN" sz="2000">
                <a:solidFill>
                  <a:srgbClr val="0000FF"/>
                </a:solidFill>
              </a:rPr>
              <a:t>Circle&lt;double&gt; X(6.23), Y(10.5), Z(25.6);</a:t>
            </a:r>
            <a:r>
              <a:rPr lang="en-US" altLang="zh-CN" sz="2000" b="0"/>
              <a:t>		</a:t>
            </a:r>
            <a:endParaRPr lang="en-US" altLang="zh-CN" sz="2000" b="0" i="1">
              <a:solidFill>
                <a:srgbClr val="008000"/>
              </a:solidFill>
            </a:endParaRPr>
          </a:p>
          <a:p>
            <a:r>
              <a:rPr lang="en-US" altLang="zh-CN" sz="2000" b="0"/>
              <a:t>   </a:t>
            </a:r>
            <a:r>
              <a:rPr lang="en-US" altLang="zh-CN" b="0"/>
              <a:t>cout &lt;&lt; "X.Radius = " &lt;&lt; X.Get_Radius() &lt;&lt; endl ;</a:t>
            </a:r>
          </a:p>
          <a:p>
            <a:r>
              <a:rPr lang="en-US" altLang="zh-CN" b="0"/>
              <a:t>   cout &lt;&lt; "X.Girth = " &lt;&lt; X.Get_Girth() &lt;&lt; endl ;</a:t>
            </a:r>
          </a:p>
          <a:p>
            <a:r>
              <a:rPr lang="en-US" altLang="zh-CN" b="0"/>
              <a:t>   cout &lt;&lt; "X.Area = " &lt;&lt; X.Get_Area() &lt;&lt; endl ;</a:t>
            </a:r>
          </a:p>
          <a:p>
            <a:r>
              <a:rPr lang="en-US" altLang="zh-CN" b="0"/>
              <a:t>   cout &lt;&lt; "Y.radius = " &lt;&lt; Y.Get_Radius() &lt;&lt; endl ;</a:t>
            </a:r>
          </a:p>
          <a:p>
            <a:r>
              <a:rPr lang="en-US" altLang="zh-CN" b="0"/>
              <a:t>   cout &lt;&lt; "Y.Girth=" &lt;&lt; Y.Get_Girth() &lt;&lt; endl ;</a:t>
            </a:r>
          </a:p>
          <a:p>
            <a:r>
              <a:rPr lang="en-US" altLang="zh-CN" b="0"/>
              <a:t>   cout &lt;&lt; "Y.Area = " &lt;&lt; Y.Get_Area() &lt;&lt; endl ; </a:t>
            </a:r>
          </a:p>
          <a:p>
            <a:r>
              <a:rPr lang="en-US" altLang="zh-CN" b="0"/>
              <a:t>   cout &lt;&lt; "Z.Girth=" &lt;&lt; Z.Get_Girth() &lt;&lt; endl ;</a:t>
            </a:r>
          </a:p>
          <a:p>
            <a:r>
              <a:rPr lang="en-US" altLang="zh-CN" b="0"/>
              <a:t>   cout &lt;&lt; "Z.Area = " &lt;&lt; Z.Get_Area()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2000" b="0"/>
              <a:t>   </a:t>
            </a:r>
            <a:r>
              <a:rPr lang="en-US" altLang="zh-CN" sz="2000">
                <a:solidFill>
                  <a:srgbClr val="0000FF"/>
                </a:solidFill>
              </a:rPr>
              <a:t>cout&lt;&lt;"Total2="&lt;&lt;Circle&lt;double&gt;::ShowTotal()&lt;&lt;endl;</a:t>
            </a:r>
            <a:r>
              <a:rPr lang="en-US" altLang="zh-CN" sz="2000" b="0"/>
              <a:t>	</a:t>
            </a:r>
          </a:p>
        </p:txBody>
      </p:sp>
      <p:sp>
        <p:nvSpPr>
          <p:cNvPr id="662535" name="AutoShape 7"/>
          <p:cNvSpPr>
            <a:spLocks/>
          </p:cNvSpPr>
          <p:nvPr/>
        </p:nvSpPr>
        <p:spPr bwMode="auto">
          <a:xfrm>
            <a:off x="6516688" y="2781300"/>
            <a:ext cx="2232025" cy="1079500"/>
          </a:xfrm>
          <a:prstGeom prst="borderCallout2">
            <a:avLst>
              <a:gd name="adj1" fmla="val 10588"/>
              <a:gd name="adj2" fmla="val -3412"/>
              <a:gd name="adj3" fmla="val 10588"/>
              <a:gd name="adj4" fmla="val -25532"/>
              <a:gd name="adj5" fmla="val 278824"/>
              <a:gd name="adj6" fmla="val -9615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/>
              <a:t>        X.ShowTotal()</a:t>
            </a:r>
          </a:p>
          <a:p>
            <a:pPr>
              <a:lnSpc>
                <a:spcPct val="150000"/>
              </a:lnSpc>
            </a:pPr>
            <a:r>
              <a:rPr lang="zh-CN" altLang="en-US"/>
              <a:t>或    </a:t>
            </a:r>
            <a:r>
              <a:rPr lang="en-US" altLang="zh-CN"/>
              <a:t>Y.ShowTotal()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4" grpId="0" animBg="1" autoUpdateAnimBg="0"/>
      <p:bldP spid="662535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572000" y="304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>
                <a:solidFill>
                  <a:srgbClr val="008000"/>
                </a:solidFill>
              </a:rPr>
              <a:t>例</a:t>
            </a:r>
            <a:r>
              <a:rPr lang="en-US" altLang="zh-CN" sz="2000" i="1">
                <a:solidFill>
                  <a:srgbClr val="008000"/>
                </a:solidFill>
              </a:rPr>
              <a:t>10-6  </a:t>
            </a:r>
            <a:r>
              <a:rPr lang="zh-CN" altLang="en-US" sz="2000" i="1">
                <a:solidFill>
                  <a:srgbClr val="008000"/>
                </a:solidFill>
              </a:rPr>
              <a:t>为圆类模板定义静态成员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739063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600" b="0"/>
              <a:t>int main()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{  Circle&lt;int&gt; A, B ;	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建立了</a:t>
            </a:r>
            <a:r>
              <a:rPr lang="en-US" altLang="zh-CN" sz="1600" b="0" i="1">
                <a:solidFill>
                  <a:srgbClr val="008000"/>
                </a:solidFill>
              </a:rPr>
              <a:t>2</a:t>
            </a:r>
            <a:r>
              <a:rPr lang="zh-CN" altLang="en-US" sz="1600" b="0" i="1">
                <a:solidFill>
                  <a:srgbClr val="008000"/>
                </a:solidFill>
              </a:rPr>
              <a:t>个对象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A.Set_Radius( 16 )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"A.Radius = " &lt;&lt; A.Get_Radius()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"A.Girth = " &lt;&lt; A.Get_Girth()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"A.Area = " &lt;&lt; A.Get_Area()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B.Set_Radius( 105 )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"B.radius = " &lt;&lt; B.Get_Radius()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"B.Girth=" &lt;&lt; B.Get_Girth()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"B.Area = " &lt;&lt; B.Get_Area()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cout&lt;&lt;"Total1="&lt;&lt;Circle&lt;int&gt;::ShowTotal()&lt;&lt;endl;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显示建立的对象数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cout&lt;&lt;endl;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Circle&lt;double&gt; X(6.23), Y(10.5), Z(25.6);	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建立了</a:t>
            </a:r>
            <a:r>
              <a:rPr lang="en-US" altLang="zh-CN" sz="1600" b="0" i="1">
                <a:solidFill>
                  <a:srgbClr val="008000"/>
                </a:solidFill>
              </a:rPr>
              <a:t>3</a:t>
            </a:r>
            <a:r>
              <a:rPr lang="zh-CN" altLang="en-US" sz="1600" b="0" i="1">
                <a:solidFill>
                  <a:srgbClr val="008000"/>
                </a:solidFill>
              </a:rPr>
              <a:t>个对象</a:t>
            </a:r>
          </a:p>
          <a:p>
            <a:pPr>
              <a:lnSpc>
                <a:spcPct val="110000"/>
              </a:lnSpc>
            </a:pPr>
            <a:r>
              <a:rPr lang="zh-CN" altLang="en-US" sz="1600" b="0"/>
              <a:t>   </a:t>
            </a:r>
            <a:r>
              <a:rPr lang="en-US" altLang="zh-CN" sz="1600" b="0"/>
              <a:t>cout &lt;&lt; "X.Radius = " &lt;&lt; X.Get_Radius()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"X.Girth = " &lt;&lt; X.Get_Girth()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"X.Area = " &lt;&lt; X.Get_Area()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"Y.radius = " &lt;&lt; Y.Get_Radius()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"Y.Girth=" &lt;&lt; Y.Get_Girth()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"Y.Area = " &lt;&lt; Y.Get_Area()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"Z.Girth=" &lt;&lt; Z.Get_Girth() &lt;&lt; endl ;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 &lt;&lt; "Z.Area = " &lt;&lt; Z.Get_Area() &lt;&lt; endl ; 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   cout&lt;&lt;"Total2="&lt;&lt;Circle&lt;double&gt;::ShowTotal()&lt;&lt;endl;	</a:t>
            </a:r>
            <a:r>
              <a:rPr lang="en-US" altLang="zh-CN" sz="1600" b="0" i="1">
                <a:solidFill>
                  <a:srgbClr val="008000"/>
                </a:solidFill>
              </a:rPr>
              <a:t>//</a:t>
            </a:r>
            <a:r>
              <a:rPr lang="zh-CN" altLang="en-US" sz="1600" b="0" i="1">
                <a:solidFill>
                  <a:srgbClr val="008000"/>
                </a:solidFill>
              </a:rPr>
              <a:t>显示建立的对象数</a:t>
            </a:r>
          </a:p>
          <a:p>
            <a:pPr>
              <a:lnSpc>
                <a:spcPct val="110000"/>
              </a:lnSpc>
            </a:pPr>
            <a:r>
              <a:rPr lang="en-US" altLang="zh-CN" sz="1600" b="0"/>
              <a:t>}</a:t>
            </a:r>
          </a:p>
        </p:txBody>
      </p:sp>
      <p:pic>
        <p:nvPicPr>
          <p:cNvPr id="65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125538"/>
            <a:ext cx="3073400" cy="509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427984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10-7  </a:t>
            </a:r>
            <a:r>
              <a:rPr lang="zh-CN" altLang="en-US" sz="2000" i="1" dirty="0">
                <a:solidFill>
                  <a:srgbClr val="008000"/>
                </a:solidFill>
              </a:rPr>
              <a:t>静态数据成员为抽象类型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1" y="749017"/>
            <a:ext cx="7126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/>
              <a:t>#include&lt;</a:t>
            </a:r>
            <a:r>
              <a:rPr lang="en-US" altLang="zh-CN" sz="2000" dirty="0" err="1"/>
              <a:t>iostream</a:t>
            </a:r>
            <a:r>
              <a:rPr lang="en-US" altLang="zh-CN" sz="2000" dirty="0"/>
              <a:t>&gt;</a:t>
            </a:r>
          </a:p>
          <a:p>
            <a:r>
              <a:rPr lang="en-US" altLang="zh-CN" sz="2000" dirty="0"/>
              <a:t>using namespace std ;</a:t>
            </a:r>
          </a:p>
          <a:p>
            <a:r>
              <a:rPr lang="en-US" altLang="zh-CN" sz="2000" dirty="0"/>
              <a:t>template&lt; </a:t>
            </a:r>
            <a:r>
              <a:rPr lang="en-US" altLang="zh-CN" sz="2000" dirty="0" err="1"/>
              <a:t>typename</a:t>
            </a:r>
            <a:r>
              <a:rPr lang="en-US" altLang="zh-CN" sz="2000" dirty="0"/>
              <a:t> T &gt;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定义类模板</a:t>
            </a:r>
          </a:p>
          <a:p>
            <a:r>
              <a:rPr lang="en-US" altLang="zh-CN" sz="2000" dirty="0"/>
              <a:t>class  A</a:t>
            </a:r>
          </a:p>
          <a:p>
            <a:r>
              <a:rPr lang="en-US" altLang="zh-CN" sz="2000" dirty="0"/>
              <a:t>{ public :</a:t>
            </a:r>
          </a:p>
          <a:p>
            <a:r>
              <a:rPr lang="fr-FR" altLang="zh-CN" sz="2000" dirty="0"/>
              <a:t>       A( T x=0 ) { t = x ;  total=total+1;  }</a:t>
            </a:r>
          </a:p>
          <a:p>
            <a:r>
              <a:rPr lang="en-US" altLang="zh-CN" sz="2000" dirty="0"/>
              <a:t>       static T total;  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静态数据成员为抽象类型</a:t>
            </a:r>
            <a:r>
              <a:rPr lang="en-US" altLang="zh-CN" sz="2000" i="1" dirty="0">
                <a:solidFill>
                  <a:srgbClr val="006600"/>
                </a:solidFill>
              </a:rPr>
              <a:t>T</a:t>
            </a:r>
          </a:p>
          <a:p>
            <a:r>
              <a:rPr lang="en-US" altLang="zh-CN" sz="2000" dirty="0"/>
              <a:t>  protected : </a:t>
            </a:r>
          </a:p>
          <a:p>
            <a:r>
              <a:rPr lang="en-US" altLang="zh-CN" sz="2000" dirty="0"/>
              <a:t>      T </a:t>
            </a:r>
            <a:r>
              <a:rPr lang="en-US" altLang="zh-CN" sz="2000" dirty="0" err="1"/>
              <a:t>t</a:t>
            </a:r>
            <a:r>
              <a:rPr lang="en-US" altLang="zh-CN" sz="2000" dirty="0"/>
              <a:t> ;</a:t>
            </a:r>
          </a:p>
          <a:p>
            <a:r>
              <a:rPr lang="en-US" altLang="zh-CN" sz="2000" dirty="0"/>
              <a:t>} ;</a:t>
            </a:r>
          </a:p>
          <a:p>
            <a:r>
              <a:rPr lang="fr-FR" altLang="zh-CN" sz="2000" dirty="0"/>
              <a:t>template&lt;typename T&gt; T A&lt;T&gt;::total;</a:t>
            </a:r>
          </a:p>
          <a:p>
            <a:endParaRPr lang="zh-CN" altLang="en-US" sz="2000" dirty="0"/>
          </a:p>
          <a:p>
            <a:r>
              <a:rPr lang="en-US" altLang="zh-CN" sz="2000" dirty="0" err="1"/>
              <a:t>int</a:t>
            </a:r>
            <a:r>
              <a:rPr lang="en-US" altLang="zh-CN" sz="2000" dirty="0"/>
              <a:t> main()</a:t>
            </a:r>
          </a:p>
          <a:p>
            <a:r>
              <a:rPr lang="en-US" altLang="zh-CN" sz="2000" dirty="0"/>
              <a:t>{ A 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  a ,b;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&gt;total="&lt;&lt;A&lt;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  A &lt;double&gt;  x ,y, z;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&lt;&lt;"A&lt;double&gt;total="&lt;&lt;A&lt;double&gt;::total&lt;&lt;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}</a:t>
            </a:r>
            <a:endParaRPr lang="en-US" altLang="zh-CN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/>
      <p:bldP spid="6533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5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76200"/>
            <a:ext cx="30099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zh-CN">
                <a:latin typeface="宋体" pitchFamily="2" charset="-122"/>
              </a:rPr>
              <a:t>10.2.1  </a:t>
            </a:r>
            <a:r>
              <a:rPr lang="zh-CN" altLang="en-US">
                <a:latin typeface="宋体" pitchFamily="2" charset="-122"/>
              </a:rPr>
              <a:t>模板说明</a:t>
            </a:r>
          </a:p>
        </p:txBody>
      </p:sp>
      <p:sp>
        <p:nvSpPr>
          <p:cNvPr id="543750" name="Text Box 6"/>
          <p:cNvSpPr txBox="1">
            <a:spLocks noChangeArrowheads="1"/>
          </p:cNvSpPr>
          <p:nvPr/>
        </p:nvSpPr>
        <p:spPr bwMode="auto">
          <a:xfrm>
            <a:off x="2765425" y="2514600"/>
            <a:ext cx="3711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000">
                <a:ea typeface="Arial Unicode MS" pitchFamily="34" charset="-122"/>
                <a:cs typeface="Arial Unicode MS" pitchFamily="34" charset="-122"/>
              </a:rPr>
              <a:t>template    &lt; </a:t>
            </a:r>
            <a:r>
              <a:rPr lang="zh-CN" altLang="zh-CN" sz="2000" i="1">
                <a:ea typeface="Arial Unicode MS" pitchFamily="34" charset="-122"/>
                <a:cs typeface="Arial Unicode MS" pitchFamily="34" charset="-122"/>
              </a:rPr>
              <a:t>类型形式参数表</a:t>
            </a:r>
            <a:r>
              <a:rPr lang="zh-CN" altLang="zh-CN" sz="2000">
                <a:ea typeface="Arial Unicode MS" pitchFamily="34" charset="-122"/>
                <a:cs typeface="Arial Unicode MS" pitchFamily="34" charset="-122"/>
              </a:rPr>
              <a:t> &gt;    </a:t>
            </a:r>
            <a:endParaRPr lang="en-US" altLang="zh-CN" sz="2000" i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43751" name="Text Box 7"/>
          <p:cNvSpPr txBox="1">
            <a:spLocks noChangeArrowheads="1"/>
          </p:cNvSpPr>
          <p:nvPr/>
        </p:nvSpPr>
        <p:spPr bwMode="auto">
          <a:xfrm>
            <a:off x="1127125" y="1690688"/>
            <a:ext cx="46089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声明模板中使用的类属参数。形式为：</a:t>
            </a:r>
            <a:r>
              <a:rPr lang="zh-CN" altLang="en-US" sz="2000" dirty="0">
                <a:ea typeface="Arial Unicode MS" pitchFamily="34" charset="-122"/>
                <a:cs typeface="Arial Unicode MS" pitchFamily="34" charset="-122"/>
              </a:rPr>
              <a:t> </a:t>
            </a:r>
          </a:p>
        </p:txBody>
      </p:sp>
      <p:sp>
        <p:nvSpPr>
          <p:cNvPr id="543753" name="Rectangle 9"/>
          <p:cNvSpPr>
            <a:spLocks noChangeArrowheads="1"/>
          </p:cNvSpPr>
          <p:nvPr/>
        </p:nvSpPr>
        <p:spPr bwMode="auto">
          <a:xfrm>
            <a:off x="769938" y="7620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CC3300"/>
                </a:solidFill>
                <a:latin typeface="楷体_GB2312" pitchFamily="49" charset="-122"/>
              </a:rPr>
              <a:t>10.2.1  </a:t>
            </a:r>
            <a:r>
              <a:rPr lang="zh-CN" altLang="en-US" sz="2400">
                <a:solidFill>
                  <a:srgbClr val="CC3300"/>
                </a:solidFill>
                <a:latin typeface="楷体_GB2312" pitchFamily="49" charset="-122"/>
              </a:rPr>
              <a:t>模板说明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0" grpId="0" autoUpdateAnimBg="0"/>
      <p:bldP spid="543751" grpId="0" autoUpdateAnimBg="0"/>
      <p:bldP spid="543753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427984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10-7  </a:t>
            </a:r>
            <a:r>
              <a:rPr lang="zh-CN" altLang="en-US" sz="2000" i="1" dirty="0">
                <a:solidFill>
                  <a:srgbClr val="008000"/>
                </a:solidFill>
              </a:rPr>
              <a:t>静态数据成员为抽象类型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1" y="749017"/>
            <a:ext cx="7126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0" dirty="0"/>
              <a:t>#include&lt;</a:t>
            </a:r>
            <a:r>
              <a:rPr lang="en-US" altLang="zh-CN" sz="2000" b="0" dirty="0" err="1"/>
              <a:t>iostream</a:t>
            </a:r>
            <a:r>
              <a:rPr lang="en-US" altLang="zh-CN" sz="2000" b="0" dirty="0"/>
              <a:t>&gt;</a:t>
            </a:r>
          </a:p>
          <a:p>
            <a:r>
              <a:rPr lang="en-US" altLang="zh-CN" sz="2000" b="0" dirty="0"/>
              <a:t>using namespace std ;</a:t>
            </a:r>
          </a:p>
          <a:p>
            <a:r>
              <a:rPr lang="en-US" altLang="zh-CN" sz="2000" b="0" dirty="0"/>
              <a:t>template&lt; </a:t>
            </a:r>
            <a:r>
              <a:rPr lang="en-US" altLang="zh-CN" sz="2000" b="0" dirty="0" err="1"/>
              <a:t>typename</a:t>
            </a:r>
            <a:r>
              <a:rPr lang="en-US" altLang="zh-CN" sz="2000" b="0" dirty="0"/>
              <a:t> T &gt;	</a:t>
            </a:r>
            <a:r>
              <a:rPr lang="en-US" altLang="zh-CN" sz="2000" b="0" i="1" dirty="0">
                <a:solidFill>
                  <a:srgbClr val="006600"/>
                </a:solidFill>
              </a:rPr>
              <a:t>//</a:t>
            </a:r>
            <a:r>
              <a:rPr lang="zh-CN" altLang="en-US" sz="2000" b="0" i="1" dirty="0">
                <a:solidFill>
                  <a:srgbClr val="006600"/>
                </a:solidFill>
              </a:rPr>
              <a:t>定义类模板</a:t>
            </a:r>
          </a:p>
          <a:p>
            <a:r>
              <a:rPr lang="en-US" altLang="zh-CN" sz="2000" b="0" dirty="0"/>
              <a:t>class  A</a:t>
            </a:r>
          </a:p>
          <a:p>
            <a:r>
              <a:rPr lang="en-US" altLang="zh-CN" sz="2000" b="0" dirty="0"/>
              <a:t>{ public :</a:t>
            </a:r>
          </a:p>
          <a:p>
            <a:r>
              <a:rPr lang="fr-FR" altLang="zh-CN" sz="2000" b="0" dirty="0"/>
              <a:t>       A( T x=0 ) { t = x ;  total=total+1;  }</a:t>
            </a:r>
          </a:p>
          <a:p>
            <a:r>
              <a:rPr lang="en-US" altLang="zh-CN" sz="2000" dirty="0"/>
              <a:t>       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T total;  </a:t>
            </a:r>
            <a:r>
              <a:rPr lang="en-US" altLang="zh-CN" sz="2000" dirty="0"/>
              <a:t>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静态数据成员为抽象类型</a:t>
            </a:r>
            <a:r>
              <a:rPr lang="en-US" altLang="zh-CN" sz="2000" i="1" dirty="0">
                <a:solidFill>
                  <a:srgbClr val="006600"/>
                </a:solidFill>
              </a:rPr>
              <a:t>T</a:t>
            </a:r>
          </a:p>
          <a:p>
            <a:r>
              <a:rPr lang="en-US" altLang="zh-CN" sz="2000" dirty="0"/>
              <a:t>  </a:t>
            </a:r>
            <a:r>
              <a:rPr lang="en-US" altLang="zh-CN" sz="2000" b="0" dirty="0"/>
              <a:t>protected : </a:t>
            </a:r>
          </a:p>
          <a:p>
            <a:r>
              <a:rPr lang="en-US" altLang="zh-CN" sz="2000" b="0" dirty="0"/>
              <a:t>      T </a:t>
            </a:r>
            <a:r>
              <a:rPr lang="en-US" altLang="zh-CN" sz="2000" b="0" dirty="0" err="1"/>
              <a:t>t</a:t>
            </a:r>
            <a:r>
              <a:rPr lang="en-US" altLang="zh-CN" sz="2000" b="0" dirty="0"/>
              <a:t> ;</a:t>
            </a:r>
          </a:p>
          <a:p>
            <a:r>
              <a:rPr lang="en-US" altLang="zh-CN" sz="2000" b="0" dirty="0"/>
              <a:t>} ;</a:t>
            </a:r>
          </a:p>
          <a:p>
            <a:r>
              <a:rPr lang="fr-FR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template&lt;typename T&gt; T A&lt;T&gt;::total;</a:t>
            </a:r>
          </a:p>
          <a:p>
            <a:endParaRPr lang="zh-CN" altLang="en-US" sz="2000" dirty="0"/>
          </a:p>
          <a:p>
            <a:r>
              <a:rPr lang="en-US" altLang="zh-CN" sz="2000" b="0" dirty="0" err="1"/>
              <a:t>int</a:t>
            </a:r>
            <a:r>
              <a:rPr lang="en-US" altLang="zh-CN" sz="2000" b="0" dirty="0"/>
              <a:t> main()</a:t>
            </a:r>
          </a:p>
          <a:p>
            <a:r>
              <a:rPr lang="en-US" altLang="zh-CN" sz="2000" b="0" dirty="0"/>
              <a:t>{ A &lt;</a:t>
            </a:r>
            <a:r>
              <a:rPr lang="en-US" altLang="zh-CN" sz="2000" b="0" dirty="0" err="1"/>
              <a:t>int</a:t>
            </a:r>
            <a:r>
              <a:rPr lang="en-US" altLang="zh-CN" sz="2000" b="0" dirty="0"/>
              <a:t>&gt;  a ,b;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b="0" dirty="0" err="1"/>
              <a:t>cout</a:t>
            </a:r>
            <a:r>
              <a:rPr lang="en-US" altLang="zh-CN" sz="2000" b="0" dirty="0"/>
              <a:t>&lt;&lt;"A&lt;</a:t>
            </a:r>
            <a:r>
              <a:rPr lang="en-US" altLang="zh-CN" sz="2000" b="0" dirty="0" err="1"/>
              <a:t>int</a:t>
            </a:r>
            <a:r>
              <a:rPr lang="en-US" altLang="zh-CN" sz="2000" b="0" dirty="0"/>
              <a:t>&gt;total="&lt;&lt;A&lt;</a:t>
            </a:r>
            <a:r>
              <a:rPr lang="en-US" altLang="zh-CN" sz="2000" b="0" dirty="0" err="1"/>
              <a:t>int</a:t>
            </a:r>
            <a:r>
              <a:rPr lang="en-US" altLang="zh-CN" sz="2000" b="0" dirty="0"/>
              <a:t>&gt;::total&lt;&lt;</a:t>
            </a:r>
            <a:r>
              <a:rPr lang="en-US" altLang="zh-CN" sz="2000" b="0" dirty="0" err="1"/>
              <a:t>endl</a:t>
            </a:r>
            <a:r>
              <a:rPr lang="en-US" altLang="zh-CN" sz="2000" b="0" dirty="0"/>
              <a:t>;</a:t>
            </a:r>
          </a:p>
          <a:p>
            <a:r>
              <a:rPr lang="en-US" altLang="zh-CN" sz="2000" b="0" dirty="0"/>
              <a:t>  A &lt;double&gt;  x ,y, z;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b="0" dirty="0" err="1"/>
              <a:t>cout</a:t>
            </a:r>
            <a:r>
              <a:rPr lang="en-US" altLang="zh-CN" sz="2000" b="0" dirty="0"/>
              <a:t>&lt;&lt;"A&lt;double&gt;total="&lt;&lt;A&lt;double&gt;::total&lt;&lt;</a:t>
            </a:r>
            <a:r>
              <a:rPr lang="en-US" altLang="zh-CN" sz="2000" b="0" dirty="0" err="1"/>
              <a:t>endl</a:t>
            </a:r>
            <a:r>
              <a:rPr lang="en-US" altLang="zh-CN" sz="2000" b="0" dirty="0"/>
              <a:t>;</a:t>
            </a:r>
          </a:p>
          <a:p>
            <a:r>
              <a:rPr lang="en-US" altLang="zh-CN" sz="2000" b="0" dirty="0"/>
              <a:t>}</a:t>
            </a: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5652120" y="1052736"/>
            <a:ext cx="2664296" cy="1079500"/>
          </a:xfrm>
          <a:prstGeom prst="borderCallout2">
            <a:avLst>
              <a:gd name="adj1" fmla="val 10588"/>
              <a:gd name="adj2" fmla="val -3412"/>
              <a:gd name="adj3" fmla="val 10588"/>
              <a:gd name="adj4" fmla="val -25532"/>
              <a:gd name="adj5" fmla="val 202186"/>
              <a:gd name="adj6" fmla="val -946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dirty="0"/>
              <a:t>类模板</a:t>
            </a:r>
            <a:r>
              <a:rPr lang="en-US" altLang="zh-CN" dirty="0"/>
              <a:t>A&lt;T&gt;</a:t>
            </a:r>
            <a:r>
              <a:rPr lang="zh-CN" altLang="en-US" dirty="0"/>
              <a:t>的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en-US" altLang="zh-CN" dirty="0"/>
              <a:t>T</a:t>
            </a:r>
            <a:r>
              <a:rPr lang="zh-CN" altLang="en-US" dirty="0"/>
              <a:t>类型</a:t>
            </a:r>
            <a:r>
              <a:rPr lang="en-US" altLang="zh-CN" dirty="0"/>
              <a:t>static</a:t>
            </a:r>
            <a:r>
              <a:rPr lang="zh-CN" altLang="en-US" dirty="0"/>
              <a:t>数据成员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427984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10-7  </a:t>
            </a:r>
            <a:r>
              <a:rPr lang="zh-CN" altLang="en-US" sz="2000" i="1" dirty="0">
                <a:solidFill>
                  <a:srgbClr val="008000"/>
                </a:solidFill>
              </a:rPr>
              <a:t>静态数据成员为抽象类型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1" y="749017"/>
            <a:ext cx="7126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0" dirty="0"/>
              <a:t>#include&lt;</a:t>
            </a:r>
            <a:r>
              <a:rPr lang="en-US" altLang="zh-CN" sz="2000" b="0" dirty="0" err="1"/>
              <a:t>iostream</a:t>
            </a:r>
            <a:r>
              <a:rPr lang="en-US" altLang="zh-CN" sz="2000" b="0" dirty="0"/>
              <a:t>&gt;</a:t>
            </a:r>
          </a:p>
          <a:p>
            <a:r>
              <a:rPr lang="en-US" altLang="zh-CN" sz="2000" b="0" dirty="0"/>
              <a:t>using namespace std ;</a:t>
            </a:r>
          </a:p>
          <a:p>
            <a:r>
              <a:rPr lang="en-US" altLang="zh-CN" sz="2000" b="0" dirty="0"/>
              <a:t>template&lt; </a:t>
            </a:r>
            <a:r>
              <a:rPr lang="en-US" altLang="zh-CN" sz="2000" b="0" dirty="0" err="1"/>
              <a:t>typename</a:t>
            </a:r>
            <a:r>
              <a:rPr lang="en-US" altLang="zh-CN" sz="2000" b="0" dirty="0"/>
              <a:t> T &gt;	</a:t>
            </a:r>
            <a:r>
              <a:rPr lang="en-US" altLang="zh-CN" sz="2000" b="0" i="1" dirty="0">
                <a:solidFill>
                  <a:srgbClr val="006600"/>
                </a:solidFill>
              </a:rPr>
              <a:t>//</a:t>
            </a:r>
            <a:r>
              <a:rPr lang="zh-CN" altLang="en-US" sz="2000" b="0" i="1" dirty="0">
                <a:solidFill>
                  <a:srgbClr val="006600"/>
                </a:solidFill>
              </a:rPr>
              <a:t>定义类模板</a:t>
            </a:r>
          </a:p>
          <a:p>
            <a:r>
              <a:rPr lang="en-US" altLang="zh-CN" sz="2000" b="0" dirty="0"/>
              <a:t>class  A</a:t>
            </a:r>
          </a:p>
          <a:p>
            <a:r>
              <a:rPr lang="en-US" altLang="zh-CN" sz="2000" b="0" dirty="0"/>
              <a:t>{ public :</a:t>
            </a:r>
          </a:p>
          <a:p>
            <a:r>
              <a:rPr lang="fr-FR" altLang="zh-CN" sz="2000" b="0" dirty="0"/>
              <a:t>       A( T x=0 ) { t = x ;  total=total+1;  }</a:t>
            </a:r>
          </a:p>
          <a:p>
            <a:r>
              <a:rPr lang="en-US" altLang="zh-CN" sz="2000" dirty="0"/>
              <a:t>       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T total;  </a:t>
            </a:r>
            <a:r>
              <a:rPr lang="en-US" altLang="zh-CN" sz="2000" dirty="0"/>
              <a:t>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静态数据成员为抽象类型</a:t>
            </a:r>
            <a:r>
              <a:rPr lang="en-US" altLang="zh-CN" sz="2000" i="1" dirty="0">
                <a:solidFill>
                  <a:srgbClr val="006600"/>
                </a:solidFill>
              </a:rPr>
              <a:t>T</a:t>
            </a:r>
          </a:p>
          <a:p>
            <a:r>
              <a:rPr lang="en-US" altLang="zh-CN" sz="2000" dirty="0"/>
              <a:t>  </a:t>
            </a:r>
            <a:r>
              <a:rPr lang="en-US" altLang="zh-CN" sz="2000" b="0" dirty="0"/>
              <a:t>protected : </a:t>
            </a:r>
          </a:p>
          <a:p>
            <a:r>
              <a:rPr lang="en-US" altLang="zh-CN" sz="2000" b="0" dirty="0"/>
              <a:t>      T </a:t>
            </a:r>
            <a:r>
              <a:rPr lang="en-US" altLang="zh-CN" sz="2000" b="0" dirty="0" err="1"/>
              <a:t>t</a:t>
            </a:r>
            <a:r>
              <a:rPr lang="en-US" altLang="zh-CN" sz="2000" b="0" dirty="0"/>
              <a:t> ;</a:t>
            </a:r>
          </a:p>
          <a:p>
            <a:r>
              <a:rPr lang="en-US" altLang="zh-CN" sz="2000" b="0" dirty="0"/>
              <a:t>} ;</a:t>
            </a:r>
          </a:p>
          <a:p>
            <a:r>
              <a:rPr lang="fr-FR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template&lt;typename T&gt; T A&lt;T&gt;::total;</a:t>
            </a:r>
          </a:p>
          <a:p>
            <a:endParaRPr lang="zh-CN" altLang="en-US" sz="2000" dirty="0"/>
          </a:p>
          <a:p>
            <a:r>
              <a:rPr lang="en-US" altLang="zh-CN" sz="2000" b="0" dirty="0" err="1"/>
              <a:t>int</a:t>
            </a:r>
            <a:r>
              <a:rPr lang="en-US" altLang="zh-CN" sz="2000" b="0" dirty="0"/>
              <a:t> main()</a:t>
            </a:r>
          </a:p>
          <a:p>
            <a:r>
              <a:rPr lang="en-US" altLang="zh-CN" sz="2000" b="0" dirty="0"/>
              <a:t>{ 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&lt;</a:t>
            </a:r>
            <a:r>
              <a:rPr lang="en-US" altLang="zh-CN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 </a:t>
            </a:r>
            <a:r>
              <a:rPr lang="en-US" altLang="zh-CN" sz="2000" b="0" dirty="0"/>
              <a:t>a ,b;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b="0" dirty="0" err="1"/>
              <a:t>cout</a:t>
            </a:r>
            <a:r>
              <a:rPr lang="en-US" altLang="zh-CN" sz="2000" b="0" dirty="0"/>
              <a:t>&lt;&lt;"A&lt;</a:t>
            </a:r>
            <a:r>
              <a:rPr lang="en-US" altLang="zh-CN" sz="2000" b="0" dirty="0" err="1"/>
              <a:t>int</a:t>
            </a:r>
            <a:r>
              <a:rPr lang="en-US" altLang="zh-CN" sz="2000" b="0" dirty="0"/>
              <a:t>&gt;total="&lt;&lt;A&lt;</a:t>
            </a:r>
            <a:r>
              <a:rPr lang="en-US" altLang="zh-CN" sz="2000" b="0" dirty="0" err="1"/>
              <a:t>int</a:t>
            </a:r>
            <a:r>
              <a:rPr lang="en-US" altLang="zh-CN" sz="2000" b="0" dirty="0"/>
              <a:t>&gt;::total&lt;&lt;</a:t>
            </a:r>
            <a:r>
              <a:rPr lang="en-US" altLang="zh-CN" sz="2000" b="0" dirty="0" err="1"/>
              <a:t>endl</a:t>
            </a:r>
            <a:r>
              <a:rPr lang="en-US" altLang="zh-CN" sz="2000" b="0" dirty="0"/>
              <a:t>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&lt;double&gt;  </a:t>
            </a:r>
            <a:r>
              <a:rPr lang="en-US" altLang="zh-CN" sz="2000" b="0" dirty="0"/>
              <a:t>x ,y, z;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b="0" dirty="0" err="1"/>
              <a:t>cout</a:t>
            </a:r>
            <a:r>
              <a:rPr lang="en-US" altLang="zh-CN" sz="2000" b="0" dirty="0"/>
              <a:t>&lt;&lt;"A&lt;double&gt;total="&lt;&lt;A&lt;double&gt;::total&lt;&lt;</a:t>
            </a:r>
            <a:r>
              <a:rPr lang="en-US" altLang="zh-CN" sz="2000" b="0" dirty="0" err="1"/>
              <a:t>endl</a:t>
            </a:r>
            <a:r>
              <a:rPr lang="en-US" altLang="zh-CN" sz="2000" b="0" dirty="0"/>
              <a:t>;</a:t>
            </a:r>
          </a:p>
          <a:p>
            <a:r>
              <a:rPr lang="en-US" altLang="zh-CN" sz="2000" b="0" dirty="0"/>
              <a:t>}</a:t>
            </a: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5436096" y="2348880"/>
            <a:ext cx="2952328" cy="1368152"/>
          </a:xfrm>
          <a:prstGeom prst="borderCallout2">
            <a:avLst>
              <a:gd name="adj1" fmla="val 10588"/>
              <a:gd name="adj2" fmla="val -3412"/>
              <a:gd name="adj3" fmla="val 10588"/>
              <a:gd name="adj4" fmla="val -25532"/>
              <a:gd name="adj5" fmla="val 186576"/>
              <a:gd name="adj6" fmla="val -9517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static</a:t>
            </a:r>
            <a:r>
              <a:rPr lang="zh-CN" altLang="en-US" dirty="0"/>
              <a:t>数据成员</a:t>
            </a:r>
            <a:r>
              <a:rPr lang="en-US" altLang="zh-CN" dirty="0"/>
              <a:t>total</a:t>
            </a:r>
          </a:p>
          <a:p>
            <a:pPr algn="ctr">
              <a:lnSpc>
                <a:spcPct val="150000"/>
              </a:lnSpc>
            </a:pPr>
            <a:r>
              <a:rPr lang="zh-CN" altLang="en-US" dirty="0"/>
              <a:t>随类模板</a:t>
            </a:r>
            <a:r>
              <a:rPr lang="en-US" altLang="zh-CN" dirty="0"/>
              <a:t>A&lt;T&gt;</a:t>
            </a:r>
            <a:r>
              <a:rPr lang="zh-CN" altLang="en-US" dirty="0"/>
              <a:t>的实例化</a:t>
            </a:r>
            <a:endParaRPr lang="en-US" altLang="zh-CN" dirty="0"/>
          </a:p>
          <a:p>
            <a:pPr algn="ctr">
              <a:lnSpc>
                <a:spcPct val="150000"/>
              </a:lnSpc>
            </a:pPr>
            <a:r>
              <a:rPr lang="zh-CN" altLang="en-US" dirty="0"/>
              <a:t>建立存储空间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427984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10-7  </a:t>
            </a:r>
            <a:r>
              <a:rPr lang="zh-CN" altLang="en-US" sz="2000" i="1" dirty="0">
                <a:solidFill>
                  <a:srgbClr val="008000"/>
                </a:solidFill>
              </a:rPr>
              <a:t>静态数据成员为抽象类型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1" y="749017"/>
            <a:ext cx="7126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b="0" dirty="0"/>
              <a:t>#include&lt;</a:t>
            </a:r>
            <a:r>
              <a:rPr lang="en-US" altLang="zh-CN" sz="2000" b="0" dirty="0" err="1"/>
              <a:t>iostream</a:t>
            </a:r>
            <a:r>
              <a:rPr lang="en-US" altLang="zh-CN" sz="2000" b="0" dirty="0"/>
              <a:t>&gt;</a:t>
            </a:r>
          </a:p>
          <a:p>
            <a:r>
              <a:rPr lang="en-US" altLang="zh-CN" sz="2000" b="0" dirty="0"/>
              <a:t>using namespace std ;</a:t>
            </a:r>
          </a:p>
          <a:p>
            <a:r>
              <a:rPr lang="en-US" altLang="zh-CN" sz="2000" b="0" dirty="0"/>
              <a:t>template&lt; </a:t>
            </a:r>
            <a:r>
              <a:rPr lang="en-US" altLang="zh-CN" sz="2000" b="0" dirty="0" err="1"/>
              <a:t>typename</a:t>
            </a:r>
            <a:r>
              <a:rPr lang="en-US" altLang="zh-CN" sz="2000" b="0" dirty="0"/>
              <a:t> T &gt;	</a:t>
            </a:r>
            <a:r>
              <a:rPr lang="en-US" altLang="zh-CN" sz="2000" b="0" i="1" dirty="0">
                <a:solidFill>
                  <a:srgbClr val="006600"/>
                </a:solidFill>
              </a:rPr>
              <a:t>//</a:t>
            </a:r>
            <a:r>
              <a:rPr lang="zh-CN" altLang="en-US" sz="2000" b="0" i="1" dirty="0">
                <a:solidFill>
                  <a:srgbClr val="006600"/>
                </a:solidFill>
              </a:rPr>
              <a:t>定义类模板</a:t>
            </a:r>
          </a:p>
          <a:p>
            <a:r>
              <a:rPr lang="en-US" altLang="zh-CN" sz="2000" b="0" dirty="0"/>
              <a:t>class  A</a:t>
            </a:r>
          </a:p>
          <a:p>
            <a:r>
              <a:rPr lang="en-US" altLang="zh-CN" sz="2000" b="0" dirty="0"/>
              <a:t>{ public :</a:t>
            </a:r>
          </a:p>
          <a:p>
            <a:r>
              <a:rPr lang="fr-FR" altLang="zh-CN" sz="2000" b="0" dirty="0"/>
              <a:t>       A( T x=0 ) { t = x ;  total=total+1;  }</a:t>
            </a:r>
          </a:p>
          <a:p>
            <a:r>
              <a:rPr lang="en-US" altLang="zh-CN" sz="2000" dirty="0"/>
              <a:t>       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T total;  </a:t>
            </a:r>
            <a:r>
              <a:rPr lang="en-US" altLang="zh-CN" sz="2000" dirty="0"/>
              <a:t>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静态数据成员为抽象类型</a:t>
            </a:r>
            <a:r>
              <a:rPr lang="en-US" altLang="zh-CN" sz="2000" i="1" dirty="0">
                <a:solidFill>
                  <a:srgbClr val="006600"/>
                </a:solidFill>
              </a:rPr>
              <a:t>T</a:t>
            </a:r>
          </a:p>
          <a:p>
            <a:r>
              <a:rPr lang="en-US" altLang="zh-CN" sz="2000" dirty="0"/>
              <a:t>  </a:t>
            </a:r>
            <a:r>
              <a:rPr lang="en-US" altLang="zh-CN" sz="2000" b="0" dirty="0"/>
              <a:t>protected : </a:t>
            </a:r>
          </a:p>
          <a:p>
            <a:r>
              <a:rPr lang="en-US" altLang="zh-CN" sz="2000" b="0" dirty="0"/>
              <a:t>      T </a:t>
            </a:r>
            <a:r>
              <a:rPr lang="en-US" altLang="zh-CN" sz="2000" b="0" dirty="0" err="1"/>
              <a:t>t</a:t>
            </a:r>
            <a:r>
              <a:rPr lang="en-US" altLang="zh-CN" sz="2000" b="0" dirty="0"/>
              <a:t> ;</a:t>
            </a:r>
          </a:p>
          <a:p>
            <a:r>
              <a:rPr lang="en-US" altLang="zh-CN" sz="2000" b="0" dirty="0"/>
              <a:t>} ;</a:t>
            </a:r>
          </a:p>
          <a:p>
            <a:r>
              <a:rPr lang="fr-FR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template&lt;typename T&gt; T A&lt;T&gt;::total;</a:t>
            </a:r>
          </a:p>
          <a:p>
            <a:endParaRPr lang="zh-CN" altLang="en-US" sz="2000" dirty="0"/>
          </a:p>
          <a:p>
            <a:r>
              <a:rPr lang="en-US" altLang="zh-CN" sz="2000" b="0" dirty="0" err="1"/>
              <a:t>int</a:t>
            </a:r>
            <a:r>
              <a:rPr lang="en-US" altLang="zh-CN" sz="2000" b="0" dirty="0"/>
              <a:t> main()</a:t>
            </a:r>
          </a:p>
          <a:p>
            <a:r>
              <a:rPr lang="en-US" altLang="zh-CN" sz="2000" b="0" dirty="0"/>
              <a:t>{ 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&lt;</a:t>
            </a:r>
            <a:r>
              <a:rPr lang="en-US" altLang="zh-CN" sz="2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 </a:t>
            </a:r>
            <a:r>
              <a:rPr lang="en-US" altLang="zh-CN" sz="2000" b="0" dirty="0"/>
              <a:t>a ,b;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b="0" dirty="0" err="1"/>
              <a:t>cout</a:t>
            </a:r>
            <a:r>
              <a:rPr lang="en-US" altLang="zh-CN" sz="2000" b="0" dirty="0"/>
              <a:t>&lt;&lt;"A&lt;</a:t>
            </a:r>
            <a:r>
              <a:rPr lang="en-US" altLang="zh-CN" sz="2000" b="0" dirty="0" err="1"/>
              <a:t>int</a:t>
            </a:r>
            <a:r>
              <a:rPr lang="en-US" altLang="zh-CN" sz="2000" b="0" dirty="0"/>
              <a:t>&gt;total="&lt;&lt;A&lt;</a:t>
            </a:r>
            <a:r>
              <a:rPr lang="en-US" altLang="zh-CN" sz="2000" b="0" dirty="0" err="1"/>
              <a:t>int</a:t>
            </a:r>
            <a:r>
              <a:rPr lang="en-US" altLang="zh-CN" sz="2000" b="0" dirty="0"/>
              <a:t>&gt;::total&lt;&lt;</a:t>
            </a:r>
            <a:r>
              <a:rPr lang="en-US" altLang="zh-CN" sz="2000" b="0" dirty="0" err="1"/>
              <a:t>endl</a:t>
            </a:r>
            <a:r>
              <a:rPr lang="en-US" altLang="zh-CN" sz="2000" b="0" dirty="0"/>
              <a:t>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&lt;double&gt;  </a:t>
            </a:r>
            <a:r>
              <a:rPr lang="en-US" altLang="zh-CN" sz="2000" b="0" dirty="0"/>
              <a:t>x ,y, z;</a:t>
            </a:r>
          </a:p>
          <a:p>
            <a:r>
              <a:rPr lang="en-US" altLang="zh-CN" sz="2000" b="0" dirty="0"/>
              <a:t>  </a:t>
            </a:r>
            <a:r>
              <a:rPr lang="en-US" altLang="zh-CN" sz="2000" b="0" dirty="0" err="1"/>
              <a:t>cout</a:t>
            </a:r>
            <a:r>
              <a:rPr lang="en-US" altLang="zh-CN" sz="2000" b="0" dirty="0"/>
              <a:t>&lt;&lt;"A&lt;double&gt;total="&lt;&lt;A&lt;double&gt;::total&lt;&lt;</a:t>
            </a:r>
            <a:r>
              <a:rPr lang="en-US" altLang="zh-CN" sz="2000" b="0" dirty="0" err="1"/>
              <a:t>endl</a:t>
            </a:r>
            <a:r>
              <a:rPr lang="en-US" altLang="zh-CN" sz="2000" b="0" dirty="0"/>
              <a:t>;</a:t>
            </a:r>
          </a:p>
          <a:p>
            <a:r>
              <a:rPr lang="en-US" altLang="zh-CN" sz="2000" b="0" dirty="0"/>
              <a:t>}</a:t>
            </a:r>
          </a:p>
        </p:txBody>
      </p:sp>
      <p:sp>
        <p:nvSpPr>
          <p:cNvPr id="5" name="AutoShape 7"/>
          <p:cNvSpPr>
            <a:spLocks/>
          </p:cNvSpPr>
          <p:nvPr/>
        </p:nvSpPr>
        <p:spPr bwMode="auto">
          <a:xfrm>
            <a:off x="4860032" y="2204864"/>
            <a:ext cx="2952328" cy="648072"/>
          </a:xfrm>
          <a:prstGeom prst="borderCallout2">
            <a:avLst>
              <a:gd name="adj1" fmla="val 10588"/>
              <a:gd name="adj2" fmla="val -3412"/>
              <a:gd name="adj3" fmla="val 10588"/>
              <a:gd name="adj4" fmla="val -25532"/>
              <a:gd name="adj5" fmla="val 381540"/>
              <a:gd name="adj6" fmla="val -9517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2000" dirty="0"/>
              <a:t>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  </a:t>
            </a:r>
            <a:r>
              <a:rPr lang="zh-CN" altLang="en-US" sz="2000" dirty="0"/>
              <a:t>有  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 total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4932040" y="2996952"/>
            <a:ext cx="3384376" cy="648072"/>
          </a:xfrm>
          <a:prstGeom prst="borderCallout2">
            <a:avLst>
              <a:gd name="adj1" fmla="val 10588"/>
              <a:gd name="adj2" fmla="val -3412"/>
              <a:gd name="adj3" fmla="val 10588"/>
              <a:gd name="adj4" fmla="val -25532"/>
              <a:gd name="adj5" fmla="val 359144"/>
              <a:gd name="adj6" fmla="val -82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2000" dirty="0"/>
              <a:t>A&lt;double&gt;  </a:t>
            </a:r>
            <a:r>
              <a:rPr lang="zh-CN" altLang="en-US" sz="2000" dirty="0"/>
              <a:t>有  </a:t>
            </a:r>
            <a:r>
              <a:rPr lang="en-US" altLang="zh-CN" sz="2000" dirty="0"/>
              <a:t>double 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427984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10-7  </a:t>
            </a:r>
            <a:r>
              <a:rPr lang="zh-CN" altLang="en-US" sz="2000" i="1" dirty="0">
                <a:solidFill>
                  <a:srgbClr val="008000"/>
                </a:solidFill>
              </a:rPr>
              <a:t>静态数据成员为抽象类型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1" y="749017"/>
            <a:ext cx="7126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/>
              <a:t>#include&lt;</a:t>
            </a:r>
            <a:r>
              <a:rPr lang="en-US" altLang="zh-CN" sz="2000" dirty="0" err="1"/>
              <a:t>iostream</a:t>
            </a:r>
            <a:r>
              <a:rPr lang="en-US" altLang="zh-CN" sz="2000" dirty="0"/>
              <a:t>&gt;</a:t>
            </a:r>
          </a:p>
          <a:p>
            <a:r>
              <a:rPr lang="en-US" altLang="zh-CN" sz="2000" dirty="0"/>
              <a:t>using namespace std ;</a:t>
            </a:r>
          </a:p>
          <a:p>
            <a:r>
              <a:rPr lang="en-US" altLang="zh-CN" sz="2000" dirty="0"/>
              <a:t>template&lt; </a:t>
            </a:r>
            <a:r>
              <a:rPr lang="en-US" altLang="zh-CN" sz="2000" dirty="0" err="1"/>
              <a:t>typename</a:t>
            </a:r>
            <a:r>
              <a:rPr lang="en-US" altLang="zh-CN" sz="2000" dirty="0"/>
              <a:t> T &gt;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定义类模板</a:t>
            </a:r>
          </a:p>
          <a:p>
            <a:r>
              <a:rPr lang="en-US" altLang="zh-CN" sz="2000" dirty="0"/>
              <a:t>class  A</a:t>
            </a:r>
          </a:p>
          <a:p>
            <a:r>
              <a:rPr lang="en-US" altLang="zh-CN" sz="2000" dirty="0"/>
              <a:t>{ public :</a:t>
            </a:r>
          </a:p>
          <a:p>
            <a:r>
              <a:rPr lang="fr-FR" altLang="zh-CN" sz="2000" dirty="0"/>
              <a:t>       A( T x=0 ) { t = x ;  total=total+1;  }</a:t>
            </a:r>
          </a:p>
          <a:p>
            <a:r>
              <a:rPr lang="en-US" altLang="zh-CN" sz="2000" dirty="0"/>
              <a:t>       static T total;  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静态数据成员为抽象类型</a:t>
            </a:r>
            <a:r>
              <a:rPr lang="en-US" altLang="zh-CN" sz="2000" i="1" dirty="0">
                <a:solidFill>
                  <a:srgbClr val="006600"/>
                </a:solidFill>
              </a:rPr>
              <a:t>T</a:t>
            </a:r>
          </a:p>
          <a:p>
            <a:r>
              <a:rPr lang="en-US" altLang="zh-CN" sz="2000" dirty="0"/>
              <a:t>  protected : </a:t>
            </a:r>
          </a:p>
          <a:p>
            <a:r>
              <a:rPr lang="en-US" altLang="zh-CN" sz="2000" dirty="0"/>
              <a:t>      T </a:t>
            </a:r>
            <a:r>
              <a:rPr lang="en-US" altLang="zh-CN" sz="2000" dirty="0" err="1"/>
              <a:t>t</a:t>
            </a:r>
            <a:r>
              <a:rPr lang="en-US" altLang="zh-CN" sz="2000" dirty="0"/>
              <a:t> ;</a:t>
            </a:r>
          </a:p>
          <a:p>
            <a:r>
              <a:rPr lang="en-US" altLang="zh-CN" sz="2000" dirty="0"/>
              <a:t>} ;</a:t>
            </a:r>
          </a:p>
          <a:p>
            <a:r>
              <a:rPr lang="fr-FR" altLang="zh-CN" sz="2000" dirty="0"/>
              <a:t>template&lt;typename T&gt; T A&lt;T&gt;::total;</a:t>
            </a:r>
          </a:p>
          <a:p>
            <a:endParaRPr lang="zh-CN" altLang="en-US" sz="2000" dirty="0"/>
          </a:p>
          <a:p>
            <a:r>
              <a:rPr lang="en-US" altLang="zh-CN" sz="2000" dirty="0" err="1"/>
              <a:t>int</a:t>
            </a:r>
            <a:r>
              <a:rPr lang="en-US" altLang="zh-CN" sz="2000" dirty="0"/>
              <a:t> main()</a:t>
            </a:r>
          </a:p>
          <a:p>
            <a:r>
              <a:rPr lang="en-US" altLang="zh-CN" sz="2000" dirty="0"/>
              <a:t>{ A 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  a ,b;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&gt;total="&lt;&lt;A&lt;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  A &lt;double&gt;  x ,y, z;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&lt;&lt;"A&lt;double&gt;total="&lt;&lt;A&lt;double&gt;::total&lt;&lt;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}</a:t>
            </a:r>
            <a:endParaRPr lang="en-US" altLang="zh-CN" sz="2000" b="0" dirty="0"/>
          </a:p>
        </p:txBody>
      </p:sp>
      <p:pic>
        <p:nvPicPr>
          <p:cNvPr id="6215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6055" y="3212976"/>
            <a:ext cx="3950018" cy="18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427984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10-7  </a:t>
            </a:r>
            <a:r>
              <a:rPr lang="zh-CN" altLang="en-US" sz="2000" i="1" dirty="0">
                <a:solidFill>
                  <a:srgbClr val="008000"/>
                </a:solidFill>
              </a:rPr>
              <a:t>静态数据成员为抽象类型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1" y="749017"/>
            <a:ext cx="7126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/>
              <a:t>#include&lt;</a:t>
            </a:r>
            <a:r>
              <a:rPr lang="en-US" altLang="zh-CN" sz="2000" dirty="0" err="1"/>
              <a:t>iostream</a:t>
            </a:r>
            <a:r>
              <a:rPr lang="en-US" altLang="zh-CN" sz="2000" dirty="0"/>
              <a:t>&gt;</a:t>
            </a:r>
          </a:p>
          <a:p>
            <a:r>
              <a:rPr lang="en-US" altLang="zh-CN" sz="2000" dirty="0"/>
              <a:t>using namespace std ;</a:t>
            </a:r>
          </a:p>
          <a:p>
            <a:r>
              <a:rPr lang="en-US" altLang="zh-CN" sz="2000" dirty="0"/>
              <a:t>template&lt; </a:t>
            </a:r>
            <a:r>
              <a:rPr lang="en-US" altLang="zh-CN" sz="2000" dirty="0" err="1"/>
              <a:t>typename</a:t>
            </a:r>
            <a:r>
              <a:rPr lang="en-US" altLang="zh-CN" sz="2000" dirty="0"/>
              <a:t> T &gt;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定义类模板</a:t>
            </a:r>
          </a:p>
          <a:p>
            <a:r>
              <a:rPr lang="en-US" altLang="zh-CN" sz="2000" dirty="0"/>
              <a:t>class  A</a:t>
            </a:r>
          </a:p>
          <a:p>
            <a:r>
              <a:rPr lang="en-US" altLang="zh-CN" sz="2000" dirty="0"/>
              <a:t>{ public :</a:t>
            </a:r>
          </a:p>
          <a:p>
            <a:r>
              <a:rPr lang="fr-FR" altLang="zh-CN" sz="2000" dirty="0"/>
              <a:t>       A( T x=0 ) { t = x ;  </a:t>
            </a:r>
            <a:r>
              <a:rPr lang="fr-FR" altLang="zh-CN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total=total+0</a:t>
            </a:r>
            <a:r>
              <a:rPr lang="en-US" altLang="zh-CN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.5</a:t>
            </a:r>
            <a:r>
              <a:rPr lang="fr-FR" altLang="zh-CN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r>
              <a:rPr lang="fr-FR" altLang="zh-CN" sz="2000" dirty="0"/>
              <a:t>}</a:t>
            </a:r>
          </a:p>
          <a:p>
            <a:r>
              <a:rPr lang="en-US" altLang="zh-CN" sz="2000" dirty="0"/>
              <a:t>       static T total;  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静态数据成员为抽象类型</a:t>
            </a:r>
            <a:r>
              <a:rPr lang="en-US" altLang="zh-CN" sz="2000" i="1" dirty="0">
                <a:solidFill>
                  <a:srgbClr val="006600"/>
                </a:solidFill>
              </a:rPr>
              <a:t>T</a:t>
            </a:r>
          </a:p>
          <a:p>
            <a:r>
              <a:rPr lang="en-US" altLang="zh-CN" sz="2000" dirty="0"/>
              <a:t>  protected : </a:t>
            </a:r>
          </a:p>
          <a:p>
            <a:r>
              <a:rPr lang="en-US" altLang="zh-CN" sz="2000" dirty="0"/>
              <a:t>      T </a:t>
            </a:r>
            <a:r>
              <a:rPr lang="en-US" altLang="zh-CN" sz="2000" dirty="0" err="1"/>
              <a:t>t</a:t>
            </a:r>
            <a:r>
              <a:rPr lang="en-US" altLang="zh-CN" sz="2000" dirty="0"/>
              <a:t> ;</a:t>
            </a:r>
          </a:p>
          <a:p>
            <a:r>
              <a:rPr lang="en-US" altLang="zh-CN" sz="2000" dirty="0"/>
              <a:t>} ;</a:t>
            </a:r>
          </a:p>
          <a:p>
            <a:r>
              <a:rPr lang="fr-FR" altLang="zh-CN" sz="2000" dirty="0"/>
              <a:t>template&lt;typename T&gt; T A&lt;T&gt;::total;</a:t>
            </a:r>
          </a:p>
          <a:p>
            <a:endParaRPr lang="zh-CN" altLang="en-US" sz="2000" dirty="0"/>
          </a:p>
          <a:p>
            <a:r>
              <a:rPr lang="en-US" altLang="zh-CN" sz="2000" dirty="0" err="1"/>
              <a:t>int</a:t>
            </a:r>
            <a:r>
              <a:rPr lang="en-US" altLang="zh-CN" sz="2000" dirty="0"/>
              <a:t> main()</a:t>
            </a:r>
          </a:p>
          <a:p>
            <a:r>
              <a:rPr lang="en-US" altLang="zh-CN" sz="2000" dirty="0"/>
              <a:t>{ A 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  a ,b;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&gt;total="&lt;&lt;A&lt;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  A &lt;double&gt;  x ,y, z;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&lt;&lt;"A&lt;double&gt;total="&lt;&lt;A&lt;double&gt;::total&lt;&lt;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}</a:t>
            </a:r>
            <a:endParaRPr lang="en-US" altLang="zh-CN" sz="2000" b="0" dirty="0"/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5868144" y="836712"/>
            <a:ext cx="1656184" cy="648072"/>
          </a:xfrm>
          <a:prstGeom prst="borderCallout2">
            <a:avLst>
              <a:gd name="adj1" fmla="val 10588"/>
              <a:gd name="adj2" fmla="val -3412"/>
              <a:gd name="adj3" fmla="val 10588"/>
              <a:gd name="adj4" fmla="val -25532"/>
              <a:gd name="adj5" fmla="val 218049"/>
              <a:gd name="adj6" fmla="val -8694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2000" i="1" dirty="0">
                <a:solidFill>
                  <a:srgbClr val="C00000"/>
                </a:solidFill>
              </a:rPr>
              <a:t>注意</a:t>
            </a:r>
            <a:endParaRPr lang="en-US" altLang="zh-CN" sz="2000" i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3712" y="2932916"/>
            <a:ext cx="4556760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4427984" y="3048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zh-CN" altLang="en-US" sz="2000" i="1" dirty="0">
                <a:solidFill>
                  <a:srgbClr val="008000"/>
                </a:solidFill>
              </a:rPr>
              <a:t>例</a:t>
            </a:r>
            <a:r>
              <a:rPr lang="en-US" altLang="zh-CN" sz="2000" i="1" dirty="0">
                <a:solidFill>
                  <a:srgbClr val="008000"/>
                </a:solidFill>
              </a:rPr>
              <a:t>10-7  </a:t>
            </a:r>
            <a:r>
              <a:rPr lang="zh-CN" altLang="en-US" sz="2000" i="1" dirty="0">
                <a:solidFill>
                  <a:srgbClr val="008000"/>
                </a:solidFill>
              </a:rPr>
              <a:t>静态数据成员为抽象类型</a:t>
            </a:r>
          </a:p>
        </p:txBody>
      </p:sp>
      <p:sp>
        <p:nvSpPr>
          <p:cNvPr id="653315" name="Text Box 3"/>
          <p:cNvSpPr txBox="1">
            <a:spLocks noChangeArrowheads="1"/>
          </p:cNvSpPr>
          <p:nvPr/>
        </p:nvSpPr>
        <p:spPr bwMode="auto">
          <a:xfrm>
            <a:off x="1584325" y="630238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zh-CN" altLang="zh-CN" sz="2400" b="0"/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685801" y="749017"/>
            <a:ext cx="7126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000" dirty="0"/>
              <a:t>#include&lt;</a:t>
            </a:r>
            <a:r>
              <a:rPr lang="en-US" altLang="zh-CN" sz="2000" dirty="0" err="1"/>
              <a:t>iostream</a:t>
            </a:r>
            <a:r>
              <a:rPr lang="en-US" altLang="zh-CN" sz="2000" dirty="0"/>
              <a:t>&gt;</a:t>
            </a:r>
          </a:p>
          <a:p>
            <a:r>
              <a:rPr lang="en-US" altLang="zh-CN" sz="2000" dirty="0"/>
              <a:t>using namespace std ;</a:t>
            </a:r>
          </a:p>
          <a:p>
            <a:r>
              <a:rPr lang="en-US" altLang="zh-CN" sz="2000" dirty="0"/>
              <a:t>template&lt; </a:t>
            </a:r>
            <a:r>
              <a:rPr lang="en-US" altLang="zh-CN" sz="2000" dirty="0" err="1"/>
              <a:t>typename</a:t>
            </a:r>
            <a:r>
              <a:rPr lang="en-US" altLang="zh-CN" sz="2000" dirty="0"/>
              <a:t> T &gt;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定义类模板</a:t>
            </a:r>
          </a:p>
          <a:p>
            <a:r>
              <a:rPr lang="en-US" altLang="zh-CN" sz="2000" dirty="0"/>
              <a:t>class  A</a:t>
            </a:r>
          </a:p>
          <a:p>
            <a:r>
              <a:rPr lang="en-US" altLang="zh-CN" sz="2000" dirty="0"/>
              <a:t>{ public :</a:t>
            </a:r>
          </a:p>
          <a:p>
            <a:r>
              <a:rPr lang="fr-FR" altLang="zh-CN" sz="2000" dirty="0"/>
              <a:t>       A( T x=0 ) { t = x ;  </a:t>
            </a:r>
            <a:r>
              <a:rPr lang="fr-FR" altLang="zh-CN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total=total+0</a:t>
            </a:r>
            <a:r>
              <a:rPr lang="en-US" altLang="zh-CN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.5</a:t>
            </a:r>
            <a:r>
              <a:rPr lang="fr-FR" altLang="zh-CN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r>
              <a:rPr lang="fr-FR" altLang="zh-CN" sz="2000" dirty="0"/>
              <a:t>}</a:t>
            </a:r>
          </a:p>
          <a:p>
            <a:r>
              <a:rPr lang="en-US" altLang="zh-CN" sz="2000" dirty="0"/>
              <a:t>       static T total;  	</a:t>
            </a:r>
            <a:r>
              <a:rPr lang="en-US" altLang="zh-CN" sz="2000" i="1" dirty="0">
                <a:solidFill>
                  <a:srgbClr val="006600"/>
                </a:solidFill>
              </a:rPr>
              <a:t>//</a:t>
            </a:r>
            <a:r>
              <a:rPr lang="zh-CN" altLang="en-US" sz="2000" i="1" dirty="0">
                <a:solidFill>
                  <a:srgbClr val="006600"/>
                </a:solidFill>
              </a:rPr>
              <a:t>静态数据成员为抽象类型</a:t>
            </a:r>
            <a:r>
              <a:rPr lang="en-US" altLang="zh-CN" sz="2000" i="1" dirty="0">
                <a:solidFill>
                  <a:srgbClr val="006600"/>
                </a:solidFill>
              </a:rPr>
              <a:t>T</a:t>
            </a:r>
          </a:p>
          <a:p>
            <a:r>
              <a:rPr lang="en-US" altLang="zh-CN" sz="2000" dirty="0"/>
              <a:t>  protected : </a:t>
            </a:r>
          </a:p>
          <a:p>
            <a:r>
              <a:rPr lang="en-US" altLang="zh-CN" sz="2000" dirty="0"/>
              <a:t>      T </a:t>
            </a:r>
            <a:r>
              <a:rPr lang="en-US" altLang="zh-CN" sz="2000" dirty="0" err="1"/>
              <a:t>t</a:t>
            </a:r>
            <a:r>
              <a:rPr lang="en-US" altLang="zh-CN" sz="2000" dirty="0"/>
              <a:t> ;</a:t>
            </a:r>
          </a:p>
          <a:p>
            <a:r>
              <a:rPr lang="en-US" altLang="zh-CN" sz="2000" dirty="0"/>
              <a:t>} ;</a:t>
            </a:r>
          </a:p>
          <a:p>
            <a:r>
              <a:rPr lang="fr-FR" altLang="zh-CN" sz="2000" dirty="0"/>
              <a:t>template&lt;typename T&gt; T A&lt;T&gt;::total;</a:t>
            </a:r>
          </a:p>
          <a:p>
            <a:endParaRPr lang="zh-CN" altLang="en-US" sz="2000" dirty="0"/>
          </a:p>
          <a:p>
            <a:r>
              <a:rPr lang="en-US" altLang="zh-CN" sz="2000" dirty="0" err="1"/>
              <a:t>int</a:t>
            </a:r>
            <a:r>
              <a:rPr lang="en-US" altLang="zh-CN" sz="2000" dirty="0"/>
              <a:t> main()</a:t>
            </a:r>
          </a:p>
          <a:p>
            <a:r>
              <a:rPr lang="en-US" altLang="zh-CN" sz="2000" dirty="0"/>
              <a:t>{ A 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  a ,b;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&gt;total="&lt;&lt;A&lt;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  A &lt;double&gt;  x ,y, z;</a:t>
            </a:r>
          </a:p>
          <a:p>
            <a:r>
              <a:rPr lang="en-US" altLang="zh-CN" sz="2000" dirty="0"/>
              <a:t>  </a:t>
            </a:r>
            <a:r>
              <a:rPr lang="en-US" altLang="zh-CN" sz="2000" dirty="0" err="1"/>
              <a:t>cout</a:t>
            </a:r>
            <a:r>
              <a:rPr lang="en-US" altLang="zh-CN" sz="2000" dirty="0"/>
              <a:t>&lt;&lt;"A&lt;double&gt;total="&lt;&lt;A&lt;double&gt;::total&lt;&lt;</a:t>
            </a:r>
            <a:r>
              <a:rPr lang="en-US" altLang="zh-CN" sz="2000" dirty="0" err="1"/>
              <a:t>endl</a:t>
            </a:r>
            <a:r>
              <a:rPr lang="en-US" altLang="zh-CN" sz="2000" dirty="0"/>
              <a:t>;</a:t>
            </a:r>
          </a:p>
          <a:p>
            <a:r>
              <a:rPr lang="en-US" altLang="zh-CN" sz="2000" dirty="0"/>
              <a:t>}</a:t>
            </a:r>
            <a:endParaRPr lang="en-US" altLang="zh-CN" sz="2000" b="0" dirty="0"/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1115616" y="1124744"/>
            <a:ext cx="3168352" cy="1008112"/>
          </a:xfrm>
          <a:prstGeom prst="borderCallout2">
            <a:avLst>
              <a:gd name="adj1" fmla="val 47541"/>
              <a:gd name="adj2" fmla="val 100553"/>
              <a:gd name="adj3" fmla="val 42502"/>
              <a:gd name="adj4" fmla="val 112381"/>
              <a:gd name="adj5" fmla="val 177737"/>
              <a:gd name="adj6" fmla="val 1441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2000" i="1" dirty="0">
                <a:solidFill>
                  <a:srgbClr val="C00000"/>
                </a:solidFill>
              </a:rPr>
              <a:t>A&lt;</a:t>
            </a:r>
            <a:r>
              <a:rPr lang="en-US" altLang="zh-CN" sz="2000" i="1" dirty="0" err="1">
                <a:solidFill>
                  <a:srgbClr val="C00000"/>
                </a:solidFill>
              </a:rPr>
              <a:t>int</a:t>
            </a:r>
            <a:r>
              <a:rPr lang="en-US" altLang="zh-CN" sz="2000" i="1" dirty="0">
                <a:solidFill>
                  <a:srgbClr val="C00000"/>
                </a:solidFill>
              </a:rPr>
              <a:t>&gt;</a:t>
            </a:r>
            <a:r>
              <a:rPr lang="zh-CN" altLang="en-US" sz="2000" i="1" dirty="0">
                <a:solidFill>
                  <a:srgbClr val="C00000"/>
                </a:solidFill>
              </a:rPr>
              <a:t>实例化</a:t>
            </a:r>
            <a:endParaRPr lang="en-US" altLang="zh-CN" sz="2000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i="1" dirty="0" err="1">
                <a:solidFill>
                  <a:srgbClr val="C00000"/>
                </a:solidFill>
              </a:rPr>
              <a:t>int</a:t>
            </a:r>
            <a:r>
              <a:rPr lang="en-US" altLang="zh-CN" sz="2000" i="1" dirty="0">
                <a:solidFill>
                  <a:srgbClr val="C00000"/>
                </a:solidFill>
              </a:rPr>
              <a:t>  total  </a:t>
            </a:r>
            <a:r>
              <a:rPr lang="zh-CN" altLang="en-US" sz="2000" i="1" dirty="0">
                <a:solidFill>
                  <a:srgbClr val="C00000"/>
                </a:solidFill>
              </a:rPr>
              <a:t>引起数据丢失</a:t>
            </a:r>
            <a:endParaRPr lang="en-US" altLang="zh-CN" sz="2000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2000" i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3712" y="2932916"/>
            <a:ext cx="4556760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139952" y="3140968"/>
            <a:ext cx="2088183" cy="4572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animBg="1" autoUpdateAnimBg="0"/>
      <p:bldP spid="7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8058150" cy="465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模板是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类型参数化的多态工具。</a:t>
            </a: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C++</a:t>
            </a: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提供函数模板和类模板。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 模板定义以模板说明开始。类属参数必须在模板定义中至少出现一次。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 同一个类属参数可以用于多个模板。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 类属参数可用于函数的参数类型、返回类型和声明函数中的变量。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 模板由编译器根据实际数据类型实例化，生成一段真正可以运行的代码。</a:t>
            </a:r>
            <a:br>
              <a:rPr lang="en-US" altLang="zh-CN" dirty="0"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dirty="0"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实例化的函数模板称为模板函数；实例化的类模板称为模板类。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 函数模板可以用多种方式重载。</a:t>
            </a:r>
          </a:p>
          <a:p>
            <a:pPr>
              <a:lnSpc>
                <a:spcPct val="21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dirty="0">
                <a:ea typeface="Arial Unicode MS" pitchFamily="34" charset="-122"/>
                <a:cs typeface="Arial Unicode MS" pitchFamily="34" charset="-122"/>
              </a:rPr>
              <a:t> 类模板可以在类层次中使用 。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33375"/>
            <a:ext cx="2954338" cy="685800"/>
          </a:xfrm>
          <a:prstGeom prst="rect">
            <a:avLst/>
          </a:prstGeom>
          <a:noFill/>
          <a:ln/>
        </p:spPr>
        <p:txBody>
          <a:bodyPr/>
          <a:lstStyle/>
          <a:p>
            <a:pPr algn="l"/>
            <a:r>
              <a:rPr lang="zh-CN" alt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6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 autoUpdateAnimBg="0"/>
      <p:bldP spid="633859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63855" y="1513205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清华郑莉、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李超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老师模板与群体数据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</a:rPr>
              <a:t>第九章-1-导学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分钟）：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简评：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群体数据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：一组相同类型的数据元素组成的数据，实际上也就是我们后续数据结构课程中要学习的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数据对象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泛型程序设计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：在程序中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选择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合适的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模板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，然后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指定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所需要的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数据类型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，编译器就会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生成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适合这种数据类型的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数据容器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算法函数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6387" name="Text Box 6"/>
          <p:cNvSpPr txBox="1"/>
          <p:nvPr/>
        </p:nvSpPr>
        <p:spPr>
          <a:xfrm>
            <a:off x="174625" y="217488"/>
            <a:ext cx="483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MOOC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视频与简评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/>
          <p:nvPr/>
        </p:nvSpPr>
        <p:spPr>
          <a:xfrm>
            <a:off x="363855" y="1246505"/>
            <a:ext cx="8468995" cy="517461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清华郑莉、李超老师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十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章</a:t>
            </a:r>
            <a:b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泛型程序设计与C++标准模板库-</a:t>
            </a:r>
            <a:r>
              <a:rPr lang="en-US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zh-CN" sz="24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导学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分钟）：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简评：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、泛型程序设计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、算法和容器相互独立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、迭代器可以想象为指针，又称为泛化的指针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、适配器</a:t>
            </a:r>
          </a:p>
          <a:p>
            <a:pPr marL="812800" lvl="0" indent="-812800" eaLnBrk="1" hangingPunct="1">
              <a:lnSpc>
                <a:spcPct val="140000"/>
              </a:lnSpc>
              <a:buClrTx/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、学习方法：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从模仿开始</a:t>
            </a:r>
          </a:p>
        </p:txBody>
      </p:sp>
      <p:sp>
        <p:nvSpPr>
          <p:cNvPr id="16387" name="Text Box 6"/>
          <p:cNvSpPr txBox="1"/>
          <p:nvPr/>
        </p:nvSpPr>
        <p:spPr>
          <a:xfrm>
            <a:off x="174625" y="217488"/>
            <a:ext cx="483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MOOC</a:t>
            </a:r>
            <a:r>
              <a:rPr lang="zh-CN" altLang="en-US" sz="3200" dirty="0">
                <a:solidFill>
                  <a:schemeClr val="tx1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视频与简评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theme/theme1.xml><?xml version="1.0" encoding="utf-8"?>
<a:theme xmlns:a="http://schemas.openxmlformats.org/drawingml/2006/main" name="Strategic">
  <a:themeElements>
    <a:clrScheme name="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00"/>
      </a:hlink>
      <a:folHlink>
        <a:srgbClr val="FFFFCC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63500" dir="13987806">
            <a:srgbClr val="FFFF99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63500" dir="13987806">
            <a:srgbClr val="FFFF99">
              <a:gamma/>
              <a:shade val="60000"/>
              <a:invGamma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ategic 7">
    <a:dk1>
      <a:srgbClr val="000000"/>
    </a:dk1>
    <a:lt1>
      <a:srgbClr val="E9E2B6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2EED7"/>
    </a:accent3>
    <a:accent4>
      <a:srgbClr val="000000"/>
    </a:accent4>
    <a:accent5>
      <a:srgbClr val="BCBFED"/>
    </a:accent5>
    <a:accent6>
      <a:srgbClr val="C1473A"/>
    </a:accent6>
    <a:hlink>
      <a:srgbClr val="FFFF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6507</TotalTime>
  <Words>12581</Words>
  <Application>Microsoft Office PowerPoint</Application>
  <PresentationFormat>全屏显示(4:3)</PresentationFormat>
  <Paragraphs>1870</Paragraphs>
  <Slides>108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108</vt:i4>
      </vt:variant>
    </vt:vector>
  </HeadingPairs>
  <TitlesOfParts>
    <vt:vector size="118" baseType="lpstr">
      <vt:lpstr>Arial Unicode MS</vt:lpstr>
      <vt:lpstr>楷体_GB2312</vt:lpstr>
      <vt:lpstr>隶书</vt:lpstr>
      <vt:lpstr>宋体</vt:lpstr>
      <vt:lpstr>Arial</vt:lpstr>
      <vt:lpstr>Symbol</vt:lpstr>
      <vt:lpstr>Times New Roman</vt:lpstr>
      <vt:lpstr>Wingdings</vt:lpstr>
      <vt:lpstr>Strategic</vt:lpstr>
      <vt:lpstr>BMP 图象</vt:lpstr>
      <vt:lpstr>PowerPoint 演示文稿</vt:lpstr>
      <vt:lpstr>第10章  模板</vt:lpstr>
      <vt:lpstr>第10章  模板</vt:lpstr>
      <vt:lpstr>10.1  什么是模板</vt:lpstr>
      <vt:lpstr>10.1  什么是模板</vt:lpstr>
      <vt:lpstr>PowerPoint 演示文稿</vt:lpstr>
      <vt:lpstr>10.2  函数模板</vt:lpstr>
      <vt:lpstr>10.2  函数模板</vt:lpstr>
      <vt:lpstr>10.2.1  模板说明</vt:lpstr>
      <vt:lpstr>10.2.1  模板说明</vt:lpstr>
      <vt:lpstr>10.2.1  模板说明</vt:lpstr>
      <vt:lpstr>10.2.1  模板说明</vt:lpstr>
      <vt:lpstr>10.2.1  模板说明</vt:lpstr>
      <vt:lpstr>10.2.1  模板说明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10.2.2  函数模板与模板函数</vt:lpstr>
      <vt:lpstr>10.2.3  重载函数模板</vt:lpstr>
      <vt:lpstr>10.2.3  重载函数模板</vt:lpstr>
      <vt:lpstr>10.2.3  重载函数模板</vt:lpstr>
      <vt:lpstr>10.2.3  重载函数模板</vt:lpstr>
      <vt:lpstr>10.2.3  重载函数模板</vt:lpstr>
      <vt:lpstr>10.2.3  重载函数模板</vt:lpstr>
      <vt:lpstr>10.2.3  重载函数模板</vt:lpstr>
      <vt:lpstr>10.2.3  重载函数模板</vt:lpstr>
      <vt:lpstr>10.2.3  重载函数模板</vt:lpstr>
      <vt:lpstr>10.2.3  重载函数模板</vt:lpstr>
      <vt:lpstr>PowerPoint 演示文稿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  类模板</vt:lpstr>
      <vt:lpstr>10.3.2  类模板作函数参数</vt:lpstr>
      <vt:lpstr>10.3.2  类模板作函数参数</vt:lpstr>
      <vt:lpstr>10.3.2  类模板作函数参数</vt:lpstr>
      <vt:lpstr>10.3.2  类模板作函数参数</vt:lpstr>
      <vt:lpstr>10.3.2  类模板作函数参数</vt:lpstr>
      <vt:lpstr>10.3.2  类模板作函数参数</vt:lpstr>
      <vt:lpstr>10.3.2  类模板作函数参数</vt:lpstr>
      <vt:lpstr>10.3.2  类模板作函数参数</vt:lpstr>
      <vt:lpstr>10.3.2  类模板作函数参数</vt:lpstr>
      <vt:lpstr>10.3.2  类模板作函数参数</vt:lpstr>
      <vt:lpstr>10.3.3  在类层次中的类模板</vt:lpstr>
      <vt:lpstr>10.3.3  在类层次中的类模板</vt:lpstr>
      <vt:lpstr>10.3.3  在类层次中的类模板</vt:lpstr>
      <vt:lpstr>10.3.4  类模板与友元</vt:lpstr>
      <vt:lpstr>10.3.4  类模板与友元</vt:lpstr>
      <vt:lpstr>10.3.4  类模板与友元</vt:lpstr>
      <vt:lpstr>10.3.3  在类层次中的类模板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10.3.5  类模板与static成员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zhou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AAA</cp:lastModifiedBy>
  <cp:revision>203</cp:revision>
  <dcterms:created xsi:type="dcterms:W3CDTF">2002-08-30T17:00:15Z</dcterms:created>
  <dcterms:modified xsi:type="dcterms:W3CDTF">2024-05-29T01:34:29Z</dcterms:modified>
</cp:coreProperties>
</file>