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7"/>
  </p:notesMasterIdLst>
  <p:sldIdLst>
    <p:sldId id="3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3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59" r:id="rId26"/>
    <p:sldId id="36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72" r:id="rId60"/>
    <p:sldId id="374" r:id="rId61"/>
    <p:sldId id="373" r:id="rId62"/>
    <p:sldId id="310" r:id="rId63"/>
    <p:sldId id="371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939" r:id="rId74"/>
    <p:sldId id="940" r:id="rId75"/>
    <p:sldId id="941" r:id="rId76"/>
    <p:sldId id="1016" r:id="rId77"/>
    <p:sldId id="942" r:id="rId78"/>
    <p:sldId id="362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63" r:id="rId92"/>
    <p:sldId id="332" r:id="rId93"/>
    <p:sldId id="333" r:id="rId94"/>
    <p:sldId id="334" r:id="rId95"/>
    <p:sldId id="335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51" r:id="rId112"/>
    <p:sldId id="352" r:id="rId113"/>
    <p:sldId id="1017" r:id="rId114"/>
    <p:sldId id="353" r:id="rId115"/>
    <p:sldId id="368" r:id="rId116"/>
    <p:sldId id="369" r:id="rId117"/>
    <p:sldId id="370" r:id="rId118"/>
    <p:sldId id="367" r:id="rId119"/>
    <p:sldId id="354" r:id="rId120"/>
    <p:sldId id="355" r:id="rId121"/>
    <p:sldId id="356" r:id="rId122"/>
    <p:sldId id="357" r:id="rId123"/>
    <p:sldId id="365" r:id="rId124"/>
    <p:sldId id="358" r:id="rId125"/>
    <p:sldId id="366" r:id="rId126"/>
  </p:sldIdLst>
  <p:sldSz cx="9144000" cy="6858000" type="screen4x3"/>
  <p:notesSz cx="7104063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6C0"/>
    <a:srgbClr val="FF9900"/>
    <a:srgbClr val="0000FF"/>
    <a:srgbClr val="FF0000"/>
    <a:srgbClr val="CC3300"/>
    <a:srgbClr val="FFFFFF"/>
    <a:srgbClr val="FFCC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64" autoAdjust="0"/>
  </p:normalViewPr>
  <p:slideViewPr>
    <p:cSldViewPr>
      <p:cViewPr varScale="1">
        <p:scale>
          <a:sx n="98" d="100"/>
          <a:sy n="98" d="100"/>
        </p:scale>
        <p:origin x="1542" y="96"/>
      </p:cViewPr>
      <p:guideLst>
        <p:guide orient="horz" pos="2016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3DB233D-6862-4D3D-8EA9-D671B4C5E274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A2A0D73-2E4A-431C-8FEF-6892ADDC0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5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0D73-2E4A-431C-8FEF-6892ADDC0D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30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A0D73-2E4A-431C-8FEF-6892ADDC0D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7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A5D5D1B9-CC89-4EA8-A0CB-BCD68FE883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  <p:pic>
        <p:nvPicPr>
          <p:cNvPr id="3076" name="Picture 8" descr="129">
            <a:hlinkClick r:id="rId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6" r:id="rId3"/>
    <p:sldLayoutId id="214748366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800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hyperlink" Target="8-&#34394;&#20989;&#25968;&#19982;&#22810;&#24577;&#24615;(8.3).ppt#-1,1,8.3  &#34394;&#20989;&#25968;&#21644;&#21160;&#24577;&#32852;&#32534; " TargetMode="Externa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1.xml"/><Relationship Id="rId21" Type="http://schemas.openxmlformats.org/officeDocument/2006/relationships/hyperlink" Target="8-&#34394;&#20989;&#25968;&#19982;&#22810;&#24577;&#24615;(&#23567;&#32467;).ppt#-1,1,PowerPoint &#28436;&#31034;&#25991;&#31295;" TargetMode="External"/><Relationship Id="rId7" Type="http://schemas.openxmlformats.org/officeDocument/2006/relationships/slide" Target="slide4.xml"/><Relationship Id="rId12" Type="http://schemas.openxmlformats.org/officeDocument/2006/relationships/oleObject" Target="../embeddings/oleObject2.bin"/><Relationship Id="rId17" Type="http://schemas.openxmlformats.org/officeDocument/2006/relationships/slide" Target="slide79.xml"/><Relationship Id="rId2" Type="http://schemas.openxmlformats.org/officeDocument/2006/relationships/vmlDrawing" Target="../drawings/vmlDrawing1.vml"/><Relationship Id="rId16" Type="http://schemas.openxmlformats.org/officeDocument/2006/relationships/hyperlink" Target="8-&#34394;&#20989;&#25968;&#19982;&#22810;&#24577;&#24615;(8.4).ppt#-1,1,PowerPoint &#28436;&#31034;&#25991;&#31295;" TargetMode="External"/><Relationship Id="rId20" Type="http://schemas.openxmlformats.org/officeDocument/2006/relationships/oleObject" Target="../embeddings/oleObject5.bin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slide" Target="slide10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10" Type="http://schemas.openxmlformats.org/officeDocument/2006/relationships/hyperlink" Target="8-&#34394;&#20989;&#25968;&#19982;&#22810;&#24577;&#24615;(8.2).ppt#-1,1,8.2  &#31867;&#25351;&#38024;&#30340;&#20851;&#31995;" TargetMode="External"/><Relationship Id="rId19" Type="http://schemas.openxmlformats.org/officeDocument/2006/relationships/slide" Target="slide92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Relationship Id="rId14" Type="http://schemas.openxmlformats.org/officeDocument/2006/relationships/slide" Target="slide27.xml"/><Relationship Id="rId22" Type="http://schemas.openxmlformats.org/officeDocument/2006/relationships/slide" Target="slide1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914400" y="2117725"/>
            <a:ext cx="7543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基类指针和派生类指针与基类对象和派生类对象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种可能匹配：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直接用基类指针引用基类对象；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直接用派生类指针引用派生类对象；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用基类指针引用一个派生类对象；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用派生类指针引用一个基类对象。 </a:t>
            </a:r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693738" y="685800"/>
            <a:ext cx="320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9.2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类指针的关系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  </a:t>
            </a:r>
            <a:r>
              <a:rPr lang="zh-CN" altLang="en-US"/>
              <a:t>类指针的关系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utoUpdateAnimBg="0"/>
      <p:bldP spid="540675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27050" y="1846263"/>
            <a:ext cx="52641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Manager.h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Manager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Manager(const long , const char *, double =0.0);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~Manager()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void setMonthlySalary(double);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monthlySalary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0120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0121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90126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619527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99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90128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0122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0123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124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125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4946650" y="37480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置月薪</a:t>
            </a:r>
          </a:p>
        </p:txBody>
      </p:sp>
      <p:sp>
        <p:nvSpPr>
          <p:cNvPr id="90117" name="Rectangle 14"/>
          <p:cNvSpPr>
            <a:spLocks noChangeArrowheads="1"/>
          </p:cNvSpPr>
          <p:nvPr/>
        </p:nvSpPr>
        <p:spPr bwMode="auto">
          <a:xfrm>
            <a:off x="494665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私有数据，月薪</a:t>
            </a:r>
          </a:p>
        </p:txBody>
      </p:sp>
      <p:sp>
        <p:nvSpPr>
          <p:cNvPr id="90118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0119" name="Rectangle 19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33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27050" y="1846263"/>
            <a:ext cx="52641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Manager.h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Manager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Manager(const long , const char *, double =0.0);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~Manager()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setMonthlySalary(double);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 i="1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double earnings() const;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monthlySalary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1145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1146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91151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620551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99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91153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1147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1148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149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150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1140" name="Rectangle 13"/>
          <p:cNvSpPr>
            <a:spLocks noChangeArrowheads="1"/>
          </p:cNvSpPr>
          <p:nvPr/>
        </p:nvSpPr>
        <p:spPr bwMode="auto">
          <a:xfrm>
            <a:off x="4946650" y="37480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置月薪</a:t>
            </a:r>
          </a:p>
        </p:txBody>
      </p:sp>
      <p:sp>
        <p:nvSpPr>
          <p:cNvPr id="620558" name="Rectangle 14"/>
          <p:cNvSpPr>
            <a:spLocks noChangeArrowheads="1"/>
          </p:cNvSpPr>
          <p:nvPr/>
        </p:nvSpPr>
        <p:spPr bwMode="auto">
          <a:xfrm>
            <a:off x="4946650" y="4084638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计算管理人员月薪</a:t>
            </a:r>
          </a:p>
        </p:txBody>
      </p:sp>
      <p:sp>
        <p:nvSpPr>
          <p:cNvPr id="91142" name="Rectangle 15"/>
          <p:cNvSpPr>
            <a:spLocks noChangeArrowheads="1"/>
          </p:cNvSpPr>
          <p:nvPr/>
        </p:nvSpPr>
        <p:spPr bwMode="auto">
          <a:xfrm>
            <a:off x="494665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私有数据，月薪</a:t>
            </a:r>
          </a:p>
        </p:txBody>
      </p:sp>
      <p:sp>
        <p:nvSpPr>
          <p:cNvPr id="9114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1144" name="Rectangle 20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8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27050" y="1846263"/>
            <a:ext cx="52641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Manager.h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Manager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Manager(const long , const char *, double =0.0);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~Manager()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setMonthlySalary(double);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void print() const;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monthlySalary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2170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2171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621575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99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2172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2173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174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175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164" name="Rectangle 13"/>
          <p:cNvSpPr>
            <a:spLocks noChangeArrowheads="1"/>
          </p:cNvSpPr>
          <p:nvPr/>
        </p:nvSpPr>
        <p:spPr bwMode="auto">
          <a:xfrm>
            <a:off x="4946650" y="37480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置月薪</a:t>
            </a:r>
          </a:p>
        </p:txBody>
      </p:sp>
      <p:sp>
        <p:nvSpPr>
          <p:cNvPr id="92165" name="Rectangle 14"/>
          <p:cNvSpPr>
            <a:spLocks noChangeArrowheads="1"/>
          </p:cNvSpPr>
          <p:nvPr/>
        </p:nvSpPr>
        <p:spPr bwMode="auto">
          <a:xfrm>
            <a:off x="4946650" y="4084638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计算管理人员月薪</a:t>
            </a:r>
          </a:p>
        </p:txBody>
      </p:sp>
      <p:sp>
        <p:nvSpPr>
          <p:cNvPr id="621583" name="Rectangle 15"/>
          <p:cNvSpPr>
            <a:spLocks noChangeArrowheads="1"/>
          </p:cNvSpPr>
          <p:nvPr/>
        </p:nvSpPr>
        <p:spPr bwMode="auto">
          <a:xfrm>
            <a:off x="4946650" y="4419600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输出管理人员信息</a:t>
            </a:r>
          </a:p>
        </p:txBody>
      </p:sp>
      <p:sp>
        <p:nvSpPr>
          <p:cNvPr id="92167" name="Rectangle 16"/>
          <p:cNvSpPr>
            <a:spLocks noChangeArrowheads="1"/>
          </p:cNvSpPr>
          <p:nvPr/>
        </p:nvSpPr>
        <p:spPr bwMode="auto">
          <a:xfrm>
            <a:off x="494665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私有数据，月薪</a:t>
            </a:r>
          </a:p>
        </p:txBody>
      </p:sp>
      <p:sp>
        <p:nvSpPr>
          <p:cNvPr id="92168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2169" name="Rectangle 21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83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3190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3191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622597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5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HourWorker</a:t>
                </a:r>
              </a:p>
            </p:txBody>
          </p:sp>
          <p:sp>
            <p:nvSpPr>
              <p:cNvPr id="93197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93198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3192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22604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753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HourlyWorker.h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HourlyWorker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HourlyWorker(const long, const char *, double=0.0,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~HourlyWorker(){}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setWage(double);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setHours(int);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 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wage;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hours;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9318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3189" name="Rectangle 17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4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4216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4217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623621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5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HourWorker</a:t>
                </a:r>
              </a:p>
            </p:txBody>
          </p:sp>
          <p:sp>
            <p:nvSpPr>
              <p:cNvPr id="94223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94224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4218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4219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220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221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4211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753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HourlyWorker.h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HourlyWorker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HourlyWorker(const long, const char *, double=0.0,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~HourlyWorker(){}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setWage(double);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setHours(int);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 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double wage;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double hours;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623629" name="Rectangle 13"/>
          <p:cNvSpPr>
            <a:spLocks noChangeArrowheads="1"/>
          </p:cNvSpPr>
          <p:nvPr/>
        </p:nvSpPr>
        <p:spPr bwMode="auto">
          <a:xfrm>
            <a:off x="2832100" y="50292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时薪</a:t>
            </a:r>
          </a:p>
        </p:txBody>
      </p:sp>
      <p:sp>
        <p:nvSpPr>
          <p:cNvPr id="623630" name="Rectangle 14"/>
          <p:cNvSpPr>
            <a:spLocks noChangeArrowheads="1"/>
          </p:cNvSpPr>
          <p:nvPr/>
        </p:nvSpPr>
        <p:spPr bwMode="auto">
          <a:xfrm>
            <a:off x="2832100" y="54244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工时</a:t>
            </a:r>
          </a:p>
        </p:txBody>
      </p:sp>
      <p:sp>
        <p:nvSpPr>
          <p:cNvPr id="9421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4215" name="Rectangle 18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9" grpId="0" autoUpdateAnimBg="0"/>
      <p:bldP spid="62363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5242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5243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624645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5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HourWorker</a:t>
                </a:r>
              </a:p>
            </p:txBody>
          </p:sp>
          <p:sp>
            <p:nvSpPr>
              <p:cNvPr id="95249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95250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5244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5245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46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47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5235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753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HourlyWorker.h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HourlyWorker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HourlyWorker(const long, const char *, double=0.0,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~HourlyWorker(){}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void setWage(double);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void setHours(int);</a:t>
            </a:r>
            <a:r>
              <a:rPr lang="en-US" altLang="zh-CN" sz="1800"/>
              <a:t>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 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wage;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hours;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95236" name="Rectangle 13"/>
          <p:cNvSpPr>
            <a:spLocks noChangeArrowheads="1"/>
          </p:cNvSpPr>
          <p:nvPr/>
        </p:nvSpPr>
        <p:spPr bwMode="auto">
          <a:xfrm>
            <a:off x="2832100" y="50292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时薪</a:t>
            </a:r>
          </a:p>
        </p:txBody>
      </p:sp>
      <p:sp>
        <p:nvSpPr>
          <p:cNvPr id="95237" name="Rectangle 14"/>
          <p:cNvSpPr>
            <a:spLocks noChangeArrowheads="1"/>
          </p:cNvSpPr>
          <p:nvPr/>
        </p:nvSpPr>
        <p:spPr bwMode="auto">
          <a:xfrm>
            <a:off x="2832100" y="54244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工时</a:t>
            </a:r>
          </a:p>
        </p:txBody>
      </p:sp>
      <p:sp>
        <p:nvSpPr>
          <p:cNvPr id="624655" name="Rectangle 15"/>
          <p:cNvSpPr>
            <a:spLocks noChangeArrowheads="1"/>
          </p:cNvSpPr>
          <p:nvPr/>
        </p:nvSpPr>
        <p:spPr bwMode="auto">
          <a:xfrm>
            <a:off x="4660900" y="32908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置时薪</a:t>
            </a:r>
          </a:p>
        </p:txBody>
      </p:sp>
      <p:sp>
        <p:nvSpPr>
          <p:cNvPr id="624656" name="Rectangle 16"/>
          <p:cNvSpPr>
            <a:spLocks noChangeArrowheads="1"/>
          </p:cNvSpPr>
          <p:nvPr/>
        </p:nvSpPr>
        <p:spPr bwMode="auto">
          <a:xfrm>
            <a:off x="4660900" y="3614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置工时</a:t>
            </a:r>
          </a:p>
        </p:txBody>
      </p:sp>
      <p:sp>
        <p:nvSpPr>
          <p:cNvPr id="9524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5241" name="Rectangle 20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5" grpId="0" autoUpdateAnimBg="0"/>
      <p:bldP spid="624656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6268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6269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625669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5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HourWorker</a:t>
                </a:r>
              </a:p>
            </p:txBody>
          </p:sp>
          <p:sp>
            <p:nvSpPr>
              <p:cNvPr id="96275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96276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96270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6271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272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273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6259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753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HourlyWorker.h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HourlyWorker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HourlyWorker(const long, const char *, double=0.0,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~HourlyWorker(){}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setWage(double);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setHours(int);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double earnings() const; 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void print() const;</a:t>
            </a:r>
            <a:r>
              <a:rPr lang="en-US" altLang="zh-CN" sz="1800"/>
              <a:t>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wage;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hours;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96260" name="Rectangle 13"/>
          <p:cNvSpPr>
            <a:spLocks noChangeArrowheads="1"/>
          </p:cNvSpPr>
          <p:nvPr/>
        </p:nvSpPr>
        <p:spPr bwMode="auto">
          <a:xfrm>
            <a:off x="4660900" y="32908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置时薪</a:t>
            </a:r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4660900" y="3614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置工时</a:t>
            </a:r>
          </a:p>
        </p:txBody>
      </p:sp>
      <p:sp>
        <p:nvSpPr>
          <p:cNvPr id="625679" name="Rectangle 15"/>
          <p:cNvSpPr>
            <a:spLocks noChangeArrowheads="1"/>
          </p:cNvSpPr>
          <p:nvPr/>
        </p:nvSpPr>
        <p:spPr bwMode="auto">
          <a:xfrm>
            <a:off x="4660900" y="43434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输出计时工月薪</a:t>
            </a:r>
          </a:p>
        </p:txBody>
      </p:sp>
      <p:sp>
        <p:nvSpPr>
          <p:cNvPr id="625680" name="Rectangle 16"/>
          <p:cNvSpPr>
            <a:spLocks noChangeArrowheads="1"/>
          </p:cNvSpPr>
          <p:nvPr/>
        </p:nvSpPr>
        <p:spPr bwMode="auto">
          <a:xfrm>
            <a:off x="4660900" y="39624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计算计时工月薪</a:t>
            </a:r>
          </a:p>
        </p:txBody>
      </p:sp>
      <p:sp>
        <p:nvSpPr>
          <p:cNvPr id="96264" name="Rectangle 17"/>
          <p:cNvSpPr>
            <a:spLocks noChangeArrowheads="1"/>
          </p:cNvSpPr>
          <p:nvPr/>
        </p:nvSpPr>
        <p:spPr bwMode="auto">
          <a:xfrm>
            <a:off x="2832100" y="50292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时薪</a:t>
            </a:r>
          </a:p>
        </p:txBody>
      </p:sp>
      <p:sp>
        <p:nvSpPr>
          <p:cNvPr id="96265" name="Rectangle 18"/>
          <p:cNvSpPr>
            <a:spLocks noChangeArrowheads="1"/>
          </p:cNvSpPr>
          <p:nvPr/>
        </p:nvSpPr>
        <p:spPr bwMode="auto">
          <a:xfrm>
            <a:off x="2832100" y="54244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工时</a:t>
            </a:r>
          </a:p>
        </p:txBody>
      </p:sp>
      <p:sp>
        <p:nvSpPr>
          <p:cNvPr id="96266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6267" name="Rectangle 22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9" grpId="0" autoUpdateAnimBg="0"/>
      <p:bldP spid="625680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7286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7287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97292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97293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626695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PieceWorker</a:t>
                </a:r>
              </a:p>
            </p:txBody>
          </p:sp>
        </p:grpSp>
        <p:grpSp>
          <p:nvGrpSpPr>
            <p:cNvPr id="97288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7289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290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26700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372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PieceWorker.h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PieceWorker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PieceWorker(const long , const char *, double 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~PieceWorker()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setWage ( double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setQuantity ( int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double wagePerPiece;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int quantity;	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9728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7285" name="Rectangle 16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0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8312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8313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98318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98319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627719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PieceWorker</a:t>
                </a:r>
              </a:p>
            </p:txBody>
          </p:sp>
        </p:grpSp>
        <p:grpSp>
          <p:nvGrpSpPr>
            <p:cNvPr id="98314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8315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316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317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8307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372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PieceWorker.h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PieceWorker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PieceWorker(const long , const char *, double 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~PieceWorker()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setWage ( double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setQuantity ( int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double wagePerPiece;	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int quantity;</a:t>
            </a:r>
            <a:r>
              <a:rPr lang="en-US" altLang="zh-CN" sz="1800"/>
              <a:t>	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627725" name="Rectangle 13"/>
          <p:cNvSpPr>
            <a:spLocks noChangeArrowheads="1"/>
          </p:cNvSpPr>
          <p:nvPr/>
        </p:nvSpPr>
        <p:spPr bwMode="auto">
          <a:xfrm>
            <a:off x="4660900" y="5043488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每件工件薪金</a:t>
            </a:r>
          </a:p>
        </p:txBody>
      </p:sp>
      <p:sp>
        <p:nvSpPr>
          <p:cNvPr id="627726" name="Rectangle 14"/>
          <p:cNvSpPr>
            <a:spLocks noChangeArrowheads="1"/>
          </p:cNvSpPr>
          <p:nvPr/>
        </p:nvSpPr>
        <p:spPr bwMode="auto">
          <a:xfrm>
            <a:off x="4660900" y="54244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工件数</a:t>
            </a:r>
          </a:p>
        </p:txBody>
      </p:sp>
      <p:sp>
        <p:nvSpPr>
          <p:cNvPr id="98310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8311" name="Rectangle 18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5" grpId="0" autoUpdateAnimBg="0"/>
      <p:bldP spid="627726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99338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99339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99344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99345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628743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PieceWorker</a:t>
                </a:r>
              </a:p>
            </p:txBody>
          </p:sp>
        </p:grpSp>
        <p:grpSp>
          <p:nvGrpSpPr>
            <p:cNvPr id="99340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99341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342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343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9331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372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PieceWorker.h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PieceWorker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PieceWorker(const long , const char *, double 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~PieceWorker()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0000FF"/>
                </a:solidFill>
              </a:rPr>
              <a:t>void setWage ( double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void setQuantity ( int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double wagePerPiece;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int quantity;	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628749" name="Rectangle 13"/>
          <p:cNvSpPr>
            <a:spLocks noChangeArrowheads="1"/>
          </p:cNvSpPr>
          <p:nvPr/>
        </p:nvSpPr>
        <p:spPr bwMode="auto">
          <a:xfrm>
            <a:off x="4660900" y="3276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置每件工件薪金</a:t>
            </a:r>
          </a:p>
        </p:txBody>
      </p:sp>
      <p:sp>
        <p:nvSpPr>
          <p:cNvPr id="628750" name="Rectangle 14"/>
          <p:cNvSpPr>
            <a:spLocks noChangeArrowheads="1"/>
          </p:cNvSpPr>
          <p:nvPr/>
        </p:nvSpPr>
        <p:spPr bwMode="auto">
          <a:xfrm>
            <a:off x="4660900" y="3632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置工件数</a:t>
            </a:r>
          </a:p>
        </p:txBody>
      </p:sp>
      <p:sp>
        <p:nvSpPr>
          <p:cNvPr id="99334" name="Rectangle 15"/>
          <p:cNvSpPr>
            <a:spLocks noChangeArrowheads="1"/>
          </p:cNvSpPr>
          <p:nvPr/>
        </p:nvSpPr>
        <p:spPr bwMode="auto">
          <a:xfrm>
            <a:off x="4660900" y="5043488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每件工件薪金</a:t>
            </a:r>
          </a:p>
        </p:txBody>
      </p:sp>
      <p:sp>
        <p:nvSpPr>
          <p:cNvPr id="99335" name="Rectangle 16"/>
          <p:cNvSpPr>
            <a:spLocks noChangeArrowheads="1"/>
          </p:cNvSpPr>
          <p:nvPr/>
        </p:nvSpPr>
        <p:spPr bwMode="auto">
          <a:xfrm>
            <a:off x="4660900" y="54244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工件数</a:t>
            </a:r>
          </a:p>
        </p:txBody>
      </p:sp>
      <p:sp>
        <p:nvSpPr>
          <p:cNvPr id="9933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99337" name="Rectangle 20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9" grpId="0" autoUpdateAnimBg="0"/>
      <p:bldP spid="6287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762000" y="1452563"/>
            <a:ext cx="61595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例如：</a:t>
            </a:r>
            <a:r>
              <a:rPr lang="zh-CN" altLang="en-US" sz="1800" b="1"/>
              <a:t>	</a:t>
            </a:r>
          </a:p>
          <a:p>
            <a:pPr algn="l">
              <a:lnSpc>
                <a:spcPct val="160000"/>
              </a:lnSpc>
            </a:pPr>
            <a:r>
              <a:rPr lang="en-US" altLang="zh-CN" sz="1800" b="1"/>
              <a:t>A    * </a:t>
            </a:r>
            <a:r>
              <a:rPr lang="en-US" altLang="zh-CN" sz="1800" b="1">
                <a:solidFill>
                  <a:srgbClr val="0000FF"/>
                </a:solidFill>
              </a:rPr>
              <a:t>p</a:t>
            </a:r>
            <a:r>
              <a:rPr lang="en-US" altLang="zh-CN" sz="1800" b="1"/>
              <a:t> 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指向类型 </a:t>
            </a:r>
            <a:r>
              <a:rPr lang="en-US" altLang="zh-CN" sz="1800" b="1" i="1">
                <a:solidFill>
                  <a:srgbClr val="008000"/>
                </a:solidFill>
              </a:rPr>
              <a:t>A </a:t>
            </a:r>
            <a:r>
              <a:rPr lang="zh-CN" altLang="en-US" sz="1800" b="1" i="1">
                <a:solidFill>
                  <a:srgbClr val="008000"/>
                </a:solidFill>
              </a:rPr>
              <a:t>的对象的指针</a:t>
            </a:r>
          </a:p>
          <a:p>
            <a:pPr algn="l">
              <a:lnSpc>
                <a:spcPct val="160000"/>
              </a:lnSpc>
            </a:pPr>
            <a:r>
              <a:rPr lang="en-US" altLang="zh-CN" sz="1800" b="1"/>
              <a:t>A    A_obj ;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类型 </a:t>
            </a:r>
            <a:r>
              <a:rPr lang="en-US" altLang="zh-CN" sz="1800" b="1" i="1">
                <a:solidFill>
                  <a:srgbClr val="008000"/>
                </a:solidFill>
              </a:rPr>
              <a:t>A </a:t>
            </a:r>
            <a:r>
              <a:rPr lang="zh-CN" altLang="en-US" sz="1800" b="1" i="1">
                <a:solidFill>
                  <a:srgbClr val="008000"/>
                </a:solidFill>
              </a:rPr>
              <a:t>的对象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 algn="l">
              <a:lnSpc>
                <a:spcPct val="160000"/>
              </a:lnSpc>
            </a:pPr>
            <a:r>
              <a:rPr lang="en-US" altLang="zh-CN" sz="1800" b="1"/>
              <a:t>B    B_obj ;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类型 </a:t>
            </a:r>
            <a:r>
              <a:rPr lang="en-US" altLang="zh-CN" sz="1800" b="1" i="1">
                <a:solidFill>
                  <a:srgbClr val="008000"/>
                </a:solidFill>
              </a:rPr>
              <a:t>B </a:t>
            </a:r>
            <a:r>
              <a:rPr lang="zh-CN" altLang="en-US" sz="1800" b="1" i="1">
                <a:solidFill>
                  <a:srgbClr val="008000"/>
                </a:solidFill>
              </a:rPr>
              <a:t>的对象</a:t>
            </a:r>
          </a:p>
          <a:p>
            <a:pPr algn="l">
              <a:lnSpc>
                <a:spcPct val="16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p</a:t>
            </a:r>
            <a:r>
              <a:rPr lang="en-US" altLang="zh-CN" sz="1800" b="1"/>
              <a:t> = &amp; A_obj ;	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指向类型 </a:t>
            </a:r>
            <a:r>
              <a:rPr lang="en-US" altLang="zh-CN" sz="1800" b="1" i="1">
                <a:solidFill>
                  <a:srgbClr val="008000"/>
                </a:solidFill>
              </a:rPr>
              <a:t>A  </a:t>
            </a:r>
            <a:r>
              <a:rPr lang="zh-CN" altLang="en-US" sz="1800" b="1" i="1">
                <a:solidFill>
                  <a:srgbClr val="008000"/>
                </a:solidFill>
              </a:rPr>
              <a:t>的对象</a:t>
            </a:r>
          </a:p>
          <a:p>
            <a:pPr algn="l">
              <a:lnSpc>
                <a:spcPct val="16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p</a:t>
            </a:r>
            <a:r>
              <a:rPr lang="en-US" altLang="zh-CN" sz="1800" b="1"/>
              <a:t> = &amp; B_obj ;	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指向类型 </a:t>
            </a:r>
            <a:r>
              <a:rPr lang="en-US" altLang="zh-CN" sz="1800" b="1" i="1">
                <a:solidFill>
                  <a:srgbClr val="008000"/>
                </a:solidFill>
              </a:rPr>
              <a:t>B  </a:t>
            </a:r>
            <a:r>
              <a:rPr lang="zh-CN" altLang="en-US" sz="1800" b="1" i="1">
                <a:solidFill>
                  <a:srgbClr val="008000"/>
                </a:solidFill>
              </a:rPr>
              <a:t>的对象，它是 </a:t>
            </a:r>
            <a:r>
              <a:rPr lang="en-US" altLang="zh-CN" sz="1800" b="1" i="1">
                <a:solidFill>
                  <a:srgbClr val="008000"/>
                </a:solidFill>
              </a:rPr>
              <a:t>A </a:t>
            </a:r>
            <a:r>
              <a:rPr lang="zh-CN" altLang="en-US" sz="1800" b="1" i="1">
                <a:solidFill>
                  <a:srgbClr val="008000"/>
                </a:solidFill>
              </a:rPr>
              <a:t>的派生类</a:t>
            </a:r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812800" y="4543425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利用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，可以通过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B_obj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访问所有从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类继承的元素 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，</a:t>
            </a:r>
          </a:p>
          <a:p>
            <a:pPr algn="l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但不能用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访问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B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类自定义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的元素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zh-CN" sz="2000" b="1">
                <a:ea typeface="Arial Unicode MS" pitchFamily="34" charset="-122"/>
                <a:cs typeface="Arial Unicode MS" pitchFamily="34" charset="-122"/>
              </a:rPr>
              <a:t>（除非用了显式类型转换）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1435100"/>
            <a:ext cx="1979613" cy="1397000"/>
            <a:chOff x="4080" y="928"/>
            <a:chExt cx="1247" cy="880"/>
          </a:xfrm>
        </p:grpSpPr>
        <p:sp>
          <p:nvSpPr>
            <p:cNvPr id="541701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800" b="1"/>
                <a:t>class  A</a:t>
              </a:r>
            </a:p>
          </p:txBody>
        </p:sp>
        <p:sp>
          <p:nvSpPr>
            <p:cNvPr id="541702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800" b="1"/>
                <a:t>class  B : public  A</a:t>
              </a:r>
            </a:p>
          </p:txBody>
        </p:sp>
        <p:sp>
          <p:nvSpPr>
            <p:cNvPr id="12297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623888" y="4699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9.2.1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基类指针引用派生类对象</a:t>
            </a:r>
          </a:p>
        </p:txBody>
      </p:sp>
      <p:sp>
        <p:nvSpPr>
          <p:cNvPr id="122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-635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1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1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1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1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build="p" autoUpdateAnimBg="0"/>
      <p:bldP spid="541699" grpId="0" autoUpdateAnimBg="0"/>
      <p:bldP spid="541704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0364" name="Rectangle 3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100365" name="Group 4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0370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0371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629767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PieceWorker</a:t>
                </a:r>
              </a:p>
            </p:txBody>
          </p:sp>
        </p:grpSp>
        <p:grpSp>
          <p:nvGrpSpPr>
            <p:cNvPr id="100366" name="Group 8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0367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368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369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355" name="Text Box 12"/>
          <p:cNvSpPr txBox="1">
            <a:spLocks noChangeArrowheads="1"/>
          </p:cNvSpPr>
          <p:nvPr/>
        </p:nvSpPr>
        <p:spPr bwMode="auto">
          <a:xfrm>
            <a:off x="625475" y="1371600"/>
            <a:ext cx="613727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PieceWorker.h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PieceWorker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PieceWorker(const long , const char *, double =0.0, int =0 );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~PieceWorker()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setWage ( double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setQuantity ( int ) ;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double earnings()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void print() const;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double wagePerPiece;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int quantity;			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100356" name="Rectangle 13"/>
          <p:cNvSpPr>
            <a:spLocks noChangeArrowheads="1"/>
          </p:cNvSpPr>
          <p:nvPr/>
        </p:nvSpPr>
        <p:spPr bwMode="auto">
          <a:xfrm>
            <a:off x="4660900" y="3276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置每件工件薪金</a:t>
            </a:r>
          </a:p>
        </p:txBody>
      </p:sp>
      <p:sp>
        <p:nvSpPr>
          <p:cNvPr id="100357" name="Rectangle 14"/>
          <p:cNvSpPr>
            <a:spLocks noChangeArrowheads="1"/>
          </p:cNvSpPr>
          <p:nvPr/>
        </p:nvSpPr>
        <p:spPr bwMode="auto">
          <a:xfrm>
            <a:off x="4660900" y="3632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置工件数</a:t>
            </a:r>
          </a:p>
        </p:txBody>
      </p:sp>
      <p:sp>
        <p:nvSpPr>
          <p:cNvPr id="100358" name="Rectangle 15"/>
          <p:cNvSpPr>
            <a:spLocks noChangeArrowheads="1"/>
          </p:cNvSpPr>
          <p:nvPr/>
        </p:nvSpPr>
        <p:spPr bwMode="auto">
          <a:xfrm>
            <a:off x="4660900" y="5043488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每件工件薪金</a:t>
            </a:r>
          </a:p>
        </p:txBody>
      </p:sp>
      <p:sp>
        <p:nvSpPr>
          <p:cNvPr id="100359" name="Rectangle 16"/>
          <p:cNvSpPr>
            <a:spLocks noChangeArrowheads="1"/>
          </p:cNvSpPr>
          <p:nvPr/>
        </p:nvSpPr>
        <p:spPr bwMode="auto">
          <a:xfrm>
            <a:off x="4660900" y="54244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工件数</a:t>
            </a:r>
          </a:p>
        </p:txBody>
      </p:sp>
      <p:sp>
        <p:nvSpPr>
          <p:cNvPr id="629777" name="Rectangle 17"/>
          <p:cNvSpPr>
            <a:spLocks noChangeArrowheads="1"/>
          </p:cNvSpPr>
          <p:nvPr/>
        </p:nvSpPr>
        <p:spPr bwMode="auto">
          <a:xfrm>
            <a:off x="4660900" y="4343400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输出计件薪金</a:t>
            </a:r>
          </a:p>
        </p:txBody>
      </p:sp>
      <p:sp>
        <p:nvSpPr>
          <p:cNvPr id="629778" name="Rectangle 18"/>
          <p:cNvSpPr>
            <a:spLocks noChangeArrowheads="1"/>
          </p:cNvSpPr>
          <p:nvPr/>
        </p:nvSpPr>
        <p:spPr bwMode="auto">
          <a:xfrm>
            <a:off x="4660900" y="3987800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计算计件薪金</a:t>
            </a:r>
          </a:p>
        </p:txBody>
      </p:sp>
      <p:sp>
        <p:nvSpPr>
          <p:cNvPr id="100362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100363" name="Rectangle 22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7" grpId="0" autoUpdateAnimBg="0"/>
      <p:bldP spid="629778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2342" y="288"/>
            <a:chExt cx="3274" cy="1000"/>
          </a:xfrm>
        </p:grpSpPr>
        <p:sp>
          <p:nvSpPr>
            <p:cNvPr id="101383" name="Rectangle 3"/>
            <p:cNvSpPr>
              <a:spLocks noChangeArrowheads="1"/>
            </p:cNvSpPr>
            <p:nvPr/>
          </p:nvSpPr>
          <p:spPr bwMode="auto">
            <a:xfrm>
              <a:off x="3521" y="288"/>
              <a:ext cx="908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101384" name="Group 4"/>
            <p:cNvGrpSpPr>
              <a:grpSpLocks/>
            </p:cNvGrpSpPr>
            <p:nvPr/>
          </p:nvGrpSpPr>
          <p:grpSpPr bwMode="auto">
            <a:xfrm>
              <a:off x="2342" y="1057"/>
              <a:ext cx="3274" cy="231"/>
              <a:chOff x="852" y="2640"/>
              <a:chExt cx="4092" cy="288"/>
            </a:xfrm>
          </p:grpSpPr>
          <p:sp>
            <p:nvSpPr>
              <p:cNvPr id="101389" name="Rectangle 5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1390" name="Rectangle 6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1391" name="Rectangle 7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1385" name="Group 8"/>
            <p:cNvGrpSpPr>
              <a:grpSpLocks/>
            </p:cNvGrpSpPr>
            <p:nvPr/>
          </p:nvGrpSpPr>
          <p:grpSpPr bwMode="auto">
            <a:xfrm>
              <a:off x="2812" y="519"/>
              <a:ext cx="2305" cy="538"/>
              <a:chOff x="1440" y="1968"/>
              <a:chExt cx="2880" cy="672"/>
            </a:xfrm>
          </p:grpSpPr>
          <p:sp>
            <p:nvSpPr>
              <p:cNvPr id="101386" name="Line 9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387" name="Line 10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388" name="Line 11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137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630796" name="Text Box 12"/>
          <p:cNvSpPr txBox="1">
            <a:spLocks noChangeArrowheads="1"/>
          </p:cNvSpPr>
          <p:nvPr/>
        </p:nvSpPr>
        <p:spPr bwMode="auto">
          <a:xfrm>
            <a:off x="1006475" y="228600"/>
            <a:ext cx="63087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/>
              <a:t>void test1()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{ cout &lt;&lt; setiosflags(ios::fixed|ios::showpoint) &lt;&lt; setprecision(2)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Manager m1 ( 10135, "Cheng ShaoHua", 1200 )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Manager m2 ( 10201, "Yan HaiFeng");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m2.setMonthlySalary ( 5300 )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HourlyWorker hw1 ( 30712, "Zhao XiaoMing", 5, 8*20 )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HourlyWorker hw2 ( 30649, "Gao DongSheng"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hw2.setWage ( 4.5 )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hw2.setHours ( 10*30 )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PieceWorker pw1 ( 20382, "Xiu LiWei", 0.5, 2850 )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PieceWorker pw2 ( 20496, "Huang DongLin"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pw2.setWage ( 0.75 )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   pw2.setQuantity ( 1850 ) ;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>
                <a:solidFill>
                  <a:srgbClr val="008000"/>
                </a:solidFill>
              </a:rPr>
              <a:t>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使用抽象类指针，调用派生类版本的函数</a:t>
            </a:r>
          </a:p>
          <a:p>
            <a:pPr algn="l">
              <a:lnSpc>
                <a:spcPct val="120000"/>
              </a:lnSpc>
            </a:pPr>
            <a:r>
              <a:rPr lang="zh-CN" altLang="en-US" sz="1600"/>
              <a:t>   </a:t>
            </a:r>
            <a:r>
              <a:rPr lang="en-US" altLang="zh-CN" sz="1600" b="1"/>
              <a:t>Employee *basePtr; 	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/>
              <a:t>   basePtr=&amp;m1;     basePtr-&gt;print();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/>
              <a:t>   basePtr=&amp;m2;     basePtr-&gt;print();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/>
              <a:t>   basePtr=&amp;hw1;   basePtr-&gt;print();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/>
              <a:t>   basePtr=&amp;hw2;   basePtr-&gt;print();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/>
              <a:t>   basePtr=&amp;pw1;   basePtr-&gt;print();</a:t>
            </a:r>
          </a:p>
          <a:p>
            <a:pPr algn="l">
              <a:lnSpc>
                <a:spcPct val="120000"/>
              </a:lnSpc>
            </a:pPr>
            <a:r>
              <a:rPr lang="en-US" altLang="zh-CN" sz="1600" b="1"/>
              <a:t>   basePtr=&amp;pw2;   basePtr-&gt;print();</a:t>
            </a:r>
          </a:p>
          <a:p>
            <a:pPr algn="l">
              <a:lnSpc>
                <a:spcPct val="120000"/>
              </a:lnSpc>
            </a:pPr>
            <a:r>
              <a:rPr lang="en-US" altLang="zh-CN" sz="1600"/>
              <a:t>} </a:t>
            </a:r>
          </a:p>
        </p:txBody>
      </p:sp>
      <p:sp>
        <p:nvSpPr>
          <p:cNvPr id="630801" name="Oval 17"/>
          <p:cNvSpPr>
            <a:spLocks noChangeArrowheads="1"/>
          </p:cNvSpPr>
          <p:nvPr/>
        </p:nvSpPr>
        <p:spPr bwMode="auto">
          <a:xfrm>
            <a:off x="2627313" y="4508500"/>
            <a:ext cx="1728787" cy="21605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0802" name="AutoShape 18"/>
          <p:cNvSpPr>
            <a:spLocks/>
          </p:cNvSpPr>
          <p:nvPr/>
        </p:nvSpPr>
        <p:spPr bwMode="auto">
          <a:xfrm>
            <a:off x="6477000" y="3581400"/>
            <a:ext cx="1766888" cy="1000125"/>
          </a:xfrm>
          <a:prstGeom prst="borderCallout2">
            <a:avLst>
              <a:gd name="adj1" fmla="val 11431"/>
              <a:gd name="adj2" fmla="val -4315"/>
              <a:gd name="adj3" fmla="val 11431"/>
              <a:gd name="adj4" fmla="val -30639"/>
              <a:gd name="adj5" fmla="val 150477"/>
              <a:gd name="adj6" fmla="val -11536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调用函数语句形式相同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6" grpId="0" autoUpdateAnimBg="0"/>
      <p:bldP spid="630801" grpId="0" animBg="1"/>
      <p:bldP spid="630802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1044575" y="2146300"/>
            <a:ext cx="71993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把不同类对象统一组织在一个数据结构中，可以定义抽象类指针数组或链表。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由于这种表中的具有不同类类型元素（它们都有共同的基类），所以称为“</a:t>
            </a:r>
            <a:r>
              <a:rPr lang="zh-CN" altLang="en-US" sz="2000" b="1">
                <a:solidFill>
                  <a:srgbClr val="0000FF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异质表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。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609600" y="838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9.5.2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异质表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autoUpdateAnimBg="0"/>
      <p:bldP spid="631811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323528" y="974333"/>
            <a:ext cx="8282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/>
              <a:t> </a:t>
            </a:r>
            <a:r>
              <a:rPr lang="en-US" altLang="zh-CN" dirty="0"/>
              <a:t>#include &lt;iostream&gt;</a:t>
            </a:r>
            <a:endParaRPr lang="zh-CN" altLang="zh-CN" dirty="0"/>
          </a:p>
          <a:p>
            <a:pPr algn="l"/>
            <a:r>
              <a:rPr lang="en-US" altLang="zh-CN" dirty="0"/>
              <a:t>using namespace std;</a:t>
            </a:r>
            <a:endParaRPr lang="zh-CN" altLang="zh-CN" dirty="0"/>
          </a:p>
          <a:p>
            <a:pPr algn="l"/>
            <a:r>
              <a:rPr lang="en-US" altLang="zh-CN" dirty="0"/>
              <a:t>struct Node{</a:t>
            </a:r>
            <a:endParaRPr lang="zh-CN" altLang="zh-CN" dirty="0"/>
          </a:p>
          <a:p>
            <a:pPr algn="l"/>
            <a:r>
              <a:rPr lang="en-US" altLang="zh-CN" dirty="0"/>
              <a:t>	const char* s;</a:t>
            </a:r>
            <a:endParaRPr lang="zh-CN" altLang="zh-CN" dirty="0"/>
          </a:p>
          <a:p>
            <a:pPr algn="l"/>
            <a:r>
              <a:rPr lang="en-US" altLang="zh-CN" dirty="0"/>
              <a:t>	Node* q;</a:t>
            </a:r>
            <a:endParaRPr lang="zh-CN" altLang="zh-CN" dirty="0"/>
          </a:p>
          <a:p>
            <a:pPr algn="l"/>
            <a:r>
              <a:rPr lang="en-US" altLang="zh-CN" dirty="0"/>
              <a:t>};</a:t>
            </a:r>
            <a:endParaRPr lang="zh-CN" altLang="zh-CN" dirty="0"/>
          </a:p>
          <a:p>
            <a:pPr algn="l"/>
            <a:r>
              <a:rPr lang="en-US" altLang="zh-CN" dirty="0"/>
              <a:t>int main(){</a:t>
            </a:r>
            <a:endParaRPr lang="zh-CN" altLang="zh-CN" dirty="0"/>
          </a:p>
          <a:p>
            <a:pPr algn="l"/>
            <a:r>
              <a:rPr lang="en-US" altLang="zh-CN" dirty="0"/>
              <a:t>	Node a[] = { { "Go", a + 1 }, { "for", a + 2 }, { "it", a } };</a:t>
            </a:r>
            <a:endParaRPr lang="zh-CN" altLang="zh-CN" dirty="0"/>
          </a:p>
          <a:p>
            <a:pPr algn="l"/>
            <a:r>
              <a:rPr lang="en-US" altLang="zh-CN" dirty="0"/>
              <a:t>	Node* p = a;</a:t>
            </a:r>
            <a:endParaRPr lang="zh-CN" altLang="zh-CN" dirty="0"/>
          </a:p>
          <a:p>
            <a:pPr algn="l"/>
            <a:r>
              <a:rPr lang="en-US" altLang="zh-CN" dirty="0"/>
              <a:t>	</a:t>
            </a:r>
            <a:r>
              <a:rPr lang="en-US" altLang="zh-CN" dirty="0" err="1"/>
              <a:t>cout</a:t>
            </a:r>
            <a:r>
              <a:rPr lang="en-US" altLang="zh-CN" dirty="0"/>
              <a:t> &lt;&lt; p-&gt;s &lt;&lt; " ";</a:t>
            </a:r>
            <a:endParaRPr lang="zh-CN" altLang="zh-CN" dirty="0"/>
          </a:p>
          <a:p>
            <a:pPr algn="l"/>
            <a:r>
              <a:rPr lang="en-US" altLang="zh-CN" dirty="0"/>
              <a:t>	</a:t>
            </a:r>
            <a:r>
              <a:rPr lang="en-US" altLang="zh-CN" dirty="0" err="1"/>
              <a:t>cout</a:t>
            </a:r>
            <a:r>
              <a:rPr lang="en-US" altLang="zh-CN" dirty="0"/>
              <a:t> &lt;&lt; p-&gt;q-&gt;s &lt;&lt; " ";</a:t>
            </a:r>
            <a:endParaRPr lang="zh-CN" altLang="zh-CN" dirty="0"/>
          </a:p>
          <a:p>
            <a:pPr algn="l"/>
            <a:r>
              <a:rPr lang="en-US" altLang="zh-CN" dirty="0"/>
              <a:t>	</a:t>
            </a:r>
            <a:r>
              <a:rPr lang="en-US" altLang="zh-CN" dirty="0" err="1"/>
              <a:t>cout</a:t>
            </a:r>
            <a:r>
              <a:rPr lang="en-US" altLang="zh-CN" dirty="0"/>
              <a:t> &lt;&lt; p-&gt;q-&gt;q-&gt;s &lt;&lt; " ";</a:t>
            </a:r>
            <a:endParaRPr lang="zh-CN" altLang="zh-CN" dirty="0"/>
          </a:p>
          <a:p>
            <a:pPr algn="l"/>
            <a:r>
              <a:rPr lang="en-US" altLang="zh-CN" dirty="0"/>
              <a:t>	</a:t>
            </a:r>
            <a:r>
              <a:rPr lang="en-US" altLang="zh-CN" dirty="0" err="1"/>
              <a:t>cout</a:t>
            </a:r>
            <a:r>
              <a:rPr lang="en-US" altLang="zh-CN" dirty="0"/>
              <a:t> &lt;&lt; p-&gt;q-&gt;q-&gt;q-&gt;s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  <a:endParaRPr lang="zh-CN" altLang="zh-CN" dirty="0"/>
          </a:p>
          <a:p>
            <a:pPr algn="l"/>
            <a:r>
              <a:rPr lang="en-US" altLang="zh-CN" dirty="0"/>
              <a:t>}</a:t>
            </a:r>
            <a:endParaRPr lang="zh-CN" altLang="zh-CN" dirty="0"/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251520" y="188640"/>
            <a:ext cx="8352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回顾“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5.4 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结构数组”和“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5.5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链表”（</a:t>
            </a:r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2022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基础课考试题）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35D7F93-1867-4D7A-A81B-3BCDD77D6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483492"/>
            <a:ext cx="29146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autoUpdateAnimBg="0"/>
      <p:bldP spid="631811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6962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1800" b="1"/>
              <a:t>void test2()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{ Employee * employ[6]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int i;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employ[0] = new Manager( 10135, "Cheng ShaoHua", 1200 )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employ[1] = new Manager( 10201, "Yan HaiFeng",5300 )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employ[2] = new HourlyWorker( 30712, "Zhao XiaoMing", 5, 8*20 )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employ[3] = new HourlyWorker( 30649, "Gao DongSheng", 4.5, 10*30 )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employ[4] = new PieceWorker( 20382, "Xiu LiWei", 0.5, 2850 )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employ[5] = new PieceWorker(20496, "Huang DongLin", 0.75, 1850)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cout &lt;&lt; setiosflags(ios::fixed|ios::showPoint) &lt;&lt; setprecision(2)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for( i = 0; i &lt; 5; i ++ )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   employ[i] -&gt; print()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for( i = 0; i &lt; 5; i ++ )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     cout &lt;&lt; employ[i]-&gt;getName() &lt;&lt; "  " &lt;&lt; employ[i] -&gt; earnings() &lt;&lt; endl ;</a:t>
            </a:r>
          </a:p>
          <a:p>
            <a:pPr algn="l">
              <a:lnSpc>
                <a:spcPct val="125000"/>
              </a:lnSpc>
            </a:pPr>
            <a:r>
              <a:rPr lang="en-US" altLang="zh-CN" sz="1800" b="1"/>
              <a:t>}</a:t>
            </a:r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3430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Employee</a:t>
              </a:r>
            </a:p>
          </p:txBody>
        </p:sp>
        <p:grpSp>
          <p:nvGrpSpPr>
            <p:cNvPr id="103431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3436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3437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3438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3432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3433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434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435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342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sp>
        <p:nvSpPr>
          <p:cNvPr id="632848" name="Rectangle 16"/>
          <p:cNvSpPr>
            <a:spLocks noChangeArrowheads="1"/>
          </p:cNvSpPr>
          <p:nvPr/>
        </p:nvSpPr>
        <p:spPr bwMode="auto">
          <a:xfrm>
            <a:off x="304800" y="304800"/>
            <a:ext cx="386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9-9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用指针数组构造异质数组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autoUpdateAnimBg="0"/>
      <p:bldP spid="63284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39775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void test2()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Employee *</a:t>
            </a:r>
            <a:r>
              <a:rPr lang="en-US" altLang="zh-CN" sz="1800" b="1"/>
              <a:t> employ[6]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/>
              <a:t>int i;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employ[0] = new Manager( 10135, "Cheng ShaoHua", 1200 )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employ[1] = new Manager( 10201, "Yan HaiFeng",5300 )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employ[2] = new HourlyWorker( 30712, "Zhao XiaoMing", 5, 8*20 )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employ[3] = new HourlyWorker( 30649, "Gao DongSheng", 4.5, 10*30 )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employ[4] = new PieceWorker( 20382, "Xiu LiWei", 0.5, 2850 )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employ[5] = new PieceWorker(20496, "Huang DongLin", 0.75, 1850)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cout &lt;&lt; setiosflags(ios::fixed|ios::showPoint) &lt;&lt; setprecision(2)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for( i = 0; i &lt; 5; i ++ 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   employ[i] -&gt; print()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for( i = 0; i &lt; 5; i ++ 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   cout &lt;&lt; employ[i]-&gt;getName() &lt;&lt; "  " &lt;&lt; employ[i] -&gt; earnings() &lt;&lt; endl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4455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Employee</a:t>
              </a:r>
            </a:p>
          </p:txBody>
        </p:sp>
        <p:grpSp>
          <p:nvGrpSpPr>
            <p:cNvPr id="104456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4461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4462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4463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4457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4458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59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60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445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sp>
        <p:nvSpPr>
          <p:cNvPr id="104453" name="Rectangle 14"/>
          <p:cNvSpPr>
            <a:spLocks noChangeArrowheads="1"/>
          </p:cNvSpPr>
          <p:nvPr/>
        </p:nvSpPr>
        <p:spPr bwMode="auto">
          <a:xfrm>
            <a:off x="304800" y="304800"/>
            <a:ext cx="386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9-9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用指针数组构造异质数组</a:t>
            </a:r>
          </a:p>
        </p:txBody>
      </p:sp>
      <p:sp>
        <p:nvSpPr>
          <p:cNvPr id="652303" name="AutoShape 15"/>
          <p:cNvSpPr>
            <a:spLocks/>
          </p:cNvSpPr>
          <p:nvPr/>
        </p:nvSpPr>
        <p:spPr bwMode="auto">
          <a:xfrm>
            <a:off x="2700338" y="2286000"/>
            <a:ext cx="2209800" cy="914400"/>
          </a:xfrm>
          <a:prstGeom prst="borderCallout2">
            <a:avLst>
              <a:gd name="adj1" fmla="val 12500"/>
              <a:gd name="adj2" fmla="val -3449"/>
              <a:gd name="adj3" fmla="val 12500"/>
              <a:gd name="adj4" fmla="val -12139"/>
              <a:gd name="adj5" fmla="val -52083"/>
              <a:gd name="adj6" fmla="val -3980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数组元素是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基类指针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03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39775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void test2()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Employee *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employ[6]</a:t>
            </a:r>
            <a:r>
              <a:rPr lang="en-US" altLang="zh-CN" sz="1800" b="1"/>
              <a:t>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/>
              <a:t>int i;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employ[0]</a:t>
            </a:r>
            <a:r>
              <a:rPr lang="en-US" altLang="zh-CN" sz="1800"/>
              <a:t> =</a:t>
            </a:r>
            <a:r>
              <a:rPr lang="en-US" altLang="zh-CN" sz="1800" b="1"/>
              <a:t> new </a:t>
            </a:r>
            <a:r>
              <a:rPr lang="en-US" altLang="zh-CN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  <a:r>
              <a:rPr lang="en-US" altLang="zh-CN" sz="1800"/>
              <a:t>( 10135, "Cheng ShaoHua", 1200 )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employ[1]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  <a:r>
              <a:rPr lang="en-US" altLang="zh-CN" sz="1800"/>
              <a:t>( 10201, "Yan HaiFeng",5300 )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employ[2]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HourlyWorker</a:t>
            </a:r>
            <a:r>
              <a:rPr lang="en-US" altLang="zh-CN" sz="1800"/>
              <a:t>( 30712, "Zhao XiaoMing", 5, 8*20 )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employ[3]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HourlyWorker</a:t>
            </a:r>
            <a:r>
              <a:rPr lang="en-US" altLang="zh-CN" sz="1800"/>
              <a:t>( 30649, "Gao DongSheng", 4.5, 10*30 )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employ[4]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PieceWorker</a:t>
            </a:r>
            <a:r>
              <a:rPr lang="en-US" altLang="zh-CN" sz="1800"/>
              <a:t>( 20382, "Xiu LiWei", 0.5, 2850 )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employ[5]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PieceWorker</a:t>
            </a:r>
            <a:r>
              <a:rPr lang="en-US" altLang="zh-CN" sz="1800"/>
              <a:t>(20496, "Huang DongLin", 0.75, 1850)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cout &lt;&lt; setiosflags(ios::fixed|ios::showPoint) &lt;&lt; setprecision(2)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for( i = 0; i &lt; 5; i ++ 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   employ[i] -&gt; print()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for( i = 0; i &lt; 5; i ++ 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   cout &lt;&lt; employ[i]-&gt;getName() &lt;&lt; "  " &lt;&lt; employ[i] -&gt; earnings() &lt;&lt; endl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5479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Employee</a:t>
              </a:r>
            </a:p>
          </p:txBody>
        </p:sp>
        <p:grpSp>
          <p:nvGrpSpPr>
            <p:cNvPr id="105480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5485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5486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5487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5482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483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484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547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sp>
        <p:nvSpPr>
          <p:cNvPr id="105477" name="Rectangle 14"/>
          <p:cNvSpPr>
            <a:spLocks noChangeArrowheads="1"/>
          </p:cNvSpPr>
          <p:nvPr/>
        </p:nvSpPr>
        <p:spPr bwMode="auto">
          <a:xfrm>
            <a:off x="304800" y="304800"/>
            <a:ext cx="386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9-9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用指针数组构造异质数组</a:t>
            </a:r>
          </a:p>
        </p:txBody>
      </p:sp>
      <p:sp>
        <p:nvSpPr>
          <p:cNvPr id="653327" name="AutoShape 15"/>
          <p:cNvSpPr>
            <a:spLocks/>
          </p:cNvSpPr>
          <p:nvPr/>
        </p:nvSpPr>
        <p:spPr bwMode="auto">
          <a:xfrm>
            <a:off x="6227763" y="4076700"/>
            <a:ext cx="2209800" cy="720725"/>
          </a:xfrm>
          <a:prstGeom prst="borderCallout2">
            <a:avLst>
              <a:gd name="adj1" fmla="val 15861"/>
              <a:gd name="adj2" fmla="val -3449"/>
              <a:gd name="adj3" fmla="val 15861"/>
              <a:gd name="adj4" fmla="val -24208"/>
              <a:gd name="adj5" fmla="val -124449"/>
              <a:gd name="adj6" fmla="val -9001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80000"/>
              </a:spcBef>
            </a:pPr>
            <a:r>
              <a:rPr lang="zh-CN" altLang="en-US" sz="1800" b="1"/>
              <a:t>建立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不同派生类对象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7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55332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void test2()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{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Employee *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employ[6]</a:t>
            </a:r>
            <a:r>
              <a:rPr lang="en-US" altLang="zh-CN" sz="1800" b="1"/>
              <a:t>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 b="1"/>
              <a:t>  </a:t>
            </a:r>
            <a:r>
              <a:rPr lang="en-US" altLang="zh-CN" sz="1800"/>
              <a:t>int i;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employ[0]</a:t>
            </a:r>
            <a:r>
              <a:rPr lang="en-US" altLang="zh-CN" sz="1800"/>
              <a:t> =</a:t>
            </a:r>
            <a:r>
              <a:rPr lang="en-US" altLang="zh-CN" sz="1800" b="1"/>
              <a:t> new </a:t>
            </a:r>
            <a:r>
              <a:rPr lang="en-US" altLang="zh-CN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  <a:r>
              <a:rPr lang="en-US" altLang="zh-CN" sz="1800"/>
              <a:t>( 10135, "Cheng ShaoHua", 1200 )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employ[1]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  <a:r>
              <a:rPr lang="en-US" altLang="zh-CN" sz="1800"/>
              <a:t>( 10201, "Yan HaiFeng",5300 )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employ[2]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HourlyWorker</a:t>
            </a:r>
            <a:r>
              <a:rPr lang="en-US" altLang="zh-CN" sz="1800"/>
              <a:t>( 30712, "Zhao XiaoMing", 5, 8*20 )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employ[3]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HourlyWorker</a:t>
            </a:r>
            <a:r>
              <a:rPr lang="en-US" altLang="zh-CN" sz="1800"/>
              <a:t>( 30649, "Gao DongSheng", 4.5, 10*30 )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employ[4]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PieceWorker</a:t>
            </a:r>
            <a:r>
              <a:rPr lang="en-US" altLang="zh-CN" sz="1800"/>
              <a:t>( 20382, "Xiu LiWei", 0.5, 2850 )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employ[5]</a:t>
            </a:r>
            <a:r>
              <a:rPr lang="en-US" altLang="zh-CN" sz="1800"/>
              <a:t> = </a:t>
            </a:r>
            <a:r>
              <a:rPr lang="en-US" altLang="zh-CN" sz="1800" b="1"/>
              <a:t>new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PieceWorker</a:t>
            </a:r>
            <a:r>
              <a:rPr lang="en-US" altLang="zh-CN" sz="1800"/>
              <a:t>(20496, "Huang DongLin", 0.75, 1850)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cout &lt;&lt; setiosflags(ios::fixed|ios::showPoint) &lt;&lt; setprecision(2)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for( i = 0; i &lt; 5; i ++ 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 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employ[i] -&gt; print()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for( i = 0; i &lt; 5; i ++ )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     cout &lt;&lt;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employ[i]-&gt;getName()</a:t>
            </a:r>
            <a:r>
              <a:rPr lang="en-US" altLang="zh-CN" sz="1800"/>
              <a:t> &lt;&lt; "  " &lt;&lt;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employ[i] -&gt; earnings()</a:t>
            </a:r>
            <a:r>
              <a:rPr lang="en-US" altLang="zh-CN" sz="1800"/>
              <a:t> &lt;&lt; endl ;</a:t>
            </a:r>
          </a:p>
          <a:p>
            <a:pPr algn="l">
              <a:lnSpc>
                <a:spcPct val="125000"/>
              </a:lnSpc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106499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6503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Employee</a:t>
              </a:r>
            </a:p>
          </p:txBody>
        </p:sp>
        <p:grpSp>
          <p:nvGrpSpPr>
            <p:cNvPr id="106504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6509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6510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6511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6505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6506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07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08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650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sp>
        <p:nvSpPr>
          <p:cNvPr id="106501" name="Rectangle 14"/>
          <p:cNvSpPr>
            <a:spLocks noChangeArrowheads="1"/>
          </p:cNvSpPr>
          <p:nvPr/>
        </p:nvSpPr>
        <p:spPr bwMode="auto">
          <a:xfrm>
            <a:off x="304800" y="304800"/>
            <a:ext cx="386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9-9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用指针数组构造异质数组</a:t>
            </a:r>
          </a:p>
        </p:txBody>
      </p:sp>
      <p:sp>
        <p:nvSpPr>
          <p:cNvPr id="654351" name="AutoShape 15"/>
          <p:cNvSpPr>
            <a:spLocks/>
          </p:cNvSpPr>
          <p:nvPr/>
        </p:nvSpPr>
        <p:spPr bwMode="auto">
          <a:xfrm>
            <a:off x="5940425" y="3500438"/>
            <a:ext cx="2808288" cy="792162"/>
          </a:xfrm>
          <a:prstGeom prst="borderCallout2">
            <a:avLst>
              <a:gd name="adj1" fmla="val 14431"/>
              <a:gd name="adj2" fmla="val -2713"/>
              <a:gd name="adj3" fmla="val 14431"/>
              <a:gd name="adj4" fmla="val -20579"/>
              <a:gd name="adj5" fmla="val 219037"/>
              <a:gd name="adj6" fmla="val -77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80000"/>
              </a:spcBef>
            </a:pPr>
            <a:r>
              <a:rPr lang="zh-CN" altLang="en-US" sz="1800" b="1"/>
              <a:t>利用多态性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访问不同派生类成员函数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1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2"/>
          <p:cNvSpPr txBox="1">
            <a:spLocks noChangeArrowheads="1"/>
          </p:cNvSpPr>
          <p:nvPr/>
        </p:nvSpPr>
        <p:spPr bwMode="auto">
          <a:xfrm>
            <a:off x="679450" y="1371600"/>
            <a:ext cx="4756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//Employee.h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Employee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Employee(const long,const char*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~Employee();		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char * getName()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long getNumber()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double earnings() const=0;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void print()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Employee *next ;</a:t>
            </a:r>
            <a:endParaRPr lang="en-US" altLang="zh-CN" sz="1800" i="1"/>
          </a:p>
          <a:p>
            <a:pPr algn="l">
              <a:lnSpc>
                <a:spcPct val="120000"/>
              </a:lnSpc>
            </a:pPr>
            <a:r>
              <a:rPr lang="en-US" altLang="zh-CN" sz="1800"/>
              <a:t>  protected: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long number;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char * name;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7526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Employee</a:t>
              </a:r>
            </a:p>
          </p:txBody>
        </p:sp>
        <p:grpSp>
          <p:nvGrpSpPr>
            <p:cNvPr id="107527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7532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7533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7534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7528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7529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30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31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752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sp>
        <p:nvSpPr>
          <p:cNvPr id="650254" name="Rectangle 14"/>
          <p:cNvSpPr>
            <a:spLocks noChangeArrowheads="1"/>
          </p:cNvSpPr>
          <p:nvPr/>
        </p:nvSpPr>
        <p:spPr bwMode="auto">
          <a:xfrm>
            <a:off x="304800" y="304800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9-10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动态异质链表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 autoUpdateAnimBg="0"/>
      <p:bldP spid="65025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679450" y="1371600"/>
            <a:ext cx="4756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//Employee.h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class Employee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Employee(const long,const char* );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virtual ~Employee();		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char * getName() const;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const long getNumber() const;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virtual double earnings() const=0;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virtual void print() const;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Employee *next ;</a:t>
            </a:r>
            <a:r>
              <a:rPr lang="en-US" altLang="zh-CN" sz="1800"/>
              <a:t>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protected: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long number;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       char * name;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800"/>
              <a:t>};</a:t>
            </a:r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108551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Employee</a:t>
              </a:r>
            </a:p>
          </p:txBody>
        </p:sp>
        <p:grpSp>
          <p:nvGrpSpPr>
            <p:cNvPr id="108552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108557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108558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108559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108553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108554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55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56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3810000" y="4433888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latin typeface="宋体" pitchFamily="2" charset="-122"/>
              </a:rPr>
              <a:t>增加一个指针成员</a:t>
            </a:r>
          </a:p>
        </p:txBody>
      </p:sp>
      <p:sp>
        <p:nvSpPr>
          <p:cNvPr id="10854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  <p:sp>
        <p:nvSpPr>
          <p:cNvPr id="108550" name="Rectangle 17"/>
          <p:cNvSpPr>
            <a:spLocks noChangeArrowheads="1"/>
          </p:cNvSpPr>
          <p:nvPr/>
        </p:nvSpPr>
        <p:spPr bwMode="auto">
          <a:xfrm>
            <a:off x="304800" y="304800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9-10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动态异质链表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  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"Wang xiao hua" ) ;   A_p -&gt; show_name()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2725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2726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1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autoUpdateAnimBg="0"/>
      <p:bldP spid="542723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819150" y="457200"/>
            <a:ext cx="7410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/>
              <a:t>void AddFront( Employee * &amp;h, Employee * &amp;t )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在表头插入结点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{ t-&gt;next = h ;  h = t ; }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 void test3()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测试函数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{ Employee * empHead = NULL , * ptr;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ptr = new Manager( 10135, "Cheng ShaoHua", 1200 );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建立第一个结点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 ;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new HourlyWorker( 30712, "Zhao XiaoMing", 5, 8*20 );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建立第二个结点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);  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new PieceWorker ( 20382, "Xiu LiWei", 0.5, 2850 );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建立第三个结点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 ;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empHead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while( ptr )  { ptr -&gt; print() ;    ptr = ptr -&gt; next ; } 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遍历链表，输出全部信息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empHead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while( ptr )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遍历链表，输出姓名和工资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 </a:t>
            </a:r>
            <a:r>
              <a:rPr lang="en-US" altLang="zh-CN" sz="1600"/>
              <a:t>{ cout &lt;&lt; ptr -&gt; getName() &lt;&lt; "  " &lt;&lt; ptr -&gt; earnings() &lt;&lt; endl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    ptr = ptr -&gt; next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 }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}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819150" y="457200"/>
            <a:ext cx="7410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/>
              <a:t>void AddFront( Employee * &amp;h, Employee * &amp;t )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在表头插入结点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{ t-&gt;next = h ;  h = t ; }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 void test3()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测试函数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{ Employee * empHead = NULL , * ptr;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ptr = new Manager( 10135, "Cheng ShaoHua", 1200 );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建立第一个结点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 ;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new HourlyWorker( 30712, "Zhao XiaoMing", 5, 8*20 );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建立第二个结点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);  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new PieceWorker ( 20382, "Xiu LiWei", 0.5, 2850 );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建立第三个结点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 ;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empHead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while( ptr )  { ptr -&gt; print() ;    ptr = ptr -&gt; next ; } 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遍历链表，输出全部信息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empHead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while( ptr )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遍历链表，输出姓名和工资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 </a:t>
            </a:r>
            <a:r>
              <a:rPr lang="en-US" altLang="zh-CN" sz="1600"/>
              <a:t>{ cout &lt;&lt; ptr -&gt; getName() &lt;&lt; "  " &lt;&lt; ptr -&gt; earnings() &lt;&lt; endl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    ptr = ptr -&gt; next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 }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}</a:t>
            </a:r>
          </a:p>
        </p:txBody>
      </p:sp>
      <p:sp useBgFill="1">
        <p:nvSpPr>
          <p:cNvPr id="635907" name="Rectangle 3"/>
          <p:cNvSpPr>
            <a:spLocks noChangeArrowheads="1"/>
          </p:cNvSpPr>
          <p:nvPr/>
        </p:nvSpPr>
        <p:spPr bwMode="auto">
          <a:xfrm>
            <a:off x="990600" y="1905000"/>
            <a:ext cx="552132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new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( 10135, "Cheng ShaoHua", 1200 );</a:t>
            </a:r>
          </a:p>
        </p:txBody>
      </p:sp>
      <p:sp useBgFill="1">
        <p:nvSpPr>
          <p:cNvPr id="635908" name="Rectangle 4"/>
          <p:cNvSpPr>
            <a:spLocks noChangeArrowheads="1"/>
          </p:cNvSpPr>
          <p:nvPr/>
        </p:nvSpPr>
        <p:spPr bwMode="auto">
          <a:xfrm>
            <a:off x="990600" y="2590800"/>
            <a:ext cx="628332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new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HourlyWorker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( 30712, "Zhao XiaoMing", 5, 8*20 );</a:t>
            </a:r>
          </a:p>
        </p:txBody>
      </p:sp>
      <p:sp useBgFill="1">
        <p:nvSpPr>
          <p:cNvPr id="635909" name="Rectangle 5"/>
          <p:cNvSpPr>
            <a:spLocks noChangeArrowheads="1"/>
          </p:cNvSpPr>
          <p:nvPr/>
        </p:nvSpPr>
        <p:spPr bwMode="auto">
          <a:xfrm>
            <a:off x="990600" y="3276600"/>
            <a:ext cx="580072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new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PieceWorker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( 20382, "Xiu LiWei", 0.5, 2850 );</a:t>
            </a:r>
          </a:p>
        </p:txBody>
      </p:sp>
      <p:sp>
        <p:nvSpPr>
          <p:cNvPr id="635910" name="AutoShape 6"/>
          <p:cNvSpPr>
            <a:spLocks/>
          </p:cNvSpPr>
          <p:nvPr/>
        </p:nvSpPr>
        <p:spPr bwMode="auto">
          <a:xfrm>
            <a:off x="5486400" y="1143000"/>
            <a:ext cx="2209800" cy="914400"/>
          </a:xfrm>
          <a:prstGeom prst="borderCallout2">
            <a:avLst>
              <a:gd name="adj1" fmla="val 12500"/>
              <a:gd name="adj2" fmla="val -3449"/>
              <a:gd name="adj3" fmla="val 12500"/>
              <a:gd name="adj4" fmla="val -22343"/>
              <a:gd name="adj5" fmla="val 140801"/>
              <a:gd name="adj6" fmla="val -829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它们是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不同类型的结点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animBg="1" autoUpdateAnimBg="0"/>
      <p:bldP spid="635908" grpId="0" animBg="1" autoUpdateAnimBg="0"/>
      <p:bldP spid="635909" grpId="0" animBg="1" autoUpdateAnimBg="0"/>
      <p:bldP spid="635910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819150" y="457200"/>
            <a:ext cx="7410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/>
              <a:t>void AddFront( Employee * &amp;h, Employee * &amp;t )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在表头插入结点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{ t-&gt;next = h ;  h = t ; }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 void test3()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测试函数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{ Employee * empHead = NULL , * ptr;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ptr = new Manager( 10135, "Cheng ShaoHua", 1200 );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建立第一个结点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 ;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new HourlyWorker( 30712, "Zhao XiaoMing", 5, 8*20 );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建立第二个结点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);  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new PieceWorker ( 20382, "Xiu LiWei", 0.5, 2850 );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建立第三个结点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AddFront( empHead, ptr ) ;		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插入表头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empHead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while( ptr )  { ptr -&gt; print() ;    ptr = ptr -&gt; next ; } 	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遍历链表，输出全部信息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</a:t>
            </a:r>
            <a:r>
              <a:rPr lang="en-US" altLang="zh-CN" sz="1600"/>
              <a:t>ptr = empHead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while( ptr )	 </a:t>
            </a: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遍历链表，输出姓名和工资</a:t>
            </a:r>
          </a:p>
          <a:p>
            <a:pPr algn="l">
              <a:lnSpc>
                <a:spcPct val="140000"/>
              </a:lnSpc>
            </a:pPr>
            <a:r>
              <a:rPr lang="zh-CN" altLang="en-US" sz="1600"/>
              <a:t>    </a:t>
            </a:r>
            <a:r>
              <a:rPr lang="en-US" altLang="zh-CN" sz="1600"/>
              <a:t>{ cout &lt;&lt; ptr -&gt; getName() &lt;&lt; "  " &lt;&lt; ptr -&gt; earnings() &lt;&lt; endl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    ptr = ptr -&gt; next ;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    }</a:t>
            </a:r>
          </a:p>
          <a:p>
            <a:pPr algn="l">
              <a:lnSpc>
                <a:spcPct val="140000"/>
              </a:lnSpc>
            </a:pPr>
            <a:r>
              <a:rPr lang="en-US" altLang="zh-CN" sz="1600"/>
              <a:t>}</a:t>
            </a:r>
          </a:p>
        </p:txBody>
      </p:sp>
      <p:sp useBgFill="1">
        <p:nvSpPr>
          <p:cNvPr id="636931" name="Rectangle 3"/>
          <p:cNvSpPr>
            <a:spLocks noChangeArrowheads="1"/>
          </p:cNvSpPr>
          <p:nvPr/>
        </p:nvSpPr>
        <p:spPr bwMode="auto">
          <a:xfrm>
            <a:off x="990600" y="1905000"/>
            <a:ext cx="552132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new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( 10135, "Cheng ShaoHua", 1200 );</a:t>
            </a:r>
          </a:p>
        </p:txBody>
      </p:sp>
      <p:sp useBgFill="1">
        <p:nvSpPr>
          <p:cNvPr id="636932" name="Rectangle 4"/>
          <p:cNvSpPr>
            <a:spLocks noChangeArrowheads="1"/>
          </p:cNvSpPr>
          <p:nvPr/>
        </p:nvSpPr>
        <p:spPr bwMode="auto">
          <a:xfrm>
            <a:off x="990600" y="2590800"/>
            <a:ext cx="628332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new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HourlyWorker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( 30712, "Zhao XiaoMing", 5, 8*20 );</a:t>
            </a:r>
          </a:p>
        </p:txBody>
      </p:sp>
      <p:sp useBgFill="1">
        <p:nvSpPr>
          <p:cNvPr id="636933" name="Rectangle 5"/>
          <p:cNvSpPr>
            <a:spLocks noChangeArrowheads="1"/>
          </p:cNvSpPr>
          <p:nvPr/>
        </p:nvSpPr>
        <p:spPr bwMode="auto">
          <a:xfrm>
            <a:off x="990600" y="3276600"/>
            <a:ext cx="580072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new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PieceWorker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( 20382, "Xiu LiWei", 0.5, 2850 );</a:t>
            </a:r>
          </a:p>
        </p:txBody>
      </p:sp>
      <p:sp useBgFill="1">
        <p:nvSpPr>
          <p:cNvPr id="636934" name="Rectangle 6"/>
          <p:cNvSpPr>
            <a:spLocks noChangeArrowheads="1"/>
          </p:cNvSpPr>
          <p:nvPr/>
        </p:nvSpPr>
        <p:spPr bwMode="auto">
          <a:xfrm>
            <a:off x="990600" y="4021138"/>
            <a:ext cx="180657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empHead ;</a:t>
            </a:r>
          </a:p>
        </p:txBody>
      </p:sp>
      <p:sp>
        <p:nvSpPr>
          <p:cNvPr id="636935" name="AutoShape 7"/>
          <p:cNvSpPr>
            <a:spLocks/>
          </p:cNvSpPr>
          <p:nvPr/>
        </p:nvSpPr>
        <p:spPr bwMode="auto">
          <a:xfrm>
            <a:off x="5105400" y="2514600"/>
            <a:ext cx="2209800" cy="914400"/>
          </a:xfrm>
          <a:prstGeom prst="borderCallout2">
            <a:avLst>
              <a:gd name="adj1" fmla="val 12500"/>
              <a:gd name="adj2" fmla="val -3449"/>
              <a:gd name="adj3" fmla="val 12500"/>
              <a:gd name="adj4" fmla="val -24569"/>
              <a:gd name="adj5" fmla="val 187847"/>
              <a:gd name="adj6" fmla="val -9224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使用基类指针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遍历链表</a:t>
            </a:r>
          </a:p>
        </p:txBody>
      </p:sp>
      <p:sp useBgFill="1">
        <p:nvSpPr>
          <p:cNvPr id="636936" name="Rectangle 8"/>
          <p:cNvSpPr>
            <a:spLocks noChangeArrowheads="1"/>
          </p:cNvSpPr>
          <p:nvPr/>
        </p:nvSpPr>
        <p:spPr bwMode="auto">
          <a:xfrm>
            <a:off x="990600" y="4718050"/>
            <a:ext cx="1806575" cy="3111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ptr = empHead ;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9.5.2  </a:t>
            </a:r>
            <a:r>
              <a:rPr lang="zh-CN" altLang="en-US">
                <a:latin typeface="宋体" pitchFamily="2" charset="-122"/>
              </a:rPr>
              <a:t>异质链表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4" grpId="0" animBg="1" autoUpdateAnimBg="0"/>
      <p:bldP spid="636935" grpId="0" animBg="1" autoUpdateAnimBg="0"/>
      <p:bldP spid="636936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250825" y="1319213"/>
            <a:ext cx="871378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虚函数和多态性使软件设计易于扩充。</a:t>
            </a:r>
          </a:p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派生类重载基类接口相同的虚函数其虚特性不变。</a:t>
            </a:r>
          </a:p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如果代码关联在编译时确定，称为静态联编。代码在运行时关联称为动态联编。</a:t>
            </a:r>
          </a:p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基类指针可以指向派生类对象、基类中拥有虚函数，是支持多态性的前提。</a:t>
            </a:r>
          </a:p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虚析构函数可以正确释放动态派生类对象的资源。</a:t>
            </a:r>
          </a:p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纯虚函数由派生类定义实现版本。</a:t>
            </a:r>
          </a:p>
          <a:p>
            <a:pPr marL="457200" indent="-457200"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具有纯虚函数的类称为抽象类。抽象类只能作为基类，不能建立对象。抽象类指针使得派生的具体类对象具有多态操作能力。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33375"/>
            <a:ext cx="1447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utoUpdateAnimBg="0"/>
      <p:bldP spid="637955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A_class  * A_p ;</a:t>
            </a:r>
            <a:r>
              <a:rPr lang="en-US" altLang="zh-CN" sz="1800"/>
              <a:t>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3748" name="Oval 4"/>
          <p:cNvSpPr>
            <a:spLocks noChangeArrowheads="1"/>
          </p:cNvSpPr>
          <p:nvPr/>
        </p:nvSpPr>
        <p:spPr bwMode="auto">
          <a:xfrm>
            <a:off x="838200" y="3984625"/>
            <a:ext cx="1752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749" name="AutoShape 5"/>
          <p:cNvSpPr>
            <a:spLocks/>
          </p:cNvSpPr>
          <p:nvPr/>
        </p:nvSpPr>
        <p:spPr bwMode="auto">
          <a:xfrm>
            <a:off x="4267200" y="253206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基类指针</a:t>
            </a: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3751" name="Rectangle 7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3752" name="Rectangle 8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8" grpId="0" animBg="1"/>
      <p:bldP spid="54374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A_p = &amp; A_obj ; </a:t>
            </a:r>
            <a:endParaRPr lang="en-US" altLang="zh-CN" sz="1800"/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4772" name="AutoShape 4"/>
          <p:cNvSpPr>
            <a:spLocks/>
          </p:cNvSpPr>
          <p:nvPr/>
        </p:nvSpPr>
        <p:spPr bwMode="auto">
          <a:xfrm>
            <a:off x="5029200" y="2922588"/>
            <a:ext cx="2209800" cy="952500"/>
          </a:xfrm>
          <a:prstGeom prst="borderCallout2">
            <a:avLst>
              <a:gd name="adj1" fmla="val 12000"/>
              <a:gd name="adj2" fmla="val -3449"/>
              <a:gd name="adj3" fmla="val 12000"/>
              <a:gd name="adj4" fmla="val -26148"/>
              <a:gd name="adj5" fmla="val 175667"/>
              <a:gd name="adj6" fmla="val -990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基类指针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指向基类对象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4774" name="Rectangle 6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4775" name="Rectangle 7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4777" name="Oval 9"/>
          <p:cNvSpPr>
            <a:spLocks noChangeArrowheads="1"/>
          </p:cNvSpPr>
          <p:nvPr/>
        </p:nvSpPr>
        <p:spPr bwMode="auto">
          <a:xfrm>
            <a:off x="838200" y="4560888"/>
            <a:ext cx="1828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2" grpId="0" animBg="1" autoUpdateAnimBg="0"/>
      <p:bldP spid="5447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</a:t>
            </a:r>
            <a:r>
              <a:rPr lang="en-US" altLang="zh-CN" sz="1600" b="1">
                <a:solidFill>
                  <a:srgbClr val="0000FF"/>
                </a:solidFill>
              </a:rPr>
              <a:t>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 b="1">
                <a:solidFill>
                  <a:srgbClr val="0000FF"/>
                </a:solidFill>
              </a:rPr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5796" name="AutoShape 4"/>
          <p:cNvSpPr>
            <a:spLocks/>
          </p:cNvSpPr>
          <p:nvPr/>
        </p:nvSpPr>
        <p:spPr bwMode="auto">
          <a:xfrm>
            <a:off x="5334000" y="3052763"/>
            <a:ext cx="2286000" cy="952500"/>
          </a:xfrm>
          <a:prstGeom prst="borderCallout2">
            <a:avLst>
              <a:gd name="adj1" fmla="val 12000"/>
              <a:gd name="adj2" fmla="val -3333"/>
              <a:gd name="adj3" fmla="val 12000"/>
              <a:gd name="adj4" fmla="val -21875"/>
              <a:gd name="adj5" fmla="val 178500"/>
              <a:gd name="adj6" fmla="val -81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基类指针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调用基类成员函数</a:t>
            </a: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5798" name="Rectangle 6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5799" name="Rectangle 7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8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6821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6822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6824" name="AutoShape 8"/>
          <p:cNvSpPr>
            <a:spLocks/>
          </p:cNvSpPr>
          <p:nvPr/>
        </p:nvSpPr>
        <p:spPr bwMode="auto">
          <a:xfrm>
            <a:off x="4572000" y="3340100"/>
            <a:ext cx="2209800" cy="952500"/>
          </a:xfrm>
          <a:prstGeom prst="borderCallout2">
            <a:avLst>
              <a:gd name="adj1" fmla="val 12000"/>
              <a:gd name="adj2" fmla="val -3449"/>
              <a:gd name="adj3" fmla="val 12000"/>
              <a:gd name="adj4" fmla="val -26148"/>
              <a:gd name="adj5" fmla="val 175667"/>
              <a:gd name="adj6" fmla="val -990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基类指针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指向派生类对象</a:t>
            </a:r>
          </a:p>
        </p:txBody>
      </p:sp>
      <p:sp>
        <p:nvSpPr>
          <p:cNvPr id="546825" name="Oval 9"/>
          <p:cNvSpPr>
            <a:spLocks noChangeArrowheads="1"/>
          </p:cNvSpPr>
          <p:nvPr/>
        </p:nvSpPr>
        <p:spPr bwMode="auto">
          <a:xfrm>
            <a:off x="838200" y="5135563"/>
            <a:ext cx="1828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4" grpId="0" animBg="1" autoUpdateAnimBg="0"/>
      <p:bldP spid="5468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</a:t>
            </a:r>
            <a:r>
              <a:rPr lang="en-US" altLang="zh-CN" sz="1600" b="1">
                <a:solidFill>
                  <a:srgbClr val="0000FF"/>
                </a:solidFill>
              </a:rPr>
              <a:t>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 b="1">
                <a:solidFill>
                  <a:srgbClr val="0000FF"/>
                </a:solidFill>
              </a:rPr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7845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7846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7848" name="AutoShape 8"/>
          <p:cNvSpPr>
            <a:spLocks/>
          </p:cNvSpPr>
          <p:nvPr/>
        </p:nvSpPr>
        <p:spPr bwMode="auto">
          <a:xfrm>
            <a:off x="6019800" y="3629025"/>
            <a:ext cx="2667000" cy="952500"/>
          </a:xfrm>
          <a:prstGeom prst="borderCallout2">
            <a:avLst>
              <a:gd name="adj1" fmla="val 12000"/>
              <a:gd name="adj2" fmla="val -2856"/>
              <a:gd name="adj3" fmla="val 12000"/>
              <a:gd name="adj4" fmla="val -17500"/>
              <a:gd name="adj5" fmla="val 174333"/>
              <a:gd name="adj6" fmla="val -644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从基类继承的成员函数</a:t>
            </a:r>
          </a:p>
        </p:txBody>
      </p:sp>
      <p:sp>
        <p:nvSpPr>
          <p:cNvPr id="184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</a:t>
            </a:r>
            <a:r>
              <a:rPr lang="en-US" altLang="zh-CN" sz="1600" b="1">
                <a:solidFill>
                  <a:srgbClr val="0000FF"/>
                </a:solidFill>
              </a:rPr>
              <a:t>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8869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8870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8872" name="AutoShape 8"/>
          <p:cNvSpPr>
            <a:spLocks/>
          </p:cNvSpPr>
          <p:nvPr/>
        </p:nvSpPr>
        <p:spPr bwMode="auto">
          <a:xfrm>
            <a:off x="3352800" y="4076700"/>
            <a:ext cx="2667000" cy="952500"/>
          </a:xfrm>
          <a:prstGeom prst="borderCallout2">
            <a:avLst>
              <a:gd name="adj1" fmla="val 12000"/>
              <a:gd name="adj2" fmla="val -2856"/>
              <a:gd name="adj3" fmla="val 12000"/>
              <a:gd name="adj4" fmla="val -16667"/>
              <a:gd name="adj5" fmla="val 159667"/>
              <a:gd name="adj6" fmla="val -607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用派生类对象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调用派生类的成员函数</a:t>
            </a:r>
          </a:p>
        </p:txBody>
      </p:sp>
      <p:sp>
        <p:nvSpPr>
          <p:cNvPr id="548873" name="Oval 9"/>
          <p:cNvSpPr>
            <a:spLocks noChangeArrowheads="1"/>
          </p:cNvSpPr>
          <p:nvPr/>
        </p:nvSpPr>
        <p:spPr bwMode="auto">
          <a:xfrm>
            <a:off x="838200" y="5661025"/>
            <a:ext cx="914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2" grpId="0" animBg="1" autoUpdateAnimBg="0"/>
      <p:bldP spid="5488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</a:t>
            </a:r>
            <a:r>
              <a:rPr lang="en-US" altLang="zh-CN" sz="1600" b="1">
                <a:solidFill>
                  <a:srgbClr val="0000FF"/>
                </a:solidFill>
              </a:rPr>
              <a:t>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49893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49894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9896" name="AutoShape 8"/>
          <p:cNvSpPr>
            <a:spLocks/>
          </p:cNvSpPr>
          <p:nvPr/>
        </p:nvSpPr>
        <p:spPr bwMode="auto">
          <a:xfrm>
            <a:off x="4419600" y="3810000"/>
            <a:ext cx="2667000" cy="952500"/>
          </a:xfrm>
          <a:prstGeom prst="borderCallout2">
            <a:avLst>
              <a:gd name="adj1" fmla="val 12000"/>
              <a:gd name="adj2" fmla="val -2856"/>
              <a:gd name="adj3" fmla="val 12000"/>
              <a:gd name="adj4" fmla="val -20060"/>
              <a:gd name="adj5" fmla="val 219667"/>
              <a:gd name="adj6" fmla="val -7506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对基类指针强类型转换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调用派生类的成员函数</a:t>
            </a:r>
          </a:p>
        </p:txBody>
      </p:sp>
      <p:sp>
        <p:nvSpPr>
          <p:cNvPr id="549897" name="Oval 9"/>
          <p:cNvSpPr>
            <a:spLocks noChangeArrowheads="1"/>
          </p:cNvSpPr>
          <p:nvPr/>
        </p:nvSpPr>
        <p:spPr bwMode="auto">
          <a:xfrm>
            <a:off x="838200" y="5943600"/>
            <a:ext cx="2057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6" grpId="0" animBg="1" autoUpdateAnimBg="0"/>
      <p:bldP spid="5498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DE412AF-620E-48AD-839C-73D0F3CB6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990600" y="2195513"/>
            <a:ext cx="7239000" cy="3140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多态性（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Polymorphism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）是指一个名字，多种语义；或界面</a:t>
            </a:r>
          </a:p>
          <a:p>
            <a:pPr algn="l"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相同，多种实现。</a:t>
            </a:r>
          </a:p>
          <a:p>
            <a:pPr algn="l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重载函数是多态性的一种简单形式。</a:t>
            </a:r>
          </a:p>
          <a:p>
            <a:pPr algn="l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虚函数允许函数调用与函数体的联系在运行时才进行，称为</a:t>
            </a:r>
          </a:p>
          <a:p>
            <a:pPr algn="l"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动态联编。</a:t>
            </a:r>
          </a:p>
        </p:txBody>
      </p:sp>
      <p:sp>
        <p:nvSpPr>
          <p:cNvPr id="53453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533400"/>
            <a:ext cx="5942013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9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虚函数与多态性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utoUpdateAnimBg="0"/>
      <p:bldP spid="5345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6858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#include&lt;cstring&gt;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name[20]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put_name( char * s ) { strcpy_s( name, s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show_name() { cout &lt;&lt; name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 b="1"/>
              <a:t>class  B_class  : public  A_class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{      char phone_num[ 20 ] ;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public :    void  put_phone( char * num )  { strcpy_s ( phone_num , num )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                    void  show_phone()  { cout &lt;&lt; phone_num &lt;&lt; "\n" ; }</a:t>
            </a:r>
          </a:p>
          <a:p>
            <a:pPr algn="l">
              <a:lnSpc>
                <a:spcPct val="105000"/>
              </a:lnSpc>
            </a:pPr>
            <a:r>
              <a:rPr lang="en-US" altLang="zh-CN" sz="1600"/>
              <a:t>};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{ A_class  * A_p ;      A_class  A_obj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B_class   B_obj ; 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A_obj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"Wang xiao hua" ) ;   A_p -&gt; show_name()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= &amp; B_obj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A_p -&gt; put_name( "Chen ming" ) ;     A_p -&gt; show_name() ; 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B_obj.put_phone ( "5555_12345678" );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   ( ( B_class * ) A_p ) -&gt; show_phone()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6019800" y="1219200"/>
            <a:ext cx="2819400" cy="1397000"/>
            <a:chOff x="4080" y="928"/>
            <a:chExt cx="1247" cy="880"/>
          </a:xfrm>
        </p:grpSpPr>
        <p:sp>
          <p:nvSpPr>
            <p:cNvPr id="550917" name="Rectangle 5"/>
            <p:cNvSpPr>
              <a:spLocks noChangeArrowheads="1"/>
            </p:cNvSpPr>
            <p:nvPr/>
          </p:nvSpPr>
          <p:spPr bwMode="auto">
            <a:xfrm>
              <a:off x="4080" y="928"/>
              <a:ext cx="1247" cy="2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CN" sz="1600" b="1"/>
                <a:t>class  A_class</a:t>
              </a:r>
            </a:p>
          </p:txBody>
        </p:sp>
        <p:sp>
          <p:nvSpPr>
            <p:cNvPr id="550918" name="Rectangle 6"/>
            <p:cNvSpPr>
              <a:spLocks noChangeArrowheads="1"/>
            </p:cNvSpPr>
            <p:nvPr/>
          </p:nvSpPr>
          <p:spPr bwMode="auto">
            <a:xfrm>
              <a:off x="4080" y="1536"/>
              <a:ext cx="1247" cy="27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 type="none" w="sm" len="med"/>
              <a:tailEnd/>
            </a:ln>
            <a:effectLst>
              <a:outerShdw dist="53882" dir="189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altLang="zh-CN" sz="1600" b="1"/>
                <a:t>class  B_class : public  A_class</a:t>
              </a:r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0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9.2.1  </a:t>
            </a:r>
            <a:r>
              <a:rPr lang="zh-CN" altLang="en-US"/>
              <a:t>基类指针引用派生类对象</a:t>
            </a: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4343400" y="381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9-1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使用基类指针引用派生类对象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5092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0" y="4260850"/>
            <a:ext cx="33289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1219200" y="2787650"/>
            <a:ext cx="6781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派生类指针只有经过强制类型转换之后，才能引用基类对象 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928688" y="9906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9.2.2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派生类指针引用基类对象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9.2.2  </a:t>
            </a:r>
            <a:r>
              <a:rPr lang="zh-CN" altLang="en-US"/>
              <a:t>派生类指针引用基类对象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autoUpdateAnimBg="0"/>
      <p:bldP spid="5519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#include&lt;iostream&gt;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using namespace std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class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{ public: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Date( int y, int m, int d )   { SetDate( y, m, d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SetDate( int y, int m, int d ) { year = y ; month = m ; day = d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Print() { cout &lt;&lt; year &lt;&lt; '/' &lt;&lt; month &lt;&lt; '/' &lt;&lt; day &lt;&lt; "; "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protected :    int year , month , day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}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class DateTime : public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{ public 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DateTime( int y, int m, int d, int h, int mi, int s ) : Date( y, m, d ) { SetTime( h, mi, s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SetTime( int h, int mi, int s )  { hours = h;  minutes = mi;  seconds = s;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Print()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{ ( ( Date * ) this ) -&gt; Print();	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    cout &lt;&lt; hours &lt;&lt; ':' &lt;&lt; minutes &lt;&lt; ':' &lt;&lt; seconds &lt;&lt; '\n' ;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private:    int hours , minutes , seconds ;	 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};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int main()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{ DateTime dt( 2009, 1, 1, 12, 30, 0 )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dt.Print()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}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810000" y="3810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9-2  </a:t>
            </a:r>
            <a:r>
              <a:rPr lang="zh-CN" altLang="en-US" sz="2000" b="1" i="1">
                <a:solidFill>
                  <a:srgbClr val="006600"/>
                </a:solidFill>
              </a:rPr>
              <a:t>日期时间程序。在派生类中调用基类同名成员函数</a:t>
            </a:r>
            <a:r>
              <a:rPr lang="zh-CN" altLang="en-US" sz="2000" i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9.2.2  </a:t>
            </a:r>
            <a:r>
              <a:rPr lang="zh-CN" altLang="en-US"/>
              <a:t>派生类指针引用基类对象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  <p:bldP spid="5529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#include&lt;iostream&gt;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#include&lt;cstring&gt;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class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{ public: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Date( int y, int m, int d )   { SetDate( y, m, d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SetDate( int y, int m, int d ) { year = y ; month = m ; day = d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Print() { cout &lt;&lt; year &lt;&lt; '/' &lt;&lt; month &lt;&lt; '/' &lt;&lt; day &lt;&lt; "; "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protected :    int year , month , day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}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class DateTime : public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{ public 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DateTime( int y, int m, int d, int h, int mi, int s ) : Date( y, m, d ) { SetTime( h, mi, s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SetTime( int h, int mi, int s )  { hours = h;  minutes = mi;  seconds = s;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Print()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{ ( ( Date * ) this ) -&gt; Print();	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    cout &lt;&lt; hours &lt;&lt; ':' &lt;&lt; minutes &lt;&lt; ':' &lt;&lt; seconds &lt;&lt; '\n' ;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private:    int hours , minutes , seconds ;	 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};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int main()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{ DateTime dt( 2009, 1, 1, 12, 30, 0 )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dt.Print()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}</a:t>
            </a: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1295400" y="4030663"/>
            <a:ext cx="2816225" cy="311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7" dist="35921" dir="2700000">
              <a:srgbClr val="99993D"/>
            </a:prstShdw>
          </a:effec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( ( Date * ) this ) -&gt; Print();</a:t>
            </a:r>
          </a:p>
        </p:txBody>
      </p:sp>
      <p:sp>
        <p:nvSpPr>
          <p:cNvPr id="553989" name="Oval 5"/>
          <p:cNvSpPr>
            <a:spLocks noChangeArrowheads="1"/>
          </p:cNvSpPr>
          <p:nvPr/>
        </p:nvSpPr>
        <p:spPr bwMode="auto">
          <a:xfrm>
            <a:off x="1295400" y="3971925"/>
            <a:ext cx="1828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990" name="AutoShape 6"/>
          <p:cNvSpPr>
            <a:spLocks/>
          </p:cNvSpPr>
          <p:nvPr/>
        </p:nvSpPr>
        <p:spPr bwMode="auto">
          <a:xfrm>
            <a:off x="4932363" y="2565400"/>
            <a:ext cx="2787650" cy="1008063"/>
          </a:xfrm>
          <a:prstGeom prst="borderCallout2">
            <a:avLst>
              <a:gd name="adj1" fmla="val 11338"/>
              <a:gd name="adj2" fmla="val -2731"/>
              <a:gd name="adj3" fmla="val 11338"/>
              <a:gd name="adj4" fmla="val -18620"/>
              <a:gd name="adj5" fmla="val 137481"/>
              <a:gd name="adj6" fmla="val -696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对 </a:t>
            </a:r>
            <a:r>
              <a:rPr lang="en-US" altLang="zh-CN" sz="1800" b="1"/>
              <a:t>this </a:t>
            </a:r>
            <a:r>
              <a:rPr lang="zh-CN" altLang="en-US" sz="1800" b="1">
                <a:latin typeface="宋体" pitchFamily="2" charset="-122"/>
              </a:rPr>
              <a:t>指针作类型转换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调用基类成员函数</a:t>
            </a:r>
            <a:r>
              <a:rPr lang="zh-CN" altLang="en-US" sz="1800" b="1"/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US" altLang="zh-CN" sz="1800" b="1"/>
          </a:p>
        </p:txBody>
      </p:sp>
      <p:sp>
        <p:nvSpPr>
          <p:cNvPr id="245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9.2.2  </a:t>
            </a:r>
            <a:r>
              <a:rPr lang="zh-CN" altLang="en-US"/>
              <a:t>派生类指针引用基类对象</a:t>
            </a: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810000" y="3810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9-2  </a:t>
            </a:r>
            <a:r>
              <a:rPr lang="zh-CN" altLang="en-US" sz="2000" b="1" i="1">
                <a:solidFill>
                  <a:srgbClr val="006600"/>
                </a:solidFill>
              </a:rPr>
              <a:t>日期时间程序。在派生类中调用基类同名成员函数</a:t>
            </a:r>
            <a:r>
              <a:rPr lang="zh-CN" altLang="en-US" sz="2000" i="1">
                <a:solidFill>
                  <a:srgbClr val="00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animBg="1" autoUpdateAnimBg="0"/>
      <p:bldP spid="553989" grpId="0" animBg="1"/>
      <p:bldP spid="55399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#include&lt;iostream&gt;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using namespace std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class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{ public: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Date( int y, int m, int d )   { SetDate( y, m, d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SetDate( int y, int m, int d ) { year = y ; month = m ; day = d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</a:t>
            </a:r>
            <a:r>
              <a:rPr lang="en-US" altLang="zh-CN" sz="1600" b="1">
                <a:solidFill>
                  <a:srgbClr val="0000FF"/>
                </a:solidFill>
              </a:rPr>
              <a:t>void Print() { cout &lt;&lt; year &lt;&lt; '/' &lt;&lt; month &lt;&lt; '/' &lt;&lt; day &lt;&lt; "; "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protected :    int year , month , day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}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class DateTime : public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{ public 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DateTime( int y, int m, int d, int h, int mi, int s ) : Date( y, m, d ) { SetTime( h, mi, s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SetTime( int h, int mi, int s )  { hours = h;  minutes = mi;  seconds = s;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void Print()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{ ( ( Date * ) this ) -&gt; Print();	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    cout &lt;&lt; hours &lt;&lt; ':' &lt;&lt; minutes &lt;&lt; ':' &lt;&lt; seconds &lt;&lt; '\n' ;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  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private:    int hours , minutes , seconds ;	 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};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int main()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{ DateTime dt( 2009, 1, 1, 12, 30, 0 )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   dt.Print()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/>
              <a:t>   }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5400" y="4030663"/>
            <a:ext cx="2816225" cy="311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7" dist="35921" dir="2700000">
              <a:srgbClr val="99993D"/>
            </a:prstShdw>
          </a:effec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( ( Date * ) this ) -&gt; Print();</a:t>
            </a: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1295400" y="3971925"/>
            <a:ext cx="1828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9.2.2  </a:t>
            </a:r>
            <a:r>
              <a:rPr lang="zh-CN" altLang="en-US"/>
              <a:t>派生类指针引用基类对象</a:t>
            </a: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3810000" y="3810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9-2  </a:t>
            </a:r>
            <a:r>
              <a:rPr lang="zh-CN" altLang="en-US" sz="2000" b="1" i="1">
                <a:solidFill>
                  <a:srgbClr val="006600"/>
                </a:solidFill>
              </a:rPr>
              <a:t>日期时间程序。在派生类中调用基类同名成员函数</a:t>
            </a:r>
            <a:r>
              <a:rPr lang="zh-CN" altLang="en-US" sz="2000" i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5607" name="AutoShape 12"/>
          <p:cNvSpPr>
            <a:spLocks/>
          </p:cNvSpPr>
          <p:nvPr/>
        </p:nvSpPr>
        <p:spPr bwMode="auto">
          <a:xfrm>
            <a:off x="4932363" y="2565400"/>
            <a:ext cx="2787650" cy="1008063"/>
          </a:xfrm>
          <a:prstGeom prst="borderCallout2">
            <a:avLst>
              <a:gd name="adj1" fmla="val 11338"/>
              <a:gd name="adj2" fmla="val -2731"/>
              <a:gd name="adj3" fmla="val 11338"/>
              <a:gd name="adj4" fmla="val -18620"/>
              <a:gd name="adj5" fmla="val 137481"/>
              <a:gd name="adj6" fmla="val -696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对 </a:t>
            </a:r>
            <a:r>
              <a:rPr lang="en-US" altLang="zh-CN" sz="1800" b="1"/>
              <a:t>this </a:t>
            </a:r>
            <a:r>
              <a:rPr lang="zh-CN" altLang="en-US" sz="1800" b="1">
                <a:latin typeface="宋体" pitchFamily="2" charset="-122"/>
              </a:rPr>
              <a:t>指针作类型转换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调用基类成员函数</a:t>
            </a:r>
            <a:r>
              <a:rPr lang="zh-CN" altLang="en-US" sz="1800" b="1"/>
              <a:t> </a:t>
            </a:r>
          </a:p>
        </p:txBody>
      </p:sp>
      <p:pic>
        <p:nvPicPr>
          <p:cNvPr id="5550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013325"/>
            <a:ext cx="29797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924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Date( int y, int m, int d )   { SetDate( y, m, d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void SetDate( int y, int m, int d ) { year = y ; month = m ; day = d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</a:t>
            </a:r>
            <a:r>
              <a:rPr lang="en-US" altLang="zh-CN" sz="1600" b="1">
                <a:solidFill>
                  <a:srgbClr val="0000FF"/>
                </a:solidFill>
              </a:rPr>
              <a:t>void Print() { cout &lt;&lt; year &lt;&lt; '/' &lt;&lt; month &lt;&lt; '/' &lt;&lt; day &lt;&lt; "; " 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protected :    int year , month , day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DateTime : public Date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DateTime( int y, int m, int d, int h, int mi, int s ) : Date( y, m, d ) { SetTime( h, mi, s );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void SetTime( int h, int mi, int s )  { hours = h;  minutes = mi;  seconds = s;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void Print()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{ </a:t>
            </a:r>
            <a:r>
              <a:rPr lang="en-US" altLang="zh-CN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( Date * ) this ) -&gt; Print();</a:t>
            </a:r>
            <a:r>
              <a:rPr lang="en-US" altLang="zh-CN" sz="1600"/>
              <a:t>	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cout &lt;&lt; hours &lt;&lt; ':' &lt;&lt; minutes &lt;&lt; ':' &lt;&lt; seconds &lt;&lt; '\n' ;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}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private:    int hours , minutes , seconds ;	  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int main()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{ DateTime dt( 2009, 1, 1, 12, 30, 0 )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dt.Print() ;</a:t>
            </a:r>
          </a:p>
          <a:p>
            <a:pPr algn="just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}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/>
              <a:t>9.2.2  </a:t>
            </a:r>
            <a:r>
              <a:rPr lang="zh-CN" altLang="en-US"/>
              <a:t>派生类指针引用基类对象</a:t>
            </a: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3810000" y="3810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9-2  </a:t>
            </a:r>
            <a:r>
              <a:rPr lang="zh-CN" altLang="en-US" sz="2000" b="1" i="1">
                <a:solidFill>
                  <a:srgbClr val="006600"/>
                </a:solidFill>
              </a:rPr>
              <a:t>日期时间程序。在派生类中调用基类同名成员函数</a:t>
            </a:r>
            <a:r>
              <a:rPr lang="zh-CN" altLang="en-US" sz="2000" i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1295400" y="4014788"/>
            <a:ext cx="2362200" cy="3111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prstShdw prst="shdw17" dist="35921" dir="2700000">
              <a:srgbClr val="99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Date :: Print();</a:t>
            </a:r>
          </a:p>
        </p:txBody>
      </p:sp>
      <p:sp>
        <p:nvSpPr>
          <p:cNvPr id="642059" name="AutoShape 11"/>
          <p:cNvSpPr>
            <a:spLocks noChangeArrowheads="1"/>
          </p:cNvSpPr>
          <p:nvPr/>
        </p:nvSpPr>
        <p:spPr bwMode="auto">
          <a:xfrm>
            <a:off x="4038600" y="1268413"/>
            <a:ext cx="3048000" cy="1524000"/>
          </a:xfrm>
          <a:prstGeom prst="cloudCallout">
            <a:avLst>
              <a:gd name="adj1" fmla="val -71042"/>
              <a:gd name="adj2" fmla="val 118333"/>
            </a:avLst>
          </a:prstGeom>
          <a:gradFill rotWithShape="0">
            <a:gsLst>
              <a:gs pos="0">
                <a:srgbClr val="FFFFFF"/>
              </a:gs>
              <a:gs pos="50000">
                <a:srgbClr val="99FF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等价吗？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     为什么？</a:t>
            </a:r>
          </a:p>
        </p:txBody>
      </p:sp>
      <p:pic>
        <p:nvPicPr>
          <p:cNvPr id="2663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013325"/>
            <a:ext cx="29797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8" grpId="0" animBg="1" autoUpdateAnimBg="0"/>
      <p:bldP spid="64205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990600" y="2546350"/>
            <a:ext cx="7315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冠以关键字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virtual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的成员函数称为虚函数</a:t>
            </a:r>
          </a:p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实现运行时多态的关键首先是要说明虚函数，另外，必须用</a:t>
            </a:r>
          </a:p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基类指针调用派生类的不同实现版本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8382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9.3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虚函数和动态联编</a:t>
            </a:r>
            <a:r>
              <a:rPr lang="zh-CN" altLang="en-US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 autoUpdateAnimBg="0"/>
      <p:bldP spid="55603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990600" y="2193925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基类指针虽然获取派生类对象地址，却只能访问派生类从基类继承的成员</a:t>
            </a:r>
            <a:endParaRPr lang="zh-CN" altLang="en-US" sz="2000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946150" y="914400"/>
            <a:ext cx="368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9.3.1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虚函数和基类指针</a:t>
            </a:r>
            <a:endParaRPr lang="zh-CN" altLang="en-US" b="1">
              <a:solidFill>
                <a:srgbClr val="CC3300"/>
              </a:solidFill>
              <a:latin typeface="宋体" pitchFamily="2" charset="-122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 autoUpdateAnimBg="0"/>
      <p:bldP spid="5570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78486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autoUpdateAnimBg="0"/>
      <p:bldP spid="5580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A9CABC7-57E6-46B0-8FE0-88D402F5B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95400" y="2514600"/>
            <a:ext cx="6705600" cy="468313"/>
            <a:chOff x="816" y="1584"/>
            <a:chExt cx="4224" cy="295"/>
          </a:xfrm>
        </p:grpSpPr>
        <p:sp>
          <p:nvSpPr>
            <p:cNvPr id="1046" name="Rectangle 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6" y="158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9.1   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静态联编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1" name="Object 15"/>
            <p:cNvGraphicFramePr>
              <a:graphicFrameLocks noChangeAspect="1"/>
            </p:cNvGraphicFramePr>
            <p:nvPr/>
          </p:nvGraphicFramePr>
          <p:xfrm>
            <a:off x="1584" y="161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BMP 图象" r:id="rId8" imgW="1276190" imgH="1286055" progId="PBrush">
                    <p:embed/>
                  </p:oleObj>
                </mc:Choice>
                <mc:Fallback>
                  <p:oleObj name="BMP 图象" r:id="rId8" imgW="1276190" imgH="1286055" progId="PBrush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61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049588"/>
            <a:ext cx="6705600" cy="468312"/>
            <a:chOff x="816" y="1921"/>
            <a:chExt cx="4224" cy="295"/>
          </a:xfrm>
        </p:grpSpPr>
        <p:sp>
          <p:nvSpPr>
            <p:cNvPr id="1045" name="Rectangle 6">
              <a:hlinkClick r:id="rId10" action="ppaction://hlinkpres?slideindex=1&amp;slidetitle=8.2  类指针的关系"/>
            </p:cNvPr>
            <p:cNvSpPr>
              <a:spLocks noChangeArrowheads="1"/>
            </p:cNvSpPr>
            <p:nvPr/>
          </p:nvSpPr>
          <p:spPr bwMode="auto">
            <a:xfrm>
              <a:off x="816" y="192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9.2   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类指针的关系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0" name="Object 16"/>
            <p:cNvGraphicFramePr>
              <a:graphicFrameLocks noChangeAspect="1"/>
            </p:cNvGraphicFramePr>
            <p:nvPr/>
          </p:nvGraphicFramePr>
          <p:xfrm>
            <a:off x="1584" y="1954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BMP 图象" r:id="rId12" imgW="1276190" imgH="1286055" progId="PBrush">
                    <p:embed/>
                  </p:oleObj>
                </mc:Choice>
                <mc:Fallback>
                  <p:oleObj name="BMP 图象" r:id="rId12" imgW="1276190" imgH="1286055" progId="PBrush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954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95400" y="3584575"/>
            <a:ext cx="6705600" cy="468313"/>
            <a:chOff x="816" y="2258"/>
            <a:chExt cx="4224" cy="295"/>
          </a:xfrm>
        </p:grpSpPr>
        <p:sp>
          <p:nvSpPr>
            <p:cNvPr id="1044" name="Rectangle 7">
              <a:hlinkClick r:id="rId13" action="ppaction://hlinkpres?slideindex=1&amp;slidetitle=8.3  虚函数和动态联编 "/>
            </p:cNvPr>
            <p:cNvSpPr>
              <a:spLocks noChangeArrowheads="1"/>
            </p:cNvSpPr>
            <p:nvPr/>
          </p:nvSpPr>
          <p:spPr bwMode="auto">
            <a:xfrm>
              <a:off x="816" y="225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9.3   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虚函数与动态联编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9" name="Object 17"/>
            <p:cNvGraphicFramePr>
              <a:graphicFrameLocks noChangeAspect="1"/>
            </p:cNvGraphicFramePr>
            <p:nvPr/>
          </p:nvGraphicFramePr>
          <p:xfrm>
            <a:off x="1584" y="2291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BMP 图象" r:id="rId15" imgW="1276190" imgH="1286055" progId="PBrush">
                    <p:embed/>
                  </p:oleObj>
                </mc:Choice>
                <mc:Fallback>
                  <p:oleObj name="BMP 图象" r:id="rId15" imgW="1276190" imgH="1286055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291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95400" y="4121150"/>
            <a:ext cx="6705600" cy="468313"/>
            <a:chOff x="816" y="2596"/>
            <a:chExt cx="4224" cy="295"/>
          </a:xfrm>
        </p:grpSpPr>
        <p:sp>
          <p:nvSpPr>
            <p:cNvPr id="1043" name="Rectangle 8">
              <a:hlinkClick r:id="rId16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59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7" action="ppaction://hlinksldjump"/>
                </a:rPr>
                <a:t>9.4   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7" action="ppaction://hlinksldjump"/>
                </a:rPr>
                <a:t>纯虚函数与抽象类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8" name="Object 18"/>
            <p:cNvGraphicFramePr>
              <a:graphicFrameLocks noChangeAspect="1"/>
            </p:cNvGraphicFramePr>
            <p:nvPr/>
          </p:nvGraphicFramePr>
          <p:xfrm>
            <a:off x="1584" y="2629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BMP 图象" r:id="rId18" imgW="1276190" imgH="1286055" progId="PBrush">
                    <p:embed/>
                  </p:oleObj>
                </mc:Choice>
                <mc:Fallback>
                  <p:oleObj name="BMP 图象" r:id="rId18" imgW="1276190" imgH="1286055" progId="PBrush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629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295400" y="4656138"/>
            <a:ext cx="6705600" cy="468312"/>
            <a:chOff x="816" y="2933"/>
            <a:chExt cx="4224" cy="295"/>
          </a:xfrm>
        </p:grpSpPr>
        <p:sp>
          <p:nvSpPr>
            <p:cNvPr id="1042" name="Rectangle 9">
              <a:hlinkClick r:id="rId16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93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60000"/>
                </a:lnSpc>
              </a:pP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9" action="ppaction://hlinksldjump"/>
                </a:rPr>
                <a:t>9.5   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9" action="ppaction://hlinksldjump"/>
                </a:rPr>
                <a:t>虚函数和多态性的应用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7" name="Object 19"/>
            <p:cNvGraphicFramePr>
              <a:graphicFrameLocks noChangeAspect="1"/>
            </p:cNvGraphicFramePr>
            <p:nvPr/>
          </p:nvGraphicFramePr>
          <p:xfrm>
            <a:off x="1584" y="2966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BMP 图象" r:id="rId20" imgW="1276190" imgH="1286055" progId="PBrush">
                    <p:embed/>
                  </p:oleObj>
                </mc:Choice>
                <mc:Fallback>
                  <p:oleObj name="BMP 图象" r:id="rId20" imgW="1276190" imgH="1286055" progId="PBrush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966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295400" y="5192713"/>
            <a:ext cx="6705600" cy="468312"/>
            <a:chOff x="816" y="3271"/>
            <a:chExt cx="4224" cy="295"/>
          </a:xfrm>
        </p:grpSpPr>
        <p:sp>
          <p:nvSpPr>
            <p:cNvPr id="1041" name="Rectangle 13">
              <a:hlinkClick r:id="rId21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327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zh-CN" altLang="en-US" sz="2000" b="1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22" action="ppaction://hlinksldjump"/>
                </a:rPr>
                <a:t>小结</a:t>
              </a:r>
              <a:endParaRPr lang="zh-CN" altLang="en-US" sz="2000" b="1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6" name="Object 20"/>
            <p:cNvGraphicFramePr>
              <a:graphicFrameLocks noChangeAspect="1"/>
            </p:cNvGraphicFramePr>
            <p:nvPr/>
          </p:nvGraphicFramePr>
          <p:xfrm>
            <a:off x="1584" y="3304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BMP 图象" r:id="rId23" imgW="1276190" imgH="1286055" progId="PBrush">
                    <p:embed/>
                  </p:oleObj>
                </mc:Choice>
                <mc:Fallback>
                  <p:oleObj name="BMP 图象" r:id="rId23" imgW="1276190" imgH="1286055" progId="PBrush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304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3533" name="Rectangle 29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533400"/>
            <a:ext cx="5942013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9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虚函数与多态性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0727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0728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0729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0730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0731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0732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0733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0734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0735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0736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0737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0738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0739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>
        <p:nvSpPr>
          <p:cNvPr id="3072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0725" name="Rectangle 22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1752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1753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1754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1755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1756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1757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1758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1759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1760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1761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1762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1763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1764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1765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4114800" y="2171700"/>
            <a:ext cx="307975" cy="2667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 i="1"/>
              <a:t>p</a:t>
            </a:r>
          </a:p>
        </p:txBody>
      </p:sp>
      <p:sp>
        <p:nvSpPr>
          <p:cNvPr id="560148" name="AutoShape 20"/>
          <p:cNvSpPr>
            <a:spLocks/>
          </p:cNvSpPr>
          <p:nvPr/>
        </p:nvSpPr>
        <p:spPr bwMode="auto">
          <a:xfrm>
            <a:off x="3124200" y="28956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1500"/>
              <a:gd name="adj5" fmla="val 289065"/>
              <a:gd name="adj6" fmla="val -77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定义基类指针</a:t>
            </a:r>
          </a:p>
        </p:txBody>
      </p:sp>
      <p:sp>
        <p:nvSpPr>
          <p:cNvPr id="31750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1751" name="Rectangle 24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7" grpId="0" animBg="1" autoUpdateAnimBg="0"/>
      <p:bldP spid="56014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2777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2778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2779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2780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2781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2782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2783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2784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2785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2786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2787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2788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2789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>
        <p:nvSpPr>
          <p:cNvPr id="561171" name="Line 19"/>
          <p:cNvSpPr>
            <a:spLocks noChangeShapeType="1"/>
          </p:cNvSpPr>
          <p:nvPr/>
        </p:nvSpPr>
        <p:spPr bwMode="auto">
          <a:xfrm>
            <a:off x="4418013" y="2282825"/>
            <a:ext cx="533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Text Box 20"/>
          <p:cNvSpPr txBox="1">
            <a:spLocks noChangeArrowheads="1"/>
          </p:cNvSpPr>
          <p:nvPr/>
        </p:nvSpPr>
        <p:spPr bwMode="auto">
          <a:xfrm>
            <a:off x="4114800" y="2171700"/>
            <a:ext cx="307975" cy="2667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 i="1"/>
              <a:t>p</a:t>
            </a:r>
          </a:p>
        </p:txBody>
      </p:sp>
      <p:sp>
        <p:nvSpPr>
          <p:cNvPr id="3277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2775" name="Rectangle 24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600" b="1">
                <a:solidFill>
                  <a:srgbClr val="0000FF"/>
                </a:solidFill>
              </a:rPr>
              <a:t>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3804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3805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62183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33807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3808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3809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3810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3811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3812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3813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3814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3815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3816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3817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33796" name="Group 19"/>
          <p:cNvGrpSpPr>
            <a:grpSpLocks/>
          </p:cNvGrpSpPr>
          <p:nvPr/>
        </p:nvGrpSpPr>
        <p:grpSpPr bwMode="auto">
          <a:xfrm>
            <a:off x="4114800" y="2171700"/>
            <a:ext cx="836613" cy="266700"/>
            <a:chOff x="2209" y="2424"/>
            <a:chExt cx="527" cy="168"/>
          </a:xfrm>
        </p:grpSpPr>
        <p:sp>
          <p:nvSpPr>
            <p:cNvPr id="33802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3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33797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3798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72000" y="4076700"/>
            <a:ext cx="4156075" cy="2227263"/>
            <a:chOff x="2880" y="2568"/>
            <a:chExt cx="2618" cy="1403"/>
          </a:xfrm>
        </p:grpSpPr>
        <p:pic>
          <p:nvPicPr>
            <p:cNvPr id="33800" name="Picture 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568"/>
              <a:ext cx="2618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Rectangle 24"/>
            <p:cNvSpPr>
              <a:spLocks noChangeArrowheads="1"/>
            </p:cNvSpPr>
            <p:nvPr/>
          </p:nvSpPr>
          <p:spPr bwMode="auto">
            <a:xfrm>
              <a:off x="2935" y="2931"/>
              <a:ext cx="2222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4828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4829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4830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4831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4832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4833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4834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4835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4836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4837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4838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4839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4840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14800" y="2628900"/>
            <a:ext cx="836613" cy="266700"/>
            <a:chOff x="2209" y="2424"/>
            <a:chExt cx="527" cy="168"/>
          </a:xfrm>
        </p:grpSpPr>
        <p:sp>
          <p:nvSpPr>
            <p:cNvPr id="34825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6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34821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4822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34823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31"/>
          <p:cNvSpPr>
            <a:spLocks noChangeArrowheads="1"/>
          </p:cNvSpPr>
          <p:nvPr/>
        </p:nvSpPr>
        <p:spPr bwMode="auto">
          <a:xfrm>
            <a:off x="4659313" y="4652963"/>
            <a:ext cx="3527425" cy="1223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5852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5853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64232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</a:p>
            </p:txBody>
          </p:sp>
          <p:sp>
            <p:nvSpPr>
              <p:cNvPr id="35855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5856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5857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5858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5859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5860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5861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5862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5863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5864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4114800" y="2628900"/>
            <a:ext cx="836613" cy="266700"/>
            <a:chOff x="2209" y="2424"/>
            <a:chExt cx="527" cy="168"/>
          </a:xfrm>
        </p:grpSpPr>
        <p:sp>
          <p:nvSpPr>
            <p:cNvPr id="35849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0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35845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5846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35847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29"/>
          <p:cNvSpPr>
            <a:spLocks noChangeArrowheads="1"/>
          </p:cNvSpPr>
          <p:nvPr/>
        </p:nvSpPr>
        <p:spPr bwMode="auto">
          <a:xfrm>
            <a:off x="4659313" y="4652963"/>
            <a:ext cx="3527425" cy="1223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600" b="1">
                <a:solidFill>
                  <a:srgbClr val="0000FF"/>
                </a:solidFill>
              </a:rPr>
              <a:t>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6875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6876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6877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65256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</a:p>
            </p:txBody>
          </p:sp>
          <p:sp>
            <p:nvSpPr>
              <p:cNvPr id="36879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6880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6881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6882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6883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6884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6885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6886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6887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6888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36868" name="Group 19"/>
          <p:cNvGrpSpPr>
            <a:grpSpLocks/>
          </p:cNvGrpSpPr>
          <p:nvPr/>
        </p:nvGrpSpPr>
        <p:grpSpPr bwMode="auto">
          <a:xfrm>
            <a:off x="4114800" y="2628900"/>
            <a:ext cx="836613" cy="266700"/>
            <a:chOff x="2209" y="2424"/>
            <a:chExt cx="527" cy="168"/>
          </a:xfrm>
        </p:grpSpPr>
        <p:sp>
          <p:nvSpPr>
            <p:cNvPr id="36873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4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36869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6870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36871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29"/>
          <p:cNvSpPr>
            <a:spLocks noChangeArrowheads="1"/>
          </p:cNvSpPr>
          <p:nvPr/>
        </p:nvSpPr>
        <p:spPr bwMode="auto">
          <a:xfrm>
            <a:off x="4659313" y="4868863"/>
            <a:ext cx="3527425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7899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7900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7901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7902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7903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7904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7905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7906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7907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7908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7909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7910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7911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7912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37897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8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37893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7894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37895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29"/>
          <p:cNvSpPr>
            <a:spLocks noChangeArrowheads="1"/>
          </p:cNvSpPr>
          <p:nvPr/>
        </p:nvSpPr>
        <p:spPr bwMode="auto">
          <a:xfrm>
            <a:off x="4659313" y="4868863"/>
            <a:ext cx="3527425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600" b="1">
                <a:solidFill>
                  <a:srgbClr val="0000FF"/>
                </a:solidFill>
              </a:rPr>
              <a:t>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8923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8924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8925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8926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8927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67306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38929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8930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8931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8932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8933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8934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8935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8936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38916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38921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2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38917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8918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38919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29"/>
          <p:cNvSpPr>
            <a:spLocks noChangeArrowheads="1"/>
          </p:cNvSpPr>
          <p:nvPr/>
        </p:nvSpPr>
        <p:spPr bwMode="auto">
          <a:xfrm>
            <a:off x="4659313" y="5084763"/>
            <a:ext cx="3527425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39948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39949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39950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39951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39952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39953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39954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39955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39956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39957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39958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39959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39960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39961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39940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39946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7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 useBgFill="1">
        <p:nvSpPr>
          <p:cNvPr id="568344" name="Rectangle 24"/>
          <p:cNvSpPr>
            <a:spLocks noChangeArrowheads="1"/>
          </p:cNvSpPr>
          <p:nvPr/>
        </p:nvSpPr>
        <p:spPr bwMode="auto">
          <a:xfrm>
            <a:off x="1800225" y="2278063"/>
            <a:ext cx="6429375" cy="2873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 b="1">
                <a:solidFill>
                  <a:srgbClr val="0000FF"/>
                </a:solidFill>
              </a:rPr>
              <a:t>void who()  { cout &lt;&lt; "First derived class: "&lt;&lt; x &lt;&lt; ", " &lt;&lt; y &lt;&lt; "\n" ; }</a:t>
            </a:r>
          </a:p>
        </p:txBody>
      </p:sp>
      <p:sp>
        <p:nvSpPr>
          <p:cNvPr id="39942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39943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39944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Rectangle 30"/>
          <p:cNvSpPr>
            <a:spLocks noChangeArrowheads="1"/>
          </p:cNvSpPr>
          <p:nvPr/>
        </p:nvSpPr>
        <p:spPr bwMode="auto">
          <a:xfrm>
            <a:off x="4659313" y="5084763"/>
            <a:ext cx="3527425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4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077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联编是指一个程序模块、代码之间互相关联的过程。</a:t>
            </a:r>
          </a:p>
          <a:p>
            <a:pPr algn="just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静态联编，是程序的匹配、连接在编译阶段实现，也称为早期匹配。</a:t>
            </a:r>
          </a:p>
          <a:p>
            <a:pPr algn="just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重载函数使用静态联编。</a:t>
            </a:r>
          </a:p>
          <a:p>
            <a:pPr algn="just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动态联编是指程序联编推迟到运行时进行，所以又称为晚期联编。</a:t>
            </a:r>
          </a:p>
          <a:p>
            <a:pPr algn="just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switch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语句和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if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语句是动态联编的例子。</a:t>
            </a:r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9.1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静态联编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utoUpdateAnimBg="0"/>
      <p:bldP spid="53555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0973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0974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40975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69352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</a:p>
            </p:txBody>
          </p:sp>
          <p:sp>
            <p:nvSpPr>
              <p:cNvPr id="569353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  <p:sp>
            <p:nvSpPr>
              <p:cNvPr id="40978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40979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40980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40981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40982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40983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40984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0985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0986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0964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40971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2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 useBgFill="1">
        <p:nvSpPr>
          <p:cNvPr id="40965" name="Rectangle 24"/>
          <p:cNvSpPr>
            <a:spLocks noChangeArrowheads="1"/>
          </p:cNvSpPr>
          <p:nvPr/>
        </p:nvSpPr>
        <p:spPr bwMode="auto">
          <a:xfrm>
            <a:off x="1800225" y="2278063"/>
            <a:ext cx="6429375" cy="2873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 b="1">
                <a:solidFill>
                  <a:srgbClr val="0000FF"/>
                </a:solidFill>
              </a:rPr>
              <a:t>void who()  { cout &lt;&lt; "First derived class: "&lt;&lt; x &lt;&lt; ", " &lt;&lt; y &lt;&lt; "\n" ; }</a:t>
            </a:r>
          </a:p>
        </p:txBody>
      </p:sp>
      <p:sp>
        <p:nvSpPr>
          <p:cNvPr id="40966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0967" name="Rectangle 29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0968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33"/>
          <p:cNvSpPr>
            <a:spLocks noChangeArrowheads="1"/>
          </p:cNvSpPr>
          <p:nvPr/>
        </p:nvSpPr>
        <p:spPr bwMode="auto">
          <a:xfrm>
            <a:off x="4659313" y="5300663"/>
            <a:ext cx="3527425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369" name="AutoShape 25"/>
          <p:cNvSpPr>
            <a:spLocks/>
          </p:cNvSpPr>
          <p:nvPr/>
        </p:nvSpPr>
        <p:spPr bwMode="auto">
          <a:xfrm>
            <a:off x="2700338" y="3789363"/>
            <a:ext cx="2667000" cy="609600"/>
          </a:xfrm>
          <a:prstGeom prst="borderCallout2">
            <a:avLst>
              <a:gd name="adj1" fmla="val 18750"/>
              <a:gd name="adj2" fmla="val -2856"/>
              <a:gd name="adj3" fmla="val 18750"/>
              <a:gd name="adj4" fmla="val -12917"/>
              <a:gd name="adj5" fmla="val 332551"/>
              <a:gd name="adj6" fmla="val -451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通过对象调用成员函数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6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1996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1997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41998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41999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chemeClr val="hlink"/>
                    </a:solidFill>
                  </a:rPr>
                  <a:t>T</a:t>
                </a:r>
              </a:p>
            </p:txBody>
          </p:sp>
          <p:sp>
            <p:nvSpPr>
              <p:cNvPr id="42000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42001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42002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42003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42004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42005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42006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42007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2008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2009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1988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41994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95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 useBgFill="1">
        <p:nvSpPr>
          <p:cNvPr id="570392" name="Rectangle 24"/>
          <p:cNvSpPr>
            <a:spLocks noChangeArrowheads="1"/>
          </p:cNvSpPr>
          <p:nvPr/>
        </p:nvSpPr>
        <p:spPr bwMode="auto">
          <a:xfrm>
            <a:off x="990600" y="3644900"/>
            <a:ext cx="7715250" cy="2635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 b="1">
                <a:solidFill>
                  <a:srgbClr val="0000FF"/>
                </a:solidFill>
              </a:rPr>
              <a:t>void who()  { cout &lt;&lt; "Second derived class: "&lt;&lt; x &lt;&lt; ", " &lt;&lt; y &lt;&lt; ", " &lt;&lt; z &lt;&lt; "\n" ; }</a:t>
            </a:r>
          </a:p>
        </p:txBody>
      </p:sp>
      <p:sp>
        <p:nvSpPr>
          <p:cNvPr id="41990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1991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1992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30"/>
          <p:cNvSpPr>
            <a:spLocks noChangeArrowheads="1"/>
          </p:cNvSpPr>
          <p:nvPr/>
        </p:nvSpPr>
        <p:spPr bwMode="auto">
          <a:xfrm>
            <a:off x="4659313" y="5300663"/>
            <a:ext cx="3527425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9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3021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3022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43023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43024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chemeClr val="hlink"/>
                    </a:solidFill>
                  </a:rPr>
                  <a:t>T</a:t>
                </a:r>
              </a:p>
            </p:txBody>
          </p:sp>
          <p:sp>
            <p:nvSpPr>
              <p:cNvPr id="43025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>
                    <a:solidFill>
                      <a:schemeClr val="hlink"/>
                    </a:solidFill>
                  </a:rPr>
                  <a:t>O</a:t>
                </a:r>
              </a:p>
            </p:txBody>
          </p:sp>
          <p:sp>
            <p:nvSpPr>
              <p:cNvPr id="571402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571403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571404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43029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43030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43031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43032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3033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3034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3012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43019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0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4301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3014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71421" name="Oval 29"/>
          <p:cNvSpPr>
            <a:spLocks noChangeArrowheads="1"/>
          </p:cNvSpPr>
          <p:nvPr/>
        </p:nvSpPr>
        <p:spPr bwMode="auto">
          <a:xfrm>
            <a:off x="1066800" y="6140450"/>
            <a:ext cx="1371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43016" name="Rectangle 30"/>
          <p:cNvSpPr>
            <a:spLocks noChangeArrowheads="1"/>
          </p:cNvSpPr>
          <p:nvPr/>
        </p:nvSpPr>
        <p:spPr bwMode="auto">
          <a:xfrm>
            <a:off x="990600" y="3644900"/>
            <a:ext cx="7715250" cy="2635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600" b="1">
                <a:solidFill>
                  <a:srgbClr val="0000FF"/>
                </a:solidFill>
              </a:rPr>
              <a:t>void who()  { cout &lt;&lt; "Second derived class: "&lt;&lt; x &lt;&lt; ", " &lt;&lt; y &lt;&lt; ", " &lt;&lt; z &lt;&lt; "\n" ; }</a:t>
            </a:r>
          </a:p>
        </p:txBody>
      </p:sp>
      <p:pic>
        <p:nvPicPr>
          <p:cNvPr id="43017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416" name="AutoShape 24"/>
          <p:cNvSpPr>
            <a:spLocks/>
          </p:cNvSpPr>
          <p:nvPr/>
        </p:nvSpPr>
        <p:spPr bwMode="auto">
          <a:xfrm>
            <a:off x="3505200" y="3971925"/>
            <a:ext cx="2667000" cy="609600"/>
          </a:xfrm>
          <a:prstGeom prst="borderCallout2">
            <a:avLst>
              <a:gd name="adj1" fmla="val 18750"/>
              <a:gd name="adj2" fmla="val -2856"/>
              <a:gd name="adj3" fmla="val 18750"/>
              <a:gd name="adj4" fmla="val -15833"/>
              <a:gd name="adj5" fmla="val 331250"/>
              <a:gd name="adj6" fmla="val -5762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基类指针做类型转换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1" grpId="0" animBg="1"/>
      <p:bldP spid="57141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4044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4045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72423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572424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</a:p>
            </p:txBody>
          </p:sp>
          <p:sp>
            <p:nvSpPr>
              <p:cNvPr id="44048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72426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44050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44051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44052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44053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44054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44055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4056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4057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4036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44042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43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72439" name="Oval 23"/>
          <p:cNvSpPr>
            <a:spLocks noChangeArrowheads="1"/>
          </p:cNvSpPr>
          <p:nvPr/>
        </p:nvSpPr>
        <p:spPr bwMode="auto">
          <a:xfrm>
            <a:off x="2362200" y="762000"/>
            <a:ext cx="3429000" cy="1219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i="1">
                <a:solidFill>
                  <a:srgbClr val="0000FF"/>
                </a:solidFill>
                <a:latin typeface="宋体" pitchFamily="2" charset="-122"/>
              </a:rPr>
              <a:t>通过基类指针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1" i="1">
                <a:solidFill>
                  <a:srgbClr val="0000FF"/>
                </a:solidFill>
                <a:latin typeface="宋体" pitchFamily="2" charset="-122"/>
              </a:rPr>
              <a:t>只能访问从基类继承的成员</a:t>
            </a:r>
            <a:r>
              <a:rPr lang="zh-CN" altLang="en-US" sz="2000" b="1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2440" name="Oval 24"/>
          <p:cNvSpPr>
            <a:spLocks noChangeArrowheads="1"/>
          </p:cNvSpPr>
          <p:nvPr/>
        </p:nvSpPr>
        <p:spPr bwMode="auto">
          <a:xfrm>
            <a:off x="5638800" y="1752600"/>
            <a:ext cx="1066800" cy="1905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9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4040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4041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39" grpId="0" animBg="1" autoUpdateAnimBg="0"/>
      <p:bldP spid="5724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685800" y="180975"/>
            <a:ext cx="81534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"Base class: " &lt;&lt; x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void who()  { cout &lt;&lt; "First derived class: "&lt;&lt; x &lt;&lt; ", " &lt;&lt; y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void who()  { cout &lt;&lt; "Second derived class: "&lt;&lt; x &lt;&lt; ", " &lt;&lt; y &lt;&lt; ", " &lt;&lt; z &lt;&lt; "\n" ; }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F_obj.who()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( ( Second_d * ) p ) -&gt; who() ;</a:t>
            </a:r>
          </a:p>
          <a:p>
            <a:pPr algn="l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5067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5068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45069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45070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45071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45072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45073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45074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45075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/>
                  <a:t>x</a:t>
                </a:r>
              </a:p>
            </p:txBody>
          </p:sp>
          <p:sp>
            <p:nvSpPr>
              <p:cNvPr id="45076" name="Text Box 14"/>
              <p:cNvSpPr txBox="1">
                <a:spLocks noChangeArrowheads="1"/>
              </p:cNvSpPr>
              <p:nvPr/>
            </p:nvSpPr>
            <p:spPr bwMode="auto">
              <a:xfrm>
                <a:off x="3124" y="235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/>
                  <a:t>y</a:t>
                </a:r>
              </a:p>
            </p:txBody>
          </p:sp>
          <p:sp>
            <p:nvSpPr>
              <p:cNvPr id="45077" name="Text Box 15"/>
              <p:cNvSpPr txBox="1">
                <a:spLocks noChangeArrowheads="1"/>
              </p:cNvSpPr>
              <p:nvPr/>
            </p:nvSpPr>
            <p:spPr bwMode="auto">
              <a:xfrm>
                <a:off x="3704" y="2736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/>
                  <a:t>z</a:t>
                </a:r>
              </a:p>
            </p:txBody>
          </p:sp>
          <p:sp>
            <p:nvSpPr>
              <p:cNvPr id="45078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5079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5080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5060" name="Group 19"/>
          <p:cNvGrpSpPr>
            <a:grpSpLocks/>
          </p:cNvGrpSpPr>
          <p:nvPr/>
        </p:nvGrpSpPr>
        <p:grpSpPr bwMode="auto">
          <a:xfrm>
            <a:off x="4114800" y="3200400"/>
            <a:ext cx="836613" cy="266700"/>
            <a:chOff x="2209" y="2424"/>
            <a:chExt cx="527" cy="168"/>
          </a:xfrm>
        </p:grpSpPr>
        <p:sp>
          <p:nvSpPr>
            <p:cNvPr id="45065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6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73463" name="Oval 23"/>
          <p:cNvSpPr>
            <a:spLocks noChangeArrowheads="1"/>
          </p:cNvSpPr>
          <p:nvPr/>
        </p:nvSpPr>
        <p:spPr bwMode="auto">
          <a:xfrm>
            <a:off x="2362200" y="762000"/>
            <a:ext cx="3429000" cy="1219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修改程序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定义虚函数</a:t>
            </a:r>
            <a:endParaRPr lang="zh-CN" altLang="en-US" sz="20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5063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506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6700"/>
            <a:ext cx="4156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>
                <a:solidFill>
                  <a:srgbClr val="0000FF"/>
                </a:solidFill>
              </a:rPr>
              <a:t>virtual </a:t>
            </a:r>
            <a:r>
              <a:rPr lang="en-US" altLang="zh-CN" sz="1800"/>
              <a:t>void who()  { cout &lt;&lt; "Base class: " &lt;&lt; x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/>
              <a:t>void who()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/>
              <a:t>void who()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574468" name="Oval 4"/>
          <p:cNvSpPr>
            <a:spLocks noChangeArrowheads="1"/>
          </p:cNvSpPr>
          <p:nvPr/>
        </p:nvSpPr>
        <p:spPr bwMode="auto">
          <a:xfrm>
            <a:off x="1752600" y="1193800"/>
            <a:ext cx="1905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4469" name="AutoShape 5"/>
          <p:cNvSpPr>
            <a:spLocks/>
          </p:cNvSpPr>
          <p:nvPr/>
        </p:nvSpPr>
        <p:spPr bwMode="auto">
          <a:xfrm>
            <a:off x="4876800" y="1955800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17361"/>
              <a:gd name="adj5" fmla="val -66926"/>
              <a:gd name="adj6" fmla="val -62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基类定义虚函数</a:t>
            </a:r>
          </a:p>
        </p:txBody>
      </p:sp>
      <p:sp>
        <p:nvSpPr>
          <p:cNvPr id="4608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 autoUpdateAnimBg="0"/>
      <p:bldP spid="574468" grpId="0" animBg="1"/>
      <p:bldP spid="57446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>
                <a:solidFill>
                  <a:srgbClr val="0000FF"/>
                </a:solidFill>
              </a:rPr>
              <a:t>virtual </a:t>
            </a:r>
            <a:r>
              <a:rPr lang="en-US" altLang="zh-CN" sz="1800"/>
              <a:t>void who()  { cout &lt;&lt; "Base class: " &lt;&lt; x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>
                <a:solidFill>
                  <a:srgbClr val="0000FF"/>
                </a:solidFill>
              </a:rPr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sp>
        <p:nvSpPr>
          <p:cNvPr id="47107" name="Oval 4"/>
          <p:cNvSpPr>
            <a:spLocks noChangeArrowheads="1"/>
          </p:cNvSpPr>
          <p:nvPr/>
        </p:nvSpPr>
        <p:spPr bwMode="auto">
          <a:xfrm>
            <a:off x="1752600" y="1176338"/>
            <a:ext cx="1905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5493" name="AutoShape 5"/>
          <p:cNvSpPr>
            <a:spLocks/>
          </p:cNvSpPr>
          <p:nvPr/>
        </p:nvSpPr>
        <p:spPr bwMode="auto">
          <a:xfrm>
            <a:off x="4572000" y="3200400"/>
            <a:ext cx="2362200" cy="838200"/>
          </a:xfrm>
          <a:prstGeom prst="borderCallout2">
            <a:avLst>
              <a:gd name="adj1" fmla="val 13634"/>
              <a:gd name="adj2" fmla="val -3227"/>
              <a:gd name="adj3" fmla="val 13634"/>
              <a:gd name="adj4" fmla="val -25537"/>
              <a:gd name="adj5" fmla="val 97157"/>
              <a:gd name="adj6" fmla="val -9771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派生类的重定义版本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默认为虚函数</a:t>
            </a:r>
          </a:p>
        </p:txBody>
      </p:sp>
      <p:sp>
        <p:nvSpPr>
          <p:cNvPr id="575494" name="Oval 6"/>
          <p:cNvSpPr>
            <a:spLocks noChangeArrowheads="1"/>
          </p:cNvSpPr>
          <p:nvPr/>
        </p:nvSpPr>
        <p:spPr bwMode="auto">
          <a:xfrm>
            <a:off x="1676400" y="2400300"/>
            <a:ext cx="1371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75495" name="Oval 7"/>
          <p:cNvSpPr>
            <a:spLocks noChangeArrowheads="1"/>
          </p:cNvSpPr>
          <p:nvPr/>
        </p:nvSpPr>
        <p:spPr bwMode="auto">
          <a:xfrm>
            <a:off x="762000" y="3810000"/>
            <a:ext cx="1371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75496" name="Line 8"/>
          <p:cNvSpPr>
            <a:spLocks noChangeShapeType="1"/>
          </p:cNvSpPr>
          <p:nvPr/>
        </p:nvSpPr>
        <p:spPr bwMode="auto">
          <a:xfrm>
            <a:off x="2987675" y="2781300"/>
            <a:ext cx="898525" cy="571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3" grpId="0" animBg="1" autoUpdateAnimBg="0"/>
      <p:bldP spid="575494" grpId="0" animBg="1" autoUpdateAnimBg="0"/>
      <p:bldP spid="575495" grpId="0" animBg="1" autoUpdateAnimBg="0"/>
      <p:bldP spid="5754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8135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48136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48137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48138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48139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48140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48141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48142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48143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48144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48145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8146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8147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>
        <p:nvSpPr>
          <p:cNvPr id="48132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8133" name="Rectangle 22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49160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49161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49162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49163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49164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49165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49166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49167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49168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49169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49170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49171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49172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>
        <p:nvSpPr>
          <p:cNvPr id="577555" name="Text Box 19"/>
          <p:cNvSpPr txBox="1">
            <a:spLocks noChangeArrowheads="1"/>
          </p:cNvSpPr>
          <p:nvPr/>
        </p:nvSpPr>
        <p:spPr bwMode="auto">
          <a:xfrm>
            <a:off x="4114800" y="2171700"/>
            <a:ext cx="307975" cy="2667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 i="1"/>
              <a:t>p</a:t>
            </a:r>
          </a:p>
        </p:txBody>
      </p:sp>
      <p:sp>
        <p:nvSpPr>
          <p:cNvPr id="4915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49158" name="Rectangle 23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5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0185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0186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0187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0188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0189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50190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50191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50192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0193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0194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0195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0196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0197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>
        <p:nvSpPr>
          <p:cNvPr id="578579" name="Line 19"/>
          <p:cNvSpPr>
            <a:spLocks noChangeShapeType="1"/>
          </p:cNvSpPr>
          <p:nvPr/>
        </p:nvSpPr>
        <p:spPr bwMode="auto">
          <a:xfrm>
            <a:off x="4418013" y="2282825"/>
            <a:ext cx="533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1" name="Text Box 20"/>
          <p:cNvSpPr txBox="1">
            <a:spLocks noChangeArrowheads="1"/>
          </p:cNvSpPr>
          <p:nvPr/>
        </p:nvSpPr>
        <p:spPr bwMode="auto">
          <a:xfrm>
            <a:off x="4114800" y="2171700"/>
            <a:ext cx="307975" cy="2667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 i="1"/>
              <a:t>p</a:t>
            </a:r>
          </a:p>
        </p:txBody>
      </p:sp>
      <p:sp>
        <p:nvSpPr>
          <p:cNvPr id="5018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0183" name="Rectangle 24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9.1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静态联编</a:t>
            </a: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592138" y="1431925"/>
            <a:ext cx="4513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普通成员函数重载可表达为两种形式：</a:t>
            </a:r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704850" y="2346325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在一个类说明中重载</a:t>
            </a:r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990600" y="2800350"/>
            <a:ext cx="37973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例如：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void Show ( int , char ) ;</a:t>
            </a:r>
          </a:p>
          <a:p>
            <a:pPr algn="l">
              <a:lnSpc>
                <a:spcPct val="14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	void Show ( char * , float 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6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2" grpId="0" build="p" autoUpdateAnimBg="0" advAuto="1000"/>
      <p:bldP spid="536583" grpId="0" autoUpdateAnimBg="0"/>
      <p:bldP spid="53658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>
                <a:solidFill>
                  <a:srgbClr val="0000FF"/>
                </a:solidFill>
              </a:rPr>
              <a:t>virtual void who()  { cout &lt;&lt; "Base class: " &lt;&lt; x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1212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1213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79591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51215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1216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1217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51218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51219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51220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1221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1222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1223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1224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1225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51204" name="Group 19"/>
          <p:cNvGrpSpPr>
            <a:grpSpLocks/>
          </p:cNvGrpSpPr>
          <p:nvPr/>
        </p:nvGrpSpPr>
        <p:grpSpPr bwMode="auto">
          <a:xfrm>
            <a:off x="4114800" y="2171700"/>
            <a:ext cx="836613" cy="266700"/>
            <a:chOff x="2209" y="2424"/>
            <a:chExt cx="527" cy="168"/>
          </a:xfrm>
        </p:grpSpPr>
        <p:sp>
          <p:nvSpPr>
            <p:cNvPr id="51210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1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1205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1206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56100" y="4581525"/>
            <a:ext cx="4318000" cy="1831975"/>
            <a:chOff x="2744" y="2886"/>
            <a:chExt cx="2720" cy="1154"/>
          </a:xfrm>
        </p:grpSpPr>
        <p:pic>
          <p:nvPicPr>
            <p:cNvPr id="51208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4" y="2886"/>
              <a:ext cx="2720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9" name="Rectangle 33"/>
            <p:cNvSpPr>
              <a:spLocks noChangeArrowheads="1"/>
            </p:cNvSpPr>
            <p:nvPr/>
          </p:nvSpPr>
          <p:spPr bwMode="auto">
            <a:xfrm>
              <a:off x="2789" y="3249"/>
              <a:ext cx="2314" cy="4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2236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2237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2238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2239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2240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2241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52242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52243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52244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2245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2246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2247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2248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2249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14800" y="2667000"/>
            <a:ext cx="836613" cy="266700"/>
            <a:chOff x="2209" y="2424"/>
            <a:chExt cx="527" cy="168"/>
          </a:xfrm>
        </p:grpSpPr>
        <p:sp>
          <p:nvSpPr>
            <p:cNvPr id="52234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35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 useBgFill="1">
        <p:nvSpPr>
          <p:cNvPr id="580633" name="Rectangle 25"/>
          <p:cNvSpPr>
            <a:spLocks noChangeArrowheads="1"/>
          </p:cNvSpPr>
          <p:nvPr/>
        </p:nvSpPr>
        <p:spPr bwMode="auto">
          <a:xfrm>
            <a:off x="1752600" y="2420938"/>
            <a:ext cx="7204075" cy="2841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who()  { cout &lt;&lt; "First derived class: "&lt;&lt; x &lt;&lt; ", " &lt;&lt; y &lt;&lt; "\n" ; }</a:t>
            </a:r>
          </a:p>
        </p:txBody>
      </p:sp>
      <p:sp>
        <p:nvSpPr>
          <p:cNvPr id="5223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2231" name="Rectangle 29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2232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581525"/>
            <a:ext cx="4318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Rectangle 34"/>
          <p:cNvSpPr>
            <a:spLocks noChangeArrowheads="1"/>
          </p:cNvSpPr>
          <p:nvPr/>
        </p:nvSpPr>
        <p:spPr bwMode="auto">
          <a:xfrm>
            <a:off x="4427538" y="5157788"/>
            <a:ext cx="3673475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3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3260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53261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3262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/>
                  <a:t>A</a:t>
                </a:r>
              </a:p>
            </p:txBody>
          </p:sp>
          <p:sp>
            <p:nvSpPr>
              <p:cNvPr id="581640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</a:p>
            </p:txBody>
          </p:sp>
          <p:sp>
            <p:nvSpPr>
              <p:cNvPr id="581641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  <p:sp>
            <p:nvSpPr>
              <p:cNvPr id="53265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/>
                  <a:t>E</a:t>
                </a:r>
              </a:p>
            </p:txBody>
          </p:sp>
          <p:sp>
            <p:nvSpPr>
              <p:cNvPr id="53266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/>
                  <a:t>N</a:t>
                </a:r>
              </a:p>
            </p:txBody>
          </p:sp>
          <p:sp>
            <p:nvSpPr>
              <p:cNvPr id="53267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/>
                  <a:t>D</a:t>
                </a:r>
              </a:p>
            </p:txBody>
          </p:sp>
          <p:sp>
            <p:nvSpPr>
              <p:cNvPr id="53268" name="Text Box 13"/>
              <p:cNvSpPr txBox="1">
                <a:spLocks noChangeArrowheads="1"/>
              </p:cNvSpPr>
              <p:nvPr/>
            </p:nvSpPr>
            <p:spPr bwMode="auto">
              <a:xfrm>
                <a:off x="2550" y="211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i="1"/>
                  <a:t>x</a:t>
                </a:r>
              </a:p>
            </p:txBody>
          </p:sp>
          <p:sp>
            <p:nvSpPr>
              <p:cNvPr id="53269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i="1"/>
                  <a:t>y</a:t>
                </a:r>
              </a:p>
            </p:txBody>
          </p:sp>
          <p:sp>
            <p:nvSpPr>
              <p:cNvPr id="53270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i="1"/>
                  <a:t>z</a:t>
                </a:r>
              </a:p>
            </p:txBody>
          </p:sp>
          <p:sp>
            <p:nvSpPr>
              <p:cNvPr id="53271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/>
                  <a:t>B_obj</a:t>
                </a:r>
              </a:p>
            </p:txBody>
          </p:sp>
          <p:sp>
            <p:nvSpPr>
              <p:cNvPr id="53272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/>
                  <a:t>F_obj</a:t>
                </a:r>
              </a:p>
            </p:txBody>
          </p:sp>
          <p:sp>
            <p:nvSpPr>
              <p:cNvPr id="53273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/>
                  <a:t>S_obj</a:t>
                </a:r>
              </a:p>
            </p:txBody>
          </p:sp>
        </p:grpSp>
      </p:grpSp>
      <p:grpSp>
        <p:nvGrpSpPr>
          <p:cNvPr id="53252" name="Group 22"/>
          <p:cNvGrpSpPr>
            <a:grpSpLocks/>
          </p:cNvGrpSpPr>
          <p:nvPr/>
        </p:nvGrpSpPr>
        <p:grpSpPr bwMode="auto">
          <a:xfrm>
            <a:off x="4114800" y="2667000"/>
            <a:ext cx="836613" cy="266700"/>
            <a:chOff x="2209" y="2424"/>
            <a:chExt cx="527" cy="168"/>
          </a:xfrm>
        </p:grpSpPr>
        <p:sp>
          <p:nvSpPr>
            <p:cNvPr id="53258" name="Line 23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59" name="Text Box 24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325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3254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 useBgFill="1">
        <p:nvSpPr>
          <p:cNvPr id="53255" name="Rectangle 29"/>
          <p:cNvSpPr>
            <a:spLocks noChangeArrowheads="1"/>
          </p:cNvSpPr>
          <p:nvPr/>
        </p:nvSpPr>
        <p:spPr bwMode="auto">
          <a:xfrm>
            <a:off x="1752600" y="2420938"/>
            <a:ext cx="7204075" cy="2841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who()  { cout &lt;&lt; "First derived class: "&lt;&lt; x &lt;&lt; ", " &lt;&lt; y &lt;&lt; "\n" ; }</a:t>
            </a:r>
          </a:p>
        </p:txBody>
      </p:sp>
      <p:pic>
        <p:nvPicPr>
          <p:cNvPr id="53256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581525"/>
            <a:ext cx="4318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33"/>
          <p:cNvSpPr>
            <a:spLocks noChangeArrowheads="1"/>
          </p:cNvSpPr>
          <p:nvPr/>
        </p:nvSpPr>
        <p:spPr bwMode="auto">
          <a:xfrm>
            <a:off x="4427538" y="5373688"/>
            <a:ext cx="3673475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4284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4285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4286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4287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4288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54289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54290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54291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4292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4293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4294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4295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4296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14800" y="3162300"/>
            <a:ext cx="836613" cy="266700"/>
            <a:chOff x="2209" y="2424"/>
            <a:chExt cx="527" cy="168"/>
          </a:xfrm>
        </p:grpSpPr>
        <p:sp>
          <p:nvSpPr>
            <p:cNvPr id="54281" name="Line 20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2" name="Text Box 21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4277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4278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4279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581525"/>
            <a:ext cx="4318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Rectangle 31"/>
          <p:cNvSpPr>
            <a:spLocks noChangeArrowheads="1"/>
          </p:cNvSpPr>
          <p:nvPr/>
        </p:nvSpPr>
        <p:spPr bwMode="auto">
          <a:xfrm>
            <a:off x="4427538" y="5373688"/>
            <a:ext cx="3673475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5299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5308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5309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5310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5311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5312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5313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E</a:t>
                </a:r>
              </a:p>
            </p:txBody>
          </p:sp>
          <p:sp>
            <p:nvSpPr>
              <p:cNvPr id="55314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N</a:t>
                </a:r>
              </a:p>
            </p:txBody>
          </p:sp>
          <p:sp>
            <p:nvSpPr>
              <p:cNvPr id="55315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D</a:t>
                </a:r>
              </a:p>
            </p:txBody>
          </p:sp>
          <p:sp>
            <p:nvSpPr>
              <p:cNvPr id="55316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5317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5318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5319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5320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5321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 useBgFill="1">
        <p:nvSpPr>
          <p:cNvPr id="583701" name="Rectangle 21"/>
          <p:cNvSpPr>
            <a:spLocks noChangeArrowheads="1"/>
          </p:cNvSpPr>
          <p:nvPr/>
        </p:nvSpPr>
        <p:spPr bwMode="auto">
          <a:xfrm>
            <a:off x="914400" y="3886200"/>
            <a:ext cx="7908925" cy="2841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who()  { cout&lt;&lt;"Second derived class: "&lt;&lt;x&lt;&lt;", "&lt;&lt;y&lt;&lt;", "&lt;&lt;z&lt;&lt;"\n" ; }</a:t>
            </a:r>
          </a:p>
        </p:txBody>
      </p:sp>
      <p:grpSp>
        <p:nvGrpSpPr>
          <p:cNvPr id="55301" name="Group 22"/>
          <p:cNvGrpSpPr>
            <a:grpSpLocks/>
          </p:cNvGrpSpPr>
          <p:nvPr/>
        </p:nvGrpSpPr>
        <p:grpSpPr bwMode="auto">
          <a:xfrm>
            <a:off x="4114800" y="3162300"/>
            <a:ext cx="836613" cy="266700"/>
            <a:chOff x="2209" y="2424"/>
            <a:chExt cx="527" cy="168"/>
          </a:xfrm>
        </p:grpSpPr>
        <p:sp>
          <p:nvSpPr>
            <p:cNvPr id="55306" name="Line 23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07" name="Text Box 24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5302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5303" name="Rectangle 28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530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581525"/>
            <a:ext cx="4318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Rectangle 32"/>
          <p:cNvSpPr>
            <a:spLocks noChangeArrowheads="1"/>
          </p:cNvSpPr>
          <p:nvPr/>
        </p:nvSpPr>
        <p:spPr bwMode="auto">
          <a:xfrm>
            <a:off x="4427538" y="5373688"/>
            <a:ext cx="3673475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1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6331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6332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6333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6334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6335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84714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584715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584716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56339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6340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6341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6342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6343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6344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sp useBgFill="1">
        <p:nvSpPr>
          <p:cNvPr id="56324" name="Rectangle 20"/>
          <p:cNvSpPr>
            <a:spLocks noChangeArrowheads="1"/>
          </p:cNvSpPr>
          <p:nvPr/>
        </p:nvSpPr>
        <p:spPr bwMode="auto">
          <a:xfrm>
            <a:off x="914400" y="3886200"/>
            <a:ext cx="7908925" cy="2841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who()  { cout&lt;&lt;"Second derived class: "&lt;&lt;x&lt;&lt;", "&lt;&lt;y&lt;&lt;", "&lt;&lt;z&lt;&lt;"\n" ; }</a:t>
            </a:r>
          </a:p>
        </p:txBody>
      </p:sp>
      <p:grpSp>
        <p:nvGrpSpPr>
          <p:cNvPr id="56325" name="Group 21"/>
          <p:cNvGrpSpPr>
            <a:grpSpLocks/>
          </p:cNvGrpSpPr>
          <p:nvPr/>
        </p:nvGrpSpPr>
        <p:grpSpPr bwMode="auto">
          <a:xfrm>
            <a:off x="4114800" y="3162300"/>
            <a:ext cx="836613" cy="266700"/>
            <a:chOff x="2209" y="2424"/>
            <a:chExt cx="527" cy="168"/>
          </a:xfrm>
        </p:grpSpPr>
        <p:sp>
          <p:nvSpPr>
            <p:cNvPr id="56329" name="Line 22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0" name="Text Box 23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632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6327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6328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581525"/>
            <a:ext cx="4318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153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#include&lt;iostream&gt;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using namespace std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Base(char xx)  { x = xx;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>
                <a:solidFill>
                  <a:srgbClr val="0000FF"/>
                </a:solidFill>
              </a:rPr>
              <a:t>virtual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"Base class: " &lt;&lt; x &lt;&lt; "\n" ; }</a:t>
            </a:r>
            <a:endParaRPr lang="en-US" altLang="zh-CN" sz="1800" b="1">
              <a:solidFill>
                <a:srgbClr val="0000FF"/>
              </a:solidFill>
            </a:endParaRP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x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First_d : public  Base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       First_d(char xx, char yy):Base(xx)  { y = yy;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          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 &lt;&lt; "First derived class: "&lt;&lt; x &lt;&lt; ", " &lt;&lt; y &lt;&lt; 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y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/>
              <a:t>class  Second_d : public  First_d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{ public :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Second_d( char xx, char yy, char zz ) : First_d( xx, yy ) { z = zz; } 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      </a:t>
            </a:r>
            <a:r>
              <a:rPr lang="en-US" altLang="zh-CN" sz="1800" b="1" i="1"/>
              <a:t>void who()</a:t>
            </a:r>
            <a:r>
              <a:rPr lang="en-US" altLang="zh-CN" sz="1800"/>
              <a:t>  { cout&lt;&lt;"Second derived class: "&lt;&lt;x&lt;&lt;", "&lt;&lt;y&lt;&lt;", "&lt;&lt;z&lt;&lt;"\n" ; }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</a:t>
            </a:r>
            <a:r>
              <a:rPr lang="en-US" altLang="zh-CN" sz="1600"/>
              <a:t>protected:    </a:t>
            </a:r>
            <a:r>
              <a:rPr lang="en-US" altLang="zh-CN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 z</a:t>
            </a:r>
            <a:r>
              <a:rPr lang="en-US" altLang="zh-CN" sz="1600"/>
              <a:t>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600"/>
              <a:t>}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int main()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{ Base  B_obj( 'A' ) ;   First_d F_obj( 'T', 'O' ) ;  Second_d S_obj( 'E', 'N', 'D' 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Base  * p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 B_obj ;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>
                <a:solidFill>
                  <a:srgbClr val="0000FF"/>
                </a:solidFill>
              </a:rPr>
              <a:t>   </a:t>
            </a:r>
            <a:r>
              <a:rPr lang="en-US" altLang="zh-CN" sz="1800"/>
              <a:t>p = &amp;F_obj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   </a:t>
            </a:r>
            <a:r>
              <a:rPr lang="en-US" altLang="zh-CN" sz="1800">
                <a:solidFill>
                  <a:schemeClr val="hlink"/>
                </a:solidFill>
              </a:rPr>
              <a:t>p = &amp;S_obj ;     p -&gt; who() ;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/>
              <a:t>}</a:t>
            </a: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3733800" y="1524000"/>
            <a:ext cx="4953000" cy="2209800"/>
            <a:chOff x="1968" y="2016"/>
            <a:chExt cx="3120" cy="1392"/>
          </a:xfrm>
        </p:grpSpPr>
        <p:sp>
          <p:nvSpPr>
            <p:cNvPr id="57355" name="Rectangle 5"/>
            <p:cNvSpPr>
              <a:spLocks noChangeArrowheads="1"/>
            </p:cNvSpPr>
            <p:nvPr/>
          </p:nvSpPr>
          <p:spPr bwMode="auto">
            <a:xfrm>
              <a:off x="1968" y="2016"/>
              <a:ext cx="3120" cy="13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zh-CN" altLang="zh-CN" b="1"/>
            </a:p>
          </p:txBody>
        </p:sp>
        <p:grpSp>
          <p:nvGrpSpPr>
            <p:cNvPr id="57356" name="Group 6"/>
            <p:cNvGrpSpPr>
              <a:grpSpLocks/>
            </p:cNvGrpSpPr>
            <p:nvPr/>
          </p:nvGrpSpPr>
          <p:grpSpPr bwMode="auto">
            <a:xfrm>
              <a:off x="2736" y="2186"/>
              <a:ext cx="2148" cy="1052"/>
              <a:chOff x="1884" y="2112"/>
              <a:chExt cx="2148" cy="1052"/>
            </a:xfrm>
          </p:grpSpPr>
          <p:sp>
            <p:nvSpPr>
              <p:cNvPr id="57357" name="Rectangle 7"/>
              <p:cNvSpPr>
                <a:spLocks noChangeArrowheads="1"/>
              </p:cNvSpPr>
              <p:nvPr/>
            </p:nvSpPr>
            <p:spPr bwMode="auto">
              <a:xfrm>
                <a:off x="2400" y="2324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A</a:t>
                </a:r>
              </a:p>
            </p:txBody>
          </p:sp>
          <p:sp>
            <p:nvSpPr>
              <p:cNvPr id="57358" name="Rectangle 8"/>
              <p:cNvSpPr>
                <a:spLocks noChangeArrowheads="1"/>
              </p:cNvSpPr>
              <p:nvPr/>
            </p:nvSpPr>
            <p:spPr bwMode="auto">
              <a:xfrm>
                <a:off x="2400" y="2621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7A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T</a:t>
                </a:r>
              </a:p>
            </p:txBody>
          </p:sp>
          <p:sp>
            <p:nvSpPr>
              <p:cNvPr id="57359" name="Rectangle 9"/>
              <p:cNvSpPr>
                <a:spLocks noChangeArrowheads="1"/>
              </p:cNvSpPr>
              <p:nvPr/>
            </p:nvSpPr>
            <p:spPr bwMode="auto">
              <a:xfrm>
                <a:off x="2976" y="2621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 b="1"/>
                  <a:t>O</a:t>
                </a:r>
              </a:p>
            </p:txBody>
          </p:sp>
          <p:sp>
            <p:nvSpPr>
              <p:cNvPr id="585738" name="Rectangle 10"/>
              <p:cNvSpPr>
                <a:spLocks noChangeArrowheads="1"/>
              </p:cNvSpPr>
              <p:nvPr/>
            </p:nvSpPr>
            <p:spPr bwMode="auto">
              <a:xfrm>
                <a:off x="2400" y="2952"/>
                <a:ext cx="480" cy="192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CC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585739" name="Rectangle 11"/>
              <p:cNvSpPr>
                <a:spLocks noChangeArrowheads="1"/>
              </p:cNvSpPr>
              <p:nvPr/>
            </p:nvSpPr>
            <p:spPr bwMode="auto">
              <a:xfrm>
                <a:off x="2976" y="2952"/>
                <a:ext cx="480" cy="192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99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585740" name="Rectangle 12"/>
              <p:cNvSpPr>
                <a:spLocks noChangeArrowheads="1"/>
              </p:cNvSpPr>
              <p:nvPr/>
            </p:nvSpPr>
            <p:spPr bwMode="auto">
              <a:xfrm>
                <a:off x="3552" y="2952"/>
                <a:ext cx="480" cy="192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35921" dir="2700000">
                  <a:srgbClr val="FFFF66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57363" name="Text Box 13"/>
              <p:cNvSpPr txBox="1">
                <a:spLocks noChangeArrowheads="1"/>
              </p:cNvSpPr>
              <p:nvPr/>
            </p:nvSpPr>
            <p:spPr bwMode="auto">
              <a:xfrm>
                <a:off x="2546" y="211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x</a:t>
                </a:r>
              </a:p>
            </p:txBody>
          </p:sp>
          <p:sp>
            <p:nvSpPr>
              <p:cNvPr id="57364" name="Text Box 14"/>
              <p:cNvSpPr txBox="1">
                <a:spLocks noChangeArrowheads="1"/>
              </p:cNvSpPr>
              <p:nvPr/>
            </p:nvSpPr>
            <p:spPr bwMode="auto">
              <a:xfrm>
                <a:off x="3128" y="2352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y</a:t>
                </a:r>
              </a:p>
            </p:txBody>
          </p:sp>
          <p:sp>
            <p:nvSpPr>
              <p:cNvPr id="57365" name="Text Box 15"/>
              <p:cNvSpPr txBox="1">
                <a:spLocks noChangeArrowheads="1"/>
              </p:cNvSpPr>
              <p:nvPr/>
            </p:nvSpPr>
            <p:spPr bwMode="auto">
              <a:xfrm>
                <a:off x="3708" y="2736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i="1"/>
                  <a:t>z</a:t>
                </a:r>
              </a:p>
            </p:txBody>
          </p:sp>
          <p:sp>
            <p:nvSpPr>
              <p:cNvPr id="57366" name="Text Box 16"/>
              <p:cNvSpPr txBox="1">
                <a:spLocks noChangeArrowheads="1"/>
              </p:cNvSpPr>
              <p:nvPr/>
            </p:nvSpPr>
            <p:spPr bwMode="auto">
              <a:xfrm>
                <a:off x="1884" y="2304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B_obj</a:t>
                </a:r>
              </a:p>
            </p:txBody>
          </p:sp>
          <p:sp>
            <p:nvSpPr>
              <p:cNvPr id="57367" name="Text Box 17"/>
              <p:cNvSpPr txBox="1">
                <a:spLocks noChangeArrowheads="1"/>
              </p:cNvSpPr>
              <p:nvPr/>
            </p:nvSpPr>
            <p:spPr bwMode="auto">
              <a:xfrm>
                <a:off x="1884" y="2601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F_obj</a:t>
                </a:r>
              </a:p>
            </p:txBody>
          </p:sp>
          <p:sp>
            <p:nvSpPr>
              <p:cNvPr id="57368" name="Text Box 18"/>
              <p:cNvSpPr txBox="1">
                <a:spLocks noChangeArrowheads="1"/>
              </p:cNvSpPr>
              <p:nvPr/>
            </p:nvSpPr>
            <p:spPr bwMode="auto">
              <a:xfrm>
                <a:off x="1884" y="2933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800" b="1"/>
                  <a:t>S_obj</a:t>
                </a:r>
              </a:p>
            </p:txBody>
          </p:sp>
        </p:grpSp>
      </p:grpSp>
      <p:grpSp>
        <p:nvGrpSpPr>
          <p:cNvPr id="57348" name="Group 20"/>
          <p:cNvGrpSpPr>
            <a:grpSpLocks/>
          </p:cNvGrpSpPr>
          <p:nvPr/>
        </p:nvGrpSpPr>
        <p:grpSpPr bwMode="auto">
          <a:xfrm>
            <a:off x="4114800" y="3162300"/>
            <a:ext cx="836613" cy="266700"/>
            <a:chOff x="2209" y="2424"/>
            <a:chExt cx="527" cy="168"/>
          </a:xfrm>
        </p:grpSpPr>
        <p:sp>
          <p:nvSpPr>
            <p:cNvPr id="57353" name="Line 21"/>
            <p:cNvSpPr>
              <a:spLocks noChangeShapeType="1"/>
            </p:cNvSpPr>
            <p:nvPr/>
          </p:nvSpPr>
          <p:spPr bwMode="auto">
            <a:xfrm>
              <a:off x="2400" y="2494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4" name="Text Box 22"/>
            <p:cNvSpPr txBox="1">
              <a:spLocks noChangeArrowheads="1"/>
            </p:cNvSpPr>
            <p:nvPr/>
          </p:nvSpPr>
          <p:spPr bwMode="auto">
            <a:xfrm>
              <a:off x="2209" y="2424"/>
              <a:ext cx="194" cy="1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 i="1"/>
                <a:t>p</a:t>
              </a:r>
            </a:p>
          </p:txBody>
        </p:sp>
      </p:grpSp>
      <p:sp>
        <p:nvSpPr>
          <p:cNvPr id="585751" name="Oval 23"/>
          <p:cNvSpPr>
            <a:spLocks noChangeArrowheads="1"/>
          </p:cNvSpPr>
          <p:nvPr/>
        </p:nvSpPr>
        <p:spPr bwMode="auto">
          <a:xfrm>
            <a:off x="2819400" y="838200"/>
            <a:ext cx="5181600" cy="1219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由于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who()</a:t>
            </a: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的虚特性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随着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指向不同对象，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this</a:t>
            </a: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指针作类型转换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执行不同实现版本 </a:t>
            </a:r>
          </a:p>
        </p:txBody>
      </p:sp>
      <p:sp>
        <p:nvSpPr>
          <p:cNvPr id="57350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  <p:sp>
        <p:nvSpPr>
          <p:cNvPr id="57351" name="Rectangle 27"/>
          <p:cNvSpPr>
            <a:spLocks noChangeArrowheads="1"/>
          </p:cNvSpPr>
          <p:nvPr/>
        </p:nvSpPr>
        <p:spPr bwMode="auto">
          <a:xfrm>
            <a:off x="5257800" y="381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9-3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演示基类指针的移动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57352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581525"/>
            <a:ext cx="4318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5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2"/>
          <p:cNvSpPr txBox="1">
            <a:spLocks noChangeArrowheads="1"/>
          </p:cNvSpPr>
          <p:nvPr/>
        </p:nvSpPr>
        <p:spPr bwMode="auto">
          <a:xfrm>
            <a:off x="1066800" y="1557338"/>
            <a:ext cx="7086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注意：</a:t>
            </a:r>
            <a:endParaRPr lang="zh-CN" altLang="en-US" sz="2000" b="1" i="1">
              <a:solidFill>
                <a:srgbClr val="008000"/>
              </a:solidFill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一个虚函数，在派生类层界面相同的重载函数都保持虚特性</a:t>
            </a:r>
            <a:endParaRPr lang="zh-CN" altLang="en-US" sz="2000" b="1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虚函数必须是类的成员函数</a:t>
            </a: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不能将友元说明为虚函数，但虚函数可以是另一个类的友元</a:t>
            </a:r>
            <a:endParaRPr lang="zh-CN" altLang="en-US" sz="2000" b="1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析构函数可以是虚函数，但构造函数不能是虚函数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46150" y="838200"/>
            <a:ext cx="368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9.3.1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虚函数和基类指针</a:t>
            </a:r>
            <a:endParaRPr lang="zh-CN" altLang="en-US" b="1">
              <a:solidFill>
                <a:srgbClr val="CC3300"/>
              </a:solidFill>
              <a:latin typeface="宋体" pitchFamily="2" charset="-122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483475" y="182563"/>
            <a:ext cx="500063" cy="15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9.3.1  </a:t>
            </a:r>
            <a:r>
              <a:rPr lang="zh-CN" altLang="en-US">
                <a:latin typeface="宋体" pitchFamily="2" charset="-122"/>
              </a:rPr>
              <a:t>虚函数和基类指针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762000" y="1700213"/>
            <a:ext cx="7848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在派生类中重载基类的虚函数要求函数名、返回类型、参数个数、</a:t>
            </a:r>
          </a:p>
          <a:p>
            <a:pPr algn="just">
              <a:lnSpc>
                <a:spcPct val="27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参数类型和顺序完全相同</a:t>
            </a:r>
          </a:p>
          <a:p>
            <a:pPr algn="just">
              <a:lnSpc>
                <a:spcPct val="2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如果仅仅返回类型不同，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认为是错误重载</a:t>
            </a:r>
          </a:p>
          <a:p>
            <a:pPr algn="just">
              <a:lnSpc>
                <a:spcPct val="27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如果函数原型不同，仅函数名相同，丢失虚特性 </a:t>
            </a: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762000" y="533400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9.3.2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虚函数的重载特性</a:t>
            </a:r>
            <a:endParaRPr lang="zh-CN" altLang="en-US" b="1">
              <a:solidFill>
                <a:srgbClr val="CC3300"/>
              </a:solidFill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9.3.2  </a:t>
            </a:r>
            <a:r>
              <a:rPr lang="zh-CN" altLang="en-US">
                <a:latin typeface="宋体" pitchFamily="2" charset="-122"/>
              </a:rPr>
              <a:t>虚函数的重载特性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autoUpdateAnimBg="0"/>
      <p:bldP spid="58777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622300" y="966788"/>
            <a:ext cx="2514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/>
              <a:t>class  base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{ public : 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 </a:t>
            </a:r>
            <a:r>
              <a:rPr kumimoji="0" lang="en-US" altLang="zh-CN" sz="1800" b="1" dirty="0">
                <a:solidFill>
                  <a:srgbClr val="0000FF"/>
                </a:solidFill>
              </a:rPr>
              <a:t>virtual </a:t>
            </a:r>
            <a:r>
              <a:rPr kumimoji="0" lang="en-US" altLang="zh-CN" sz="1800" dirty="0"/>
              <a:t> </a:t>
            </a:r>
            <a:r>
              <a:rPr lang="en-US" altLang="zh-CN" sz="1800" dirty="0"/>
              <a:t>void  vf1 (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 </a:t>
            </a:r>
            <a:r>
              <a:rPr kumimoji="0" lang="en-US" altLang="zh-CN" sz="1800" b="1" dirty="0">
                <a:solidFill>
                  <a:srgbClr val="0000FF"/>
                </a:solidFill>
              </a:rPr>
              <a:t>virtual</a:t>
            </a:r>
            <a:r>
              <a:rPr kumimoji="0" lang="en-US" altLang="zh-CN" sz="1800" dirty="0"/>
              <a:t>  </a:t>
            </a:r>
            <a:r>
              <a:rPr lang="en-US" altLang="zh-CN" sz="1800" dirty="0"/>
              <a:t>void  vf2 (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      </a:t>
            </a:r>
            <a:r>
              <a:rPr kumimoji="0" lang="en-US" altLang="zh-CN" sz="1800" b="1" dirty="0">
                <a:solidFill>
                  <a:srgbClr val="0000FF"/>
                </a:solidFill>
              </a:rPr>
              <a:t>virtual</a:t>
            </a:r>
            <a:r>
              <a:rPr kumimoji="0" lang="en-US" altLang="zh-CN" sz="1800" dirty="0"/>
              <a:t>  </a:t>
            </a:r>
            <a:r>
              <a:rPr lang="en-US" altLang="zh-CN" sz="1800" dirty="0"/>
              <a:t>void  vf3 (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     void  f ( ) ;</a:t>
            </a:r>
          </a:p>
          <a:p>
            <a:pPr algn="l">
              <a:lnSpc>
                <a:spcPct val="120000"/>
              </a:lnSpc>
            </a:pPr>
            <a:r>
              <a:rPr lang="en-US" altLang="zh-CN" sz="1800" dirty="0"/>
              <a:t> } ;</a:t>
            </a:r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3733800" y="1260475"/>
            <a:ext cx="5245100" cy="2601913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189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zh-CN" sz="1800" b="1" dirty="0"/>
              <a:t>void  g ( ) 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 dirty="0"/>
              <a:t>{ derived   d ;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 dirty="0"/>
              <a:t>   base  * bp = &amp; d ;    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基类指针指向派生类对象</a:t>
            </a:r>
          </a:p>
          <a:p>
            <a:pPr algn="l">
              <a:lnSpc>
                <a:spcPct val="130000"/>
              </a:lnSpc>
              <a:defRPr/>
            </a:pPr>
            <a:r>
              <a:rPr lang="zh-CN" altLang="en-US" sz="1800" b="1" dirty="0"/>
              <a:t>   </a:t>
            </a:r>
            <a:r>
              <a:rPr lang="en-US" altLang="zh-CN" sz="1800" b="1" dirty="0"/>
              <a:t>bp -&gt; vf1 ( ) ;	    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 </a:t>
            </a:r>
            <a:r>
              <a:rPr lang="en-US" altLang="zh-CN" sz="1800" b="1" i="1" dirty="0">
                <a:solidFill>
                  <a:srgbClr val="008000"/>
                </a:solidFill>
              </a:rPr>
              <a:t>deriver :: vf1 ( 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 dirty="0"/>
              <a:t>   bp -&gt; vf2 ( ) ;	    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 </a:t>
            </a:r>
            <a:r>
              <a:rPr lang="en-US" altLang="zh-CN" sz="1800" b="1" i="1" dirty="0">
                <a:solidFill>
                  <a:srgbClr val="008000"/>
                </a:solidFill>
              </a:rPr>
              <a:t>base :: vf2 ( 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 dirty="0"/>
              <a:t>   bp -&gt; f ( ) ;	       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调用 </a:t>
            </a:r>
            <a:r>
              <a:rPr lang="en-US" altLang="zh-CN" sz="1800" b="1" i="1" dirty="0">
                <a:solidFill>
                  <a:srgbClr val="008000"/>
                </a:solidFill>
              </a:rPr>
              <a:t>base :: f ( )</a:t>
            </a:r>
          </a:p>
          <a:p>
            <a:pPr algn="l">
              <a:lnSpc>
                <a:spcPct val="130000"/>
              </a:lnSpc>
              <a:defRPr/>
            </a:pPr>
            <a:r>
              <a:rPr lang="en-US" altLang="zh-CN" sz="1800" b="1" dirty="0"/>
              <a:t>} ;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622300" y="3862388"/>
            <a:ext cx="65405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dirty="0"/>
              <a:t>class  derived : public  base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dirty="0"/>
              <a:t>{ public :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dirty="0"/>
              <a:t>      </a:t>
            </a:r>
            <a:r>
              <a:rPr lang="en-US" altLang="zh-CN" sz="1800" b="1" dirty="0">
                <a:solidFill>
                  <a:srgbClr val="0000FF"/>
                </a:solidFill>
              </a:rPr>
              <a:t>void  vf1 ( )</a:t>
            </a:r>
            <a:r>
              <a:rPr lang="en-US" altLang="zh-CN" sz="1800" dirty="0"/>
              <a:t>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虚函数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dirty="0"/>
              <a:t>      </a:t>
            </a:r>
            <a:r>
              <a:rPr lang="en-US" altLang="zh-CN" sz="1800" dirty="0"/>
              <a:t>void  vf2 ( int ) ;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重载，参数不同，虚特性丢失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dirty="0"/>
              <a:t>      </a:t>
            </a:r>
            <a:r>
              <a:rPr lang="en-US" altLang="zh-CN" sz="1800" b="1" i="1" dirty="0">
                <a:solidFill>
                  <a:schemeClr val="accent2"/>
                </a:solidFill>
              </a:rPr>
              <a:t>char  vf3 ( )</a:t>
            </a:r>
            <a:r>
              <a:rPr lang="en-US" altLang="zh-CN" sz="1800" dirty="0"/>
              <a:t>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error</a:t>
            </a:r>
            <a:r>
              <a:rPr lang="zh-CN" altLang="en-US" sz="1800" b="1" i="1" dirty="0">
                <a:solidFill>
                  <a:srgbClr val="008000"/>
                </a:solidFill>
              </a:rPr>
              <a:t>，仅返回类型不同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dirty="0"/>
              <a:t>      </a:t>
            </a:r>
            <a:r>
              <a:rPr lang="en-US" altLang="zh-CN" sz="1800" b="1" dirty="0">
                <a:solidFill>
                  <a:schemeClr val="accent2"/>
                </a:solidFill>
              </a:rPr>
              <a:t>void f ( )</a:t>
            </a:r>
            <a:r>
              <a:rPr lang="en-US" altLang="zh-CN" sz="1800" dirty="0"/>
              <a:t> ;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非虚函数重载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dirty="0"/>
              <a:t> </a:t>
            </a:r>
            <a:r>
              <a:rPr lang="en-US" altLang="zh-CN" sz="1800" dirty="0"/>
              <a:t>} ;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62000" y="523875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9.3.2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虚函数的重载特性</a:t>
            </a:r>
            <a:endParaRPr lang="zh-CN" altLang="en-US" b="1">
              <a:solidFill>
                <a:srgbClr val="CC33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-100013"/>
            <a:ext cx="1981200" cy="2286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9.3.2  </a:t>
            </a:r>
            <a:r>
              <a:rPr lang="zh-CN" altLang="en-US">
                <a:latin typeface="宋体" pitchFamily="2" charset="-122"/>
              </a:rPr>
              <a:t>虚函数的重载特性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nimBg="1" autoUpdateAnimBg="0"/>
      <p:bldP spid="58880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9.1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静态联编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92138" y="1431925"/>
            <a:ext cx="4513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普通成员函数重载可表达为两种形式：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04850" y="2346325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在一个类说明中重载</a:t>
            </a:r>
          </a:p>
        </p:txBody>
      </p:sp>
      <p:sp>
        <p:nvSpPr>
          <p:cNvPr id="537608" name="Text Box 8"/>
          <p:cNvSpPr txBox="1">
            <a:spLocks noChangeArrowheads="1"/>
          </p:cNvSpPr>
          <p:nvPr/>
        </p:nvSpPr>
        <p:spPr bwMode="auto">
          <a:xfrm>
            <a:off x="1371600" y="3814763"/>
            <a:ext cx="69215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例如：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void Show ( int , char )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；       与</a:t>
            </a:r>
            <a:endParaRPr lang="en-US" altLang="en-US" sz="1800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en-US" sz="18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void Show ( char * , float )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； 不是同一函数，编译能够区分</a:t>
            </a:r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704850" y="2803525"/>
            <a:ext cx="653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基类的成员函数在派生类重载。有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3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种编译区分方法：</a:t>
            </a:r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704850" y="3260725"/>
            <a:ext cx="361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）根据参数的特征加以区分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3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8" grpId="0" autoUpdateAnimBg="0"/>
      <p:bldP spid="537609" grpId="0" autoUpdateAnimBg="0"/>
      <p:bldP spid="537610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19098" y="73655"/>
            <a:ext cx="620908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/>
              <a:t>class  base{</a:t>
            </a:r>
          </a:p>
          <a:p>
            <a:pPr algn="l"/>
            <a:r>
              <a:rPr lang="en-US" altLang="zh-CN" sz="1800" dirty="0"/>
              <a:t>public:</a:t>
            </a:r>
          </a:p>
          <a:p>
            <a:pPr algn="l"/>
            <a:r>
              <a:rPr lang="en-US" altLang="zh-CN" sz="1800" dirty="0"/>
              <a:t>    virtual void vf1() </a:t>
            </a:r>
          </a:p>
          <a:p>
            <a:pPr algn="l"/>
            <a:r>
              <a:rPr lang="en-US" altLang="zh-CN" sz="1800" dirty="0"/>
              <a:t>    {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&lt;&lt;"It is virtual function vf1() of base.\n";}</a:t>
            </a:r>
          </a:p>
          <a:p>
            <a:pPr algn="l"/>
            <a:r>
              <a:rPr lang="en-US" altLang="zh-CN" sz="1800" dirty="0"/>
              <a:t>    virtual void vf2() </a:t>
            </a:r>
          </a:p>
          <a:p>
            <a:pPr algn="l"/>
            <a:r>
              <a:rPr lang="en-US" altLang="zh-CN" sz="1800" dirty="0"/>
              <a:t>   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&lt;&lt;"It is virtual function vf2() of base.\n"; }</a:t>
            </a:r>
          </a:p>
          <a:p>
            <a:pPr algn="l"/>
            <a:r>
              <a:rPr lang="en-US" altLang="zh-CN" sz="1800" dirty="0"/>
              <a:t>    virtual void vf3() </a:t>
            </a:r>
          </a:p>
          <a:p>
            <a:pPr algn="l"/>
            <a:r>
              <a:rPr lang="en-US" altLang="zh-CN" sz="1800" dirty="0"/>
              <a:t>   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&lt;&lt;"It is virtual function vf3() of base.\n"; }</a:t>
            </a:r>
          </a:p>
          <a:p>
            <a:pPr algn="l"/>
            <a:r>
              <a:rPr lang="en-US" altLang="zh-CN" sz="1800" dirty="0"/>
              <a:t>    void f()</a:t>
            </a:r>
          </a:p>
          <a:p>
            <a:pPr algn="l"/>
            <a:r>
              <a:rPr lang="en-US" altLang="zh-CN" sz="1800" dirty="0"/>
              <a:t>    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&lt;&lt;"It is common member function base::f().\n"; }</a:t>
            </a:r>
          </a:p>
          <a:p>
            <a:pPr algn="l"/>
            <a:r>
              <a:rPr lang="en-US" altLang="zh-CN" sz="1800" dirty="0"/>
              <a:t>};</a:t>
            </a:r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5148064" y="73655"/>
            <a:ext cx="3888432" cy="3139321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189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/>
              <a:t>int main(){</a:t>
            </a:r>
          </a:p>
          <a:p>
            <a:pPr algn="l"/>
            <a:r>
              <a:rPr lang="en-US" altLang="zh-CN" sz="1800" dirty="0"/>
              <a:t>    derived d;</a:t>
            </a:r>
          </a:p>
          <a:p>
            <a:pPr algn="l"/>
            <a:r>
              <a:rPr lang="zh-CN" altLang="en-US" sz="1800" dirty="0"/>
              <a:t>    </a:t>
            </a:r>
            <a:r>
              <a:rPr lang="en-US" altLang="zh-CN" sz="1800" dirty="0"/>
              <a:t>base</a:t>
            </a:r>
            <a:r>
              <a:rPr lang="zh-CN" altLang="en-US" sz="1800" dirty="0"/>
              <a:t>* </a:t>
            </a:r>
            <a:r>
              <a:rPr lang="en-US" altLang="zh-CN" sz="1800" dirty="0"/>
              <a:t>bp = &amp;d; // </a:t>
            </a:r>
            <a:r>
              <a:rPr lang="zh-CN" altLang="en-US" sz="1800" dirty="0"/>
              <a:t>基类指针指向派生类对象</a:t>
            </a:r>
          </a:p>
          <a:p>
            <a:pPr algn="l"/>
            <a:r>
              <a:rPr lang="en-US" altLang="zh-CN" sz="1800" dirty="0"/>
              <a:t>    bp-&gt;vf1(); // </a:t>
            </a:r>
            <a:r>
              <a:rPr lang="zh-CN" altLang="en-US" sz="1800" dirty="0"/>
              <a:t>调用 </a:t>
            </a:r>
            <a:r>
              <a:rPr lang="en-US" altLang="zh-CN" sz="1800" dirty="0"/>
              <a:t>derived :: vf1 ( )</a:t>
            </a:r>
          </a:p>
          <a:p>
            <a:pPr algn="l"/>
            <a:r>
              <a:rPr lang="en-US" altLang="zh-CN" sz="1800" dirty="0"/>
              <a:t>    bp-&gt;vf2(); // </a:t>
            </a:r>
            <a:r>
              <a:rPr lang="zh-CN" altLang="en-US" sz="1800" dirty="0"/>
              <a:t>调用 </a:t>
            </a:r>
            <a:r>
              <a:rPr lang="en-US" altLang="zh-CN" sz="1800" dirty="0"/>
              <a:t>base :: vf2 ( )</a:t>
            </a:r>
          </a:p>
          <a:p>
            <a:pPr algn="l"/>
            <a:r>
              <a:rPr lang="en-US" altLang="zh-CN" sz="1800" dirty="0"/>
              <a:t>    d.vf2(5); // </a:t>
            </a:r>
            <a:r>
              <a:rPr lang="zh-CN" altLang="en-US" sz="1800" dirty="0"/>
              <a:t>调用 </a:t>
            </a:r>
            <a:r>
              <a:rPr lang="en-US" altLang="zh-CN" sz="1800" dirty="0"/>
              <a:t>derived :: vf2 ( )</a:t>
            </a:r>
          </a:p>
          <a:p>
            <a:pPr algn="l"/>
            <a:r>
              <a:rPr lang="en-US" altLang="zh-CN" sz="1800" dirty="0"/>
              <a:t>    bp-&gt;vf3(); // </a:t>
            </a:r>
            <a:r>
              <a:rPr lang="zh-CN" altLang="en-US" sz="1800" dirty="0"/>
              <a:t>调用 </a:t>
            </a:r>
            <a:r>
              <a:rPr lang="en-US" altLang="zh-CN" sz="1800" dirty="0"/>
              <a:t>base :: vf3 ( )</a:t>
            </a:r>
          </a:p>
          <a:p>
            <a:pPr algn="l"/>
            <a:r>
              <a:rPr lang="en-US" altLang="zh-CN" sz="1800" dirty="0"/>
              <a:t>    bp-&gt;f(); // </a:t>
            </a:r>
            <a:r>
              <a:rPr lang="zh-CN" altLang="en-US" sz="1800" dirty="0"/>
              <a:t>调用 </a:t>
            </a:r>
            <a:r>
              <a:rPr lang="en-US" altLang="zh-CN" sz="1800" dirty="0"/>
              <a:t>base :: f ( )</a:t>
            </a:r>
          </a:p>
          <a:p>
            <a:pPr algn="l"/>
            <a:r>
              <a:rPr lang="en-US" altLang="zh-CN" sz="1800" dirty="0"/>
              <a:t>    </a:t>
            </a:r>
            <a:r>
              <a:rPr lang="en-US" altLang="zh-CN" sz="1800" dirty="0" err="1"/>
              <a:t>d.f</a:t>
            </a:r>
            <a:r>
              <a:rPr lang="en-US" altLang="zh-CN" sz="1800" dirty="0"/>
              <a:t>(); // </a:t>
            </a:r>
            <a:r>
              <a:rPr lang="zh-CN" altLang="en-US" sz="1800" dirty="0"/>
              <a:t>调用 </a:t>
            </a:r>
            <a:r>
              <a:rPr lang="en-US" altLang="zh-CN" sz="1800" dirty="0"/>
              <a:t>derived :: f ( )    </a:t>
            </a:r>
          </a:p>
          <a:p>
            <a:pPr algn="l"/>
            <a:r>
              <a:rPr lang="en-US" altLang="zh-CN" sz="1800" dirty="0"/>
              <a:t>};</a:t>
            </a:r>
            <a:endParaRPr lang="en-US" altLang="zh-CN" sz="1800" b="1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35496" y="3120057"/>
            <a:ext cx="51125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/>
              <a:t>class  derived : public  base{</a:t>
            </a:r>
          </a:p>
          <a:p>
            <a:pPr algn="l"/>
            <a:r>
              <a:rPr lang="en-US" altLang="zh-CN" sz="1800" dirty="0"/>
              <a:t>public:</a:t>
            </a:r>
          </a:p>
          <a:p>
            <a:pPr algn="l"/>
            <a:r>
              <a:rPr lang="en-US" altLang="zh-CN" sz="1800" dirty="0"/>
              <a:t>    void vf1() // </a:t>
            </a:r>
            <a:r>
              <a:rPr lang="zh-CN" altLang="en-US" sz="1800" dirty="0"/>
              <a:t>虚函数</a:t>
            </a:r>
          </a:p>
          <a:p>
            <a:pPr algn="l"/>
            <a:r>
              <a:rPr lang="en-US" altLang="zh-CN" sz="1800" dirty="0"/>
              <a:t>    {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&lt;&lt;"Virtual function vf1() overloading of base.\n";}</a:t>
            </a:r>
          </a:p>
          <a:p>
            <a:pPr algn="l"/>
            <a:r>
              <a:rPr lang="zh-CN" altLang="en-US" sz="1800" dirty="0"/>
              <a:t>    </a:t>
            </a:r>
            <a:r>
              <a:rPr lang="en-US" altLang="zh-CN" sz="1800" dirty="0"/>
              <a:t>void</a:t>
            </a:r>
            <a:r>
              <a:rPr lang="zh-CN" altLang="en-US" sz="1800" dirty="0"/>
              <a:t> </a:t>
            </a:r>
            <a:r>
              <a:rPr lang="en-US" altLang="zh-CN" sz="1800" dirty="0"/>
              <a:t>vf2(int</a:t>
            </a:r>
            <a:r>
              <a:rPr lang="zh-CN" altLang="en-US" sz="1800" dirty="0"/>
              <a:t> </a:t>
            </a:r>
            <a:r>
              <a:rPr lang="en-US" altLang="zh-CN" sz="1800" dirty="0"/>
              <a:t>x) // </a:t>
            </a:r>
            <a:r>
              <a:rPr lang="zh-CN" altLang="en-US" sz="1800" dirty="0"/>
              <a:t>重载，参数不同，虚特性丢失</a:t>
            </a:r>
          </a:p>
          <a:p>
            <a:pPr algn="l"/>
            <a:r>
              <a:rPr lang="en-US" altLang="zh-CN" sz="1800" dirty="0"/>
              <a:t>    {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&lt;&lt;"base::vf2() loses virtual </a:t>
            </a:r>
            <a:r>
              <a:rPr lang="en-US" altLang="zh-CN" sz="1800" dirty="0" err="1"/>
              <a:t>charactor.The</a:t>
            </a:r>
            <a:r>
              <a:rPr lang="en-US" altLang="zh-CN" sz="1800" dirty="0"/>
              <a:t> parameter is:"&lt;&lt;x&lt;&lt;".\n";}</a:t>
            </a:r>
          </a:p>
          <a:p>
            <a:pPr algn="l"/>
            <a:r>
              <a:rPr lang="en-US" altLang="zh-CN" sz="1800" dirty="0">
                <a:solidFill>
                  <a:srgbClr val="FF0000"/>
                </a:solidFill>
              </a:rPr>
              <a:t>    //char vf3(); // error</a:t>
            </a:r>
            <a:r>
              <a:rPr lang="zh-CN" altLang="en-US" sz="1800" dirty="0">
                <a:solidFill>
                  <a:srgbClr val="FF0000"/>
                </a:solidFill>
              </a:rPr>
              <a:t>，仅返回类型不同</a:t>
            </a:r>
          </a:p>
          <a:p>
            <a:pPr algn="l"/>
            <a:r>
              <a:rPr lang="zh-CN" altLang="en-US" sz="1800" dirty="0"/>
              <a:t>    </a:t>
            </a:r>
            <a:r>
              <a:rPr lang="en-US" altLang="zh-CN" sz="1800" dirty="0"/>
              <a:t>void</a:t>
            </a:r>
            <a:r>
              <a:rPr lang="zh-CN" altLang="en-US" sz="1800" dirty="0"/>
              <a:t> </a:t>
            </a:r>
            <a:r>
              <a:rPr lang="en-US" altLang="zh-CN" sz="1800" dirty="0"/>
              <a:t>f() // </a:t>
            </a:r>
            <a:r>
              <a:rPr lang="zh-CN" altLang="en-US" sz="1800" dirty="0"/>
              <a:t>非虚函数重载</a:t>
            </a:r>
          </a:p>
          <a:p>
            <a:pPr algn="l"/>
            <a:r>
              <a:rPr lang="en-US" altLang="zh-CN" sz="1800" dirty="0"/>
              <a:t>    {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&lt;&lt;"It is common overloading member function base::f().\n";}</a:t>
            </a:r>
          </a:p>
          <a:p>
            <a:pPr algn="l"/>
            <a:r>
              <a:rPr lang="en-US" altLang="zh-CN" sz="1800" dirty="0"/>
              <a:t>};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-100013"/>
            <a:ext cx="1981200" cy="2286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9.3.2  </a:t>
            </a:r>
            <a:r>
              <a:rPr lang="zh-CN" altLang="en-US">
                <a:latin typeface="宋体" pitchFamily="2" charset="-122"/>
              </a:rPr>
              <a:t>虚函数的重载特性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F9764E-F9FF-4769-8472-EB204D3E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861048"/>
            <a:ext cx="3888432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88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nimBg="1" autoUpdateAnimBg="0"/>
      <p:bldP spid="58880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622300" y="966788"/>
            <a:ext cx="2912977" cy="30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800" b="1" i="1" dirty="0">
                <a:solidFill>
                  <a:srgbClr val="008000"/>
                </a:solidFill>
              </a:rPr>
              <a:t>例：</a:t>
            </a:r>
            <a:r>
              <a:rPr lang="zh-CN" altLang="en-US" sz="1800" b="1" i="1" dirty="0">
                <a:solidFill>
                  <a:srgbClr val="008000"/>
                </a:solidFill>
                <a:highlight>
                  <a:srgbClr val="FFFF00"/>
                </a:highlight>
              </a:rPr>
              <a:t>常成员函数</a:t>
            </a:r>
          </a:p>
          <a:p>
            <a:pPr algn="l"/>
            <a:r>
              <a:rPr lang="en-US" altLang="zh-CN" sz="1800" dirty="0"/>
              <a:t>class Base {</a:t>
            </a:r>
          </a:p>
          <a:p>
            <a:pPr algn="l"/>
            <a:r>
              <a:rPr lang="en-US" altLang="zh-CN" sz="1800" dirty="0"/>
              <a:t>public:</a:t>
            </a:r>
          </a:p>
          <a:p>
            <a:pPr algn="l"/>
            <a:r>
              <a:rPr lang="en-US" altLang="zh-CN" sz="1800" dirty="0"/>
              <a:t>    virtual void f1(int) </a:t>
            </a:r>
            <a:r>
              <a:rPr lang="en-US" altLang="zh-CN" sz="1800" dirty="0">
                <a:highlight>
                  <a:srgbClr val="FFFF00"/>
                </a:highlight>
              </a:rPr>
              <a:t>const</a:t>
            </a:r>
            <a:r>
              <a:rPr lang="en-US" altLang="zh-CN" sz="1800" dirty="0"/>
              <a:t>;</a:t>
            </a:r>
          </a:p>
          <a:p>
            <a:pPr algn="l"/>
            <a:r>
              <a:rPr lang="en-US" altLang="zh-CN" sz="1800" dirty="0"/>
              <a:t>    virtual ~Base() {};</a:t>
            </a:r>
          </a:p>
          <a:p>
            <a:pPr algn="l"/>
            <a:r>
              <a:rPr lang="en-US" altLang="zh-CN" sz="1800" dirty="0"/>
              <a:t>};</a:t>
            </a:r>
            <a:r>
              <a:rPr lang="en-US" altLang="zh-CN" dirty="0"/>
              <a:t> </a:t>
            </a:r>
          </a:p>
          <a:p>
            <a:pPr algn="l"/>
            <a:r>
              <a:rPr lang="en-US" altLang="zh-CN" sz="1800" dirty="0"/>
              <a:t>void Base::f1(int) </a:t>
            </a:r>
            <a:r>
              <a:rPr lang="en-US" altLang="zh-CN" sz="1800" dirty="0">
                <a:highlight>
                  <a:srgbClr val="FFFF00"/>
                </a:highlight>
              </a:rPr>
              <a:t>const</a:t>
            </a:r>
            <a:r>
              <a:rPr lang="en-US" altLang="zh-CN" sz="1800" dirty="0"/>
              <a:t> {</a:t>
            </a:r>
          </a:p>
          <a:p>
            <a:pPr algn="l"/>
            <a:r>
              <a:rPr lang="en-US" altLang="zh-CN" sz="1800" dirty="0"/>
              <a:t> 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"Base f1"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;</a:t>
            </a:r>
          </a:p>
          <a:p>
            <a:pPr algn="l"/>
            <a:r>
              <a:rPr lang="en-US" altLang="zh-CN" sz="1800" dirty="0"/>
              <a:t>    return;</a:t>
            </a:r>
          </a:p>
          <a:p>
            <a:pPr algn="l"/>
            <a:r>
              <a:rPr lang="en-US" altLang="zh-CN" sz="1800" dirty="0"/>
              <a:t>}</a:t>
            </a:r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4455152" y="128821"/>
            <a:ext cx="3860352" cy="452431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189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int main(){</a:t>
            </a:r>
          </a:p>
          <a:p>
            <a:pPr algn="l"/>
            <a:r>
              <a:rPr lang="en-US" altLang="zh-CN" dirty="0"/>
              <a:t>    Base* b;</a:t>
            </a:r>
          </a:p>
          <a:p>
            <a:pPr algn="l"/>
            <a:r>
              <a:rPr lang="en-US" altLang="zh-CN" dirty="0"/>
              <a:t>    b = new Base;</a:t>
            </a:r>
          </a:p>
          <a:p>
            <a:pPr algn="l"/>
            <a:r>
              <a:rPr lang="en-US" altLang="zh-CN" dirty="0"/>
              <a:t>    b-&gt;f1(1);</a:t>
            </a:r>
          </a:p>
          <a:p>
            <a:pPr algn="l"/>
            <a:r>
              <a:rPr lang="en-US" altLang="zh-CN" dirty="0"/>
              <a:t>    b = new Derived;</a:t>
            </a:r>
          </a:p>
          <a:p>
            <a:pPr algn="l"/>
            <a:r>
              <a:rPr lang="en-US" altLang="zh-CN" dirty="0"/>
              <a:t>    b-&gt;f1(1);</a:t>
            </a:r>
          </a:p>
          <a:p>
            <a:pPr algn="l"/>
            <a:r>
              <a:rPr lang="en-US" altLang="zh-CN" dirty="0"/>
              <a:t>    Derived* d = new Derived;</a:t>
            </a:r>
          </a:p>
          <a:p>
            <a:pPr algn="l"/>
            <a:r>
              <a:rPr lang="en-US" altLang="zh-CN" dirty="0"/>
              <a:t>    d-&gt;f1(1);</a:t>
            </a:r>
          </a:p>
          <a:p>
            <a:pPr algn="l"/>
            <a:r>
              <a:rPr lang="en-US" altLang="zh-CN" dirty="0"/>
              <a:t>    const Derived cd;</a:t>
            </a:r>
          </a:p>
          <a:p>
            <a:pPr algn="l"/>
            <a:r>
              <a:rPr lang="en-US" altLang="zh-CN" dirty="0"/>
              <a:t>    </a:t>
            </a:r>
            <a:r>
              <a:rPr lang="en-US" altLang="zh-CN" dirty="0">
                <a:highlight>
                  <a:srgbClr val="FFFF00"/>
                </a:highlight>
              </a:rPr>
              <a:t>cd.f1(1);</a:t>
            </a:r>
          </a:p>
          <a:p>
            <a:pPr algn="l"/>
            <a:r>
              <a:rPr lang="en-US" altLang="zh-CN" dirty="0"/>
              <a:t>    return 0;</a:t>
            </a:r>
          </a:p>
          <a:p>
            <a:pPr algn="l"/>
            <a:r>
              <a:rPr lang="en-US" altLang="zh-CN" dirty="0"/>
              <a:t>}</a:t>
            </a:r>
            <a:endParaRPr lang="en-US" altLang="zh-CN" sz="1800" b="1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622300" y="3862388"/>
            <a:ext cx="6540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dirty="0"/>
              <a:t>class Derived : public Base {</a:t>
            </a:r>
          </a:p>
          <a:p>
            <a:pPr algn="l"/>
            <a:r>
              <a:rPr lang="en-US" altLang="zh-CN" sz="2000" dirty="0"/>
              <a:t>public:</a:t>
            </a:r>
          </a:p>
          <a:p>
            <a:pPr algn="l"/>
            <a:r>
              <a:rPr lang="en-US" altLang="zh-CN" sz="2000" dirty="0"/>
              <a:t>    void f1(int)</a:t>
            </a:r>
            <a:r>
              <a:rPr lang="en-US" altLang="zh-CN" sz="2000" dirty="0">
                <a:highlight>
                  <a:srgbClr val="FFFF00"/>
                </a:highlight>
              </a:rPr>
              <a:t>const</a:t>
            </a:r>
            <a:r>
              <a:rPr lang="en-US" altLang="zh-CN" sz="2000" dirty="0"/>
              <a:t>;</a:t>
            </a:r>
          </a:p>
          <a:p>
            <a:pPr algn="l"/>
            <a:r>
              <a:rPr lang="en-US" altLang="zh-CN" sz="2000" dirty="0"/>
              <a:t>    ~Derived() {};</a:t>
            </a:r>
          </a:p>
          <a:p>
            <a:pPr algn="l"/>
            <a:r>
              <a:rPr lang="en-US" altLang="zh-CN" sz="2000" dirty="0"/>
              <a:t>};</a:t>
            </a:r>
          </a:p>
          <a:p>
            <a:pPr algn="l"/>
            <a:r>
              <a:rPr lang="en-US" altLang="zh-CN" sz="2000" dirty="0"/>
              <a:t>void Derived::f1(int)</a:t>
            </a:r>
            <a:r>
              <a:rPr lang="en-US" altLang="zh-CN" sz="2000" dirty="0">
                <a:highlight>
                  <a:srgbClr val="FFFF00"/>
                </a:highlight>
              </a:rPr>
              <a:t>const</a:t>
            </a:r>
          </a:p>
          <a:p>
            <a:pPr algn="l"/>
            <a:r>
              <a:rPr lang="en-US" altLang="zh-CN" sz="2000" dirty="0"/>
              <a:t>{</a:t>
            </a:r>
          </a:p>
          <a:p>
            <a:pPr algn="l"/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"Derived f1"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pPr algn="l"/>
            <a:r>
              <a:rPr lang="en-US" altLang="zh-CN" sz="2000" dirty="0"/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62000" y="523875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9.3.2  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虚函数的重载特性</a:t>
            </a:r>
            <a:endParaRPr lang="zh-CN" altLang="en-US" b="1" dirty="0">
              <a:solidFill>
                <a:srgbClr val="CC33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-100013"/>
            <a:ext cx="1981200" cy="2286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9.3.2  </a:t>
            </a:r>
            <a:r>
              <a:rPr lang="zh-CN" altLang="en-US">
                <a:latin typeface="宋体" pitchFamily="2" charset="-122"/>
              </a:rPr>
              <a:t>虚函数的重载特性</a:t>
            </a: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7BE019-A900-49F6-850A-0845DD0D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26" y="4779285"/>
            <a:ext cx="29146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nimBg="1" autoUpdateAnimBg="0"/>
      <p:bldP spid="588804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622300" y="966788"/>
            <a:ext cx="2912977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800" b="1" i="1" dirty="0">
                <a:solidFill>
                  <a:srgbClr val="008000"/>
                </a:solidFill>
              </a:rPr>
              <a:t>例：</a:t>
            </a:r>
            <a:r>
              <a:rPr lang="zh-CN" altLang="en-US" sz="1800" b="1" i="1" dirty="0">
                <a:solidFill>
                  <a:srgbClr val="008000"/>
                </a:solidFill>
                <a:highlight>
                  <a:srgbClr val="FFFF00"/>
                </a:highlight>
              </a:rPr>
              <a:t>常成员函数</a:t>
            </a:r>
          </a:p>
          <a:p>
            <a:pPr algn="l"/>
            <a:r>
              <a:rPr lang="en-US" altLang="zh-CN" sz="1800" dirty="0"/>
              <a:t>class Base {</a:t>
            </a:r>
          </a:p>
          <a:p>
            <a:pPr algn="l"/>
            <a:r>
              <a:rPr lang="en-US" altLang="zh-CN" sz="1800" dirty="0"/>
              <a:t>public:</a:t>
            </a:r>
          </a:p>
          <a:p>
            <a:pPr algn="l"/>
            <a:r>
              <a:rPr lang="en-US" altLang="zh-CN" sz="1800" dirty="0"/>
              <a:t>    virtual void f1(int) ;</a:t>
            </a:r>
          </a:p>
          <a:p>
            <a:pPr algn="l"/>
            <a:r>
              <a:rPr lang="en-US" altLang="zh-CN" sz="1800" dirty="0"/>
              <a:t>    virtual ~Base() {};</a:t>
            </a:r>
          </a:p>
          <a:p>
            <a:pPr algn="l"/>
            <a:r>
              <a:rPr lang="en-US" altLang="zh-CN" sz="1800" dirty="0"/>
              <a:t>};</a:t>
            </a:r>
            <a:r>
              <a:rPr lang="en-US" altLang="zh-CN" dirty="0"/>
              <a:t> </a:t>
            </a:r>
          </a:p>
          <a:p>
            <a:pPr algn="l"/>
            <a:r>
              <a:rPr lang="en-US" altLang="zh-CN" sz="1800" dirty="0"/>
              <a:t>void Base::f1(int)  {</a:t>
            </a:r>
          </a:p>
          <a:p>
            <a:pPr algn="l"/>
            <a:r>
              <a:rPr lang="en-US" altLang="zh-CN" sz="1800" dirty="0"/>
              <a:t> 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"Base f1"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;</a:t>
            </a:r>
          </a:p>
          <a:p>
            <a:pPr algn="l"/>
            <a:r>
              <a:rPr lang="en-US" altLang="zh-CN" sz="1800" dirty="0"/>
              <a:t>    return;</a:t>
            </a:r>
          </a:p>
          <a:p>
            <a:pPr algn="l"/>
            <a:r>
              <a:rPr lang="en-US" altLang="zh-CN" sz="1800" dirty="0"/>
              <a:t>}</a:t>
            </a:r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4455152" y="128821"/>
            <a:ext cx="3860352" cy="452431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189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int main(){</a:t>
            </a:r>
          </a:p>
          <a:p>
            <a:pPr algn="l"/>
            <a:r>
              <a:rPr lang="en-US" altLang="zh-CN" dirty="0"/>
              <a:t>    Base* b;</a:t>
            </a:r>
          </a:p>
          <a:p>
            <a:pPr algn="l"/>
            <a:r>
              <a:rPr lang="en-US" altLang="zh-CN" dirty="0"/>
              <a:t>    b = new Base;</a:t>
            </a:r>
          </a:p>
          <a:p>
            <a:pPr algn="l"/>
            <a:r>
              <a:rPr lang="en-US" altLang="zh-CN" dirty="0"/>
              <a:t>    b-&gt;f1(1);</a:t>
            </a:r>
          </a:p>
          <a:p>
            <a:pPr algn="l"/>
            <a:r>
              <a:rPr lang="en-US" altLang="zh-CN" dirty="0"/>
              <a:t>    b = new Derived;</a:t>
            </a:r>
          </a:p>
          <a:p>
            <a:pPr algn="l"/>
            <a:r>
              <a:rPr lang="en-US" altLang="zh-CN" dirty="0"/>
              <a:t>    b-&gt;f1(1);</a:t>
            </a:r>
          </a:p>
          <a:p>
            <a:pPr algn="l"/>
            <a:r>
              <a:rPr lang="en-US" altLang="zh-CN" dirty="0"/>
              <a:t>    Derived* d = new Derived;</a:t>
            </a:r>
          </a:p>
          <a:p>
            <a:pPr algn="l"/>
            <a:r>
              <a:rPr lang="en-US" altLang="zh-CN" dirty="0"/>
              <a:t>    d-&gt;f1(1);</a:t>
            </a:r>
          </a:p>
          <a:p>
            <a:pPr algn="l"/>
            <a:r>
              <a:rPr lang="en-US" altLang="zh-CN" dirty="0"/>
              <a:t>    const Derived cd;</a:t>
            </a:r>
          </a:p>
          <a:p>
            <a:pPr algn="l"/>
            <a:r>
              <a:rPr lang="en-US" altLang="zh-CN" dirty="0"/>
              <a:t>    </a:t>
            </a:r>
            <a:r>
              <a:rPr lang="en-US" altLang="zh-CN" dirty="0">
                <a:highlight>
                  <a:srgbClr val="FFFF00"/>
                </a:highlight>
              </a:rPr>
              <a:t>cd.f1(1);</a:t>
            </a:r>
          </a:p>
          <a:p>
            <a:pPr algn="l"/>
            <a:r>
              <a:rPr lang="en-US" altLang="zh-CN" dirty="0"/>
              <a:t>    return 0;</a:t>
            </a:r>
          </a:p>
          <a:p>
            <a:pPr algn="l"/>
            <a:r>
              <a:rPr lang="en-US" altLang="zh-CN" dirty="0"/>
              <a:t>}</a:t>
            </a:r>
            <a:endParaRPr lang="en-US" altLang="zh-CN" sz="1800" b="1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622300" y="3862388"/>
            <a:ext cx="6540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dirty="0"/>
              <a:t>class Derived : public Base {</a:t>
            </a:r>
          </a:p>
          <a:p>
            <a:pPr algn="l"/>
            <a:r>
              <a:rPr lang="en-US" altLang="zh-CN" sz="2000" dirty="0"/>
              <a:t>public:</a:t>
            </a:r>
          </a:p>
          <a:p>
            <a:pPr algn="l"/>
            <a:r>
              <a:rPr lang="en-US" altLang="zh-CN" sz="2000" dirty="0"/>
              <a:t>    void f1(int)</a:t>
            </a:r>
            <a:r>
              <a:rPr lang="en-US" altLang="zh-CN" sz="2000" dirty="0">
                <a:highlight>
                  <a:srgbClr val="FFFF00"/>
                </a:highlight>
              </a:rPr>
              <a:t>const</a:t>
            </a:r>
            <a:r>
              <a:rPr lang="en-US" altLang="zh-CN" sz="2000" dirty="0"/>
              <a:t>;</a:t>
            </a:r>
          </a:p>
          <a:p>
            <a:pPr algn="l"/>
            <a:r>
              <a:rPr lang="en-US" altLang="zh-CN" sz="2000" dirty="0"/>
              <a:t>    ~Derived() {};</a:t>
            </a:r>
          </a:p>
          <a:p>
            <a:pPr algn="l"/>
            <a:r>
              <a:rPr lang="en-US" altLang="zh-CN" sz="2000" dirty="0"/>
              <a:t>};</a:t>
            </a:r>
          </a:p>
          <a:p>
            <a:pPr algn="l"/>
            <a:r>
              <a:rPr lang="en-US" altLang="zh-CN" sz="2000" dirty="0"/>
              <a:t>void Derived::f1(int)</a:t>
            </a:r>
            <a:r>
              <a:rPr lang="en-US" altLang="zh-CN" sz="2000" dirty="0">
                <a:highlight>
                  <a:srgbClr val="FFFF00"/>
                </a:highlight>
              </a:rPr>
              <a:t>const</a:t>
            </a:r>
          </a:p>
          <a:p>
            <a:pPr algn="l"/>
            <a:r>
              <a:rPr lang="en-US" altLang="zh-CN" sz="2000" dirty="0"/>
              <a:t>{</a:t>
            </a:r>
          </a:p>
          <a:p>
            <a:pPr algn="l"/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"Derived f1"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pPr algn="l"/>
            <a:r>
              <a:rPr lang="en-US" altLang="zh-CN" sz="2000" dirty="0"/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62000" y="523875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9.3.2  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虚函数的重载特性</a:t>
            </a:r>
            <a:endParaRPr lang="zh-CN" altLang="en-US" b="1" dirty="0">
              <a:solidFill>
                <a:srgbClr val="CC33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-100013"/>
            <a:ext cx="1981200" cy="2286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9.3.2  </a:t>
            </a:r>
            <a:r>
              <a:rPr lang="zh-CN" altLang="en-US">
                <a:latin typeface="宋体" pitchFamily="2" charset="-122"/>
              </a:rPr>
              <a:t>虚函数的重载特性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D4D7E40-8DDB-4CA5-BB63-5AAC6D71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39" y="4867335"/>
            <a:ext cx="29146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nimBg="1" autoUpdateAnimBg="0"/>
      <p:bldP spid="588804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622300" y="966788"/>
            <a:ext cx="2912977" cy="30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800" b="1" i="1" dirty="0">
                <a:solidFill>
                  <a:srgbClr val="008000"/>
                </a:solidFill>
              </a:rPr>
              <a:t>例：</a:t>
            </a:r>
            <a:r>
              <a:rPr lang="zh-CN" altLang="en-US" sz="1800" b="1" i="1" dirty="0">
                <a:solidFill>
                  <a:srgbClr val="008000"/>
                </a:solidFill>
                <a:highlight>
                  <a:srgbClr val="FFFF00"/>
                </a:highlight>
              </a:rPr>
              <a:t>常成员函数</a:t>
            </a:r>
          </a:p>
          <a:p>
            <a:pPr algn="l"/>
            <a:r>
              <a:rPr lang="en-US" altLang="zh-CN" sz="1800" dirty="0"/>
              <a:t>class Base {</a:t>
            </a:r>
          </a:p>
          <a:p>
            <a:pPr algn="l"/>
            <a:r>
              <a:rPr lang="en-US" altLang="zh-CN" sz="1800" dirty="0"/>
              <a:t>public:</a:t>
            </a:r>
          </a:p>
          <a:p>
            <a:pPr algn="l"/>
            <a:r>
              <a:rPr lang="en-US" altLang="zh-CN" sz="1800" dirty="0"/>
              <a:t>    virtual void f1(int)</a:t>
            </a:r>
            <a:r>
              <a:rPr lang="en-US" altLang="zh-CN" sz="1800" dirty="0">
                <a:highlight>
                  <a:srgbClr val="FFFF00"/>
                </a:highlight>
              </a:rPr>
              <a:t> const</a:t>
            </a:r>
            <a:r>
              <a:rPr lang="en-US" altLang="zh-CN" sz="1800" dirty="0"/>
              <a:t> ;</a:t>
            </a:r>
          </a:p>
          <a:p>
            <a:pPr algn="l"/>
            <a:r>
              <a:rPr lang="en-US" altLang="zh-CN" sz="1800" dirty="0"/>
              <a:t>    virtual ~Base() {};</a:t>
            </a:r>
          </a:p>
          <a:p>
            <a:pPr algn="l"/>
            <a:r>
              <a:rPr lang="en-US" altLang="zh-CN" sz="1800" dirty="0"/>
              <a:t>};</a:t>
            </a:r>
            <a:r>
              <a:rPr lang="en-US" altLang="zh-CN" dirty="0"/>
              <a:t> </a:t>
            </a:r>
          </a:p>
          <a:p>
            <a:pPr algn="l"/>
            <a:r>
              <a:rPr lang="en-US" altLang="zh-CN" sz="1800" dirty="0"/>
              <a:t>void Base::f1(int) </a:t>
            </a:r>
            <a:r>
              <a:rPr lang="en-US" altLang="zh-CN" sz="1800" dirty="0">
                <a:highlight>
                  <a:srgbClr val="FFFF00"/>
                </a:highlight>
              </a:rPr>
              <a:t>const</a:t>
            </a:r>
            <a:r>
              <a:rPr lang="en-US" altLang="zh-CN" sz="1800" dirty="0"/>
              <a:t> {</a:t>
            </a:r>
          </a:p>
          <a:p>
            <a:pPr algn="l"/>
            <a:r>
              <a:rPr lang="en-US" altLang="zh-CN" sz="1800" dirty="0"/>
              <a:t> 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"Base f1" &lt;&lt; </a:t>
            </a:r>
            <a:r>
              <a:rPr lang="en-US" altLang="zh-CN" sz="1800" dirty="0" err="1"/>
              <a:t>endl</a:t>
            </a:r>
            <a:r>
              <a:rPr lang="en-US" altLang="zh-CN" sz="1800" dirty="0"/>
              <a:t>;</a:t>
            </a:r>
          </a:p>
          <a:p>
            <a:pPr algn="l"/>
            <a:r>
              <a:rPr lang="en-US" altLang="zh-CN" sz="1800" dirty="0"/>
              <a:t>    return;</a:t>
            </a:r>
          </a:p>
          <a:p>
            <a:pPr algn="l"/>
            <a:r>
              <a:rPr lang="en-US" altLang="zh-CN" sz="1800" dirty="0"/>
              <a:t>}</a:t>
            </a:r>
          </a:p>
        </p:txBody>
      </p:sp>
      <p:sp>
        <p:nvSpPr>
          <p:cNvPr id="588803" name="Rectangle 3"/>
          <p:cNvSpPr>
            <a:spLocks noChangeArrowheads="1"/>
          </p:cNvSpPr>
          <p:nvPr/>
        </p:nvSpPr>
        <p:spPr bwMode="auto">
          <a:xfrm>
            <a:off x="4704463" y="119110"/>
            <a:ext cx="3860352" cy="452431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189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int main(){</a:t>
            </a:r>
          </a:p>
          <a:p>
            <a:pPr algn="l"/>
            <a:r>
              <a:rPr lang="en-US" altLang="zh-CN" dirty="0"/>
              <a:t>    Base* b;</a:t>
            </a:r>
          </a:p>
          <a:p>
            <a:pPr algn="l"/>
            <a:r>
              <a:rPr lang="en-US" altLang="zh-CN" dirty="0"/>
              <a:t>    b = new Base;</a:t>
            </a:r>
          </a:p>
          <a:p>
            <a:pPr algn="l"/>
            <a:r>
              <a:rPr lang="en-US" altLang="zh-CN" dirty="0"/>
              <a:t>    b-&gt;f1(1);</a:t>
            </a:r>
          </a:p>
          <a:p>
            <a:pPr algn="l"/>
            <a:r>
              <a:rPr lang="en-US" altLang="zh-CN" dirty="0"/>
              <a:t>    b = new Derived;</a:t>
            </a:r>
          </a:p>
          <a:p>
            <a:pPr algn="l"/>
            <a:r>
              <a:rPr lang="en-US" altLang="zh-CN" dirty="0"/>
              <a:t>    b-&gt;f1(1);</a:t>
            </a:r>
          </a:p>
          <a:p>
            <a:pPr algn="l"/>
            <a:r>
              <a:rPr lang="en-US" altLang="zh-CN" dirty="0"/>
              <a:t>    Derived* d = new Derived;</a:t>
            </a:r>
          </a:p>
          <a:p>
            <a:pPr algn="l"/>
            <a:r>
              <a:rPr lang="en-US" altLang="zh-CN" dirty="0"/>
              <a:t>    d-&gt;f1(1);</a:t>
            </a:r>
          </a:p>
          <a:p>
            <a:pPr algn="l"/>
            <a:r>
              <a:rPr lang="en-US" altLang="zh-CN" dirty="0"/>
              <a:t>    const Derived cd;</a:t>
            </a:r>
          </a:p>
          <a:p>
            <a:pPr algn="l"/>
            <a:r>
              <a:rPr lang="en-US" altLang="zh-CN" dirty="0"/>
              <a:t>    </a:t>
            </a:r>
            <a:r>
              <a:rPr lang="en-US" altLang="zh-CN" dirty="0">
                <a:solidFill>
                  <a:srgbClr val="FF0000"/>
                </a:solidFill>
              </a:rPr>
              <a:t>//cd.f1(1); Error: </a:t>
            </a:r>
            <a:r>
              <a:rPr lang="zh-CN" altLang="en-US" dirty="0">
                <a:solidFill>
                  <a:srgbClr val="FF0000"/>
                </a:solidFill>
              </a:rPr>
              <a:t>常对象</a:t>
            </a:r>
            <a:endParaRPr lang="en-US" altLang="zh-CN" dirty="0">
              <a:solidFill>
                <a:srgbClr val="FF0000"/>
              </a:solidFill>
            </a:endParaRPr>
          </a:p>
          <a:p>
            <a:pPr algn="l"/>
            <a:r>
              <a:rPr lang="en-US" altLang="zh-CN" dirty="0"/>
              <a:t>    return 0;</a:t>
            </a:r>
          </a:p>
          <a:p>
            <a:pPr algn="l"/>
            <a:r>
              <a:rPr lang="en-US" altLang="zh-CN" dirty="0"/>
              <a:t>}</a:t>
            </a:r>
            <a:endParaRPr lang="en-US" altLang="zh-CN" sz="1800" b="1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622300" y="3862388"/>
            <a:ext cx="6540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dirty="0"/>
              <a:t>class Derived : public Base {</a:t>
            </a:r>
          </a:p>
          <a:p>
            <a:pPr algn="l"/>
            <a:r>
              <a:rPr lang="en-US" altLang="zh-CN" sz="2000" dirty="0"/>
              <a:t>public:</a:t>
            </a:r>
          </a:p>
          <a:p>
            <a:pPr algn="l"/>
            <a:r>
              <a:rPr lang="en-US" altLang="zh-CN" sz="2000" dirty="0"/>
              <a:t>    void f1(int);</a:t>
            </a:r>
          </a:p>
          <a:p>
            <a:pPr algn="l"/>
            <a:r>
              <a:rPr lang="en-US" altLang="zh-CN" sz="2000" dirty="0"/>
              <a:t>    ~Derived() {};</a:t>
            </a:r>
          </a:p>
          <a:p>
            <a:pPr algn="l"/>
            <a:r>
              <a:rPr lang="en-US" altLang="zh-CN" sz="2000" dirty="0"/>
              <a:t>};</a:t>
            </a:r>
          </a:p>
          <a:p>
            <a:pPr algn="l"/>
            <a:r>
              <a:rPr lang="en-US" altLang="zh-CN" sz="2000" dirty="0"/>
              <a:t>void Derived::f1(int)</a:t>
            </a:r>
            <a:endParaRPr lang="en-US" altLang="zh-CN" sz="2000" dirty="0">
              <a:highlight>
                <a:srgbClr val="FFFF00"/>
              </a:highlight>
            </a:endParaRPr>
          </a:p>
          <a:p>
            <a:pPr algn="l"/>
            <a:r>
              <a:rPr lang="en-US" altLang="zh-CN" sz="2000" dirty="0"/>
              <a:t>{</a:t>
            </a:r>
          </a:p>
          <a:p>
            <a:pPr algn="l"/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"Derived f1"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pPr algn="l"/>
            <a:r>
              <a:rPr lang="en-US" altLang="zh-CN" sz="2000" dirty="0"/>
              <a:t>}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62000" y="523875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solidFill>
                  <a:srgbClr val="CC3300"/>
                </a:solidFill>
                <a:latin typeface="楷体_GB2312" pitchFamily="49" charset="-122"/>
              </a:rPr>
              <a:t>9.3.2  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</a:rPr>
              <a:t>虚函数的重载特性</a:t>
            </a:r>
            <a:endParaRPr lang="zh-CN" altLang="en-US" b="1" dirty="0">
              <a:solidFill>
                <a:srgbClr val="CC33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-100013"/>
            <a:ext cx="1981200" cy="22860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9.3.2  </a:t>
            </a:r>
            <a:r>
              <a:rPr lang="zh-CN" altLang="en-US">
                <a:latin typeface="宋体" pitchFamily="2" charset="-122"/>
              </a:rPr>
              <a:t>虚函数的重载特性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014322-7111-482B-BF52-FED90ED3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63" y="4862548"/>
            <a:ext cx="29337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8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8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8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8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8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8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88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nimBg="1" autoUpdateAnimBg="0"/>
      <p:bldP spid="588804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914400" y="2206625"/>
            <a:ext cx="723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构造函数不能是虚函数。建立一个派生类对象时，必须从类</a:t>
            </a: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层次的根开始，沿着继承路径逐个调用基类的构造函数</a:t>
            </a: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析构函数可以是虚的。虚析构函数用于指引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delete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运算符正</a:t>
            </a:r>
          </a:p>
          <a:p>
            <a:pPr algn="just"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确析构动态对象 </a:t>
            </a: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847725" y="990600"/>
            <a:ext cx="277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9.3.3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虚析构函数</a:t>
            </a:r>
            <a:endParaRPr lang="zh-CN" altLang="en-US" b="1">
              <a:solidFill>
                <a:srgbClr val="CC3300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8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utoUpdateAnimBg="0"/>
      <p:bldP spid="58982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744538" y="1052513"/>
            <a:ext cx="474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A *Ap = new B ;	</a:t>
            </a:r>
            <a:endParaRPr lang="en-US" altLang="zh-CN" sz="1800">
              <a:solidFill>
                <a:schemeClr val="hlink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B *Bp2 = new B ;</a:t>
            </a:r>
            <a:endParaRPr lang="en-US" altLang="zh-CN" sz="1800">
              <a:solidFill>
                <a:schemeClr val="hlink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Ap;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Bp2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0851" name="Rectangle 3"/>
          <p:cNvSpPr>
            <a:spLocks noChangeArrowheads="1"/>
          </p:cNvSpPr>
          <p:nvPr/>
        </p:nvSpPr>
        <p:spPr bwMode="auto">
          <a:xfrm>
            <a:off x="685800" y="4873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9-4  </a:t>
            </a:r>
            <a:r>
              <a:rPr lang="zh-CN" altLang="en-US" sz="2000" b="1" i="1">
                <a:solidFill>
                  <a:srgbClr val="006600"/>
                </a:solidFill>
              </a:rPr>
              <a:t>普通析构函数在删除动态派生类对象的调用情况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autoUpdateAnimBg="0"/>
      <p:bldP spid="590851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44538" y="1052513"/>
            <a:ext cx="474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</a:t>
            </a:r>
            <a:r>
              <a:rPr lang="en-US" altLang="zh-CN" sz="1800" b="1">
                <a:solidFill>
                  <a:srgbClr val="0000FF"/>
                </a:solidFill>
              </a:rPr>
              <a:t>A *Ap = new B ;	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B *Bp2 = new B ;</a:t>
            </a:r>
            <a:endParaRPr lang="en-US" altLang="zh-CN" sz="1800">
              <a:solidFill>
                <a:schemeClr val="hlink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Ap;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Bp2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1876" name="AutoShape 4"/>
          <p:cNvSpPr>
            <a:spLocks/>
          </p:cNvSpPr>
          <p:nvPr/>
        </p:nvSpPr>
        <p:spPr bwMode="auto">
          <a:xfrm>
            <a:off x="4495800" y="2843213"/>
            <a:ext cx="2819400" cy="914400"/>
          </a:xfrm>
          <a:prstGeom prst="borderCallout2">
            <a:avLst>
              <a:gd name="adj1" fmla="val 12500"/>
              <a:gd name="adj2" fmla="val -2704"/>
              <a:gd name="adj3" fmla="val 12500"/>
              <a:gd name="adj4" fmla="val -22579"/>
              <a:gd name="adj5" fmla="val 147569"/>
              <a:gd name="adj6" fmla="val -863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用基类指针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建立派生类的动态对象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685800" y="4873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9-4  </a:t>
            </a:r>
            <a:r>
              <a:rPr lang="zh-CN" altLang="en-US" sz="2000" b="1" i="1">
                <a:solidFill>
                  <a:srgbClr val="006600"/>
                </a:solidFill>
              </a:rPr>
              <a:t>普通析构函数在删除动态派生类对象的调用情况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744538" y="1052513"/>
            <a:ext cx="474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A *Ap = new B ;</a:t>
            </a:r>
            <a:r>
              <a:rPr lang="en-US" altLang="zh-CN" sz="1800" b="1">
                <a:solidFill>
                  <a:srgbClr val="0000FF"/>
                </a:solidFill>
              </a:rPr>
              <a:t>	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B *Bp2 = new B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Ap;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Bp2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2900" name="AutoShape 4"/>
          <p:cNvSpPr>
            <a:spLocks/>
          </p:cNvSpPr>
          <p:nvPr/>
        </p:nvSpPr>
        <p:spPr bwMode="auto">
          <a:xfrm>
            <a:off x="4495800" y="3224213"/>
            <a:ext cx="2819400" cy="914400"/>
          </a:xfrm>
          <a:prstGeom prst="borderCallout2">
            <a:avLst>
              <a:gd name="adj1" fmla="val 12500"/>
              <a:gd name="adj2" fmla="val -2704"/>
              <a:gd name="adj3" fmla="val 12500"/>
              <a:gd name="adj4" fmla="val -22690"/>
              <a:gd name="adj5" fmla="val 144444"/>
              <a:gd name="adj6" fmla="val -868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用</a:t>
            </a:r>
            <a:r>
              <a:rPr lang="zh-CN" altLang="en-US" sz="1800" b="1" i="1"/>
              <a:t>派生类</a:t>
            </a:r>
            <a:r>
              <a:rPr lang="zh-CN" altLang="en-US" sz="1800" b="1"/>
              <a:t>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建立派生类的动态对象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  <p:sp>
        <p:nvSpPr>
          <p:cNvPr id="64517" name="Rectangle 8"/>
          <p:cNvSpPr>
            <a:spLocks noChangeArrowheads="1"/>
          </p:cNvSpPr>
          <p:nvPr/>
        </p:nvSpPr>
        <p:spPr bwMode="auto">
          <a:xfrm>
            <a:off x="685800" y="4873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9-4  </a:t>
            </a:r>
            <a:r>
              <a:rPr lang="zh-CN" altLang="en-US" sz="2000" b="1" i="1">
                <a:solidFill>
                  <a:srgbClr val="006600"/>
                </a:solidFill>
              </a:rPr>
              <a:t>普通析构函数在删除动态派生类对象的调用情况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44538" y="1052513"/>
            <a:ext cx="474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</a:t>
            </a:r>
            <a:r>
              <a:rPr lang="en-US" altLang="zh-CN" sz="1800" b="1" i="1">
                <a:solidFill>
                  <a:srgbClr val="0000FF"/>
                </a:solidFill>
              </a:rPr>
              <a:t>A *Ap = new B ;	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B *Bp2 = new B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delete Ap;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Bp2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3924" name="AutoShape 4"/>
          <p:cNvSpPr>
            <a:spLocks/>
          </p:cNvSpPr>
          <p:nvPr/>
        </p:nvSpPr>
        <p:spPr bwMode="auto">
          <a:xfrm>
            <a:off x="4648200" y="2309813"/>
            <a:ext cx="3810000" cy="990600"/>
          </a:xfrm>
          <a:prstGeom prst="borderCallout2">
            <a:avLst>
              <a:gd name="adj1" fmla="val 11537"/>
              <a:gd name="adj2" fmla="val -2000"/>
              <a:gd name="adj3" fmla="val 11537"/>
              <a:gd name="adj4" fmla="val -16917"/>
              <a:gd name="adj5" fmla="val 284935"/>
              <a:gd name="adj6" fmla="val -64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析构由基类指针建立的派生类对象</a:t>
            </a:r>
          </a:p>
          <a:p>
            <a:pPr>
              <a:spcBef>
                <a:spcPct val="50000"/>
              </a:spcBef>
            </a:pPr>
            <a:r>
              <a:rPr lang="zh-CN" altLang="en-US" sz="1800" b="1"/>
              <a:t>没有调用派生类析构函数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685800" y="4873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9-4  </a:t>
            </a:r>
            <a:r>
              <a:rPr lang="zh-CN" altLang="en-US" sz="2000" b="1" i="1">
                <a:solidFill>
                  <a:srgbClr val="006600"/>
                </a:solidFill>
              </a:rPr>
              <a:t>普通析构函数在删除动态派生类对象的调用情况</a:t>
            </a:r>
          </a:p>
        </p:txBody>
      </p:sp>
      <p:pic>
        <p:nvPicPr>
          <p:cNvPr id="5939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89363"/>
            <a:ext cx="345916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26" name="Oval 6"/>
          <p:cNvSpPr>
            <a:spLocks noChangeArrowheads="1"/>
          </p:cNvSpPr>
          <p:nvPr/>
        </p:nvSpPr>
        <p:spPr bwMode="auto">
          <a:xfrm>
            <a:off x="4800600" y="3986213"/>
            <a:ext cx="2514600" cy="685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4" grpId="0" animBg="1" autoUpdateAnimBg="0"/>
      <p:bldP spid="5939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89363"/>
            <a:ext cx="345916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744538" y="1052513"/>
            <a:ext cx="474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{ A *Ap = new B ;	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</a:t>
            </a:r>
            <a:r>
              <a:rPr lang="en-US" altLang="zh-CN" sz="1800" b="1" i="1">
                <a:solidFill>
                  <a:srgbClr val="0000FF"/>
                </a:solidFill>
              </a:rPr>
              <a:t>B *Bp2 = new B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delete Ap;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05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0000FF"/>
                </a:solidFill>
              </a:rPr>
              <a:t>delete Bp2 ;</a:t>
            </a:r>
          </a:p>
          <a:p>
            <a:pPr algn="l">
              <a:lnSpc>
                <a:spcPct val="105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4948" name="AutoShape 4"/>
          <p:cNvSpPr>
            <a:spLocks/>
          </p:cNvSpPr>
          <p:nvPr/>
        </p:nvSpPr>
        <p:spPr bwMode="auto">
          <a:xfrm>
            <a:off x="4648200" y="2576513"/>
            <a:ext cx="3962400" cy="990600"/>
          </a:xfrm>
          <a:prstGeom prst="borderCallout2">
            <a:avLst>
              <a:gd name="adj1" fmla="val 11537"/>
              <a:gd name="adj2" fmla="val -1921"/>
              <a:gd name="adj3" fmla="val 11537"/>
              <a:gd name="adj4" fmla="val -15106"/>
              <a:gd name="adj5" fmla="val 311380"/>
              <a:gd name="adj6" fmla="val -57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析构由派生类指针建立的派生类对象</a:t>
            </a:r>
          </a:p>
          <a:p>
            <a:pPr>
              <a:spcBef>
                <a:spcPct val="50000"/>
              </a:spcBef>
            </a:pPr>
            <a:r>
              <a:rPr lang="zh-CN" altLang="en-US" sz="1800" b="1"/>
              <a:t>正确调用派生类析构函数</a:t>
            </a:r>
          </a:p>
        </p:txBody>
      </p:sp>
      <p:sp>
        <p:nvSpPr>
          <p:cNvPr id="594950" name="Oval 6"/>
          <p:cNvSpPr>
            <a:spLocks noChangeArrowheads="1"/>
          </p:cNvSpPr>
          <p:nvPr/>
        </p:nvSpPr>
        <p:spPr bwMode="auto">
          <a:xfrm>
            <a:off x="4800600" y="4519613"/>
            <a:ext cx="25146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685800" y="4873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9-4  </a:t>
            </a:r>
            <a:r>
              <a:rPr lang="zh-CN" altLang="en-US" sz="2000" b="1" i="1">
                <a:solidFill>
                  <a:srgbClr val="006600"/>
                </a:solidFill>
              </a:rPr>
              <a:t>普通析构函数在删除动态派生类对象的调用情况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8" grpId="0" animBg="1" autoUpdateAnimBg="0"/>
      <p:bldP spid="5949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9.1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静态联编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92138" y="1431925"/>
            <a:ext cx="4513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普通成员函数重载可表达为两种形式：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704850" y="2346325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在一个类说明中重载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704850" y="2803525"/>
            <a:ext cx="653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基类的成员函数在派生类重载。有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3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种编译区分方法：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704850" y="3260725"/>
            <a:ext cx="361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）根据参数的特征加以区分</a:t>
            </a:r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1416050" y="4195763"/>
            <a:ext cx="3473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例如：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 :: Show ( )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algn="l">
              <a:lnSpc>
                <a:spcPct val="140000"/>
              </a:lnSpc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	有别于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B :: Show ( )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；</a:t>
            </a:r>
          </a:p>
        </p:txBody>
      </p:sp>
      <p:sp>
        <p:nvSpPr>
          <p:cNvPr id="538635" name="Rectangle 11"/>
          <p:cNvSpPr>
            <a:spLocks noChangeArrowheads="1"/>
          </p:cNvSpPr>
          <p:nvPr/>
        </p:nvSpPr>
        <p:spPr bwMode="auto">
          <a:xfrm>
            <a:off x="714375" y="3719513"/>
            <a:ext cx="314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）使用“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:: ”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加以区分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4" grpId="0" autoUpdateAnimBg="0"/>
      <p:bldP spid="53863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44538" y="1052513"/>
            <a:ext cx="47418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{ A *Ap = new B ;	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B *Bp2 = new B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delete Ap;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delete Bp2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2455863" y="487363"/>
            <a:ext cx="61547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9-5</a:t>
            </a:r>
            <a:r>
              <a:rPr lang="en-US" altLang="zh-CN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zh-CN" altLang="en-US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虚析构函数在删除动态派生类对象的调用情况</a:t>
            </a:r>
          </a:p>
        </p:txBody>
      </p:sp>
      <p:sp useBgFill="1">
        <p:nvSpPr>
          <p:cNvPr id="595972" name="Rectangle 4"/>
          <p:cNvSpPr>
            <a:spLocks noChangeArrowheads="1"/>
          </p:cNvSpPr>
          <p:nvPr/>
        </p:nvSpPr>
        <p:spPr bwMode="auto">
          <a:xfrm>
            <a:off x="1219200" y="2341563"/>
            <a:ext cx="4711700" cy="366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rgbClr val="0000FF"/>
                </a:solidFill>
              </a:rPr>
              <a:t>virtual</a:t>
            </a:r>
            <a:r>
              <a:rPr lang="en-US" altLang="zh-CN" sz="1800" b="1"/>
              <a:t>  ~A(){ cout &lt;&lt; "A::~A() is called.\n" ; }</a:t>
            </a:r>
          </a:p>
        </p:txBody>
      </p:sp>
      <p:graphicFrame>
        <p:nvGraphicFramePr>
          <p:cNvPr id="595973" name="Object 5"/>
          <p:cNvGraphicFramePr>
            <a:graphicFrameLocks noChangeAspect="1"/>
          </p:cNvGraphicFramePr>
          <p:nvPr/>
        </p:nvGraphicFramePr>
        <p:xfrm>
          <a:off x="5114925" y="3757613"/>
          <a:ext cx="3675063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位图图像" r:id="rId3" imgW="3343742" imgH="2000000" progId="PBrush">
                  <p:embed/>
                </p:oleObj>
              </mc:Choice>
              <mc:Fallback>
                <p:oleObj name="位图图像" r:id="rId3" imgW="3343742" imgH="200000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3757613"/>
                        <a:ext cx="3675063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9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autoUpdateAnimBg="0"/>
      <p:bldP spid="595972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3757613"/>
            <a:ext cx="367506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13"/>
          <p:cNvSpPr txBox="1">
            <a:spLocks noChangeArrowheads="1"/>
          </p:cNvSpPr>
          <p:nvPr/>
        </p:nvSpPr>
        <p:spPr bwMode="auto">
          <a:xfrm>
            <a:off x="744538" y="1052513"/>
            <a:ext cx="47418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/>
              <a:t>class A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    ~A(){ cout &lt;&lt; "A::~A() is called.\n" ; }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}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/>
              <a:t>class B : public A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    ~B(){ cout &lt;&lt; "B::~B() is called.\n" ; }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}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{ </a:t>
            </a:r>
            <a:r>
              <a:rPr lang="en-US" altLang="zh-CN" sz="1800" b="1">
                <a:solidFill>
                  <a:srgbClr val="0000FF"/>
                </a:solidFill>
              </a:rPr>
              <a:t>A *Ap = new B ;</a:t>
            </a:r>
            <a:r>
              <a:rPr lang="en-US" altLang="zh-CN" sz="1800"/>
              <a:t>	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B *Bp2 = new B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cout &lt;&lt; "delete first object:\n"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</a:t>
            </a:r>
            <a:r>
              <a:rPr lang="en-US" altLang="zh-CN" sz="1800" b="1" i="1">
                <a:solidFill>
                  <a:srgbClr val="0000FF"/>
                </a:solidFill>
              </a:rPr>
              <a:t>delete Ap;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cout &lt;&lt; "delete second object:\n"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/>
              <a:t>    delete Bp2 ;</a:t>
            </a:r>
          </a:p>
          <a:p>
            <a:pPr algn="l">
              <a:lnSpc>
                <a:spcPct val="110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2455863" y="487363"/>
            <a:ext cx="61547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9-5 </a:t>
            </a:r>
            <a:r>
              <a:rPr lang="en-US" altLang="zh-CN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虚析构函数在删除动态派生类对象的调用情况</a:t>
            </a:r>
            <a:endParaRPr lang="zh-CN" altLang="en-US" sz="2000" b="1" i="1">
              <a:solidFill>
                <a:srgbClr val="006600"/>
              </a:solidFill>
            </a:endParaRPr>
          </a:p>
        </p:txBody>
      </p:sp>
      <p:sp>
        <p:nvSpPr>
          <p:cNvPr id="596999" name="Oval 7"/>
          <p:cNvSpPr>
            <a:spLocks noChangeArrowheads="1"/>
          </p:cNvSpPr>
          <p:nvPr/>
        </p:nvSpPr>
        <p:spPr bwMode="auto">
          <a:xfrm>
            <a:off x="4859338" y="4149725"/>
            <a:ext cx="2952750" cy="7921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9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  <a:endParaRPr lang="zh-CN" altLang="en-US"/>
          </a:p>
        </p:txBody>
      </p:sp>
      <p:sp useBgFill="1">
        <p:nvSpPr>
          <p:cNvPr id="67591" name="Rectangle 11"/>
          <p:cNvSpPr>
            <a:spLocks noChangeArrowheads="1"/>
          </p:cNvSpPr>
          <p:nvPr/>
        </p:nvSpPr>
        <p:spPr bwMode="auto">
          <a:xfrm>
            <a:off x="1219200" y="2341563"/>
            <a:ext cx="4711700" cy="366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rgbClr val="0000FF"/>
                </a:solidFill>
              </a:rPr>
              <a:t>virtual</a:t>
            </a:r>
            <a:r>
              <a:rPr lang="en-US" altLang="zh-CN" sz="1800" b="1"/>
              <a:t>  ~A(){ cout &lt;&lt; "A::~A() is called.\n" ; }</a:t>
            </a:r>
          </a:p>
        </p:txBody>
      </p:sp>
      <p:sp>
        <p:nvSpPr>
          <p:cNvPr id="596998" name="AutoShape 6"/>
          <p:cNvSpPr>
            <a:spLocks/>
          </p:cNvSpPr>
          <p:nvPr/>
        </p:nvSpPr>
        <p:spPr bwMode="auto">
          <a:xfrm>
            <a:off x="4648200" y="2081213"/>
            <a:ext cx="3124200" cy="990600"/>
          </a:xfrm>
          <a:prstGeom prst="borderCallout2">
            <a:avLst>
              <a:gd name="adj1" fmla="val 11537"/>
              <a:gd name="adj2" fmla="val -2440"/>
              <a:gd name="adj3" fmla="val 11537"/>
              <a:gd name="adj4" fmla="val -20171"/>
              <a:gd name="adj5" fmla="val 309935"/>
              <a:gd name="adj6" fmla="val -768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正确调用派生类构造函数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释放所有资源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9" grpId="0" animBg="1"/>
      <p:bldP spid="596998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3757613"/>
            <a:ext cx="367506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10"/>
          <p:cNvSpPr txBox="1">
            <a:spLocks noChangeArrowheads="1"/>
          </p:cNvSpPr>
          <p:nvPr/>
        </p:nvSpPr>
        <p:spPr bwMode="auto">
          <a:xfrm>
            <a:off x="744538" y="1052513"/>
            <a:ext cx="474186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800" dirty="0"/>
              <a:t>#include&lt;iostream&gt;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using namespace std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 dirty="0"/>
              <a:t>class A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    ~A(){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"A::~A() is called.\n" ; }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}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 dirty="0"/>
              <a:t>class B : public A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    ~B(){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"B::~B() is called.\n" ; }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}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int main()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{ A *Ap = new B ;	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B *Bp2 = new B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"delete first object:\n"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delete Ap;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</a:t>
            </a:r>
            <a:r>
              <a:rPr lang="en-US" altLang="zh-CN" sz="1800" dirty="0" err="1"/>
              <a:t>cout</a:t>
            </a:r>
            <a:r>
              <a:rPr lang="en-US" altLang="zh-CN" sz="1800" dirty="0"/>
              <a:t> &lt;&lt; "delete second object:\n" 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dirty="0"/>
              <a:t>    delete Bp2 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} </a:t>
            </a:r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2455863" y="487363"/>
            <a:ext cx="61547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9-5 </a:t>
            </a:r>
            <a:r>
              <a:rPr lang="en-US" altLang="zh-CN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虚析构函数在删除动态派生类对象的调用情况</a:t>
            </a:r>
            <a:endParaRPr lang="zh-CN" altLang="en-US" sz="2000" b="1" i="1">
              <a:solidFill>
                <a:srgbClr val="006600"/>
              </a:solidFill>
            </a:endParaRP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9.3.3  </a:t>
            </a:r>
            <a:r>
              <a:rPr lang="zh-CN" altLang="en-US">
                <a:latin typeface="宋体" pitchFamily="2" charset="-122"/>
              </a:rPr>
              <a:t>虚析构函数</a:t>
            </a:r>
          </a:p>
        </p:txBody>
      </p:sp>
      <p:sp useBgFill="1">
        <p:nvSpPr>
          <p:cNvPr id="68614" name="Rectangle 11"/>
          <p:cNvSpPr>
            <a:spLocks noChangeArrowheads="1"/>
          </p:cNvSpPr>
          <p:nvPr/>
        </p:nvSpPr>
        <p:spPr bwMode="auto">
          <a:xfrm>
            <a:off x="1219200" y="2341563"/>
            <a:ext cx="4711700" cy="366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1800" b="1">
                <a:solidFill>
                  <a:srgbClr val="0000FF"/>
                </a:solidFill>
              </a:rPr>
              <a:t>virtual</a:t>
            </a:r>
            <a:r>
              <a:rPr lang="en-US" altLang="zh-CN" sz="1800" b="1"/>
              <a:t>  ~A(){ cout &lt;&lt; "A::~A() is called.\n" ; }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3751263" y="1471613"/>
            <a:ext cx="5068887" cy="28384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定义了基类虚析构函数，基类指针指向的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   派生类动态对象也可以正确地用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delete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析构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设计类层次结构时，提供一个虚析构函数，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    能够使派生类对象在不同状态下正确调用</a:t>
            </a:r>
          </a:p>
          <a:p>
            <a:pPr algn="l"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    析构函数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2465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清华郑莉老师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-虚析构函数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452120" y="2561590"/>
          <a:ext cx="8468995" cy="237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7251700" imgH="1117600" progId="Paint.Picture">
                  <p:embed/>
                </p:oleObj>
              </mc:Choice>
              <mc:Fallback>
                <p:oleObj r:id="rId3" imgW="7251700" imgH="1117600" progId="Paint.Picture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20" y="2561590"/>
                        <a:ext cx="8468995" cy="2371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2465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清华郑莉老师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-虚析构函数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  <p:graphicFrame>
        <p:nvGraphicFramePr>
          <p:cNvPr id="8" name="对象 7"/>
          <p:cNvGraphicFramePr/>
          <p:nvPr/>
        </p:nvGraphicFramePr>
        <p:xfrm>
          <a:off x="-635" y="1156970"/>
          <a:ext cx="9145270" cy="568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10579100" imgH="4502150" progId="Paint.Picture">
                  <p:embed/>
                </p:oleObj>
              </mc:Choice>
              <mc:Fallback>
                <p:oleObj r:id="rId3" imgW="10579100" imgH="4502150" progId="Paint.Picture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5" y="1156970"/>
                        <a:ext cx="9145270" cy="568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2465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清华郑莉老师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-虚析构函数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-635" y="1141730"/>
          <a:ext cx="9145270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10509250" imgH="4292600" progId="Paint.Picture">
                  <p:embed/>
                </p:oleObj>
              </mc:Choice>
              <mc:Fallback>
                <p:oleObj r:id="rId3" imgW="10509250" imgH="4292600" progId="Paint.Picture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5" y="1141730"/>
                        <a:ext cx="9145270" cy="569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2465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清华郑莉老师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-虚表和动态绑定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88900" y="1980565"/>
          <a:ext cx="8986520" cy="486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8502650" imgH="4381500" progId="Paint.Picture">
                  <p:embed/>
                </p:oleObj>
              </mc:Choice>
              <mc:Fallback>
                <p:oleObj r:id="rId3" imgW="8502650" imgH="4381500" progId="Paint.Picture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" y="1980565"/>
                        <a:ext cx="8986520" cy="486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2465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清华郑莉老师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-虚表和动态绑定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-635" y="11430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11385550" imgH="4349750" progId="Paint.Picture">
                  <p:embed/>
                </p:oleObj>
              </mc:Choice>
              <mc:Fallback>
                <p:oleObj r:id="rId3" imgW="11385550" imgH="4349750" progId="Paint.Picture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5" y="1143000"/>
                        <a:ext cx="91440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687388" y="60960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9.4  </a:t>
            </a:r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纯虚函数和抽象类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990600" y="1700213"/>
            <a:ext cx="78295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10000"/>
              </a:lnSpc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纯虚函数是一个在基类中说明的虚函数，在基类中没有定义，</a:t>
            </a:r>
          </a:p>
          <a:p>
            <a:pPr algn="l">
              <a:lnSpc>
                <a:spcPct val="210000"/>
              </a:lnSpc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要求任何派生类都定义自己的版本</a:t>
            </a:r>
          </a:p>
          <a:p>
            <a:pPr algn="l"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纯虚函数为各派生类提供一个公共界面</a:t>
            </a:r>
          </a:p>
          <a:p>
            <a:pPr algn="l"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纯虚函数说明形式：</a:t>
            </a:r>
          </a:p>
          <a:p>
            <a:pPr algn="l">
              <a:lnSpc>
                <a:spcPct val="210000"/>
              </a:lnSpc>
              <a:buFont typeface="Wingdings" pitchFamily="2" charset="2"/>
              <a:buNone/>
            </a:pPr>
            <a:r>
              <a:rPr lang="zh-CN" altLang="en-US" sz="2000" b="1">
                <a:solidFill>
                  <a:srgbClr val="0000FF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 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virtual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 i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2000" b="1" i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函数名</a:t>
            </a:r>
            <a:r>
              <a:rPr lang="zh-CN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zh-CN" sz="2000" b="1" i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参数表</a:t>
            </a:r>
            <a:r>
              <a:rPr lang="zh-CN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）</a:t>
            </a:r>
            <a:r>
              <a:rPr lang="zh-CN" altLang="zh-CN" sz="2000" b="1">
                <a:solidFill>
                  <a:srgbClr val="0000FF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= 0</a:t>
            </a:r>
            <a:r>
              <a:rPr lang="en-US" altLang="zh-CN" sz="2000" b="1">
                <a:solidFill>
                  <a:srgbClr val="0000FF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;</a:t>
            </a:r>
          </a:p>
          <a:p>
            <a:pPr algn="l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一个具有纯虚函数的基类称为抽象类。 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5561013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9.1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静态联编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92138" y="1431925"/>
            <a:ext cx="4513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普通成员函数重载可表达为两种形式：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704850" y="2346325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在一个类说明中重载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704850" y="2803525"/>
            <a:ext cx="653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2.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基类的成员函数在派生类重载。有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3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种编译区分方法：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704850" y="3260725"/>
            <a:ext cx="361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）根据参数的特征加以区分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714375" y="3719513"/>
            <a:ext cx="314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）使用“ 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:: ”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加以区分</a:t>
            </a:r>
          </a:p>
        </p:txBody>
      </p:sp>
      <p:sp>
        <p:nvSpPr>
          <p:cNvPr id="539659" name="Text Box 11"/>
          <p:cNvSpPr txBox="1">
            <a:spLocks noChangeArrowheads="1"/>
          </p:cNvSpPr>
          <p:nvPr/>
        </p:nvSpPr>
        <p:spPr bwMode="auto">
          <a:xfrm>
            <a:off x="1416050" y="4629150"/>
            <a:ext cx="50736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800" b="1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例如：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Aobj . Show ( )	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调用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 :: Show ( )</a:t>
            </a:r>
          </a:p>
          <a:p>
            <a:pPr algn="l">
              <a:lnSpc>
                <a:spcPct val="140000"/>
              </a:lnSpc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	Bobj . Show ( )	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调用	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B :: Show ( )</a:t>
            </a:r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723900" y="4175125"/>
            <a:ext cx="310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）根据类对象加以区分</a:t>
            </a:r>
          </a:p>
        </p:txBody>
      </p:sp>
      <p:sp>
        <p:nvSpPr>
          <p:cNvPr id="539664" name="AutoShape 16"/>
          <p:cNvSpPr>
            <a:spLocks/>
          </p:cNvSpPr>
          <p:nvPr/>
        </p:nvSpPr>
        <p:spPr bwMode="auto">
          <a:xfrm>
            <a:off x="6156325" y="2708275"/>
            <a:ext cx="2519363" cy="609600"/>
          </a:xfrm>
          <a:prstGeom prst="borderCallout2">
            <a:avLst>
              <a:gd name="adj1" fmla="val 18750"/>
              <a:gd name="adj2" fmla="val -3023"/>
              <a:gd name="adj3" fmla="val 18750"/>
              <a:gd name="adj4" fmla="val -20856"/>
              <a:gd name="adj5" fmla="val 233593"/>
              <a:gd name="adj6" fmla="val -78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根据</a:t>
            </a:r>
            <a:r>
              <a:rPr lang="en-US" altLang="zh-CN" sz="1800" b="1"/>
              <a:t>this</a:t>
            </a:r>
            <a:r>
              <a:rPr lang="zh-CN" altLang="en-US" sz="1800" b="1"/>
              <a:t>指针类型区分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3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3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9" grpId="0" autoUpdateAnimBg="0"/>
      <p:bldP spid="539660" grpId="0" autoUpdateAnimBg="0"/>
      <p:bldP spid="53966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1828800" y="577850"/>
            <a:ext cx="64944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dirty="0">
                <a:sym typeface="Symbol" pitchFamily="18" charset="2"/>
              </a:rPr>
              <a:t>class  point { /*……*/ }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>
                <a:solidFill>
                  <a:srgbClr val="0000FF"/>
                </a:solidFill>
              </a:rPr>
              <a:t>class  shape </a:t>
            </a:r>
            <a:r>
              <a:rPr lang="zh-CN" altLang="en-US" sz="1800" b="1" dirty="0">
                <a:solidFill>
                  <a:srgbClr val="0000FF"/>
                </a:solidFill>
              </a:rPr>
              <a:t>；</a:t>
            </a:r>
            <a:r>
              <a:rPr lang="zh-CN" altLang="en-US" sz="1800" dirty="0">
                <a:solidFill>
                  <a:schemeClr val="hlink"/>
                </a:solidFill>
              </a:rPr>
              <a:t>		 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抽象类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{ point  center 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……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point  where ( ) { return  center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void  move ( point p ) {center = p ; draw ( )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</a:t>
            </a:r>
            <a:r>
              <a:rPr lang="en-US" altLang="zh-CN" sz="1800" b="1" dirty="0">
                <a:solidFill>
                  <a:srgbClr val="0000FF"/>
                </a:solidFill>
              </a:rPr>
              <a:t>virtual  void  rotate ( int ) = 0 ;</a:t>
            </a:r>
            <a:r>
              <a:rPr lang="en-US" altLang="zh-CN" sz="1800" dirty="0">
                <a:solidFill>
                  <a:schemeClr val="hlink"/>
                </a:solidFill>
              </a:rPr>
              <a:t> 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纯虚函数</a:t>
            </a:r>
          </a:p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chemeClr val="hlink"/>
                </a:solidFill>
              </a:rPr>
              <a:t>  </a:t>
            </a:r>
            <a:r>
              <a:rPr lang="en-US" altLang="zh-CN" sz="1800" b="1" dirty="0">
                <a:solidFill>
                  <a:srgbClr val="0000FF"/>
                </a:solidFill>
              </a:rPr>
              <a:t>virtual  void  draw ( ) = 0 ;	</a:t>
            </a:r>
            <a:r>
              <a:rPr lang="en-US" altLang="zh-CN" sz="1800" dirty="0">
                <a:solidFill>
                  <a:schemeClr val="hlink"/>
                </a:solidFill>
              </a:rPr>
              <a:t>		</a:t>
            </a:r>
            <a:r>
              <a:rPr lang="en-US" altLang="zh-CN" sz="1800" b="1" i="1" dirty="0">
                <a:solidFill>
                  <a:srgbClr val="008000"/>
                </a:solidFill>
              </a:rPr>
              <a:t>// </a:t>
            </a:r>
            <a:r>
              <a:rPr lang="zh-CN" altLang="en-US" sz="1800" b="1" i="1" dirty="0">
                <a:solidFill>
                  <a:srgbClr val="008000"/>
                </a:solidFill>
              </a:rPr>
              <a:t>纯虚函数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…...</a:t>
            </a: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1828800" y="4006850"/>
            <a:ext cx="70643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 i="1">
                <a:solidFill>
                  <a:srgbClr val="A50021"/>
                </a:solidFill>
              </a:rPr>
              <a:t>shape  x ;</a:t>
            </a:r>
            <a:r>
              <a:rPr lang="en-US" altLang="zh-CN" sz="1800" b="1">
                <a:solidFill>
                  <a:srgbClr val="A50021"/>
                </a:solidFill>
              </a:rPr>
              <a:t>	</a:t>
            </a:r>
            <a:r>
              <a:rPr lang="en-US" altLang="zh-CN" sz="1800"/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 error</a:t>
            </a:r>
            <a:r>
              <a:rPr lang="zh-CN" altLang="en-US" sz="1800" b="1" i="1">
                <a:solidFill>
                  <a:srgbClr val="006600"/>
                </a:solidFill>
              </a:rPr>
              <a:t>，抽象类不能建立对象</a:t>
            </a:r>
          </a:p>
          <a:p>
            <a:pPr algn="l">
              <a:lnSpc>
                <a:spcPct val="150000"/>
              </a:lnSpc>
            </a:pPr>
            <a:r>
              <a:rPr lang="en-US" altLang="zh-CN" sz="1800"/>
              <a:t>shape  *p ;		</a:t>
            </a:r>
            <a:r>
              <a:rPr lang="en-US" altLang="zh-CN" sz="1800" b="1" i="1">
                <a:solidFill>
                  <a:srgbClr val="006600"/>
                </a:solidFill>
              </a:rPr>
              <a:t>// ok</a:t>
            </a:r>
            <a:r>
              <a:rPr lang="zh-CN" altLang="en-US" sz="1800" b="1" i="1">
                <a:solidFill>
                  <a:srgbClr val="006600"/>
                </a:solidFill>
              </a:rPr>
              <a:t>，可以声明抽象类的指针</a:t>
            </a:r>
          </a:p>
          <a:p>
            <a:pPr algn="l">
              <a:lnSpc>
                <a:spcPct val="150000"/>
              </a:lnSpc>
            </a:pPr>
            <a:r>
              <a:rPr lang="en-US" altLang="zh-CN" sz="1800" b="1" i="1">
                <a:solidFill>
                  <a:srgbClr val="A50021"/>
                </a:solidFill>
              </a:rPr>
              <a:t>shape  f ( ) ;</a:t>
            </a:r>
            <a:r>
              <a:rPr lang="en-US" altLang="zh-CN" sz="1800"/>
              <a:t>		</a:t>
            </a:r>
            <a:r>
              <a:rPr lang="en-US" altLang="zh-CN" sz="1800" b="1" i="1">
                <a:solidFill>
                  <a:srgbClr val="006600"/>
                </a:solidFill>
              </a:rPr>
              <a:t>// error, </a:t>
            </a:r>
            <a:r>
              <a:rPr lang="zh-CN" altLang="en-US" sz="1800" b="1" i="1">
                <a:solidFill>
                  <a:srgbClr val="006600"/>
                </a:solidFill>
              </a:rPr>
              <a:t>抽象类不能作为函数返回类型</a:t>
            </a:r>
          </a:p>
          <a:p>
            <a:pPr algn="l">
              <a:lnSpc>
                <a:spcPct val="150000"/>
              </a:lnSpc>
            </a:pPr>
            <a:r>
              <a:rPr lang="en-US" altLang="zh-CN" sz="1800" b="1" i="1">
                <a:solidFill>
                  <a:srgbClr val="A50021"/>
                </a:solidFill>
              </a:rPr>
              <a:t>void  g ( shape ) ;</a:t>
            </a:r>
            <a:r>
              <a:rPr lang="en-US" altLang="zh-CN" sz="1800" b="1">
                <a:solidFill>
                  <a:srgbClr val="A50021"/>
                </a:solidFill>
              </a:rPr>
              <a:t>	</a:t>
            </a:r>
            <a:r>
              <a:rPr lang="en-US" altLang="zh-CN" sz="1800">
                <a:solidFill>
                  <a:srgbClr val="FF3300"/>
                </a:solidFill>
              </a:rPr>
              <a:t>	</a:t>
            </a:r>
            <a:r>
              <a:rPr lang="en-US" altLang="zh-CN" sz="1800" b="1" i="1">
                <a:solidFill>
                  <a:srgbClr val="006600"/>
                </a:solidFill>
              </a:rPr>
              <a:t>// error, </a:t>
            </a:r>
            <a:r>
              <a:rPr lang="zh-CN" altLang="en-US" sz="1800" b="1" i="1">
                <a:solidFill>
                  <a:srgbClr val="006600"/>
                </a:solidFill>
              </a:rPr>
              <a:t>抽象类不能作为传值参数类型</a:t>
            </a:r>
          </a:p>
          <a:p>
            <a:pPr algn="l">
              <a:lnSpc>
                <a:spcPct val="150000"/>
              </a:lnSpc>
            </a:pPr>
            <a:r>
              <a:rPr lang="en-US" altLang="zh-CN" sz="1800"/>
              <a:t>shape  &amp; h ( shape &amp;) ;	</a:t>
            </a:r>
            <a:r>
              <a:rPr lang="en-US" altLang="zh-CN" sz="1800" b="1" i="1">
                <a:solidFill>
                  <a:srgbClr val="006600"/>
                </a:solidFill>
              </a:rPr>
              <a:t>// ok</a:t>
            </a:r>
            <a:r>
              <a:rPr lang="zh-CN" altLang="en-US" sz="1800" b="1" i="1">
                <a:solidFill>
                  <a:srgbClr val="006600"/>
                </a:solidFill>
              </a:rPr>
              <a:t>，可以声明抽象类的引用</a:t>
            </a: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574675" y="5778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i="1">
                <a:solidFill>
                  <a:srgbClr val="008000"/>
                </a:solidFill>
                <a:sym typeface="Symbol" pitchFamily="18" charset="2"/>
              </a:rPr>
              <a:t>例如：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4445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600073" name="AutoShape 9"/>
          <p:cNvSpPr>
            <a:spLocks noChangeArrowheads="1"/>
          </p:cNvSpPr>
          <p:nvPr/>
        </p:nvSpPr>
        <p:spPr bwMode="auto">
          <a:xfrm>
            <a:off x="3851275" y="2636838"/>
            <a:ext cx="3959225" cy="1582737"/>
          </a:xfrm>
          <a:prstGeom prst="wedgeEllipseCallout">
            <a:avLst>
              <a:gd name="adj1" fmla="val -46792"/>
              <a:gd name="adj2" fmla="val 83398"/>
            </a:avLst>
          </a:prstGeom>
          <a:gradFill rotWithShape="1">
            <a:gsLst>
              <a:gs pos="0">
                <a:srgbClr val="FFFFFF"/>
              </a:gs>
              <a:gs pos="100000">
                <a:srgbClr val="FFCCC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不能建立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抽象类型存储空间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 autoUpdateAnimBg="0"/>
      <p:bldP spid="600067" grpId="0" build="p" autoUpdateAnimBg="0"/>
      <p:bldP spid="600068" grpId="0" autoUpdateAnimBg="0"/>
      <p:bldP spid="60007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828800" y="577850"/>
            <a:ext cx="64944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dirty="0">
                <a:sym typeface="Symbol" pitchFamily="18" charset="2"/>
              </a:rPr>
              <a:t>class  point { /*……*/ }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 dirty="0">
                <a:solidFill>
                  <a:srgbClr val="A50021"/>
                </a:solidFill>
              </a:rPr>
              <a:t>class  shape </a:t>
            </a:r>
            <a:r>
              <a:rPr lang="zh-CN" altLang="en-US" sz="1800" dirty="0">
                <a:solidFill>
                  <a:schemeClr val="hlink"/>
                </a:solidFill>
              </a:rPr>
              <a:t>		 </a:t>
            </a:r>
            <a:r>
              <a:rPr lang="en-US" altLang="zh-CN" sz="1800" i="1" dirty="0">
                <a:solidFill>
                  <a:srgbClr val="0000FF"/>
                </a:solidFill>
              </a:rPr>
              <a:t>// </a:t>
            </a:r>
            <a:r>
              <a:rPr lang="zh-CN" altLang="en-US" sz="1800" i="1" dirty="0">
                <a:solidFill>
                  <a:srgbClr val="0000FF"/>
                </a:solidFill>
              </a:rPr>
              <a:t>抽象类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{ point  center 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……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public :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point  where ( ) { return  center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void  move ( point p ) { center = p ; draw ( ) ; }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</a:t>
            </a:r>
            <a:r>
              <a:rPr lang="en-US" altLang="zh-CN" sz="1800" b="1" dirty="0">
                <a:solidFill>
                  <a:srgbClr val="0000FF"/>
                </a:solidFill>
              </a:rPr>
              <a:t>virtual  void  rotate ( int ) = 0 ;</a:t>
            </a:r>
            <a:r>
              <a:rPr lang="en-US" altLang="zh-CN" sz="1800" dirty="0">
                <a:solidFill>
                  <a:schemeClr val="hlink"/>
                </a:solidFill>
              </a:rPr>
              <a:t> 		</a:t>
            </a:r>
            <a:r>
              <a:rPr lang="en-US" altLang="zh-CN" sz="1800" i="1" dirty="0">
                <a:solidFill>
                  <a:srgbClr val="0000FF"/>
                </a:solidFill>
              </a:rPr>
              <a:t>// </a:t>
            </a:r>
            <a:r>
              <a:rPr lang="zh-CN" altLang="en-US" sz="1800" i="1" dirty="0">
                <a:solidFill>
                  <a:srgbClr val="0000FF"/>
                </a:solidFill>
              </a:rPr>
              <a:t>纯虚函数</a:t>
            </a:r>
          </a:p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chemeClr val="hlink"/>
                </a:solidFill>
              </a:rPr>
              <a:t>  </a:t>
            </a:r>
            <a:r>
              <a:rPr lang="en-US" altLang="zh-CN" sz="1800" b="1" dirty="0">
                <a:solidFill>
                  <a:srgbClr val="0000FF"/>
                </a:solidFill>
              </a:rPr>
              <a:t>virtual  void  draw ( ) = 0 ;	</a:t>
            </a:r>
            <a:r>
              <a:rPr lang="en-US" altLang="zh-CN" sz="1800" dirty="0">
                <a:solidFill>
                  <a:schemeClr val="hlink"/>
                </a:solidFill>
              </a:rPr>
              <a:t>		</a:t>
            </a:r>
            <a:r>
              <a:rPr lang="en-US" altLang="zh-CN" sz="1800" i="1" dirty="0">
                <a:solidFill>
                  <a:srgbClr val="0000FF"/>
                </a:solidFill>
              </a:rPr>
              <a:t>// </a:t>
            </a:r>
            <a:r>
              <a:rPr lang="zh-CN" altLang="en-US" sz="1800" i="1" dirty="0">
                <a:solidFill>
                  <a:srgbClr val="0000FF"/>
                </a:solidFill>
              </a:rPr>
              <a:t>纯虚函数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} ;</a:t>
            </a:r>
          </a:p>
          <a:p>
            <a:pPr algn="l">
              <a:lnSpc>
                <a:spcPct val="110000"/>
              </a:lnSpc>
            </a:pPr>
            <a:r>
              <a:rPr lang="en-US" altLang="zh-CN" sz="1800" dirty="0"/>
              <a:t>      …...</a:t>
            </a:r>
          </a:p>
        </p:txBody>
      </p:sp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1828800" y="4070350"/>
            <a:ext cx="7162800" cy="25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 dirty="0"/>
              <a:t>class  circle :</a:t>
            </a:r>
            <a:r>
              <a:rPr lang="en-US" altLang="zh-CN" sz="1800" b="1" dirty="0">
                <a:solidFill>
                  <a:srgbClr val="00CC00"/>
                </a:solidFill>
              </a:rPr>
              <a:t> </a:t>
            </a:r>
            <a:r>
              <a:rPr lang="en-US" altLang="zh-CN" sz="1800" b="1" dirty="0">
                <a:solidFill>
                  <a:srgbClr val="A50021"/>
                </a:solidFill>
              </a:rPr>
              <a:t>public  shape</a:t>
            </a:r>
          </a:p>
          <a:p>
            <a:pPr algn="l">
              <a:lnSpc>
                <a:spcPct val="150000"/>
              </a:lnSpc>
            </a:pPr>
            <a:r>
              <a:rPr lang="en-US" altLang="zh-CN" sz="1800" dirty="0"/>
              <a:t>{       int  radius ;</a:t>
            </a:r>
          </a:p>
          <a:p>
            <a:pPr algn="l">
              <a:lnSpc>
                <a:spcPct val="150000"/>
              </a:lnSpc>
            </a:pPr>
            <a:r>
              <a:rPr lang="en-US" altLang="zh-CN" sz="1800" dirty="0"/>
              <a:t>    public :</a:t>
            </a:r>
          </a:p>
          <a:p>
            <a:pPr algn="l">
              <a:lnSpc>
                <a:spcPct val="150000"/>
              </a:lnSpc>
            </a:pPr>
            <a:r>
              <a:rPr lang="en-US" altLang="zh-CN" sz="1800" dirty="0"/>
              <a:t>         double  area ( ) </a:t>
            </a:r>
          </a:p>
          <a:p>
            <a:pPr algn="l">
              <a:lnSpc>
                <a:spcPct val="150000"/>
              </a:lnSpc>
            </a:pPr>
            <a:r>
              <a:rPr lang="en-US" altLang="zh-CN" sz="1800" dirty="0"/>
              <a:t>             { return 3.14*radius*radius; }  </a:t>
            </a:r>
          </a:p>
          <a:p>
            <a:pPr algn="l">
              <a:lnSpc>
                <a:spcPct val="150000"/>
              </a:lnSpc>
            </a:pPr>
            <a:r>
              <a:rPr lang="en-US" altLang="zh-CN" sz="1800" dirty="0"/>
              <a:t>}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74675" y="5778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i="1">
                <a:solidFill>
                  <a:srgbClr val="008000"/>
                </a:solidFill>
                <a:sym typeface="Symbol" pitchFamily="18" charset="2"/>
              </a:rPr>
              <a:t>例如：</a:t>
            </a:r>
          </a:p>
        </p:txBody>
      </p:sp>
      <p:sp>
        <p:nvSpPr>
          <p:cNvPr id="601093" name="AutoShape 5"/>
          <p:cNvSpPr>
            <a:spLocks/>
          </p:cNvSpPr>
          <p:nvPr/>
        </p:nvSpPr>
        <p:spPr bwMode="auto">
          <a:xfrm>
            <a:off x="4495800" y="2025650"/>
            <a:ext cx="4495800" cy="1447800"/>
          </a:xfrm>
          <a:prstGeom prst="borderCallout2">
            <a:avLst>
              <a:gd name="adj1" fmla="val 7894"/>
              <a:gd name="adj2" fmla="val -1694"/>
              <a:gd name="adj3" fmla="val 7894"/>
              <a:gd name="adj4" fmla="val -6639"/>
              <a:gd name="adj5" fmla="val 144190"/>
              <a:gd name="adj6" fmla="val -2249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sz="1800" b="1" dirty="0"/>
              <a:t> circle </a:t>
            </a:r>
            <a:r>
              <a:rPr lang="zh-CN" altLang="en-US" sz="1800" b="1" dirty="0"/>
              <a:t>类仍为抽象类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/>
              <a:t>circle :: draw ( ) </a:t>
            </a:r>
            <a:r>
              <a:rPr lang="zh-CN" altLang="en-US" sz="1800" b="1" dirty="0"/>
              <a:t>、</a:t>
            </a:r>
            <a:r>
              <a:rPr lang="en-US" altLang="zh-CN" sz="1800" b="1" dirty="0"/>
              <a:t>circle :: rotate ( ) </a:t>
            </a:r>
          </a:p>
          <a:p>
            <a:pPr>
              <a:lnSpc>
                <a:spcPct val="140000"/>
              </a:lnSpc>
            </a:pPr>
            <a:r>
              <a:rPr lang="zh-CN" altLang="en-US" sz="1800" b="1" dirty="0"/>
              <a:t>也是纯虚函数</a:t>
            </a:r>
          </a:p>
        </p:txBody>
      </p:sp>
      <p:sp>
        <p:nvSpPr>
          <p:cNvPr id="716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4445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601094" name="AutoShape 6"/>
          <p:cNvSpPr>
            <a:spLocks noChangeArrowheads="1"/>
          </p:cNvSpPr>
          <p:nvPr/>
        </p:nvSpPr>
        <p:spPr bwMode="auto">
          <a:xfrm flipH="1">
            <a:off x="4762500" y="1358900"/>
            <a:ext cx="3962400" cy="4921250"/>
          </a:xfrm>
          <a:prstGeom prst="verticalScroll">
            <a:avLst>
              <a:gd name="adj" fmla="val 4301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20493903" algn="ctr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lnSpc>
                <a:spcPct val="14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要使 </a:t>
            </a: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circle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成为非抽象类，</a:t>
            </a:r>
          </a:p>
          <a:p>
            <a:pPr algn="l">
              <a:lnSpc>
                <a:spcPct val="140000"/>
              </a:lnSpc>
              <a:defRPr/>
            </a:pP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  必须作以下说明：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en-US" sz="1800" b="1" dirty="0"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class  circle : public  shape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{    int  radius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   public : 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void  rotate ( int 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void  draw ( ) 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} ;  </a:t>
            </a:r>
          </a:p>
          <a:p>
            <a:pPr algn="l">
              <a:lnSpc>
                <a:spcPct val="14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并提供 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circle :: draw ( )</a:t>
            </a:r>
            <a:endParaRPr lang="en-US" altLang="en-US" sz="1800" b="1" dirty="0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和         </a:t>
            </a:r>
            <a:r>
              <a:rPr lang="en-US" altLang="zh-CN" sz="18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circle :: rotate ( int  )</a:t>
            </a: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algn="l">
              <a:lnSpc>
                <a:spcPct val="140000"/>
              </a:lnSpc>
              <a:defRPr/>
            </a:pPr>
            <a:r>
              <a:rPr lang="en-US" altLang="zh-CN" sz="1800" b="1" dirty="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1800" b="1" dirty="0">
                <a:ea typeface="Arial Unicode MS" pitchFamily="34" charset="-122"/>
                <a:cs typeface="Arial Unicode MS" pitchFamily="34" charset="-122"/>
              </a:rPr>
              <a:t>的定义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utoUpdateAnimBg="0"/>
      <p:bldP spid="601093" grpId="0" animBg="1" autoUpdateAnimBg="0"/>
      <p:bldP spid="601094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495300" y="228600"/>
            <a:ext cx="8305800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//figure.h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protected : double x,y;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public:    void set_dim(double i, double j=0) { x = i ;  y = j 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          virtual void show_area() = 0 ;</a:t>
            </a:r>
            <a:endParaRPr lang="en-US" altLang="zh-CN" sz="1600" i="1">
              <a:solidFill>
                <a:srgbClr val="0000FF"/>
              </a:solidFill>
              <a:sym typeface="Symbol" pitchFamily="18" charset="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triangle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 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{ cout&lt;&lt;"Triangle with high "&lt;&lt;x&lt;&lt;" and base "&lt;&lt;y &lt;&lt;" has an area of "&lt;&lt;x*0.5*y&lt;&lt;"\n";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square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  { cout&lt;&lt;"Square with dimension "&lt;&lt;x&lt;&lt;"*"&lt;&lt;y &lt;&lt;" has an area of "&lt;&lt;x*y&lt;&lt;"\n";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circle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{ cout&lt;&lt;"Circle with radius "&lt;&lt;x;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cout&lt;&lt;" has an area of "&lt;&lt;3.14*x*x&lt;&lt;"\n";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</p:txBody>
      </p:sp>
      <p:sp useBgFill="1">
        <p:nvSpPr>
          <p:cNvPr id="602115" name="Rectangle 3"/>
          <p:cNvSpPr>
            <a:spLocks noChangeArrowheads="1"/>
          </p:cNvSpPr>
          <p:nvPr/>
        </p:nvSpPr>
        <p:spPr bwMode="auto">
          <a:xfrm>
            <a:off x="1371600" y="1447800"/>
            <a:ext cx="4883150" cy="2841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virtual void show_area() = 0 ;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纯虚函数</a:t>
            </a:r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6019800" y="533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9-6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简单图形类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 useBgFill="1">
        <p:nvSpPr>
          <p:cNvPr id="602117" name="Rectangle 5"/>
          <p:cNvSpPr>
            <a:spLocks noChangeArrowheads="1"/>
          </p:cNvSpPr>
          <p:nvPr/>
        </p:nvSpPr>
        <p:spPr bwMode="auto">
          <a:xfrm>
            <a:off x="762000" y="2563813"/>
            <a:ext cx="7848600" cy="7826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{ cout&lt;&lt;"Triangle with high "&lt;&lt;x&lt;&lt;" and base "&lt;&lt;y &lt;&lt;" has an area of "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&lt;&lt;x*0.5*y&lt;&lt;"\n"; }</a:t>
            </a:r>
          </a:p>
        </p:txBody>
      </p:sp>
      <p:sp useBgFill="1">
        <p:nvSpPr>
          <p:cNvPr id="602118" name="Rectangle 6"/>
          <p:cNvSpPr>
            <a:spLocks noChangeArrowheads="1"/>
          </p:cNvSpPr>
          <p:nvPr/>
        </p:nvSpPr>
        <p:spPr bwMode="auto">
          <a:xfrm>
            <a:off x="838200" y="3886200"/>
            <a:ext cx="7620000" cy="749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{ cout&lt;&lt;"Square with dimension "&lt;&lt;x&lt;&lt;"*"&lt;&lt;y &lt;&lt;" has an area of "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   &lt;&lt;x*y&lt;&lt;"\n"; }</a:t>
            </a:r>
          </a:p>
        </p:txBody>
      </p:sp>
      <p:sp useBgFill="1">
        <p:nvSpPr>
          <p:cNvPr id="602119" name="Rectangle 7"/>
          <p:cNvSpPr>
            <a:spLocks noChangeArrowheads="1"/>
          </p:cNvSpPr>
          <p:nvPr/>
        </p:nvSpPr>
        <p:spPr bwMode="auto">
          <a:xfrm>
            <a:off x="762000" y="5257800"/>
            <a:ext cx="5105400" cy="10826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{ cout&lt;&lt;"Circle with radius "&lt;&lt;x;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cout&lt;&lt;" has an area of "&lt;&lt;3.14*x*x&lt;&lt;"\n";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}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autoUpdateAnimBg="0"/>
      <p:bldP spid="602115" grpId="0" animBg="1" autoUpdateAnimBg="0"/>
      <p:bldP spid="602116" grpId="0" autoUpdateAnimBg="0"/>
      <p:bldP spid="602117" grpId="0" animBg="1" autoUpdateAnimBg="0"/>
      <p:bldP spid="602118" grpId="0" animBg="1" autoUpdateAnimBg="0"/>
      <p:bldP spid="602119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95300" y="228600"/>
            <a:ext cx="8305800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//figure.h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protected : double x,y;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public:    void set_dim(double i, double j=0) { x = i ;  y = j 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          virtual void show_area() = 0 ;</a:t>
            </a:r>
            <a:endParaRPr lang="en-US" altLang="zh-CN" sz="1600" i="1">
              <a:solidFill>
                <a:srgbClr val="0000FF"/>
              </a:solidFill>
              <a:sym typeface="Symbol" pitchFamily="18" charset="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triangle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 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{ cout&lt;&lt;"Triangle with high "&lt;&lt;x&lt;&lt;" and base "&lt;&lt;y &lt;&lt;" has an area of "&lt;&lt;x*0.5*y&lt;&lt;"\n";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square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  { cout&lt;&lt;"Square with dimension "&lt;&lt;x&lt;&lt;"*"&lt;&lt;y &lt;&lt;" has an area of "&lt;&lt;x*y&lt;&lt;"\n";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circle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{ cout&lt;&lt;"Circle with radius "&lt;&lt;x;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cout&lt;&lt;" has an area of "&lt;&lt;3.14*x*x&lt;&lt;"\n";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</p:txBody>
      </p:sp>
      <p:sp useBgFill="1">
        <p:nvSpPr>
          <p:cNvPr id="73731" name="Rectangle 3"/>
          <p:cNvSpPr>
            <a:spLocks noChangeArrowheads="1"/>
          </p:cNvSpPr>
          <p:nvPr/>
        </p:nvSpPr>
        <p:spPr bwMode="auto">
          <a:xfrm>
            <a:off x="1371600" y="1447800"/>
            <a:ext cx="4883150" cy="2841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virtual void show_area() = 0 ;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纯虚函数</a:t>
            </a:r>
          </a:p>
        </p:txBody>
      </p:sp>
      <p:sp useBgFill="1">
        <p:nvSpPr>
          <p:cNvPr id="603141" name="Rectangle 5"/>
          <p:cNvSpPr>
            <a:spLocks noChangeArrowheads="1"/>
          </p:cNvSpPr>
          <p:nvPr/>
        </p:nvSpPr>
        <p:spPr bwMode="auto">
          <a:xfrm>
            <a:off x="762000" y="2563813"/>
            <a:ext cx="7848600" cy="7826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{ cout&lt;&lt;"Triangle with high "&lt;&lt;x&lt;&lt;" and base "&lt;&lt;y &lt;&lt;" has an area of "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&lt;&lt;x*0.5*y&lt;&lt;"\n"; }</a:t>
            </a:r>
          </a:p>
        </p:txBody>
      </p:sp>
      <p:sp useBgFill="1">
        <p:nvSpPr>
          <p:cNvPr id="603142" name="Rectangle 6"/>
          <p:cNvSpPr>
            <a:spLocks noChangeArrowheads="1"/>
          </p:cNvSpPr>
          <p:nvPr/>
        </p:nvSpPr>
        <p:spPr bwMode="auto">
          <a:xfrm>
            <a:off x="838200" y="3886200"/>
            <a:ext cx="7620000" cy="749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{ cout&lt;&lt;"Square with dimension "&lt;&lt;x&lt;&lt;"*"&lt;&lt;y &lt;&lt;" has an area of "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   &lt;&lt;x*y&lt;&lt;"\n"; }</a:t>
            </a:r>
          </a:p>
        </p:txBody>
      </p:sp>
      <p:sp useBgFill="1">
        <p:nvSpPr>
          <p:cNvPr id="603143" name="Rectangle 7"/>
          <p:cNvSpPr>
            <a:spLocks noChangeArrowheads="1"/>
          </p:cNvSpPr>
          <p:nvPr/>
        </p:nvSpPr>
        <p:spPr bwMode="auto">
          <a:xfrm>
            <a:off x="762000" y="5257800"/>
            <a:ext cx="5105400" cy="10826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{ cout&lt;&lt;"Circle with radius "&lt;&lt;x;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cout&lt;&lt;" has an area of "&lt;&lt;3.14*x*x&lt;&lt;"\n";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}</a:t>
            </a:r>
          </a:p>
        </p:txBody>
      </p:sp>
      <p:sp>
        <p:nvSpPr>
          <p:cNvPr id="7373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73736" name="Rectangle 13"/>
          <p:cNvSpPr>
            <a:spLocks noChangeArrowheads="1"/>
          </p:cNvSpPr>
          <p:nvPr/>
        </p:nvSpPr>
        <p:spPr bwMode="auto">
          <a:xfrm>
            <a:off x="6019800" y="533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9-6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简单图形类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03144" name="Rectangle 8"/>
          <p:cNvSpPr>
            <a:spLocks noChangeArrowheads="1"/>
          </p:cNvSpPr>
          <p:nvPr/>
        </p:nvSpPr>
        <p:spPr bwMode="auto">
          <a:xfrm>
            <a:off x="5029200" y="911225"/>
            <a:ext cx="3657600" cy="4246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A8E99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#include"figure.h"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{ triangle t ;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派生类对象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>
                <a:sym typeface="Symbol" pitchFamily="18" charset="2"/>
              </a:rPr>
              <a:t>    </a:t>
            </a:r>
            <a:r>
              <a:rPr lang="en-US" altLang="zh-CN" sz="1800">
                <a:sym typeface="Symbol" pitchFamily="18" charset="2"/>
              </a:rPr>
              <a:t>square s ;    circle c;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 t.set_dim(10.0,5.0)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 t.show_area();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 s.set_dim(10.0,5.0)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 s.show_area()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 c.set_dim(9.0)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 c.show_area()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}</a:t>
            </a:r>
          </a:p>
        </p:txBody>
      </p:sp>
      <p:pic>
        <p:nvPicPr>
          <p:cNvPr id="60315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5157788"/>
            <a:ext cx="64023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4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/>
          <p:cNvSpPr>
            <a:spLocks noChangeArrowheads="1"/>
          </p:cNvSpPr>
          <p:nvPr/>
        </p:nvSpPr>
        <p:spPr bwMode="auto">
          <a:xfrm>
            <a:off x="6019800" y="533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9-6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简单图形类</a:t>
            </a:r>
            <a:r>
              <a:rPr lang="zh-CN" altLang="en-US" sz="2000" b="1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495300" y="228600"/>
            <a:ext cx="8305800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//figure.h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protected : double x,y;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public:    void set_dim(double i, double j=0) { x = i ;  y = j 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          virtual void show_area() = 0 ;</a:t>
            </a:r>
            <a:endParaRPr lang="en-US" altLang="zh-CN" sz="1600" i="1">
              <a:solidFill>
                <a:srgbClr val="0000FF"/>
              </a:solidFill>
              <a:sym typeface="Symbol" pitchFamily="18" charset="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triangle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 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{ cout&lt;&lt;"Triangle with high "&lt;&lt;x&lt;&lt;" and base "&lt;&lt;y &lt;&lt;" has an area of "&lt;&lt;x*0.5*y&lt;&lt;"\n";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square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  { cout&lt;&lt;"Square with dimension "&lt;&lt;x&lt;&lt;"*"&lt;&lt;y &lt;&lt;" has an area of "&lt;&lt;x*y&lt;&lt;"\n";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>
              <a:lnSpc>
                <a:spcPct val="110000"/>
              </a:lnSpc>
            </a:pPr>
            <a:r>
              <a:rPr lang="en-US" altLang="zh-CN" sz="1800" b="1">
                <a:sym typeface="Symbol" pitchFamily="18" charset="2"/>
              </a:rPr>
              <a:t>class circle : public figure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{ public: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void show_area()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{ cout&lt;&lt;"Circle with radius "&lt;&lt;x;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   cout&lt;&lt;" has an area of "&lt;&lt;3.14*x*x&lt;&lt;"\n";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    }</a:t>
            </a:r>
          </a:p>
          <a:p>
            <a:pPr algn="just">
              <a:lnSpc>
                <a:spcPct val="110000"/>
              </a:lnSpc>
            </a:pPr>
            <a:r>
              <a:rPr lang="en-US" altLang="zh-CN" sz="1600">
                <a:sym typeface="Symbol" pitchFamily="18" charset="2"/>
              </a:rPr>
              <a:t>};</a:t>
            </a:r>
          </a:p>
        </p:txBody>
      </p:sp>
      <p:sp useBgFill="1">
        <p:nvSpPr>
          <p:cNvPr id="74757" name="Rectangle 4"/>
          <p:cNvSpPr>
            <a:spLocks noChangeArrowheads="1"/>
          </p:cNvSpPr>
          <p:nvPr/>
        </p:nvSpPr>
        <p:spPr bwMode="auto">
          <a:xfrm>
            <a:off x="1371600" y="1447800"/>
            <a:ext cx="4883150" cy="2841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virtual void show_area() = 0 ;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纯虚函数</a:t>
            </a:r>
          </a:p>
        </p:txBody>
      </p:sp>
      <p:sp useBgFill="1">
        <p:nvSpPr>
          <p:cNvPr id="604166" name="Rectangle 6"/>
          <p:cNvSpPr>
            <a:spLocks noChangeArrowheads="1"/>
          </p:cNvSpPr>
          <p:nvPr/>
        </p:nvSpPr>
        <p:spPr bwMode="auto">
          <a:xfrm>
            <a:off x="762000" y="2563813"/>
            <a:ext cx="7848600" cy="7826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{ cout&lt;&lt;"Triangle with high "&lt;&lt;x&lt;&lt;" and base "&lt;&lt;y &lt;&lt;" has an area of "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&lt;&lt;x*0.5*y&lt;&lt;"\n"; }</a:t>
            </a:r>
          </a:p>
        </p:txBody>
      </p:sp>
      <p:sp useBgFill="1">
        <p:nvSpPr>
          <p:cNvPr id="604167" name="Rectangle 7"/>
          <p:cNvSpPr>
            <a:spLocks noChangeArrowheads="1"/>
          </p:cNvSpPr>
          <p:nvPr/>
        </p:nvSpPr>
        <p:spPr bwMode="auto">
          <a:xfrm>
            <a:off x="838200" y="3886200"/>
            <a:ext cx="7620000" cy="7493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{ cout&lt;&lt;"Square with dimension "&lt;&lt;x&lt;&lt;"*"&lt;&lt;y &lt;&lt;" has an area of "</a:t>
            </a:r>
          </a:p>
          <a:p>
            <a:pPr algn="just">
              <a:lnSpc>
                <a:spcPct val="8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           &lt;&lt;x*y&lt;&lt;"\n"; }</a:t>
            </a:r>
          </a:p>
        </p:txBody>
      </p:sp>
      <p:sp useBgFill="1">
        <p:nvSpPr>
          <p:cNvPr id="604168" name="Rectangle 8"/>
          <p:cNvSpPr>
            <a:spLocks noChangeArrowheads="1"/>
          </p:cNvSpPr>
          <p:nvPr/>
        </p:nvSpPr>
        <p:spPr bwMode="auto">
          <a:xfrm>
            <a:off x="762000" y="5257800"/>
            <a:ext cx="5105400" cy="10826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void show_area()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{ cout&lt;&lt;"Circle with radius "&lt;&lt;x;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cout&lt;&lt;" has an area of "&lt;&lt;3.14*x*x&lt;&lt;"\n";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}</a:t>
            </a:r>
          </a:p>
        </p:txBody>
      </p:sp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4011613" y="207963"/>
            <a:ext cx="4953000" cy="50085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99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A995C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#include"figure.h"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figure *p;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声明抽象类指针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zh-CN" altLang="en-US" sz="1800">
                <a:sym typeface="Symbol" pitchFamily="18" charset="2"/>
              </a:rPr>
              <a:t>   </a:t>
            </a:r>
            <a:r>
              <a:rPr lang="en-US" altLang="zh-CN" sz="1800">
                <a:sym typeface="Symbol" pitchFamily="18" charset="2"/>
              </a:rPr>
              <a:t>triangle t;   square s;   circle c;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p=&amp;t;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p-&gt;set_dim(10.0,5.0); 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triangle::set_dim()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p-&gt;show_area();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p=&amp;s;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p-&gt;set_dim(10.0,5.0);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square::set_dim()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p-&gt;show_area();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p=&amp;c;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p-&gt;set_dim(9.0);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circle::set_dim()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p-&gt;show_area();</a:t>
            </a:r>
          </a:p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pic>
        <p:nvPicPr>
          <p:cNvPr id="60417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5157788"/>
            <a:ext cx="64023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9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ym typeface="Symbol" pitchFamily="18" charset="2"/>
              </a:rPr>
              <a:t>#include&lt;iostream&gt;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using namespace std 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 :      Number (int i) { val = i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       </a:t>
            </a:r>
            <a:r>
              <a:rPr lang="en-US" altLang="zh-CN" sz="1600" b="1">
                <a:solidFill>
                  <a:srgbClr val="A50021"/>
                </a:solidFill>
                <a:sym typeface="Symbol" pitchFamily="18" charset="2"/>
              </a:rPr>
              <a:t>virtual void Show() = 0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protected:  int val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Hex_type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Hex_type(int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"Hexadecimal:" &lt;&lt; hex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Dec_type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Dec_type(int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"Decimal: " &lt;&lt; dec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Oct_type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Oct_type(int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"Octal: " &lt;&lt; oct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 </a:t>
            </a:r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5638800" y="33337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9-7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使用抽象类引用 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3581400" y="1052513"/>
            <a:ext cx="5257800" cy="3811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void fun( Number &amp; n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抽象类的引用参数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 n.Show() ; } 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Dec_type n1(50);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fun(n1);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Dec_type::Show()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Hex_type n2(50);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fun(n2);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Hex_type::Show()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Oct_type n3(50);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fun(n3);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Oct_type::Show()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 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autoUpdateAnimBg="0"/>
      <p:bldP spid="605187" grpId="0" autoUpdateAnimBg="0"/>
      <p:bldP spid="605188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ym typeface="Symbol" pitchFamily="18" charset="2"/>
              </a:rPr>
              <a:t>#include&lt;iostream&gt;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using namespace std 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 :      Number (int i) { val = i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       </a:t>
            </a:r>
            <a:r>
              <a:rPr lang="en-US" altLang="zh-CN" sz="1600" b="1">
                <a:solidFill>
                  <a:srgbClr val="A50021"/>
                </a:solidFill>
                <a:sym typeface="Symbol" pitchFamily="18" charset="2"/>
              </a:rPr>
              <a:t>virtual void Show() = 0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protected:  int val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Hex_type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Hex_type(int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"Hexadecimal:" &lt;&lt; hex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Dec_type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Dec_type(int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"Decimal: " &lt;&lt; dec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Oct_type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Oct_type(int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"Octal: " &lt;&lt; oct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 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3581400" y="1052513"/>
            <a:ext cx="5257800" cy="3811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void fun( </a:t>
            </a: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Number &amp; n</a:t>
            </a:r>
            <a:r>
              <a:rPr lang="en-US" altLang="zh-CN" sz="1800">
                <a:sym typeface="Symbol" pitchFamily="18" charset="2"/>
              </a:rPr>
              <a:t>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抽象类的引用参数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 n.Show() ; } 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Dec_type n1(50);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fun(n1);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Dec_type::Show()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Hex_type n2(50);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fun(n2);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Hex_type::Show()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Oct_type n3(50);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fun(n3);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Oct_type::Show()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 </a:t>
            </a:r>
          </a:p>
        </p:txBody>
      </p:sp>
      <p:sp>
        <p:nvSpPr>
          <p:cNvPr id="606213" name="AutoShape 5"/>
          <p:cNvSpPr>
            <a:spLocks/>
          </p:cNvSpPr>
          <p:nvPr/>
        </p:nvSpPr>
        <p:spPr bwMode="auto">
          <a:xfrm>
            <a:off x="1066800" y="23495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51208"/>
              <a:gd name="adj5" fmla="val -155468"/>
              <a:gd name="adj6" fmla="val 2989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抽象类引用</a:t>
            </a:r>
          </a:p>
        </p:txBody>
      </p:sp>
      <p:sp>
        <p:nvSpPr>
          <p:cNvPr id="7680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76806" name="Rectangle 9"/>
          <p:cNvSpPr>
            <a:spLocks noChangeArrowheads="1"/>
          </p:cNvSpPr>
          <p:nvPr/>
        </p:nvSpPr>
        <p:spPr bwMode="auto">
          <a:xfrm>
            <a:off x="5638800" y="33337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9-7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使用抽象类引用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3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ym typeface="Symbol" pitchFamily="18" charset="2"/>
              </a:rPr>
              <a:t>#include&lt;iostream&gt;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using namespace std 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 :      Number (int i) { val = i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       </a:t>
            </a:r>
            <a:r>
              <a:rPr lang="en-US" altLang="zh-CN" sz="1600" b="1">
                <a:solidFill>
                  <a:srgbClr val="A50021"/>
                </a:solidFill>
                <a:sym typeface="Symbol" pitchFamily="18" charset="2"/>
              </a:rPr>
              <a:t>virtual void Show() = 0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protected:  int val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Hex_type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Hex_type(int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"Hexadecimal:" &lt;&lt; hex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Dec_type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Dec_type(int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"Decimal: " &lt;&lt; dec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Oct_type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Oct_type(int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"Octal: " &lt;&lt; oct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 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581400" y="1052513"/>
            <a:ext cx="5257800" cy="3811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void fun( </a:t>
            </a: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Number &amp; n</a:t>
            </a:r>
            <a:r>
              <a:rPr lang="en-US" altLang="zh-CN" sz="1800">
                <a:sym typeface="Symbol" pitchFamily="18" charset="2"/>
              </a:rPr>
              <a:t>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抽象类的引用参数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 n.Show() ; } 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Dec_type n1(50);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fun(n1);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Dec_type::Show()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Hex_type n2(50);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fun(n2);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Hex_type::Show()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Oct_type n3(50);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fun(n3);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Oct_type::Show()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 </a:t>
            </a:r>
          </a:p>
        </p:txBody>
      </p:sp>
      <p:sp>
        <p:nvSpPr>
          <p:cNvPr id="607237" name="AutoShape 5"/>
          <p:cNvSpPr>
            <a:spLocks/>
          </p:cNvSpPr>
          <p:nvPr/>
        </p:nvSpPr>
        <p:spPr bwMode="auto">
          <a:xfrm>
            <a:off x="838200" y="31877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8727"/>
              <a:gd name="adj5" fmla="val -65366"/>
              <a:gd name="adj6" fmla="val 2041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函数调用</a:t>
            </a:r>
          </a:p>
        </p:txBody>
      </p:sp>
      <p:sp>
        <p:nvSpPr>
          <p:cNvPr id="607238" name="Oval 6"/>
          <p:cNvSpPr>
            <a:spLocks noChangeArrowheads="1"/>
          </p:cNvSpPr>
          <p:nvPr/>
        </p:nvSpPr>
        <p:spPr bwMode="auto">
          <a:xfrm>
            <a:off x="4191000" y="2501900"/>
            <a:ext cx="381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7239" name="AutoShape 7"/>
          <p:cNvSpPr>
            <a:spLocks/>
          </p:cNvSpPr>
          <p:nvPr/>
        </p:nvSpPr>
        <p:spPr bwMode="auto">
          <a:xfrm>
            <a:off x="6477000" y="33401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3333"/>
              <a:gd name="adj5" fmla="val -91148"/>
              <a:gd name="adj6" fmla="val -123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派生类对象</a:t>
            </a:r>
          </a:p>
        </p:txBody>
      </p:sp>
      <p:sp>
        <p:nvSpPr>
          <p:cNvPr id="607240" name="Line 8"/>
          <p:cNvSpPr>
            <a:spLocks noChangeShapeType="1"/>
          </p:cNvSpPr>
          <p:nvPr/>
        </p:nvSpPr>
        <p:spPr bwMode="auto">
          <a:xfrm flipV="1">
            <a:off x="4495800" y="1358900"/>
            <a:ext cx="1219200" cy="12192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77833" name="Rectangle 12"/>
          <p:cNvSpPr>
            <a:spLocks noChangeArrowheads="1"/>
          </p:cNvSpPr>
          <p:nvPr/>
        </p:nvSpPr>
        <p:spPr bwMode="auto">
          <a:xfrm>
            <a:off x="5638800" y="33337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9-7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使用抽象类引用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7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 animBg="1" autoUpdateAnimBg="0"/>
      <p:bldP spid="607238" grpId="0" animBg="1"/>
      <p:bldP spid="607239" grpId="0" animBg="1" autoUpdateAnimBg="0"/>
      <p:bldP spid="60724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ym typeface="Symbol" pitchFamily="18" charset="2"/>
              </a:rPr>
              <a:t>#include&lt;iostream&gt;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using namespace std 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 :      Number (int i) { val = i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       </a:t>
            </a:r>
            <a:r>
              <a:rPr lang="en-US" altLang="zh-CN" sz="1600" b="1">
                <a:solidFill>
                  <a:srgbClr val="A50021"/>
                </a:solidFill>
                <a:sym typeface="Symbol" pitchFamily="18" charset="2"/>
              </a:rPr>
              <a:t>virtual void Show() = 0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protected:  int val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Hex_type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Hex_type(int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"Hexadecimal:" &lt;&lt; hex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Dec_type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Dec_type(int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"Decimal: " &lt;&lt; dec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Oct_type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Oct_type(int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"Octal: " &lt;&lt; oct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 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581400" y="1052513"/>
            <a:ext cx="5257800" cy="3811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void fun( </a:t>
            </a: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Number &amp; n</a:t>
            </a:r>
            <a:r>
              <a:rPr lang="en-US" altLang="zh-CN" sz="1800">
                <a:sym typeface="Symbol" pitchFamily="18" charset="2"/>
              </a:rPr>
              <a:t>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抽象类的引用参数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 n.Show() ; } 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Dec_type n1(50);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fun(n1);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Dec_type::Show()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Hex_type n2(50);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fun(n2);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Hex_type::Show()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Oct_type n3(50);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fun(n3);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Oct_type::Show()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 </a:t>
            </a:r>
          </a:p>
        </p:txBody>
      </p:sp>
      <p:sp>
        <p:nvSpPr>
          <p:cNvPr id="608261" name="Oval 5"/>
          <p:cNvSpPr>
            <a:spLocks noChangeArrowheads="1"/>
          </p:cNvSpPr>
          <p:nvPr/>
        </p:nvSpPr>
        <p:spPr bwMode="auto">
          <a:xfrm>
            <a:off x="4191000" y="3263900"/>
            <a:ext cx="381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 flipV="1">
            <a:off x="4419600" y="1358900"/>
            <a:ext cx="1295400" cy="19812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78855" name="Rectangle 10"/>
          <p:cNvSpPr>
            <a:spLocks noChangeArrowheads="1"/>
          </p:cNvSpPr>
          <p:nvPr/>
        </p:nvSpPr>
        <p:spPr bwMode="auto">
          <a:xfrm>
            <a:off x="5638800" y="33337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9-7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使用抽象类引用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1" grpId="0" animBg="1"/>
      <p:bldP spid="60826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ym typeface="Symbol" pitchFamily="18" charset="2"/>
              </a:rPr>
              <a:t>#include&lt;iostream&gt;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using namespace std 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 :      Number (int i) { val = i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       </a:t>
            </a:r>
            <a:r>
              <a:rPr lang="en-US" altLang="zh-CN" sz="1600" b="1">
                <a:solidFill>
                  <a:srgbClr val="A50021"/>
                </a:solidFill>
                <a:sym typeface="Symbol" pitchFamily="18" charset="2"/>
              </a:rPr>
              <a:t>virtual void Show() = 0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protected:  int val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Hex_type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Hex_type(int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"Hexadecimal:" &lt;&lt; hex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Dec_type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Dec_type(int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"Decimal: " &lt;&lt; dec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Oct_type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Oct_type(int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"Octal: " &lt;&lt; oct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 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581400" y="1052513"/>
            <a:ext cx="5257800" cy="3811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void fun( </a:t>
            </a: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Number &amp; n</a:t>
            </a:r>
            <a:r>
              <a:rPr lang="en-US" altLang="zh-CN" sz="1800">
                <a:sym typeface="Symbol" pitchFamily="18" charset="2"/>
              </a:rPr>
              <a:t>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抽象类的引用参数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 n.Show() ; } 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Dec_type n1(50);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fun(n1);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Dec_type::Show()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Hex_type n2(50);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fun(n2);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Hex_type::Show()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Oct_type n3(50);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fun(n3);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Oct_type::Show()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 </a:t>
            </a:r>
          </a:p>
        </p:txBody>
      </p:sp>
      <p:sp>
        <p:nvSpPr>
          <p:cNvPr id="609285" name="Oval 5"/>
          <p:cNvSpPr>
            <a:spLocks noChangeArrowheads="1"/>
          </p:cNvSpPr>
          <p:nvPr/>
        </p:nvSpPr>
        <p:spPr bwMode="auto">
          <a:xfrm>
            <a:off x="4191000" y="4102100"/>
            <a:ext cx="381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9286" name="Line 6"/>
          <p:cNvSpPr>
            <a:spLocks noChangeShapeType="1"/>
          </p:cNvSpPr>
          <p:nvPr/>
        </p:nvSpPr>
        <p:spPr bwMode="auto">
          <a:xfrm flipV="1">
            <a:off x="4419600" y="1358900"/>
            <a:ext cx="1295400" cy="2743200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  <a:endParaRPr lang="zh-CN" altLang="en-US"/>
          </a:p>
        </p:txBody>
      </p:sp>
      <p:sp>
        <p:nvSpPr>
          <p:cNvPr id="79879" name="Rectangle 10"/>
          <p:cNvSpPr>
            <a:spLocks noChangeArrowheads="1"/>
          </p:cNvSpPr>
          <p:nvPr/>
        </p:nvSpPr>
        <p:spPr bwMode="auto">
          <a:xfrm>
            <a:off x="5638800" y="33337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9-7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使用抽象类引用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5" grpId="0" animBg="1"/>
      <p:bldP spid="609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>
                <a:sym typeface="Symbol" pitchFamily="18" charset="2"/>
              </a:rPr>
              <a:t>#include&lt;iostream&gt;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using namespace std 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 :      Number (int i) { val = i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       </a:t>
            </a:r>
            <a:r>
              <a:rPr lang="en-US" altLang="zh-CN" sz="1600" b="1">
                <a:solidFill>
                  <a:srgbClr val="A50021"/>
                </a:solidFill>
                <a:sym typeface="Symbol" pitchFamily="18" charset="2"/>
              </a:rPr>
              <a:t>virtual void Show() = 0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protected:  int val ;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Hex_type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Hex_type(int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"Hexadecimal:" &lt;&lt; hex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Dec_type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Dec_type(int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"Decimal: " &lt;&lt; dec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</a:t>
            </a:r>
          </a:p>
          <a:p>
            <a:pPr algn="just"/>
            <a:r>
              <a:rPr lang="en-US" altLang="zh-CN" sz="1800" b="1">
                <a:sym typeface="Symbol" pitchFamily="18" charset="2"/>
              </a:rPr>
              <a:t>class Oct_type : public Number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{ public:    Oct_type(int i) : Number(i) {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             </a:t>
            </a:r>
            <a:r>
              <a:rPr lang="en-US" altLang="zh-CN" sz="1600" b="1">
                <a:solidFill>
                  <a:srgbClr val="0000FF"/>
                </a:solidFill>
                <a:sym typeface="Symbol" pitchFamily="18" charset="2"/>
              </a:rPr>
              <a:t>void Show()  { cout &lt;&lt; "Octal: " &lt;&lt; oct &lt;&lt; val &lt;&lt; endl ; }</a:t>
            </a:r>
          </a:p>
          <a:p>
            <a:pPr algn="just"/>
            <a:r>
              <a:rPr lang="en-US" altLang="zh-CN" sz="1600">
                <a:sym typeface="Symbol" pitchFamily="18" charset="2"/>
              </a:rPr>
              <a:t>}; 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3581400" y="1049338"/>
            <a:ext cx="5257800" cy="3811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void fun( </a:t>
            </a: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Number &amp; n</a:t>
            </a:r>
            <a:r>
              <a:rPr lang="en-US" altLang="zh-CN" sz="1800">
                <a:sym typeface="Symbol" pitchFamily="18" charset="2"/>
              </a:rPr>
              <a:t>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抽象类的引用参数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 n.Show() ; } 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{ Dec_type n1(50);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fun(n1);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Dec_type::Show()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Hex_type n2(50);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fun(n2);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Hex_type::Show()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Oct_type n3(50);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   fun(n3);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 Oct_type::Show()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>
                <a:sym typeface="Symbol" pitchFamily="18" charset="2"/>
              </a:rPr>
              <a:t>} 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9.4  </a:t>
            </a:r>
            <a:r>
              <a:rPr lang="zh-CN" altLang="en-US">
                <a:latin typeface="宋体" pitchFamily="2" charset="-122"/>
              </a:rPr>
              <a:t>纯虚函数和抽象类</a:t>
            </a:r>
          </a:p>
        </p:txBody>
      </p:sp>
      <p:sp>
        <p:nvSpPr>
          <p:cNvPr id="80901" name="Rectangle 9"/>
          <p:cNvSpPr>
            <a:spLocks noChangeArrowheads="1"/>
          </p:cNvSpPr>
          <p:nvPr/>
        </p:nvSpPr>
        <p:spPr bwMode="auto">
          <a:xfrm>
            <a:off x="5638800" y="33337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宋体" pitchFamily="2" charset="-122"/>
              </a:rPr>
              <a:t>9-7  </a:t>
            </a:r>
            <a:r>
              <a:rPr lang="zh-CN" altLang="en-US" sz="2000" b="1" i="1">
                <a:solidFill>
                  <a:srgbClr val="008000"/>
                </a:solidFill>
                <a:latin typeface="宋体" pitchFamily="2" charset="-122"/>
              </a:rPr>
              <a:t>使用抽象类引用 </a:t>
            </a:r>
          </a:p>
        </p:txBody>
      </p:sp>
      <p:sp>
        <p:nvSpPr>
          <p:cNvPr id="610314" name="AutoShape 10"/>
          <p:cNvSpPr>
            <a:spLocks noChangeArrowheads="1"/>
          </p:cNvSpPr>
          <p:nvPr/>
        </p:nvSpPr>
        <p:spPr bwMode="auto">
          <a:xfrm>
            <a:off x="250825" y="1341438"/>
            <a:ext cx="2952750" cy="1295400"/>
          </a:xfrm>
          <a:prstGeom prst="cloudCallout">
            <a:avLst>
              <a:gd name="adj1" fmla="val 60324"/>
              <a:gd name="adj2" fmla="val -54532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若修改函数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如何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10315" name="Rectangle 11"/>
          <p:cNvSpPr>
            <a:spLocks noChangeArrowheads="1"/>
          </p:cNvSpPr>
          <p:nvPr/>
        </p:nvSpPr>
        <p:spPr bwMode="auto">
          <a:xfrm>
            <a:off x="3563938" y="981075"/>
            <a:ext cx="5256212" cy="752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ym typeface="Symbol" pitchFamily="18" charset="2"/>
              </a:rPr>
              <a:t>void fun( </a:t>
            </a:r>
            <a:r>
              <a:rPr lang="en-US" altLang="zh-CN" sz="1800" b="1">
                <a:solidFill>
                  <a:srgbClr val="A50021"/>
                </a:solidFill>
                <a:sym typeface="Symbol" pitchFamily="18" charset="2"/>
              </a:rPr>
              <a:t>Number *n</a:t>
            </a:r>
            <a:r>
              <a:rPr lang="en-US" altLang="zh-CN" sz="1800" b="1">
                <a:sym typeface="Symbol" pitchFamily="18" charset="2"/>
              </a:rPr>
              <a:t> )</a:t>
            </a:r>
            <a:endParaRPr lang="en-US" altLang="zh-CN" sz="1800" b="1" i="1">
              <a:solidFill>
                <a:srgbClr val="008000"/>
              </a:solidFill>
              <a:sym typeface="Symbol" pitchFamily="18" charset="2"/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ym typeface="Symbol" pitchFamily="18" charset="2"/>
              </a:rPr>
              <a:t>{  n-&gt;Show() ; } </a:t>
            </a:r>
          </a:p>
        </p:txBody>
      </p:sp>
      <p:sp>
        <p:nvSpPr>
          <p:cNvPr id="610316" name="Rectangle 12"/>
          <p:cNvSpPr>
            <a:spLocks noChangeArrowheads="1"/>
          </p:cNvSpPr>
          <p:nvPr/>
        </p:nvSpPr>
        <p:spPr bwMode="auto">
          <a:xfrm>
            <a:off x="3829050" y="2565400"/>
            <a:ext cx="16065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ym typeface="Symbol" pitchFamily="18" charset="2"/>
              </a:rPr>
              <a:t>fun(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&amp;</a:t>
            </a:r>
            <a:r>
              <a:rPr lang="en-US" altLang="zh-CN" sz="1800" b="1">
                <a:sym typeface="Symbol" pitchFamily="18" charset="2"/>
              </a:rPr>
              <a:t>n1);</a:t>
            </a:r>
          </a:p>
        </p:txBody>
      </p:sp>
      <p:sp>
        <p:nvSpPr>
          <p:cNvPr id="610317" name="Rectangle 13"/>
          <p:cNvSpPr>
            <a:spLocks noChangeArrowheads="1"/>
          </p:cNvSpPr>
          <p:nvPr/>
        </p:nvSpPr>
        <p:spPr bwMode="auto">
          <a:xfrm>
            <a:off x="3779838" y="3286125"/>
            <a:ext cx="16065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ym typeface="Symbol" pitchFamily="18" charset="2"/>
              </a:rPr>
              <a:t>fun(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&amp;</a:t>
            </a:r>
            <a:r>
              <a:rPr lang="en-US" altLang="zh-CN" sz="1800" b="1">
                <a:sym typeface="Symbol" pitchFamily="18" charset="2"/>
              </a:rPr>
              <a:t>n2);</a:t>
            </a:r>
          </a:p>
        </p:txBody>
      </p:sp>
      <p:sp>
        <p:nvSpPr>
          <p:cNvPr id="610318" name="Rectangle 14"/>
          <p:cNvSpPr>
            <a:spLocks noChangeArrowheads="1"/>
          </p:cNvSpPr>
          <p:nvPr/>
        </p:nvSpPr>
        <p:spPr bwMode="auto">
          <a:xfrm>
            <a:off x="3757613" y="4143375"/>
            <a:ext cx="16065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ym typeface="Symbol" pitchFamily="18" charset="2"/>
              </a:rPr>
              <a:t>fun(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&amp;</a:t>
            </a:r>
            <a:r>
              <a:rPr lang="en-US" altLang="zh-CN" sz="1800" b="1">
                <a:sym typeface="Symbol" pitchFamily="18" charset="2"/>
              </a:rPr>
              <a:t>n3);</a:t>
            </a:r>
          </a:p>
        </p:txBody>
      </p:sp>
      <p:pic>
        <p:nvPicPr>
          <p:cNvPr id="8090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941888"/>
            <a:ext cx="28463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4" grpId="0" animBg="1"/>
      <p:bldP spid="610315" grpId="0" animBg="1"/>
      <p:bldP spid="610316" grpId="0" animBg="1"/>
      <p:bldP spid="610317" grpId="0" animBg="1"/>
      <p:bldP spid="61031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685800" y="2332038"/>
            <a:ext cx="76962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虚函数和多态性使成员函数根据调用对象的类型产生不同的动作</a:t>
            </a:r>
          </a:p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多态性特别适合于实现分层结构的软件系统，便于对问题抽象时</a:t>
            </a:r>
          </a:p>
          <a:p>
            <a:pPr algn="l">
              <a:lnSpc>
                <a:spcPct val="26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定义共性，实现时定义区别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11331" name="Rectangle 3"/>
          <p:cNvSpPr>
            <a:spLocks noChangeArrowheads="1"/>
          </p:cNvSpPr>
          <p:nvPr/>
        </p:nvSpPr>
        <p:spPr bwMode="auto">
          <a:xfrm>
            <a:off x="763588" y="762000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9.5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虚函数与多态性的应用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  </a:t>
            </a:r>
            <a:r>
              <a:rPr lang="zh-CN" altLang="en-US">
                <a:latin typeface="宋体" pitchFamily="2" charset="-122"/>
              </a:rPr>
              <a:t>虚函数与多态的应用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utoUpdateAnimBg="0"/>
      <p:bldP spid="611331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685800" y="6858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9.5.1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一个实例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3692525" y="3124200"/>
            <a:ext cx="18002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999999"/>
            </a:prstShdw>
          </a:effectLst>
        </p:spPr>
        <p:txBody>
          <a:bodyPr wrap="none" anchor="ctr"/>
          <a:lstStyle/>
          <a:p>
            <a:r>
              <a:rPr lang="en-US" altLang="zh-CN" sz="1800" b="1"/>
              <a:t>Employee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2550" y="4648200"/>
            <a:ext cx="6496050" cy="457200"/>
            <a:chOff x="852" y="2640"/>
            <a:chExt cx="4092" cy="288"/>
          </a:xfrm>
        </p:grpSpPr>
        <p:sp>
          <p:nvSpPr>
            <p:cNvPr id="82958" name="Rectangle 5"/>
            <p:cNvSpPr>
              <a:spLocks noChangeArrowheads="1"/>
            </p:cNvSpPr>
            <p:nvPr/>
          </p:nvSpPr>
          <p:spPr bwMode="auto">
            <a:xfrm>
              <a:off x="2331" y="2640"/>
              <a:ext cx="1134" cy="28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5C995C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/>
                <a:t>HourWorker</a:t>
              </a:r>
            </a:p>
          </p:txBody>
        </p:sp>
        <p:sp>
          <p:nvSpPr>
            <p:cNvPr id="82959" name="Rectangle 6"/>
            <p:cNvSpPr>
              <a:spLocks noChangeArrowheads="1"/>
            </p:cNvSpPr>
            <p:nvPr/>
          </p:nvSpPr>
          <p:spPr bwMode="auto">
            <a:xfrm>
              <a:off x="852" y="2640"/>
              <a:ext cx="1134" cy="28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5C99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/>
                <a:t>Manager</a:t>
              </a:r>
            </a:p>
          </p:txBody>
        </p:sp>
        <p:sp>
          <p:nvSpPr>
            <p:cNvPr id="82960" name="Rectangle 7"/>
            <p:cNvSpPr>
              <a:spLocks noChangeArrowheads="1"/>
            </p:cNvSpPr>
            <p:nvPr/>
          </p:nvSpPr>
          <p:spPr bwMode="auto">
            <a:xfrm>
              <a:off x="3810" y="2640"/>
              <a:ext cx="1134" cy="28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3D"/>
              </a:prstShdw>
            </a:effectLst>
          </p:spPr>
          <p:txBody>
            <a:bodyPr wrap="none" anchor="ctr"/>
            <a:lstStyle/>
            <a:p>
              <a:r>
                <a:rPr lang="en-US" altLang="zh-CN" sz="1800" b="1"/>
                <a:t>PieceWorker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0" y="3581400"/>
            <a:ext cx="4572000" cy="1066800"/>
            <a:chOff x="1440" y="1968"/>
            <a:chExt cx="2880" cy="672"/>
          </a:xfrm>
        </p:grpSpPr>
        <p:sp>
          <p:nvSpPr>
            <p:cNvPr id="82955" name="Line 9"/>
            <p:cNvSpPr>
              <a:spLocks noChangeShapeType="1"/>
            </p:cNvSpPr>
            <p:nvPr/>
          </p:nvSpPr>
          <p:spPr bwMode="auto">
            <a:xfrm flipV="1">
              <a:off x="2880" y="196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6" name="Line 10"/>
            <p:cNvSpPr>
              <a:spLocks noChangeShapeType="1"/>
            </p:cNvSpPr>
            <p:nvPr/>
          </p:nvSpPr>
          <p:spPr bwMode="auto">
            <a:xfrm flipV="1">
              <a:off x="1440" y="1968"/>
              <a:ext cx="134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7" name="Line 11"/>
            <p:cNvSpPr>
              <a:spLocks noChangeShapeType="1"/>
            </p:cNvSpPr>
            <p:nvPr/>
          </p:nvSpPr>
          <p:spPr bwMode="auto">
            <a:xfrm flipH="1" flipV="1">
              <a:off x="2976" y="1968"/>
              <a:ext cx="134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2364" name="AutoShape 12"/>
          <p:cNvSpPr>
            <a:spLocks/>
          </p:cNvSpPr>
          <p:nvPr/>
        </p:nvSpPr>
        <p:spPr bwMode="auto">
          <a:xfrm>
            <a:off x="5791200" y="1752600"/>
            <a:ext cx="3124200" cy="914400"/>
          </a:xfrm>
          <a:prstGeom prst="borderCallout2">
            <a:avLst>
              <a:gd name="adj1" fmla="val 12500"/>
              <a:gd name="adj2" fmla="val -2440"/>
              <a:gd name="adj3" fmla="val 12500"/>
              <a:gd name="adj4" fmla="val -11532"/>
              <a:gd name="adj5" fmla="val 139412"/>
              <a:gd name="adj6" fmla="val -4085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抽象类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>
                <a:latin typeface="宋体" pitchFamily="2" charset="-122"/>
              </a:rPr>
              <a:t>提供一般属性，共同操作界面</a:t>
            </a:r>
            <a:r>
              <a:rPr lang="zh-CN" altLang="en-US" sz="1600" b="1"/>
              <a:t> </a:t>
            </a:r>
          </a:p>
        </p:txBody>
      </p:sp>
      <p:sp>
        <p:nvSpPr>
          <p:cNvPr id="612365" name="AutoShape 13"/>
          <p:cNvSpPr>
            <a:spLocks/>
          </p:cNvSpPr>
          <p:nvPr/>
        </p:nvSpPr>
        <p:spPr bwMode="auto">
          <a:xfrm>
            <a:off x="3124200" y="2057400"/>
            <a:ext cx="2438400" cy="914400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12954"/>
              <a:gd name="adj5" fmla="val 278472"/>
              <a:gd name="adj6" fmla="val -426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管理人员类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>
                <a:latin typeface="宋体" pitchFamily="2" charset="-122"/>
              </a:rPr>
              <a:t>提供特殊属性，操作实现</a:t>
            </a:r>
            <a:r>
              <a:rPr lang="zh-CN" altLang="en-US" sz="1600" b="1"/>
              <a:t> </a:t>
            </a:r>
          </a:p>
        </p:txBody>
      </p:sp>
      <p:sp>
        <p:nvSpPr>
          <p:cNvPr id="612366" name="AutoShape 14"/>
          <p:cNvSpPr>
            <a:spLocks/>
          </p:cNvSpPr>
          <p:nvPr/>
        </p:nvSpPr>
        <p:spPr bwMode="auto">
          <a:xfrm>
            <a:off x="304800" y="2438400"/>
            <a:ext cx="2438400" cy="914400"/>
          </a:xfrm>
          <a:prstGeom prst="borderCallout2">
            <a:avLst>
              <a:gd name="adj1" fmla="val 12500"/>
              <a:gd name="adj2" fmla="val 103125"/>
              <a:gd name="adj3" fmla="val 12500"/>
              <a:gd name="adj4" fmla="val 121287"/>
              <a:gd name="adj5" fmla="val 239236"/>
              <a:gd name="adj6" fmla="val 17350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计时工人类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>
                <a:latin typeface="宋体" pitchFamily="2" charset="-122"/>
              </a:rPr>
              <a:t>提供特殊属性，操作实现</a:t>
            </a:r>
            <a:r>
              <a:rPr lang="zh-CN" altLang="en-US" sz="1600" b="1"/>
              <a:t> </a:t>
            </a:r>
          </a:p>
        </p:txBody>
      </p:sp>
      <p:sp>
        <p:nvSpPr>
          <p:cNvPr id="612367" name="AutoShape 15"/>
          <p:cNvSpPr>
            <a:spLocks/>
          </p:cNvSpPr>
          <p:nvPr/>
        </p:nvSpPr>
        <p:spPr bwMode="auto">
          <a:xfrm>
            <a:off x="2133600" y="1981200"/>
            <a:ext cx="2438400" cy="914400"/>
          </a:xfrm>
          <a:prstGeom prst="borderCallout2">
            <a:avLst>
              <a:gd name="adj1" fmla="val 12500"/>
              <a:gd name="adj2" fmla="val 103125"/>
              <a:gd name="adj3" fmla="val 12500"/>
              <a:gd name="adj4" fmla="val 123176"/>
              <a:gd name="adj5" fmla="val 280208"/>
              <a:gd name="adj6" fmla="val 181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计件工人类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>
                <a:latin typeface="宋体" pitchFamily="2" charset="-122"/>
              </a:rPr>
              <a:t>提供特殊属性，操作实现</a:t>
            </a:r>
            <a:r>
              <a:rPr lang="zh-CN" altLang="en-US" sz="1600" b="1"/>
              <a:t> </a:t>
            </a:r>
          </a:p>
        </p:txBody>
      </p:sp>
      <p:sp>
        <p:nvSpPr>
          <p:cNvPr id="8295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12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12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612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6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4" grpId="0" autoUpdateAnimBg="0"/>
      <p:bldP spid="612355" grpId="0" animBg="1" autoUpdateAnimBg="0"/>
      <p:bldP spid="612364" grpId="0" animBg="1" autoUpdateAnimBg="0"/>
      <p:bldP spid="612365" grpId="0" animBg="1" autoUpdateAnimBg="0"/>
      <p:bldP spid="612366" grpId="0" animBg="1" autoUpdateAnimBg="0"/>
      <p:bldP spid="612367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527050" y="1600200"/>
            <a:ext cx="47561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//Employee.h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Employee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Employee(const long,const char*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~Employee();		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char * getName()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long getNumber()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double earnings() const=0;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protected: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long number;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编号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char * name;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姓名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613380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5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Employee</a:t>
              </a:r>
            </a:p>
          </p:txBody>
        </p:sp>
        <p:grpSp>
          <p:nvGrpSpPr>
            <p:cNvPr id="83975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83980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83981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83982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83976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83977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978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979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397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83973" name="Rectangle 17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27050" y="1600200"/>
            <a:ext cx="47561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//Employee.h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Employee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Employee(const long,const char*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~Employee();</a:t>
            </a:r>
            <a:r>
              <a:rPr lang="en-US" altLang="zh-CN" sz="1800"/>
              <a:t>		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char * getName()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long getNumber()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double earnings() const=0;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protected: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long number;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编号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char * name;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姓名</a:t>
            </a:r>
            <a:endParaRPr lang="zh-CN" altLang="en-US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614404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5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Employee</a:t>
              </a:r>
            </a:p>
          </p:txBody>
        </p:sp>
        <p:grpSp>
          <p:nvGrpSpPr>
            <p:cNvPr id="85000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85005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85006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85007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85001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85002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003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004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4413" name="Rectangle 13"/>
          <p:cNvSpPr>
            <a:spLocks noChangeArrowheads="1"/>
          </p:cNvSpPr>
          <p:nvPr/>
        </p:nvSpPr>
        <p:spPr bwMode="auto">
          <a:xfrm>
            <a:off x="4946650" y="29718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虚析构函数</a:t>
            </a:r>
          </a:p>
        </p:txBody>
      </p:sp>
      <p:sp>
        <p:nvSpPr>
          <p:cNvPr id="8499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84998" name="Rectangle 18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3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27050" y="1600200"/>
            <a:ext cx="47561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//Employee.h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Employee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Employee(const long,const char*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~Employee();		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char * getName()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long getNumber()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double earnings() const=0;	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protected: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long number;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编号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char * name;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姓名</a:t>
            </a:r>
            <a:endParaRPr lang="zh-CN" altLang="en-US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sp>
        <p:nvSpPr>
          <p:cNvPr id="86019" name="Rectangle 13"/>
          <p:cNvSpPr>
            <a:spLocks noChangeArrowheads="1"/>
          </p:cNvSpPr>
          <p:nvPr/>
        </p:nvSpPr>
        <p:spPr bwMode="auto">
          <a:xfrm>
            <a:off x="4946650" y="29718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虚析构函数</a:t>
            </a:r>
          </a:p>
        </p:txBody>
      </p:sp>
      <p:sp>
        <p:nvSpPr>
          <p:cNvPr id="615438" name="Rectangle 14"/>
          <p:cNvSpPr>
            <a:spLocks noChangeArrowheads="1"/>
          </p:cNvSpPr>
          <p:nvPr/>
        </p:nvSpPr>
        <p:spPr bwMode="auto">
          <a:xfrm>
            <a:off x="4946650" y="390048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纯虚函数，计算月薪</a:t>
            </a:r>
          </a:p>
        </p:txBody>
      </p:sp>
      <p:sp>
        <p:nvSpPr>
          <p:cNvPr id="8602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86022" name="Rectangle 19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  <p:grpSp>
        <p:nvGrpSpPr>
          <p:cNvPr id="86023" name="Group 20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615445" name="Rectangle 21"/>
            <p:cNvSpPr>
              <a:spLocks noChangeArrowheads="1"/>
            </p:cNvSpPr>
            <p:nvPr/>
          </p:nvSpPr>
          <p:spPr bwMode="auto">
            <a:xfrm>
              <a:off x="2326" y="1968"/>
              <a:ext cx="1135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Employee</a:t>
              </a:r>
            </a:p>
          </p:txBody>
        </p:sp>
        <p:grpSp>
          <p:nvGrpSpPr>
            <p:cNvPr id="86025" name="Group 22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86030" name="Rectangle 23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86031" name="Rectangle 24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86032" name="Rectangle 25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86026" name="Group 26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86027" name="Line 27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028" name="Line 28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029" name="Line 29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8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27050" y="1600200"/>
            <a:ext cx="47561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/>
              <a:t>//Employee.h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class Employee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Employee(const long,const char* );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~Employee();		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char * getName()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const long getNumber() const;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virtual double earnings() const=0;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virtual</a:t>
            </a:r>
            <a:r>
              <a:rPr lang="en-US" altLang="zh-CN" sz="1800" b="1">
                <a:solidFill>
                  <a:srgbClr val="0000FF"/>
                </a:solidFill>
              </a:rPr>
              <a:t> void print() const;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1800"/>
              <a:t> protected:</a:t>
            </a:r>
          </a:p>
          <a:p>
            <a:pPr algn="l">
              <a:lnSpc>
                <a:spcPct val="120000"/>
              </a:lnSpc>
            </a:pPr>
            <a:r>
              <a:rPr lang="en-US" altLang="zh-CN" sz="1800"/>
              <a:t>       long number;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编号</a:t>
            </a:r>
          </a:p>
          <a:p>
            <a:pPr algn="l">
              <a:lnSpc>
                <a:spcPct val="120000"/>
              </a:lnSpc>
            </a:pPr>
            <a:r>
              <a:rPr lang="zh-CN" altLang="en-US" sz="1800"/>
              <a:t>       </a:t>
            </a:r>
            <a:r>
              <a:rPr lang="en-US" altLang="zh-CN" sz="1800"/>
              <a:t>char * name;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姓名</a:t>
            </a:r>
            <a:endParaRPr lang="zh-CN" altLang="en-US" sz="1800"/>
          </a:p>
          <a:p>
            <a:pPr algn="l">
              <a:lnSpc>
                <a:spcPct val="12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616452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5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Employee</a:t>
              </a:r>
            </a:p>
          </p:txBody>
        </p:sp>
        <p:grpSp>
          <p:nvGrpSpPr>
            <p:cNvPr id="87050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87055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87056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5C99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Manager</a:t>
                </a:r>
              </a:p>
            </p:txBody>
          </p:sp>
          <p:sp>
            <p:nvSpPr>
              <p:cNvPr id="87057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87051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87052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053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054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7044" name="Rectangle 13"/>
          <p:cNvSpPr>
            <a:spLocks noChangeArrowheads="1"/>
          </p:cNvSpPr>
          <p:nvPr/>
        </p:nvSpPr>
        <p:spPr bwMode="auto">
          <a:xfrm>
            <a:off x="4946650" y="29718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虚析构函数</a:t>
            </a:r>
          </a:p>
        </p:txBody>
      </p:sp>
      <p:sp>
        <p:nvSpPr>
          <p:cNvPr id="87045" name="Rectangle 14"/>
          <p:cNvSpPr>
            <a:spLocks noChangeArrowheads="1"/>
          </p:cNvSpPr>
          <p:nvPr/>
        </p:nvSpPr>
        <p:spPr bwMode="auto">
          <a:xfrm>
            <a:off x="4946650" y="390048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纯虚函数，计算月薪</a:t>
            </a:r>
          </a:p>
        </p:txBody>
      </p:sp>
      <p:sp>
        <p:nvSpPr>
          <p:cNvPr id="616463" name="Rectangle 15"/>
          <p:cNvSpPr>
            <a:spLocks noChangeArrowheads="1"/>
          </p:cNvSpPr>
          <p:nvPr/>
        </p:nvSpPr>
        <p:spPr bwMode="auto">
          <a:xfrm>
            <a:off x="4946650" y="42814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虚函数，输出编号、姓名</a:t>
            </a:r>
          </a:p>
        </p:txBody>
      </p:sp>
      <p:sp>
        <p:nvSpPr>
          <p:cNvPr id="87047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87048" name="Rectangle 20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63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527050" y="1846263"/>
            <a:ext cx="52641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Manager.h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Manager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Manager(const long , const char *, double =0.0);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~Manager()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setMonthlySalary(double);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double monthlySalary ;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88070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88071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88076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617479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99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88078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88072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88073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074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075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806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88069" name="Rectangle 17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27050" y="1846263"/>
            <a:ext cx="52641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/>
              <a:t>// Manager.h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class Manager : public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{ public: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Manager(const long , const char *, double =0.0);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~Manager() { }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void setMonthlySalary(double);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double earnings()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 virtual void print() const;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  private:</a:t>
            </a:r>
          </a:p>
          <a:p>
            <a:pPr algn="l">
              <a:lnSpc>
                <a:spcPct val="130000"/>
              </a:lnSpc>
            </a:pPr>
            <a:r>
              <a:rPr lang="en-US" altLang="zh-CN" sz="1800"/>
              <a:t>      </a:t>
            </a:r>
            <a:r>
              <a:rPr lang="en-US" altLang="zh-CN" sz="1800" b="1">
                <a:solidFill>
                  <a:srgbClr val="0000FF"/>
                </a:solidFill>
              </a:rPr>
              <a:t>double monthlySalary ;</a:t>
            </a:r>
            <a:r>
              <a:rPr lang="en-US" altLang="zh-CN" sz="1800"/>
              <a:t>	</a:t>
            </a:r>
            <a:endParaRPr lang="en-US" altLang="zh-CN" sz="1800" i="1">
              <a:solidFill>
                <a:srgbClr val="00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1800"/>
              <a:t>};</a:t>
            </a:r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3717925" y="457200"/>
            <a:ext cx="5197475" cy="1587500"/>
            <a:chOff x="852" y="1968"/>
            <a:chExt cx="4092" cy="1248"/>
          </a:xfrm>
        </p:grpSpPr>
        <p:sp>
          <p:nvSpPr>
            <p:cNvPr id="89095" name="Rectangle 4"/>
            <p:cNvSpPr>
              <a:spLocks noChangeArrowheads="1"/>
            </p:cNvSpPr>
            <p:nvPr/>
          </p:nvSpPr>
          <p:spPr bwMode="auto">
            <a:xfrm>
              <a:off x="2326" y="1968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prstShdw prst="shdw17" dist="53882" dir="2700000">
                <a:srgbClr val="999999"/>
              </a:prstShdw>
            </a:effectLst>
          </p:spPr>
          <p:txBody>
            <a:bodyPr wrap="none" anchor="ctr"/>
            <a:lstStyle/>
            <a:p>
              <a:r>
                <a:rPr lang="en-US" altLang="zh-CN" sz="1800">
                  <a:solidFill>
                    <a:srgbClr val="C0C0C0"/>
                  </a:solidFill>
                </a:rPr>
                <a:t>Employee</a:t>
              </a:r>
            </a:p>
          </p:txBody>
        </p:sp>
        <p:grpSp>
          <p:nvGrpSpPr>
            <p:cNvPr id="89096" name="Group 5"/>
            <p:cNvGrpSpPr>
              <a:grpSpLocks/>
            </p:cNvGrpSpPr>
            <p:nvPr/>
          </p:nvGrpSpPr>
          <p:grpSpPr bwMode="auto">
            <a:xfrm>
              <a:off x="852" y="2928"/>
              <a:ext cx="4092" cy="288"/>
              <a:chOff x="852" y="2640"/>
              <a:chExt cx="4092" cy="288"/>
            </a:xfrm>
          </p:grpSpPr>
          <p:sp>
            <p:nvSpPr>
              <p:cNvPr id="89101" name="Rectangle 6"/>
              <p:cNvSpPr>
                <a:spLocks noChangeArrowheads="1"/>
              </p:cNvSpPr>
              <p:nvPr/>
            </p:nvSpPr>
            <p:spPr bwMode="auto">
              <a:xfrm>
                <a:off x="2331" y="2640"/>
                <a:ext cx="1134" cy="288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5C995C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HourWorker</a:t>
                </a:r>
              </a:p>
            </p:txBody>
          </p:sp>
          <p:sp>
            <p:nvSpPr>
              <p:cNvPr id="618503" name="Rectangle 7"/>
              <p:cNvSpPr>
                <a:spLocks noChangeArrowheads="1"/>
              </p:cNvSpPr>
              <p:nvPr/>
            </p:nvSpPr>
            <p:spPr bwMode="auto">
              <a:xfrm>
                <a:off x="852" y="2640"/>
                <a:ext cx="1134" cy="28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FF99FF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Manager</a:t>
                </a:r>
              </a:p>
            </p:txBody>
          </p:sp>
          <p:sp>
            <p:nvSpPr>
              <p:cNvPr id="89103" name="Rectangle 8"/>
              <p:cNvSpPr>
                <a:spLocks noChangeArrowheads="1"/>
              </p:cNvSpPr>
              <p:nvPr/>
            </p:nvSpPr>
            <p:spPr bwMode="auto">
              <a:xfrm>
                <a:off x="3810" y="2640"/>
                <a:ext cx="1134" cy="288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53882" dir="2700000">
                  <a:srgbClr val="99993D"/>
                </a:prstShdw>
              </a:effectLst>
            </p:spPr>
            <p:txBody>
              <a:bodyPr wrap="none" anchor="ctr"/>
              <a:lstStyle/>
              <a:p>
                <a:r>
                  <a:rPr lang="en-US" altLang="zh-CN" sz="1800">
                    <a:solidFill>
                      <a:srgbClr val="C0C0C0"/>
                    </a:solidFill>
                  </a:rPr>
                  <a:t>PieceWorker</a:t>
                </a:r>
              </a:p>
            </p:txBody>
          </p:sp>
        </p:grp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1440" y="2256"/>
              <a:ext cx="2880" cy="672"/>
              <a:chOff x="1440" y="1968"/>
              <a:chExt cx="2880" cy="672"/>
            </a:xfrm>
          </p:grpSpPr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0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099" name="Line 11"/>
              <p:cNvSpPr>
                <a:spLocks noChangeShapeType="1"/>
              </p:cNvSpPr>
              <p:nvPr/>
            </p:nvSpPr>
            <p:spPr bwMode="auto">
              <a:xfrm flipV="1">
                <a:off x="1440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100" name="Line 12"/>
              <p:cNvSpPr>
                <a:spLocks noChangeShapeType="1"/>
              </p:cNvSpPr>
              <p:nvPr/>
            </p:nvSpPr>
            <p:spPr bwMode="auto">
              <a:xfrm flipH="1" flipV="1">
                <a:off x="2976" y="1968"/>
                <a:ext cx="1344" cy="67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8509" name="Rectangle 13"/>
          <p:cNvSpPr>
            <a:spLocks noChangeArrowheads="1"/>
          </p:cNvSpPr>
          <p:nvPr/>
        </p:nvSpPr>
        <p:spPr bwMode="auto">
          <a:xfrm>
            <a:off x="494665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私有数据，月薪</a:t>
            </a:r>
          </a:p>
        </p:txBody>
      </p:sp>
      <p:sp>
        <p:nvSpPr>
          <p:cNvPr id="89093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52400"/>
            <a:ext cx="1981200" cy="22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>
                <a:latin typeface="宋体" pitchFamily="2" charset="-122"/>
              </a:rPr>
              <a:t>9.5.1  </a:t>
            </a:r>
            <a:r>
              <a:rPr lang="zh-CN" altLang="en-US">
                <a:latin typeface="宋体" pitchFamily="2" charset="-122"/>
              </a:rPr>
              <a:t>一个实例</a:t>
            </a:r>
            <a:endParaRPr lang="zh-CN" altLang="en-US"/>
          </a:p>
        </p:txBody>
      </p:sp>
      <p:sp>
        <p:nvSpPr>
          <p:cNvPr id="89094" name="Rectangle 18"/>
          <p:cNvSpPr>
            <a:spLocks noChangeArrowheads="1"/>
          </p:cNvSpPr>
          <p:nvPr/>
        </p:nvSpPr>
        <p:spPr bwMode="auto">
          <a:xfrm>
            <a:off x="304800" y="3048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9-8  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计算雇员工资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9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AEB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6367</TotalTime>
  <Words>20736</Words>
  <Application>Microsoft Office PowerPoint</Application>
  <PresentationFormat>全屏显示(4:3)</PresentationFormat>
  <Paragraphs>2971</Paragraphs>
  <Slides>125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125</vt:i4>
      </vt:variant>
    </vt:vector>
  </HeadingPairs>
  <TitlesOfParts>
    <vt:vector size="138" baseType="lpstr">
      <vt:lpstr>Arial Unicode MS</vt:lpstr>
      <vt:lpstr>等线</vt:lpstr>
      <vt:lpstr>楷体_GB2312</vt:lpstr>
      <vt:lpstr>隶书</vt:lpstr>
      <vt:lpstr>宋体</vt:lpstr>
      <vt:lpstr>Arial</vt:lpstr>
      <vt:lpstr>Symbol</vt:lpstr>
      <vt:lpstr>Times New Roman</vt:lpstr>
      <vt:lpstr>Wingdings</vt:lpstr>
      <vt:lpstr>Strategic</vt:lpstr>
      <vt:lpstr>BMP 图象</vt:lpstr>
      <vt:lpstr>位图图像</vt:lpstr>
      <vt:lpstr>Bitmap Image</vt:lpstr>
      <vt:lpstr>PowerPoint 演示文稿</vt:lpstr>
      <vt:lpstr>第9章  虚函数与多态性</vt:lpstr>
      <vt:lpstr>第9章  虚函数与多态性</vt:lpstr>
      <vt:lpstr>9.1  静态联编</vt:lpstr>
      <vt:lpstr>9.1  静态联编</vt:lpstr>
      <vt:lpstr>9.1  静态联编</vt:lpstr>
      <vt:lpstr>9.1  静态联编</vt:lpstr>
      <vt:lpstr>9.1  静态联编</vt:lpstr>
      <vt:lpstr>PowerPoint 演示文稿</vt:lpstr>
      <vt:lpstr>9.2  类指针的关系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9.2.1  基类指针引用派生类对象</vt:lpstr>
      <vt:lpstr>9.2.2  派生类指针引用基类对象</vt:lpstr>
      <vt:lpstr>9.2.2  派生类指针引用基类对象</vt:lpstr>
      <vt:lpstr>9.2.2  派生类指针引用基类对象</vt:lpstr>
      <vt:lpstr>9.2.2  派生类指针引用基类对象</vt:lpstr>
      <vt:lpstr>9.2.2  派生类指针引用基类对象</vt:lpstr>
      <vt:lpstr>PowerPoint 演示文稿</vt:lpstr>
      <vt:lpstr>9.3  虚函数和动态联编 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9.3.1  虚函数和基类指针</vt:lpstr>
      <vt:lpstr>9.3.2  虚函数的重载特性</vt:lpstr>
      <vt:lpstr>9.3.2  虚函数的重载特性</vt:lpstr>
      <vt:lpstr>9.3.2  虚函数的重载特性</vt:lpstr>
      <vt:lpstr>9.3.2  虚函数的重载特性</vt:lpstr>
      <vt:lpstr>9.3.2  虚函数的重载特性</vt:lpstr>
      <vt:lpstr>9.3.2  虚函数的重载特性</vt:lpstr>
      <vt:lpstr>9.3.3  虚析构函数</vt:lpstr>
      <vt:lpstr>9.3.3  虚析构函数</vt:lpstr>
      <vt:lpstr>9.3.3  虚析构函数</vt:lpstr>
      <vt:lpstr>9.3.3  虚析构函数</vt:lpstr>
      <vt:lpstr>9.3.3  虚析构函数</vt:lpstr>
      <vt:lpstr>9.3.3  虚析构函数</vt:lpstr>
      <vt:lpstr>9.3.3  虚析构函数</vt:lpstr>
      <vt:lpstr>9.3.3  虚析构函数</vt:lpstr>
      <vt:lpstr>9.3.3  虚析构函数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9.4  纯虚函数和抽象类</vt:lpstr>
      <vt:lpstr>PowerPoint 演示文稿</vt:lpstr>
      <vt:lpstr>9.5  虚函数与多态的应用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9.5.1  一个实例</vt:lpstr>
      <vt:lpstr>9.5.2  异质链表</vt:lpstr>
      <vt:lpstr>9.5.2  异质链表</vt:lpstr>
      <vt:lpstr>9.5.2  异质链表</vt:lpstr>
      <vt:lpstr>9.5.2  异质链表</vt:lpstr>
      <vt:lpstr>9.5.2  异质链表</vt:lpstr>
      <vt:lpstr>9.5.2  异质链表</vt:lpstr>
      <vt:lpstr>9.5.2  异质链表</vt:lpstr>
      <vt:lpstr>9.5.2  异质链表</vt:lpstr>
      <vt:lpstr>9.5.2  异质链表</vt:lpstr>
      <vt:lpstr>9.5.2  异质链表</vt:lpstr>
      <vt:lpstr>9.5.2  异质链表</vt:lpstr>
      <vt:lpstr>PowerPoint 演示文稿</vt:lpstr>
      <vt:lpstr>小结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AAA</cp:lastModifiedBy>
  <cp:revision>195</cp:revision>
  <cp:lastPrinted>2024-05-10T02:32:38Z</cp:lastPrinted>
  <dcterms:created xsi:type="dcterms:W3CDTF">2002-08-30T17:00:15Z</dcterms:created>
  <dcterms:modified xsi:type="dcterms:W3CDTF">2024-05-24T01:44:17Z</dcterms:modified>
</cp:coreProperties>
</file>